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28" r:id="rId2"/>
    <p:sldId id="256" r:id="rId3"/>
    <p:sldId id="276" r:id="rId4"/>
    <p:sldId id="257" r:id="rId5"/>
    <p:sldId id="275" r:id="rId6"/>
    <p:sldId id="258" r:id="rId7"/>
    <p:sldId id="278" r:id="rId8"/>
    <p:sldId id="279" r:id="rId9"/>
    <p:sldId id="280" r:id="rId10"/>
    <p:sldId id="281" r:id="rId11"/>
    <p:sldId id="282" r:id="rId12"/>
    <p:sldId id="273" r:id="rId13"/>
    <p:sldId id="261" r:id="rId14"/>
    <p:sldId id="283" r:id="rId15"/>
    <p:sldId id="262" r:id="rId16"/>
    <p:sldId id="284" r:id="rId17"/>
    <p:sldId id="285" r:id="rId18"/>
    <p:sldId id="286" r:id="rId19"/>
    <p:sldId id="287" r:id="rId20"/>
    <p:sldId id="264" r:id="rId21"/>
    <p:sldId id="274" r:id="rId22"/>
    <p:sldId id="304" r:id="rId23"/>
    <p:sldId id="305" r:id="rId24"/>
    <p:sldId id="265" r:id="rId25"/>
    <p:sldId id="288" r:id="rId26"/>
    <p:sldId id="289" r:id="rId27"/>
    <p:sldId id="277" r:id="rId28"/>
    <p:sldId id="269" r:id="rId29"/>
    <p:sldId id="290" r:id="rId30"/>
    <p:sldId id="291" r:id="rId31"/>
    <p:sldId id="270" r:id="rId32"/>
    <p:sldId id="292" r:id="rId33"/>
    <p:sldId id="271" r:id="rId34"/>
    <p:sldId id="293" r:id="rId35"/>
    <p:sldId id="294" r:id="rId36"/>
    <p:sldId id="272" r:id="rId37"/>
    <p:sldId id="297" r:id="rId38"/>
    <p:sldId id="329" r:id="rId39"/>
    <p:sldId id="298" r:id="rId40"/>
    <p:sldId id="299"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autoAdjust="0"/>
    <p:restoredTop sz="75755" autoAdjust="0"/>
  </p:normalViewPr>
  <p:slideViewPr>
    <p:cSldViewPr>
      <p:cViewPr varScale="1">
        <p:scale>
          <a:sx n="80" d="100"/>
          <a:sy n="80" d="100"/>
        </p:scale>
        <p:origin x="2272" y="192"/>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58" d="100"/>
          <a:sy n="58" d="100"/>
        </p:scale>
        <p:origin x="-2796"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7793315-C630-4016-9E62-948E75C7979C}" type="datetimeFigureOut">
              <a:rPr lang="en-US" smtClean="0"/>
              <a:t>9/11/25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03F921A-0D91-4792-8659-5389BE8EB555}" type="slidenum">
              <a:rPr lang="en-US" smtClean="0"/>
              <a:t>‹#›</a:t>
            </a:fld>
            <a:endParaRPr lang="en-US"/>
          </a:p>
        </p:txBody>
      </p:sp>
    </p:spTree>
    <p:extLst>
      <p:ext uri="{BB962C8B-B14F-4D97-AF65-F5344CB8AC3E}">
        <p14:creationId xmlns:p14="http://schemas.microsoft.com/office/powerpoint/2010/main" val="64393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D6DC75E-5EA4-46DA-83A6-821533AA5239}" type="datetimeFigureOut">
              <a:rPr lang="en-US" smtClean="0"/>
              <a:t>9/11/25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0D891297-963C-41A2-AD41-1DEFD15B2CD6}" type="slidenum">
              <a:rPr lang="en-US" smtClean="0"/>
              <a:t>‹#›</a:t>
            </a:fld>
            <a:endParaRPr lang="en-US"/>
          </a:p>
        </p:txBody>
      </p:sp>
    </p:spTree>
    <p:extLst>
      <p:ext uri="{BB962C8B-B14F-4D97-AF65-F5344CB8AC3E}">
        <p14:creationId xmlns:p14="http://schemas.microsoft.com/office/powerpoint/2010/main" val="9953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140409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God didn't create all the spirits exactly the same.  Some were more beautiful, some were more powerful than others.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greatest angel was called </a:t>
            </a:r>
            <a:r>
              <a:rPr lang="en-US" sz="1200" b="1" kern="1200" dirty="0">
                <a:solidFill>
                  <a:schemeClr val="tx1"/>
                </a:solidFill>
                <a:effectLst/>
                <a:latin typeface="+mn-lt"/>
                <a:ea typeface="+mn-ea"/>
                <a:cs typeface="+mn-cs"/>
              </a:rPr>
              <a:t>Lucifer</a:t>
            </a:r>
            <a:r>
              <a:rPr lang="en-US" sz="1200" kern="1200" dirty="0">
                <a:solidFill>
                  <a:schemeClr val="tx1"/>
                </a:solidFill>
                <a:effectLst/>
                <a:latin typeface="+mn-lt"/>
                <a:ea typeface="+mn-ea"/>
                <a:cs typeface="+mn-cs"/>
              </a:rPr>
              <a:t>.  Lucifer means “morning star.”</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10</a:t>
            </a:fld>
            <a:endParaRPr lang="en-US"/>
          </a:p>
        </p:txBody>
      </p:sp>
    </p:spTree>
    <p:extLst>
      <p:ext uri="{BB962C8B-B14F-4D97-AF65-F5344CB8AC3E}">
        <p14:creationId xmlns:p14="http://schemas.microsoft.com/office/powerpoint/2010/main" val="359412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gave Lucifer a place of great authority over the other angels in Heaven.  Lucifer was created blameless and perfect, but after a time, Lucifer became proud of his beauty and position and wanted to be “like the Most High.”</a:t>
            </a:r>
          </a:p>
        </p:txBody>
      </p:sp>
      <p:sp>
        <p:nvSpPr>
          <p:cNvPr id="4" name="Slide Number Placeholder 3"/>
          <p:cNvSpPr>
            <a:spLocks noGrp="1"/>
          </p:cNvSpPr>
          <p:nvPr>
            <p:ph type="sldNum" sz="quarter" idx="10"/>
          </p:nvPr>
        </p:nvSpPr>
        <p:spPr/>
        <p:txBody>
          <a:bodyPr/>
          <a:lstStyle/>
          <a:p>
            <a:fld id="{0D891297-963C-41A2-AD41-1DEFD15B2CD6}" type="slidenum">
              <a:rPr lang="en-US" smtClean="0"/>
              <a:t>11</a:t>
            </a:fld>
            <a:endParaRPr lang="en-US"/>
          </a:p>
        </p:txBody>
      </p:sp>
    </p:spTree>
    <p:extLst>
      <p:ext uri="{BB962C8B-B14F-4D97-AF65-F5344CB8AC3E}">
        <p14:creationId xmlns:p14="http://schemas.microsoft.com/office/powerpoint/2010/main" val="145805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is perfectly good.  But when a creature chooses to go their own way, they move away from His light into darkness, </a:t>
            </a:r>
            <a:r>
              <a:rPr lang="en-US" sz="1200" b="1" kern="1200" dirty="0">
                <a:solidFill>
                  <a:schemeClr val="tx1"/>
                </a:solidFill>
                <a:effectLst/>
                <a:latin typeface="+mn-lt"/>
                <a:ea typeface="+mn-ea"/>
                <a:cs typeface="+mn-cs"/>
              </a:rPr>
              <a:t>choosing to be their own god</a:t>
            </a:r>
            <a:r>
              <a:rPr lang="en-US" sz="1200" kern="1200" dirty="0">
                <a:solidFill>
                  <a:schemeClr val="tx1"/>
                </a:solidFill>
                <a:effectLst/>
                <a:latin typeface="+mn-lt"/>
                <a:ea typeface="+mn-ea"/>
                <a:cs typeface="+mn-cs"/>
              </a:rPr>
              <a:t>.  Lucifer was the first one to do this evil, an action for which </a:t>
            </a:r>
            <a:r>
              <a:rPr lang="en-US" sz="1200" b="1" kern="1200" dirty="0">
                <a:solidFill>
                  <a:schemeClr val="tx1"/>
                </a:solidFill>
                <a:effectLst/>
                <a:latin typeface="+mn-lt"/>
                <a:ea typeface="+mn-ea"/>
                <a:cs typeface="+mn-cs"/>
              </a:rPr>
              <a:t>he </a:t>
            </a:r>
            <a:r>
              <a:rPr lang="en-US" sz="1200" b="1" u="sng" kern="1200" dirty="0">
                <a:solidFill>
                  <a:schemeClr val="tx1"/>
                </a:solidFill>
                <a:effectLst/>
                <a:latin typeface="+mn-lt"/>
                <a:ea typeface="+mn-ea"/>
                <a:cs typeface="+mn-cs"/>
              </a:rPr>
              <a:t>has been</a:t>
            </a:r>
            <a:r>
              <a:rPr lang="en-US" sz="1200" b="1" kern="1200" dirty="0">
                <a:solidFill>
                  <a:schemeClr val="tx1"/>
                </a:solidFill>
                <a:effectLst/>
                <a:latin typeface="+mn-lt"/>
                <a:ea typeface="+mn-ea"/>
                <a:cs typeface="+mn-cs"/>
              </a:rPr>
              <a:t> judged </a:t>
            </a:r>
            <a:r>
              <a:rPr lang="en-US" sz="1200" kern="1200" dirty="0">
                <a:solidFill>
                  <a:schemeClr val="tx1"/>
                </a:solidFill>
                <a:effectLst/>
                <a:latin typeface="+mn-lt"/>
                <a:ea typeface="+mn-ea"/>
                <a:cs typeface="+mn-cs"/>
              </a:rPr>
              <a:t>and </a:t>
            </a:r>
            <a:r>
              <a:rPr lang="en-US" sz="1200" b="1" u="sng" kern="1200" dirty="0">
                <a:solidFill>
                  <a:schemeClr val="tx1"/>
                </a:solidFill>
                <a:effectLst/>
                <a:latin typeface="+mn-lt"/>
                <a:ea typeface="+mn-ea"/>
                <a:cs typeface="+mn-cs"/>
              </a:rPr>
              <a:t>will be</a:t>
            </a:r>
            <a:r>
              <a:rPr lang="en-US" sz="1200" b="1" kern="1200" dirty="0">
                <a:solidFill>
                  <a:schemeClr val="tx1"/>
                </a:solidFill>
                <a:effectLst/>
                <a:latin typeface="+mn-lt"/>
                <a:ea typeface="+mn-ea"/>
                <a:cs typeface="+mn-cs"/>
              </a:rPr>
              <a:t> condemned</a:t>
            </a:r>
            <a:r>
              <a:rPr lang="en-US" sz="1200" kern="1200" dirty="0">
                <a:solidFill>
                  <a:schemeClr val="tx1"/>
                </a:solidFill>
                <a:effectLst/>
                <a:latin typeface="+mn-lt"/>
                <a:ea typeface="+mn-ea"/>
                <a:cs typeface="+mn-cs"/>
              </a:rPr>
              <a:t>. Lucifer is also called </a:t>
            </a:r>
            <a:r>
              <a:rPr lang="en-US" sz="1200" b="1" kern="1200" dirty="0">
                <a:solidFill>
                  <a:schemeClr val="tx1"/>
                </a:solidFill>
                <a:effectLst/>
                <a:latin typeface="+mn-lt"/>
                <a:ea typeface="+mn-ea"/>
                <a:cs typeface="+mn-cs"/>
              </a:rPr>
              <a:t>Satan</a:t>
            </a:r>
            <a:r>
              <a:rPr lang="en-US" sz="1200" kern="1200" dirty="0">
                <a:solidFill>
                  <a:schemeClr val="tx1"/>
                </a:solidFill>
                <a:effectLst/>
                <a:latin typeface="+mn-lt"/>
                <a:ea typeface="+mn-ea"/>
                <a:cs typeface="+mn-cs"/>
              </a:rPr>
              <a:t> which means “enemy, adversary, opponent, or accuser.”  Other angels followed Lucifer in his rebellion, and are now called demons. (</a:t>
            </a:r>
            <a:r>
              <a:rPr lang="en-US" sz="1200" b="1" i="1" kern="1200" dirty="0">
                <a:solidFill>
                  <a:schemeClr val="tx1"/>
                </a:solidFill>
                <a:effectLst/>
                <a:latin typeface="+mn-lt"/>
                <a:ea typeface="+mn-ea"/>
                <a:cs typeface="+mn-cs"/>
              </a:rPr>
              <a:t>2 Peter 2:4)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12</a:t>
            </a:fld>
            <a:endParaRPr lang="en-US"/>
          </a:p>
        </p:txBody>
      </p:sp>
    </p:spTree>
    <p:extLst>
      <p:ext uri="{BB962C8B-B14F-4D97-AF65-F5344CB8AC3E}">
        <p14:creationId xmlns:p14="http://schemas.microsoft.com/office/powerpoint/2010/main" val="3722814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a:solidFill>
                  <a:schemeClr val="tx1"/>
                </a:solidFill>
                <a:effectLst/>
                <a:latin typeface="+mn-lt"/>
                <a:ea typeface="+mn-ea"/>
                <a:cs typeface="+mn-cs"/>
              </a:rPr>
              <a:t>Genesis 2:25</a:t>
            </a:r>
            <a:r>
              <a:rPr lang="en-US" sz="1200" kern="1200" dirty="0">
                <a:solidFill>
                  <a:schemeClr val="tx1"/>
                </a:solidFill>
                <a:effectLst/>
                <a:latin typeface="+mn-lt"/>
                <a:ea typeface="+mn-ea"/>
                <a:cs typeface="+mn-cs"/>
              </a:rPr>
              <a:t>).</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a:solidFill>
                  <a:schemeClr val="tx1"/>
                </a:solidFill>
                <a:effectLst/>
                <a:latin typeface="+mn-lt"/>
                <a:ea typeface="+mn-ea"/>
                <a:cs typeface="+mn-cs"/>
              </a:rPr>
              <a:t>Genesis 2:16,17 </a:t>
            </a:r>
          </a:p>
          <a:p>
            <a:pPr hangingPunct="0"/>
            <a:endParaRPr lang="en-US" sz="1200" b="1" i="1"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could’ve created Adam and Eve like the animals or like robots, only programmed to do good.  But </a:t>
            </a:r>
            <a:r>
              <a:rPr lang="en-US" sz="1200" b="1" kern="1200" dirty="0">
                <a:solidFill>
                  <a:schemeClr val="tx1"/>
                </a:solidFill>
                <a:effectLst/>
                <a:latin typeface="+mn-lt"/>
                <a:ea typeface="+mn-ea"/>
                <a:cs typeface="+mn-cs"/>
              </a:rPr>
              <a:t>true love requires a choice</a:t>
            </a:r>
            <a:r>
              <a:rPr lang="en-US" sz="1200" kern="1200" dirty="0">
                <a:solidFill>
                  <a:schemeClr val="tx1"/>
                </a:solidFill>
                <a:effectLst/>
                <a:latin typeface="+mn-lt"/>
                <a:ea typeface="+mn-ea"/>
                <a:cs typeface="+mn-cs"/>
              </a:rPr>
              <a:t>, so he gave people a will – the ability to choose to follow or reject His leadership.  </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13</a:t>
            </a:fld>
            <a:endParaRPr lang="en-US"/>
          </a:p>
        </p:txBody>
      </p:sp>
    </p:spTree>
    <p:extLst>
      <p:ext uri="{BB962C8B-B14F-4D97-AF65-F5344CB8AC3E}">
        <p14:creationId xmlns:p14="http://schemas.microsoft.com/office/powerpoint/2010/main" val="78016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said above, life in the Garden of Eden was very good – perfect.  Adam and Eve had everything they needed.  God put Adam in position of manager over all the creation.  God gave them a variety of plants and fruits and vegetables to eat, and they had a perfect friendship and fellowship with God and with each other (</a:t>
            </a:r>
            <a:r>
              <a:rPr lang="en-US" sz="1200" b="1" kern="1200" dirty="0">
                <a:solidFill>
                  <a:schemeClr val="tx1"/>
                </a:solidFill>
                <a:effectLst/>
                <a:latin typeface="+mn-lt"/>
                <a:ea typeface="+mn-ea"/>
                <a:cs typeface="+mn-cs"/>
              </a:rPr>
              <a:t>Genesis 2:25</a:t>
            </a:r>
            <a:r>
              <a:rPr lang="en-US" sz="1200" kern="1200" dirty="0">
                <a:solidFill>
                  <a:schemeClr val="tx1"/>
                </a:solidFill>
                <a:effectLst/>
                <a:latin typeface="+mn-lt"/>
                <a:ea typeface="+mn-ea"/>
                <a:cs typeface="+mn-cs"/>
              </a:rPr>
              <a:t>).</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Because Adam was created in the image of God, he was given a will – the ability to choose obedience or disobedience.  Therefore, God gave him the privilege to eat from any tree in the entire garden except for one: </a:t>
            </a:r>
            <a:r>
              <a:rPr lang="en-US" sz="1200" b="1" i="1" kern="1200" dirty="0">
                <a:solidFill>
                  <a:schemeClr val="tx1"/>
                </a:solidFill>
                <a:effectLst/>
                <a:latin typeface="+mn-lt"/>
                <a:ea typeface="+mn-ea"/>
                <a:cs typeface="+mn-cs"/>
              </a:rPr>
              <a:t>Genesis 2:16,17 </a:t>
            </a:r>
          </a:p>
          <a:p>
            <a:pPr hangingPunct="0"/>
            <a:endParaRPr lang="en-US" sz="1200" b="1" i="1"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God could’ve created Adam and Eve like the animals or like robots, only programmed to do good.  But </a:t>
            </a:r>
            <a:r>
              <a:rPr lang="en-US" sz="1200" b="1" kern="1200" dirty="0">
                <a:solidFill>
                  <a:schemeClr val="tx1"/>
                </a:solidFill>
                <a:effectLst/>
                <a:latin typeface="+mn-lt"/>
                <a:ea typeface="+mn-ea"/>
                <a:cs typeface="+mn-cs"/>
              </a:rPr>
              <a:t>true love requires a choice</a:t>
            </a:r>
            <a:r>
              <a:rPr lang="en-US" sz="1200" kern="1200" dirty="0">
                <a:solidFill>
                  <a:schemeClr val="tx1"/>
                </a:solidFill>
                <a:effectLst/>
                <a:latin typeface="+mn-lt"/>
                <a:ea typeface="+mn-ea"/>
                <a:cs typeface="+mn-cs"/>
              </a:rPr>
              <a:t>, so he gave people a will – the ability to choose to follow or reject His leadership.  Satan knew about God’s warning to Adam concerning the one tree.  Because Satan hates God, he wanted to destroy the man and woman God made in His image.  Therefore, Satan planned to deceive Eve.</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14</a:t>
            </a:fld>
            <a:endParaRPr lang="en-US"/>
          </a:p>
        </p:txBody>
      </p:sp>
    </p:spTree>
    <p:extLst>
      <p:ext uri="{BB962C8B-B14F-4D97-AF65-F5344CB8AC3E}">
        <p14:creationId xmlns:p14="http://schemas.microsoft.com/office/powerpoint/2010/main" val="237775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Genesis 3:1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did Satan ask Eve this question? – Two reasons: to create doubt about the truthfulness of God’s word, and to tempt them to think that God really didn’t love and care for them.</a:t>
            </a:r>
          </a:p>
          <a:p>
            <a:pPr hangingPunct="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D891297-963C-41A2-AD41-1DEFD15B2CD6}" type="slidenum">
              <a:rPr lang="en-US" smtClean="0"/>
              <a:t>15</a:t>
            </a:fld>
            <a:endParaRPr lang="en-US"/>
          </a:p>
        </p:txBody>
      </p:sp>
    </p:spTree>
    <p:extLst>
      <p:ext uri="{BB962C8B-B14F-4D97-AF65-F5344CB8AC3E}">
        <p14:creationId xmlns:p14="http://schemas.microsoft.com/office/powerpoint/2010/main" val="16154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Genesis 3:1</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did Satan ask Eve this question? – Two reasons: to create doubt about the truthfulness of God’s word, and to tempt them to think that God really didn’t love and care for them.</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Satan is a deceiver.  He tries to make what is good appear useless or evil, and what is evil appear good.  Satan deceived Eve by coming to her in the form of a snake.  Up until that time, the animals had not been harmful in any way to Adam and Eve or to each other, so Eve was not afraid </a:t>
            </a:r>
            <a:r>
              <a:rPr lang="en-US" sz="1200" b="1" i="1" kern="1200" dirty="0">
                <a:solidFill>
                  <a:schemeClr val="tx1"/>
                </a:solidFill>
                <a:effectLst/>
                <a:latin typeface="+mn-lt"/>
                <a:ea typeface="+mn-ea"/>
                <a:cs typeface="+mn-cs"/>
              </a:rPr>
              <a:t>(2 Corinthians 11:14).</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 </a:t>
            </a:r>
          </a:p>
          <a:p>
            <a:pPr hangingPunct="0"/>
            <a:r>
              <a:rPr lang="en-US" sz="1200" b="1" i="1" kern="1200" dirty="0">
                <a:solidFill>
                  <a:schemeClr val="tx1"/>
                </a:solidFill>
                <a:effectLst/>
                <a:latin typeface="+mn-lt"/>
                <a:ea typeface="+mn-ea"/>
                <a:cs typeface="+mn-cs"/>
              </a:rPr>
              <a:t>Genesis 3:2-5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Satan had already rebelled against God’s authority.  He wanted to be independent of God and rule his own life.  Now Satan was suggesting to Eve that she should also rebel against God.  Satan said that eating the fruit would make Eve like God in knowing good and evil.  Satan wanted Eve to believe that she wouldn’t need God to tell her what was right and wrong.  But the truth is that God did not make people to live by their own ideas and thoughts, and He made us to be guided by His own Word.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16</a:t>
            </a:fld>
            <a:endParaRPr lang="en-US"/>
          </a:p>
        </p:txBody>
      </p:sp>
    </p:spTree>
    <p:extLst>
      <p:ext uri="{BB962C8B-B14F-4D97-AF65-F5344CB8AC3E}">
        <p14:creationId xmlns:p14="http://schemas.microsoft.com/office/powerpoint/2010/main" val="335351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Remember – </a:t>
            </a:r>
            <a:r>
              <a:rPr lang="en-US" sz="1200" b="1" kern="1200" dirty="0">
                <a:solidFill>
                  <a:schemeClr val="tx1"/>
                </a:solidFill>
                <a:effectLst/>
                <a:latin typeface="+mn-lt"/>
                <a:ea typeface="+mn-ea"/>
                <a:cs typeface="+mn-cs"/>
              </a:rPr>
              <a:t>they were already</a:t>
            </a:r>
            <a:r>
              <a:rPr lang="en-US" sz="1200" b="1" kern="1200" baseline="0" dirty="0">
                <a:solidFill>
                  <a:schemeClr val="tx1"/>
                </a:solidFill>
                <a:effectLst/>
                <a:latin typeface="+mn-lt"/>
                <a:ea typeface="+mn-ea"/>
                <a:cs typeface="+mn-cs"/>
              </a:rPr>
              <a:t> created in the image of God</a:t>
            </a:r>
            <a:r>
              <a:rPr lang="en-US" sz="1200" kern="1200" baseline="0" dirty="0">
                <a:solidFill>
                  <a:schemeClr val="tx1"/>
                </a:solidFill>
                <a:effectLst/>
                <a:latin typeface="+mn-lt"/>
                <a:ea typeface="+mn-ea"/>
                <a:cs typeface="+mn-cs"/>
              </a:rPr>
              <a:t>.  Satan’s temptation to “be like God” really meant to “be </a:t>
            </a:r>
            <a:r>
              <a:rPr lang="en-US" sz="1200" strike="sngStrike" kern="1200" baseline="0" dirty="0">
                <a:solidFill>
                  <a:schemeClr val="tx1"/>
                </a:solidFill>
                <a:effectLst/>
                <a:latin typeface="+mn-lt"/>
                <a:ea typeface="+mn-ea"/>
                <a:cs typeface="+mn-cs"/>
              </a:rPr>
              <a:t>like</a:t>
            </a:r>
            <a:r>
              <a:rPr lang="en-US" sz="1200" kern="1200" baseline="0" dirty="0">
                <a:solidFill>
                  <a:schemeClr val="tx1"/>
                </a:solidFill>
                <a:effectLst/>
                <a:latin typeface="+mn-lt"/>
                <a:ea typeface="+mn-ea"/>
                <a:cs typeface="+mn-cs"/>
              </a:rPr>
              <a:t> God”!</a:t>
            </a:r>
            <a:endParaRPr lang="en-US"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Perfect freedom does not come from</a:t>
            </a:r>
            <a:r>
              <a:rPr lang="en-US" sz="1200" kern="1200" baseline="0" dirty="0">
                <a:solidFill>
                  <a:schemeClr val="tx1"/>
                </a:solidFill>
                <a:effectLst/>
                <a:latin typeface="+mn-lt"/>
                <a:ea typeface="+mn-ea"/>
                <a:cs typeface="+mn-cs"/>
              </a:rPr>
              <a:t> the absence of wise rules…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17</a:t>
            </a:fld>
            <a:endParaRPr lang="en-US"/>
          </a:p>
        </p:txBody>
      </p:sp>
    </p:spTree>
    <p:extLst>
      <p:ext uri="{BB962C8B-B14F-4D97-AF65-F5344CB8AC3E}">
        <p14:creationId xmlns:p14="http://schemas.microsoft.com/office/powerpoint/2010/main" val="155654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Genesis 3:6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pPr fontAlgn="auto" hangingPunct="1"/>
            <a:endParaRPr lang="en-US" sz="1200" kern="1200" dirty="0">
              <a:solidFill>
                <a:schemeClr val="tx1"/>
              </a:solidFill>
              <a:effectLst/>
              <a:latin typeface="+mn-lt"/>
              <a:ea typeface="+mn-ea"/>
              <a:cs typeface="+mn-cs"/>
            </a:endParaRPr>
          </a:p>
          <a:p>
            <a:pPr fontAlgn="auto" hangingPunct="1"/>
            <a:r>
              <a:rPr lang="en-US" sz="1200" kern="1200" dirty="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a:solidFill>
                  <a:schemeClr val="tx1"/>
                </a:solidFill>
                <a:effectLst/>
                <a:latin typeface="+mn-lt"/>
                <a:ea typeface="+mn-ea"/>
                <a:cs typeface="+mn-cs"/>
              </a:rPr>
              <a:t>1 John 2:16.</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18</a:t>
            </a:fld>
            <a:endParaRPr lang="en-US"/>
          </a:p>
        </p:txBody>
      </p:sp>
    </p:spTree>
    <p:extLst>
      <p:ext uri="{BB962C8B-B14F-4D97-AF65-F5344CB8AC3E}">
        <p14:creationId xmlns:p14="http://schemas.microsoft.com/office/powerpoint/2010/main" val="4087818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Genesis 3:6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did God say would happen to them if they ate of the tree? – He told them that they would die. Even though Adam knew that God had said not to eat it, he deliberately disobeyed God’s command.  Adam turned away from depending on God.  Up to this point, he had personal experience with the goodness of God.  Now, because he had chosen to follow Satan, he will become personally familiar with evil.  </a:t>
            </a:r>
          </a:p>
          <a:p>
            <a:pPr fontAlgn="auto" hangingPunct="1"/>
            <a:endParaRPr lang="en-US" sz="1200" kern="1200" dirty="0">
              <a:solidFill>
                <a:schemeClr val="tx1"/>
              </a:solidFill>
              <a:effectLst/>
              <a:latin typeface="+mn-lt"/>
              <a:ea typeface="+mn-ea"/>
              <a:cs typeface="+mn-cs"/>
            </a:endParaRPr>
          </a:p>
          <a:p>
            <a:pPr fontAlgn="auto" hangingPunct="1"/>
            <a:r>
              <a:rPr lang="en-US" sz="1200" kern="1200" dirty="0">
                <a:solidFill>
                  <a:schemeClr val="tx1"/>
                </a:solidFill>
                <a:effectLst/>
                <a:latin typeface="+mn-lt"/>
                <a:ea typeface="+mn-ea"/>
                <a:cs typeface="+mn-cs"/>
              </a:rPr>
              <a:t>The Bible has an amazing consistency from beginning to end.  We face these same three temptations today, ones which are described in </a:t>
            </a:r>
            <a:r>
              <a:rPr lang="en-US" sz="1200" b="1" kern="1200" dirty="0">
                <a:solidFill>
                  <a:schemeClr val="tx1"/>
                </a:solidFill>
                <a:effectLst/>
                <a:latin typeface="+mn-lt"/>
                <a:ea typeface="+mn-ea"/>
                <a:cs typeface="+mn-cs"/>
              </a:rPr>
              <a:t>1 John 2:16.</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19</a:t>
            </a:fld>
            <a:endParaRPr lang="en-US"/>
          </a:p>
        </p:txBody>
      </p:sp>
    </p:spTree>
    <p:extLst>
      <p:ext uri="{BB962C8B-B14F-4D97-AF65-F5344CB8AC3E}">
        <p14:creationId xmlns:p14="http://schemas.microsoft.com/office/powerpoint/2010/main" val="9596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a:t>
            </a:fld>
            <a:endParaRPr lang="en-US"/>
          </a:p>
        </p:txBody>
      </p:sp>
    </p:spTree>
    <p:extLst>
      <p:ext uri="{BB962C8B-B14F-4D97-AF65-F5344CB8AC3E}">
        <p14:creationId xmlns:p14="http://schemas.microsoft.com/office/powerpoint/2010/main" val="397099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20</a:t>
            </a:fld>
            <a:endParaRPr lang="en-US"/>
          </a:p>
        </p:txBody>
      </p:sp>
    </p:spTree>
    <p:extLst>
      <p:ext uri="{BB962C8B-B14F-4D97-AF65-F5344CB8AC3E}">
        <p14:creationId xmlns:p14="http://schemas.microsoft.com/office/powerpoint/2010/main" val="354760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91297-963C-41A2-AD41-1DEFD15B2CD6}" type="slidenum">
              <a:rPr lang="en-US" smtClean="0"/>
              <a:t>21</a:t>
            </a:fld>
            <a:endParaRPr lang="en-US"/>
          </a:p>
        </p:txBody>
      </p:sp>
    </p:spTree>
    <p:extLst>
      <p:ext uri="{BB962C8B-B14F-4D97-AF65-F5344CB8AC3E}">
        <p14:creationId xmlns:p14="http://schemas.microsoft.com/office/powerpoint/2010/main" val="48402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baseline="0" dirty="0">
                <a:solidFill>
                  <a:schemeClr val="tx1"/>
                </a:solidFill>
                <a:effectLst/>
                <a:latin typeface="+mn-lt"/>
                <a:ea typeface="+mn-ea"/>
                <a:cs typeface="+mn-cs"/>
              </a:rPr>
              <a:t>It might be small thing to ignore the request of a friend, but it is a dangerous thing to ignore the request of our boss (or our president).  </a:t>
            </a:r>
            <a:r>
              <a:rPr lang="en-US" sz="1200" kern="1200" dirty="0">
                <a:solidFill>
                  <a:schemeClr val="tx1"/>
                </a:solidFill>
                <a:effectLst/>
                <a:latin typeface="+mn-lt"/>
                <a:ea typeface="+mn-ea"/>
                <a:cs typeface="+mn-cs"/>
              </a:rPr>
              <a:t>The evil of sin becomes even more clear </a:t>
            </a:r>
            <a:r>
              <a:rPr lang="en-US" sz="1200" kern="1200" baseline="0" dirty="0">
                <a:solidFill>
                  <a:schemeClr val="tx1"/>
                </a:solidFill>
                <a:effectLst/>
                <a:latin typeface="+mn-lt"/>
                <a:ea typeface="+mn-ea"/>
                <a:cs typeface="+mn-cs"/>
              </a:rPr>
              <a:t>when we consider the level of authority of God, the One we have truly offended!  </a:t>
            </a:r>
          </a:p>
          <a:p>
            <a:pPr hangingPunct="0"/>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b="1" dirty="0"/>
              <a:t>God created us </a:t>
            </a:r>
            <a:r>
              <a:rPr lang="en-US" dirty="0"/>
              <a:t>– He has complete authority!</a:t>
            </a:r>
          </a:p>
          <a:p>
            <a:pPr hangingPunct="0"/>
            <a:endParaRPr lang="en-US" sz="1200" kern="1200" baseline="0" dirty="0">
              <a:solidFill>
                <a:schemeClr val="tx1"/>
              </a:solidFill>
              <a:effectLst/>
              <a:latin typeface="+mn-lt"/>
              <a:ea typeface="+mn-ea"/>
              <a:cs typeface="+mn-cs"/>
            </a:endParaRPr>
          </a:p>
          <a:p>
            <a:pPr hangingPunct="0"/>
            <a:r>
              <a:rPr lang="en-US" sz="1200" kern="1200" baseline="0" dirty="0">
                <a:solidFill>
                  <a:schemeClr val="tx1"/>
                </a:solidFill>
                <a:effectLst/>
                <a:latin typeface="+mn-lt"/>
                <a:ea typeface="+mn-ea"/>
                <a:cs typeface="+mn-cs"/>
              </a:rPr>
              <a:t>When we choose to follow our own earthly ways, we are determining what is right or wrong based on ourselves and our culture.  </a:t>
            </a:r>
          </a:p>
          <a:p>
            <a:pPr hangingPunct="0"/>
            <a:endParaRPr lang="en-US" sz="1200" kern="1200" baseline="0" dirty="0">
              <a:solidFill>
                <a:schemeClr val="tx1"/>
              </a:solidFill>
              <a:effectLst/>
              <a:latin typeface="+mn-lt"/>
              <a:ea typeface="+mn-ea"/>
              <a:cs typeface="+mn-cs"/>
            </a:endParaRPr>
          </a:p>
          <a:p>
            <a:pPr hangingPunct="0"/>
            <a:r>
              <a:rPr lang="en-US" sz="1200" b="1" kern="1200" baseline="0" dirty="0">
                <a:solidFill>
                  <a:schemeClr val="tx1"/>
                </a:solidFill>
                <a:effectLst/>
                <a:latin typeface="+mn-lt"/>
                <a:ea typeface="+mn-ea"/>
                <a:cs typeface="+mn-cs"/>
              </a:rPr>
              <a:t>Idolatry </a:t>
            </a:r>
            <a:r>
              <a:rPr lang="en-US" sz="1200" kern="1200" baseline="0" dirty="0">
                <a:solidFill>
                  <a:schemeClr val="tx1"/>
                </a:solidFill>
                <a:effectLst/>
                <a:latin typeface="+mn-lt"/>
                <a:ea typeface="+mn-ea"/>
                <a:cs typeface="+mn-cs"/>
              </a:rPr>
              <a:t>= putting our trust in that which is not God (usually, ourselves)</a:t>
            </a:r>
          </a:p>
          <a:p>
            <a:pPr hangingPunct="0"/>
            <a:endParaRPr lang="en-US" sz="1200" kern="1200" baseline="0" dirty="0">
              <a:solidFill>
                <a:schemeClr val="tx1"/>
              </a:solidFill>
              <a:effectLst/>
              <a:latin typeface="+mn-lt"/>
              <a:ea typeface="+mn-ea"/>
              <a:cs typeface="+mn-cs"/>
            </a:endParaRPr>
          </a:p>
          <a:p>
            <a:pPr hangingPunct="0"/>
            <a:r>
              <a:rPr lang="en-US" sz="1200" kern="1200" baseline="0" dirty="0">
                <a:solidFill>
                  <a:schemeClr val="tx1"/>
                </a:solidFill>
                <a:effectLst/>
                <a:latin typeface="+mn-lt"/>
                <a:ea typeface="+mn-ea"/>
                <a:cs typeface="+mn-cs"/>
              </a:rPr>
              <a:t>Psalm 14:1-3 shows the root of our sin: ignoring God, turning aside from Him:</a:t>
            </a:r>
          </a:p>
          <a:p>
            <a:pPr hangingPunct="0"/>
            <a:r>
              <a:rPr lang="en-US" sz="1200" kern="1200" dirty="0">
                <a:solidFill>
                  <a:schemeClr val="tx1"/>
                </a:solidFill>
                <a:effectLst/>
                <a:latin typeface="+mn-lt"/>
                <a:ea typeface="+mn-ea"/>
                <a:cs typeface="+mn-cs"/>
              </a:rPr>
              <a:t> 1 The fool says in his heart, “There is no God.” They are corrupt, they do abominable deeds,  there is none who does good. </a:t>
            </a:r>
          </a:p>
          <a:p>
            <a:pPr hangingPunct="0"/>
            <a:r>
              <a:rPr lang="en-US" sz="1200" kern="1200" dirty="0">
                <a:solidFill>
                  <a:schemeClr val="tx1"/>
                </a:solidFill>
                <a:effectLst/>
                <a:latin typeface="+mn-lt"/>
                <a:ea typeface="+mn-ea"/>
                <a:cs typeface="+mn-cs"/>
              </a:rPr>
              <a:t> 2 The LORD looks down from heaven on the children of man, to see if there are any who understand, who seek after God. </a:t>
            </a:r>
          </a:p>
          <a:p>
            <a:pPr hangingPunct="0"/>
            <a:r>
              <a:rPr lang="en-US" sz="1200" kern="1200" dirty="0">
                <a:solidFill>
                  <a:schemeClr val="tx1"/>
                </a:solidFill>
                <a:effectLst/>
                <a:latin typeface="+mn-lt"/>
                <a:ea typeface="+mn-ea"/>
                <a:cs typeface="+mn-cs"/>
              </a:rPr>
              <a:t> 3 They have all turned aside; together they have become corrupt; there is none who does good, not even one. </a:t>
            </a:r>
          </a:p>
        </p:txBody>
      </p:sp>
      <p:sp>
        <p:nvSpPr>
          <p:cNvPr id="4" name="Slide Number Placeholder 3"/>
          <p:cNvSpPr>
            <a:spLocks noGrp="1"/>
          </p:cNvSpPr>
          <p:nvPr>
            <p:ph type="sldNum" sz="quarter" idx="10"/>
          </p:nvPr>
        </p:nvSpPr>
        <p:spPr/>
        <p:txBody>
          <a:bodyPr/>
          <a:lstStyle/>
          <a:p>
            <a:fld id="{0D891297-963C-41A2-AD41-1DEFD15B2CD6}" type="slidenum">
              <a:rPr lang="en-US" smtClean="0"/>
              <a:t>22</a:t>
            </a:fld>
            <a:endParaRPr lang="en-US"/>
          </a:p>
        </p:txBody>
      </p:sp>
    </p:spTree>
    <p:extLst>
      <p:ext uri="{BB962C8B-B14F-4D97-AF65-F5344CB8AC3E}">
        <p14:creationId xmlns:p14="http://schemas.microsoft.com/office/powerpoint/2010/main" val="1063987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create their own gods and methods</a:t>
            </a:r>
            <a:r>
              <a:rPr lang="en-US" baseline="0" dirty="0"/>
              <a:t> of salvation to maintain control over the process (we want to retain authority).</a:t>
            </a:r>
            <a:endParaRPr lang="en-US" dirty="0"/>
          </a:p>
          <a:p>
            <a:endParaRPr lang="en-US" dirty="0"/>
          </a:p>
          <a:p>
            <a:r>
              <a:rPr lang="en-US" dirty="0"/>
              <a:t>Although</a:t>
            </a:r>
            <a:r>
              <a:rPr lang="en-US" baseline="0" dirty="0"/>
              <a:t> we might not think that we are taking the place of God, it becomes clear when we define our own morality, meaning, and salvation method.</a:t>
            </a:r>
          </a:p>
          <a:p>
            <a:endParaRPr lang="en-US" baseline="0" dirty="0"/>
          </a:p>
          <a:p>
            <a:pPr rtl="0"/>
            <a:r>
              <a:rPr lang="zh-CN" altLang="en-US" dirty="0"/>
              <a:t>叛国罪 </a:t>
            </a:r>
            <a:r>
              <a:rPr lang="en-US" altLang="zh-CN" dirty="0"/>
              <a:t>(</a:t>
            </a:r>
            <a:r>
              <a:rPr lang="en-US" sz="1200" b="0" i="0" kern="1200" dirty="0" err="1">
                <a:solidFill>
                  <a:schemeClr val="tx1"/>
                </a:solidFill>
                <a:effectLst/>
                <a:latin typeface="+mn-lt"/>
                <a:ea typeface="+mn-ea"/>
                <a:cs typeface="+mn-cs"/>
              </a:rPr>
              <a:t>Pànguó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zuì</a:t>
            </a:r>
            <a:r>
              <a:rPr lang="en-US" sz="1200" b="0" i="0" kern="1200" dirty="0">
                <a:solidFill>
                  <a:schemeClr val="tx1"/>
                </a:solidFill>
                <a:effectLst/>
                <a:latin typeface="+mn-lt"/>
                <a:ea typeface="+mn-ea"/>
                <a:cs typeface="+mn-cs"/>
              </a:rPr>
              <a:t>)  </a:t>
            </a:r>
            <a:r>
              <a:rPr lang="en-US" baseline="0" dirty="0"/>
              <a:t>The normal penalty for treason is death!  (Romans 6:23)</a:t>
            </a:r>
          </a:p>
          <a:p>
            <a:pPr rtl="0"/>
            <a:endParaRPr lang="en-US" baseline="0" dirty="0"/>
          </a:p>
          <a:p>
            <a:pPr rtl="0"/>
            <a:r>
              <a:rPr lang="en-US" b="1" baseline="0" dirty="0"/>
              <a:t>Sin</a:t>
            </a:r>
            <a:r>
              <a:rPr lang="en-US" baseline="0" dirty="0"/>
              <a:t>: the biggest </a:t>
            </a:r>
            <a:r>
              <a:rPr lang="en-US" b="1" baseline="0" dirty="0"/>
              <a:t>problem</a:t>
            </a:r>
            <a:r>
              <a:rPr lang="en-US" baseline="0" dirty="0"/>
              <a:t> of </a:t>
            </a:r>
            <a:r>
              <a:rPr lang="en-US" b="1" baseline="0" dirty="0"/>
              <a:t>every</a:t>
            </a:r>
            <a:r>
              <a:rPr lang="en-US" baseline="0" dirty="0"/>
              <a:t> human being!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23</a:t>
            </a:fld>
            <a:endParaRPr lang="en-US"/>
          </a:p>
        </p:txBody>
      </p:sp>
    </p:spTree>
    <p:extLst>
      <p:ext uri="{BB962C8B-B14F-4D97-AF65-F5344CB8AC3E}">
        <p14:creationId xmlns:p14="http://schemas.microsoft.com/office/powerpoint/2010/main" val="2218794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a:t>
            </a:r>
            <a:r>
              <a:rPr lang="en-US" sz="1200" b="1" kern="1200" dirty="0">
                <a:solidFill>
                  <a:schemeClr val="tx1"/>
                </a:solidFill>
                <a:effectLst/>
                <a:latin typeface="+mn-lt"/>
                <a:ea typeface="+mn-ea"/>
                <a:cs typeface="+mn-cs"/>
              </a:rPr>
              <a:t>separated</a:t>
            </a:r>
            <a:r>
              <a:rPr lang="en-US" sz="1200" kern="1200" dirty="0">
                <a:solidFill>
                  <a:schemeClr val="tx1"/>
                </a:solidFill>
                <a:effectLst/>
                <a:latin typeface="+mn-lt"/>
                <a:ea typeface="+mn-ea"/>
                <a:cs typeface="+mn-cs"/>
              </a:rPr>
              <a:t>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24</a:t>
            </a:fld>
            <a:endParaRPr lang="en-US"/>
          </a:p>
        </p:txBody>
      </p:sp>
    </p:spTree>
    <p:extLst>
      <p:ext uri="{BB962C8B-B14F-4D97-AF65-F5344CB8AC3E}">
        <p14:creationId xmlns:p14="http://schemas.microsoft.com/office/powerpoint/2010/main" val="312080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25</a:t>
            </a:fld>
            <a:endParaRPr lang="en-US"/>
          </a:p>
        </p:txBody>
      </p:sp>
    </p:spTree>
    <p:extLst>
      <p:ext uri="{BB962C8B-B14F-4D97-AF65-F5344CB8AC3E}">
        <p14:creationId xmlns:p14="http://schemas.microsoft.com/office/powerpoint/2010/main" val="235376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When something dies, it becomes separated from the source of life.  Physical death is the time when a person’s spirit is separated from their body.  Spiritual death is the time when a man becomes separated from God </a:t>
            </a:r>
            <a:r>
              <a:rPr lang="en-US" sz="1200" b="1" i="1" kern="1200" dirty="0">
                <a:solidFill>
                  <a:schemeClr val="tx1"/>
                </a:solidFill>
                <a:effectLst/>
                <a:latin typeface="+mn-lt"/>
                <a:ea typeface="+mn-ea"/>
                <a:cs typeface="+mn-cs"/>
              </a:rPr>
              <a:t>(Isaiah 59:2</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first sign of separation from God we read about is that they tried to hide from God.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26</a:t>
            </a:fld>
            <a:endParaRPr lang="en-US"/>
          </a:p>
        </p:txBody>
      </p:sp>
    </p:spTree>
    <p:extLst>
      <p:ext uri="{BB962C8B-B14F-4D97-AF65-F5344CB8AC3E}">
        <p14:creationId xmlns:p14="http://schemas.microsoft.com/office/powerpoint/2010/main" val="586016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cut off from the source of life…</a:t>
            </a:r>
          </a:p>
        </p:txBody>
      </p:sp>
      <p:sp>
        <p:nvSpPr>
          <p:cNvPr id="4" name="Slide Number Placeholder 3"/>
          <p:cNvSpPr>
            <a:spLocks noGrp="1"/>
          </p:cNvSpPr>
          <p:nvPr>
            <p:ph type="sldNum" sz="quarter" idx="10"/>
          </p:nvPr>
        </p:nvSpPr>
        <p:spPr/>
        <p:txBody>
          <a:bodyPr/>
          <a:lstStyle/>
          <a:p>
            <a:fld id="{0D891297-963C-41A2-AD41-1DEFD15B2CD6}" type="slidenum">
              <a:rPr lang="en-US" smtClean="0"/>
              <a:t>27</a:t>
            </a:fld>
            <a:endParaRPr lang="en-US"/>
          </a:p>
        </p:txBody>
      </p:sp>
    </p:spTree>
    <p:extLst>
      <p:ext uri="{BB962C8B-B14F-4D97-AF65-F5344CB8AC3E}">
        <p14:creationId xmlns:p14="http://schemas.microsoft.com/office/powerpoint/2010/main" val="1483499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Could God see where they were hiding?  Why did God call out? – He loved them, and wanted to give them an opportunity to confess their sin.  We are responsible for our actions. Do you think God needed to ask them to find out what happened?  No, but He was giving them an opportunity to agree with Him that what He said was truth and that they were wrong in believing and following Satan.</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28</a:t>
            </a:fld>
            <a:endParaRPr lang="en-US"/>
          </a:p>
        </p:txBody>
      </p:sp>
    </p:spTree>
    <p:extLst>
      <p:ext uri="{BB962C8B-B14F-4D97-AF65-F5344CB8AC3E}">
        <p14:creationId xmlns:p14="http://schemas.microsoft.com/office/powerpoint/2010/main" val="1001972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a:solidFill>
                  <a:schemeClr val="tx1"/>
                </a:solidFill>
                <a:effectLst/>
                <a:latin typeface="+mn-lt"/>
                <a:ea typeface="+mn-ea"/>
                <a:cs typeface="+mn-cs"/>
              </a:rPr>
              <a:t>When Adam and Eve sinned, three things happened to them: fear (I was afraid), shame (I was naked), and guilt (I ate).  All over the world, we see these three results of evil.</a:t>
            </a:r>
          </a:p>
          <a:p>
            <a:pPr hangingPunct="0"/>
            <a:r>
              <a:rPr lang="en-US" sz="1200" kern="1200" dirty="0">
                <a:solidFill>
                  <a:schemeClr val="tx1"/>
                </a:solidFill>
                <a:effectLst/>
                <a:latin typeface="+mn-lt"/>
                <a:ea typeface="+mn-ea"/>
                <a:cs typeface="+mn-cs"/>
              </a:rPr>
              <a:t> </a:t>
            </a: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a:solidFill>
                  <a:schemeClr val="tx1"/>
                </a:solidFill>
                <a:effectLst/>
                <a:latin typeface="+mn-lt"/>
                <a:ea typeface="+mn-ea"/>
                <a:cs typeface="+mn-cs"/>
              </a:rPr>
              <a:t> everything </a:t>
            </a:r>
            <a:r>
              <a:rPr lang="en-US" sz="1200" kern="1200" dirty="0">
                <a:solidFill>
                  <a:schemeClr val="tx1"/>
                </a:solidFill>
                <a:effectLst/>
                <a:latin typeface="+mn-lt"/>
                <a:ea typeface="+mn-ea"/>
                <a:cs typeface="+mn-cs"/>
              </a:rPr>
              <a:t>on earth.</a:t>
            </a:r>
          </a:p>
          <a:p>
            <a:pPr hangingPunct="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29</a:t>
            </a:fld>
            <a:endParaRPr lang="en-US"/>
          </a:p>
        </p:txBody>
      </p:sp>
    </p:spTree>
    <p:extLst>
      <p:ext uri="{BB962C8B-B14F-4D97-AF65-F5344CB8AC3E}">
        <p14:creationId xmlns:p14="http://schemas.microsoft.com/office/powerpoint/2010/main" val="295046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As we begin, I want to remind you that </a:t>
            </a:r>
            <a:r>
              <a:rPr lang="en-US" sz="1200" b="1" kern="1200" dirty="0">
                <a:solidFill>
                  <a:schemeClr val="tx1"/>
                </a:solidFill>
                <a:effectLst/>
                <a:latin typeface="+mn-lt"/>
                <a:ea typeface="+mn-ea"/>
                <a:cs typeface="+mn-cs"/>
              </a:rPr>
              <a:t>every created thing had a beginning</a:t>
            </a:r>
            <a:r>
              <a:rPr lang="en-US" sz="1200" kern="1200" dirty="0">
                <a:solidFill>
                  <a:schemeClr val="tx1"/>
                </a:solidFill>
                <a:effectLst/>
                <a:latin typeface="+mn-lt"/>
                <a:ea typeface="+mn-ea"/>
                <a:cs typeface="+mn-cs"/>
              </a:rPr>
              <a:t>.  As we back up into history, we </a:t>
            </a:r>
            <a:r>
              <a:rPr lang="en-US" sz="1200" b="1" kern="1200" dirty="0">
                <a:solidFill>
                  <a:schemeClr val="tx1"/>
                </a:solidFill>
                <a:effectLst/>
                <a:latin typeface="+mn-lt"/>
                <a:ea typeface="+mn-ea"/>
                <a:cs typeface="+mn-cs"/>
              </a:rPr>
              <a:t>eventually</a:t>
            </a:r>
            <a:r>
              <a:rPr lang="en-US" sz="1200" kern="1200" dirty="0">
                <a:solidFill>
                  <a:schemeClr val="tx1"/>
                </a:solidFill>
                <a:effectLst/>
                <a:latin typeface="+mn-lt"/>
                <a:ea typeface="+mn-ea"/>
                <a:cs typeface="+mn-cs"/>
              </a:rPr>
              <a:t> come to </a:t>
            </a:r>
            <a:r>
              <a:rPr lang="en-US" sz="1200" b="1" kern="1200" dirty="0">
                <a:solidFill>
                  <a:schemeClr val="tx1"/>
                </a:solidFill>
                <a:effectLst/>
                <a:latin typeface="+mn-lt"/>
                <a:ea typeface="+mn-ea"/>
                <a:cs typeface="+mn-cs"/>
              </a:rPr>
              <a:t>something that did not begin to exist </a:t>
            </a:r>
            <a:r>
              <a:rPr lang="en-US" sz="1200" kern="1200" dirty="0">
                <a:solidFill>
                  <a:schemeClr val="tx1"/>
                </a:solidFill>
                <a:effectLst/>
                <a:latin typeface="+mn-lt"/>
                <a:ea typeface="+mn-ea"/>
                <a:cs typeface="+mn-cs"/>
              </a:rPr>
              <a:t>– the only One who is eternally existing – the “first cause” of everything else.  Of course, we are talking about the Awesome, Eternal God.  </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Read these verses from </a:t>
            </a:r>
            <a:r>
              <a:rPr lang="en-US" sz="1200" b="1" kern="1200" dirty="0">
                <a:solidFill>
                  <a:schemeClr val="tx1"/>
                </a:solidFill>
                <a:effectLst/>
                <a:latin typeface="+mn-lt"/>
                <a:ea typeface="+mn-ea"/>
                <a:cs typeface="+mn-cs"/>
              </a:rPr>
              <a:t>Isaiah 40:25,26</a:t>
            </a:r>
            <a:r>
              <a:rPr lang="en-US" sz="1200" kern="1200" dirty="0">
                <a:solidFill>
                  <a:schemeClr val="tx1"/>
                </a:solidFill>
                <a:effectLst/>
                <a:latin typeface="+mn-lt"/>
                <a:ea typeface="+mn-ea"/>
                <a:cs typeface="+mn-cs"/>
              </a:rPr>
              <a:t> and remember who He is and who we are by contrast.  </a:t>
            </a:r>
            <a:r>
              <a:rPr lang="en-US" sz="1200" b="1" kern="1200" dirty="0">
                <a:solidFill>
                  <a:schemeClr val="tx1"/>
                </a:solidFill>
                <a:effectLst/>
                <a:latin typeface="+mn-lt"/>
                <a:ea typeface="+mn-ea"/>
                <a:cs typeface="+mn-cs"/>
              </a:rPr>
              <a:t>He is the center </a:t>
            </a:r>
            <a:r>
              <a:rPr lang="en-US" sz="1200" kern="1200" dirty="0">
                <a:solidFill>
                  <a:schemeClr val="tx1"/>
                </a:solidFill>
                <a:effectLst/>
                <a:latin typeface="+mn-lt"/>
                <a:ea typeface="+mn-ea"/>
                <a:cs typeface="+mn-cs"/>
              </a:rPr>
              <a:t>of all attention, not us.  When we get that reversed, we set ourselves up for confusion and despair. </a:t>
            </a:r>
          </a:p>
        </p:txBody>
      </p:sp>
      <p:sp>
        <p:nvSpPr>
          <p:cNvPr id="4" name="Slide Number Placeholder 3"/>
          <p:cNvSpPr>
            <a:spLocks noGrp="1"/>
          </p:cNvSpPr>
          <p:nvPr>
            <p:ph type="sldNum" sz="quarter" idx="10"/>
          </p:nvPr>
        </p:nvSpPr>
        <p:spPr/>
        <p:txBody>
          <a:bodyPr/>
          <a:lstStyle/>
          <a:p>
            <a:fld id="{0D891297-963C-41A2-AD41-1DEFD15B2CD6}" type="slidenum">
              <a:rPr lang="en-US" smtClean="0"/>
              <a:t>3</a:t>
            </a:fld>
            <a:endParaRPr lang="en-US"/>
          </a:p>
        </p:txBody>
      </p:sp>
    </p:spTree>
    <p:extLst>
      <p:ext uri="{BB962C8B-B14F-4D97-AF65-F5344CB8AC3E}">
        <p14:creationId xmlns:p14="http://schemas.microsoft.com/office/powerpoint/2010/main" val="315029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God created Adam and Eve, He did not intend for them to die.  Even though man did not die physically on the day that he ate from the tree, his genetics were now changed, eventually leading him to physical death. Death would now be routine for</a:t>
            </a:r>
            <a:r>
              <a:rPr lang="en-US" sz="1200" kern="1200" baseline="0" dirty="0">
                <a:solidFill>
                  <a:schemeClr val="tx1"/>
                </a:solidFill>
                <a:effectLst/>
                <a:latin typeface="+mn-lt"/>
                <a:ea typeface="+mn-ea"/>
                <a:cs typeface="+mn-cs"/>
              </a:rPr>
              <a:t> everything </a:t>
            </a:r>
            <a:r>
              <a:rPr lang="en-US" sz="1200" kern="1200" dirty="0">
                <a:solidFill>
                  <a:schemeClr val="tx1"/>
                </a:solidFill>
                <a:effectLst/>
                <a:latin typeface="+mn-lt"/>
                <a:ea typeface="+mn-ea"/>
                <a:cs typeface="+mn-cs"/>
              </a:rPr>
              <a:t>on earth.</a:t>
            </a:r>
          </a:p>
          <a:p>
            <a:pPr hangingPunct="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30</a:t>
            </a:fld>
            <a:endParaRPr lang="en-US"/>
          </a:p>
        </p:txBody>
      </p:sp>
    </p:spTree>
    <p:extLst>
      <p:ext uri="{BB962C8B-B14F-4D97-AF65-F5344CB8AC3E}">
        <p14:creationId xmlns:p14="http://schemas.microsoft.com/office/powerpoint/2010/main" val="1500650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Romans 5:12 </a:t>
            </a:r>
            <a:r>
              <a:rPr lang="en-US" sz="1200" i="1" kern="1200" dirty="0">
                <a:solidFill>
                  <a:schemeClr val="tx1"/>
                </a:solidFill>
                <a:effectLst/>
                <a:latin typeface="+mn-lt"/>
                <a:ea typeface="+mn-ea"/>
                <a:cs typeface="+mn-cs"/>
              </a:rPr>
              <a:t>“Therefore, just as sin entered the world through one man, and death through sin, and in this way, death came to all men because all sinned.”</a:t>
            </a:r>
            <a:endParaRPr lang="en-US" sz="1200" kern="1200" dirty="0">
              <a:solidFill>
                <a:schemeClr val="tx1"/>
              </a:solidFill>
              <a:effectLst/>
              <a:latin typeface="+mn-lt"/>
              <a:ea typeface="+mn-ea"/>
              <a:cs typeface="+mn-cs"/>
            </a:endParaRPr>
          </a:p>
          <a:p>
            <a:pPr hangingPunct="0"/>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31</a:t>
            </a:fld>
            <a:endParaRPr lang="en-US"/>
          </a:p>
        </p:txBody>
      </p:sp>
    </p:spTree>
    <p:extLst>
      <p:ext uri="{BB962C8B-B14F-4D97-AF65-F5344CB8AC3E}">
        <p14:creationId xmlns:p14="http://schemas.microsoft.com/office/powerpoint/2010/main" val="1706778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a:solidFill>
                  <a:schemeClr val="tx1"/>
                </a:solidFill>
                <a:effectLst/>
                <a:latin typeface="+mn-lt"/>
                <a:ea typeface="+mn-ea"/>
                <a:cs typeface="+mn-cs"/>
              </a:rPr>
              <a:t>Romans 5:12 </a:t>
            </a:r>
            <a:r>
              <a:rPr lang="en-US" sz="1200" i="1" kern="1200" dirty="0">
                <a:solidFill>
                  <a:schemeClr val="tx1"/>
                </a:solidFill>
                <a:effectLst/>
                <a:latin typeface="+mn-lt"/>
                <a:ea typeface="+mn-ea"/>
                <a:cs typeface="+mn-cs"/>
              </a:rPr>
              <a:t>“Therefore, just as sin entered the world through one man, and death through sin, and in this way, death came to all men because all sinned.”</a:t>
            </a:r>
          </a:p>
          <a:p>
            <a:pPr hangingPunct="0"/>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Even though tonight’s lesson began with the words “very good,” it ends on a very sad note: men have been separated from God and are now destined to live in a cursed world of evil and death.  The question is this: is there any hope for mankind?</a:t>
            </a:r>
          </a:p>
          <a:p>
            <a:pPr hangingPunct="0"/>
            <a:endParaRPr lang="en-US" sz="1200" i="1" kern="1200" dirty="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(“Theistic Evolution” is very dangerous!</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It is important that </a:t>
            </a:r>
            <a:r>
              <a:rPr lang="en-US" sz="1200" b="1" i="0" kern="1200" dirty="0">
                <a:solidFill>
                  <a:schemeClr val="tx1"/>
                </a:solidFill>
                <a:effectLst/>
                <a:latin typeface="+mn-lt"/>
                <a:ea typeface="+mn-ea"/>
                <a:cs typeface="+mn-cs"/>
              </a:rPr>
              <a:t>Adam and Eve were the first</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real people </a:t>
            </a:r>
            <a:r>
              <a:rPr lang="en-US" sz="1200" i="0" kern="1200" dirty="0">
                <a:solidFill>
                  <a:schemeClr val="tx1"/>
                </a:solidFill>
                <a:effectLst/>
                <a:latin typeface="+mn-lt"/>
                <a:ea typeface="+mn-ea"/>
                <a:cs typeface="+mn-cs"/>
              </a:rPr>
              <a:t>who </a:t>
            </a:r>
            <a:r>
              <a:rPr lang="en-US" sz="1200" b="1" i="0" kern="1200" dirty="0">
                <a:solidFill>
                  <a:schemeClr val="tx1"/>
                </a:solidFill>
                <a:effectLst/>
                <a:latin typeface="+mn-lt"/>
                <a:ea typeface="+mn-ea"/>
                <a:cs typeface="+mn-cs"/>
              </a:rPr>
              <a:t>sinned</a:t>
            </a:r>
            <a:r>
              <a:rPr lang="en-US" sz="1200" i="0" kern="1200" baseline="0" dirty="0">
                <a:solidFill>
                  <a:schemeClr val="tx1"/>
                </a:solidFill>
                <a:effectLst/>
                <a:latin typeface="+mn-lt"/>
                <a:ea typeface="+mn-ea"/>
                <a:cs typeface="+mn-cs"/>
              </a:rPr>
              <a:t> directly against God’s clear commands: if not, the entire gospel message fails.  </a:t>
            </a:r>
            <a:r>
              <a:rPr lang="en-US" sz="1200" i="1" kern="1200" baseline="0" dirty="0">
                <a:solidFill>
                  <a:schemeClr val="tx1"/>
                </a:solidFill>
                <a:effectLst/>
                <a:latin typeface="+mn-lt"/>
                <a:ea typeface="+mn-ea"/>
                <a:cs typeface="+mn-cs"/>
              </a:rPr>
              <a:t>Remember 1 Corinthians 15:45-49, “</a:t>
            </a:r>
            <a:r>
              <a:rPr lang="en-US" sz="1200" kern="1200" dirty="0">
                <a:solidFill>
                  <a:schemeClr val="tx1"/>
                </a:solidFill>
                <a:effectLst/>
                <a:latin typeface="+mn-lt"/>
                <a:ea typeface="+mn-ea"/>
                <a:cs typeface="+mn-cs"/>
              </a:rPr>
              <a:t>So it is written: “The first man Adam became a living being”; the last Adam, a life-giving spirit. The spiritual did not come first, but the natural, and after that the spiritual. The first man was of the dust of the earth; the second man is of heaven. As was the earthly man, so are those who are of the earth; and as is the heavenly man, so also are those who are of heaven. And just as we have borne the image of the earthly man, so shall we bear the image of the heavenly man.)</a:t>
            </a:r>
          </a:p>
        </p:txBody>
      </p:sp>
      <p:sp>
        <p:nvSpPr>
          <p:cNvPr id="4" name="Slide Number Placeholder 3"/>
          <p:cNvSpPr>
            <a:spLocks noGrp="1"/>
          </p:cNvSpPr>
          <p:nvPr>
            <p:ph type="sldNum" sz="quarter" idx="10"/>
          </p:nvPr>
        </p:nvSpPr>
        <p:spPr/>
        <p:txBody>
          <a:bodyPr/>
          <a:lstStyle/>
          <a:p>
            <a:fld id="{0D891297-963C-41A2-AD41-1DEFD15B2CD6}" type="slidenum">
              <a:rPr lang="en-US" smtClean="0"/>
              <a:t>32</a:t>
            </a:fld>
            <a:endParaRPr lang="en-US"/>
          </a:p>
        </p:txBody>
      </p:sp>
    </p:spTree>
    <p:extLst>
      <p:ext uri="{BB962C8B-B14F-4D97-AF65-F5344CB8AC3E}">
        <p14:creationId xmlns:p14="http://schemas.microsoft.com/office/powerpoint/2010/main" val="1877142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The answer: yes, there is hope found in </a:t>
            </a:r>
            <a:r>
              <a:rPr lang="en-US" sz="1200" u="sng" kern="1200" dirty="0">
                <a:solidFill>
                  <a:schemeClr val="tx1"/>
                </a:solidFill>
                <a:effectLst/>
                <a:latin typeface="+mn-lt"/>
                <a:ea typeface="+mn-ea"/>
                <a:cs typeface="+mn-cs"/>
              </a:rPr>
              <a:t>two clues</a:t>
            </a:r>
            <a:r>
              <a:rPr lang="en-US" sz="1200" kern="1200" dirty="0">
                <a:solidFill>
                  <a:schemeClr val="tx1"/>
                </a:solidFill>
                <a:effectLst/>
                <a:latin typeface="+mn-lt"/>
                <a:ea typeface="+mn-ea"/>
                <a:cs typeface="+mn-cs"/>
              </a:rPr>
              <a:t> above:</a:t>
            </a:r>
          </a:p>
          <a:p>
            <a:pPr hangingPunct="0"/>
            <a:r>
              <a:rPr lang="en-US" sz="1200" kern="1200" dirty="0">
                <a:solidFill>
                  <a:schemeClr val="tx1"/>
                </a:solidFill>
                <a:effectLst/>
                <a:latin typeface="+mn-lt"/>
                <a:ea typeface="+mn-ea"/>
                <a:cs typeface="+mn-cs"/>
              </a:rPr>
              <a:t> </a:t>
            </a:r>
          </a:p>
          <a:p>
            <a:pPr lvl="0" hangingPunct="0"/>
            <a:r>
              <a:rPr lang="en-US" sz="1200" kern="1200" dirty="0">
                <a:solidFill>
                  <a:schemeClr val="tx1"/>
                </a:solidFill>
                <a:effectLst/>
                <a:latin typeface="+mn-lt"/>
                <a:ea typeface="+mn-ea"/>
                <a:cs typeface="+mn-cs"/>
              </a:rPr>
              <a:t>God had every right to destroy the people He created: they were guilty and had corrupted His perfect world.  But even when man was hiding from God, God came to the man and called out to him, giving him an opportunity to admit his sin and seek forgiveness.</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33</a:t>
            </a:fld>
            <a:endParaRPr lang="en-US"/>
          </a:p>
        </p:txBody>
      </p:sp>
    </p:spTree>
    <p:extLst>
      <p:ext uri="{BB962C8B-B14F-4D97-AF65-F5344CB8AC3E}">
        <p14:creationId xmlns:p14="http://schemas.microsoft.com/office/powerpoint/2010/main" val="3336438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sz="1200" kern="1200" dirty="0">
                <a:solidFill>
                  <a:schemeClr val="tx1"/>
                </a:solidFill>
                <a:effectLst/>
                <a:latin typeface="+mn-lt"/>
                <a:ea typeface="+mn-ea"/>
                <a:cs typeface="+mn-cs"/>
              </a:rPr>
              <a:t>Even when man was hiding from God, God came to the man and called out to him, giving him an opportunity to admit his sin and seek forgiveness.</a:t>
            </a:r>
          </a:p>
          <a:p>
            <a:pPr lvl="0" hangingPunct="0"/>
            <a:endParaRPr lang="en-US" dirty="0"/>
          </a:p>
          <a:p>
            <a:pPr lvl="0" hangingPunct="0"/>
            <a:r>
              <a:rPr lang="en-US" sz="1200" kern="1200" dirty="0">
                <a:solidFill>
                  <a:schemeClr val="tx1"/>
                </a:solidFill>
                <a:effectLst/>
                <a:latin typeface="+mn-lt"/>
                <a:ea typeface="+mn-ea"/>
                <a:cs typeface="+mn-cs"/>
              </a:rPr>
              <a:t>And instead of punishing the man, God killed an animal as a substitute in order to cover the shame of the man and woman.</a:t>
            </a:r>
          </a:p>
        </p:txBody>
      </p:sp>
      <p:sp>
        <p:nvSpPr>
          <p:cNvPr id="4" name="Slide Number Placeholder 3"/>
          <p:cNvSpPr>
            <a:spLocks noGrp="1"/>
          </p:cNvSpPr>
          <p:nvPr>
            <p:ph type="sldNum" sz="quarter" idx="10"/>
          </p:nvPr>
        </p:nvSpPr>
        <p:spPr/>
        <p:txBody>
          <a:bodyPr/>
          <a:lstStyle/>
          <a:p>
            <a:fld id="{0D891297-963C-41A2-AD41-1DEFD15B2CD6}" type="slidenum">
              <a:rPr lang="en-US" smtClean="0"/>
              <a:t>34</a:t>
            </a:fld>
            <a:endParaRPr lang="en-US"/>
          </a:p>
        </p:txBody>
      </p:sp>
    </p:spTree>
    <p:extLst>
      <p:ext uri="{BB962C8B-B14F-4D97-AF65-F5344CB8AC3E}">
        <p14:creationId xmlns:p14="http://schemas.microsoft.com/office/powerpoint/2010/main" val="1084530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Now that you understand the problem of death, it helps you to better understand the message of the Bible.  It is not just a book of rules to try and help sinful people get along better with each other.  It is the story of God seeking man.  It is the amazing story of what God will do to restore His relationship with people who turned away from Him. </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35</a:t>
            </a:fld>
            <a:endParaRPr lang="en-US"/>
          </a:p>
        </p:txBody>
      </p:sp>
    </p:spTree>
    <p:extLst>
      <p:ext uri="{BB962C8B-B14F-4D97-AF65-F5344CB8AC3E}">
        <p14:creationId xmlns:p14="http://schemas.microsoft.com/office/powerpoint/2010/main" val="729138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conclude, I want you to remember an important fact, one that Satan confused in the mind of Adam and Eve:  God is God and we are not God  </a:t>
            </a:r>
            <a:r>
              <a:rPr lang="en-US" sz="1200" b="1" kern="1200" dirty="0">
                <a:solidFill>
                  <a:schemeClr val="tx1"/>
                </a:solidFill>
                <a:effectLst/>
                <a:latin typeface="+mn-lt"/>
                <a:ea typeface="+mn-ea"/>
                <a:cs typeface="+mn-cs"/>
              </a:rPr>
              <a:t>Psalm 8:1,3,4 </a:t>
            </a:r>
            <a:endParaRPr lang="en-US" sz="1200" kern="1200" dirty="0">
              <a:solidFill>
                <a:schemeClr val="tx1"/>
              </a:solidFill>
              <a:effectLst/>
              <a:latin typeface="+mn-lt"/>
              <a:ea typeface="+mn-ea"/>
              <a:cs typeface="+mn-cs"/>
            </a:endParaRPr>
          </a:p>
          <a:p>
            <a:endParaRPr lang="en-US" dirty="0"/>
          </a:p>
          <a:p>
            <a:r>
              <a:rPr lang="en-US" dirty="0"/>
              <a:t>He is the center of all things,</a:t>
            </a:r>
            <a:r>
              <a:rPr lang="en-US" baseline="0" dirty="0"/>
              <a:t> and we only exist because He has chosen to make us.  When we keep our attention clear about this, it changes everything!</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36</a:t>
            </a:fld>
            <a:endParaRPr lang="en-US"/>
          </a:p>
        </p:txBody>
      </p:sp>
    </p:spTree>
    <p:extLst>
      <p:ext uri="{BB962C8B-B14F-4D97-AF65-F5344CB8AC3E}">
        <p14:creationId xmlns:p14="http://schemas.microsoft.com/office/powerpoint/2010/main" val="2530850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Psalm 14:1-3 shows the root of our sin: ignoring God, turning aside from Him:</a:t>
            </a:r>
          </a:p>
          <a:p>
            <a:endParaRPr lang="en-US" dirty="0"/>
          </a:p>
        </p:txBody>
      </p:sp>
      <p:sp>
        <p:nvSpPr>
          <p:cNvPr id="4" name="Slide Number Placeholder 3"/>
          <p:cNvSpPr>
            <a:spLocks noGrp="1"/>
          </p:cNvSpPr>
          <p:nvPr>
            <p:ph type="sldNum" sz="quarter" idx="5"/>
          </p:nvPr>
        </p:nvSpPr>
        <p:spPr/>
        <p:txBody>
          <a:bodyPr/>
          <a:lstStyle/>
          <a:p>
            <a:fld id="{0D891297-963C-41A2-AD41-1DEFD15B2CD6}" type="slidenum">
              <a:rPr lang="en-US" smtClean="0"/>
              <a:t>38</a:t>
            </a:fld>
            <a:endParaRPr lang="en-US"/>
          </a:p>
        </p:txBody>
      </p:sp>
    </p:spTree>
    <p:extLst>
      <p:ext uri="{BB962C8B-B14F-4D97-AF65-F5344CB8AC3E}">
        <p14:creationId xmlns:p14="http://schemas.microsoft.com/office/powerpoint/2010/main" val="3824299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right view of Life</a:t>
            </a:r>
            <a:r>
              <a:rPr lang="en-US" sz="1200" dirty="0"/>
              <a:t>:  God is at the center of all things.  I was not created to be self-centered, I was created to worship and enjoy God forever.</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39</a:t>
            </a:fld>
            <a:endParaRPr lang="en-US"/>
          </a:p>
        </p:txBody>
      </p:sp>
    </p:spTree>
    <p:extLst>
      <p:ext uri="{BB962C8B-B14F-4D97-AF65-F5344CB8AC3E}">
        <p14:creationId xmlns:p14="http://schemas.microsoft.com/office/powerpoint/2010/main" val="308548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week, we saw three important things in Genesis 1:1 – In the </a:t>
            </a:r>
            <a:r>
              <a:rPr lang="en-US" sz="1200" u="sng" kern="1200" dirty="0">
                <a:solidFill>
                  <a:schemeClr val="tx1"/>
                </a:solidFill>
                <a:effectLst/>
                <a:latin typeface="+mn-lt"/>
                <a:ea typeface="+mn-ea"/>
                <a:cs typeface="+mn-cs"/>
              </a:rPr>
              <a:t>beginning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created</a:t>
            </a:r>
            <a:r>
              <a:rPr lang="en-US" sz="1200" kern="1200" dirty="0">
                <a:solidFill>
                  <a:schemeClr val="tx1"/>
                </a:solidFill>
                <a:effectLst/>
                <a:latin typeface="+mn-lt"/>
                <a:ea typeface="+mn-ea"/>
                <a:cs typeface="+mn-cs"/>
              </a:rPr>
              <a:t>.  In </a:t>
            </a:r>
            <a:r>
              <a:rPr lang="en-US" sz="1200" b="1" kern="1200" dirty="0">
                <a:solidFill>
                  <a:schemeClr val="tx1"/>
                </a:solidFill>
                <a:effectLst/>
                <a:latin typeface="+mn-lt"/>
                <a:ea typeface="+mn-ea"/>
                <a:cs typeface="+mn-cs"/>
              </a:rPr>
              <a:t>verse 3</a:t>
            </a:r>
            <a:r>
              <a:rPr lang="en-US" sz="1200" kern="1200" dirty="0">
                <a:solidFill>
                  <a:schemeClr val="tx1"/>
                </a:solidFill>
                <a:effectLst/>
                <a:latin typeface="+mn-lt"/>
                <a:ea typeface="+mn-ea"/>
                <a:cs typeface="+mn-cs"/>
              </a:rPr>
              <a:t>, we saw the first example of what God often does – </a:t>
            </a:r>
            <a:r>
              <a:rPr lang="en-US" sz="1200" u="sng" kern="1200" dirty="0">
                <a:solidFill>
                  <a:schemeClr val="tx1"/>
                </a:solidFill>
                <a:effectLst/>
                <a:latin typeface="+mn-lt"/>
                <a:ea typeface="+mn-ea"/>
                <a:cs typeface="+mn-cs"/>
              </a:rPr>
              <a:t>He sends</a:t>
            </a:r>
            <a:r>
              <a:rPr lang="en-US" sz="1200" kern="1200" dirty="0">
                <a:solidFill>
                  <a:schemeClr val="tx1"/>
                </a:solidFill>
                <a:effectLst/>
                <a:latin typeface="+mn-lt"/>
                <a:ea typeface="+mn-ea"/>
                <a:cs typeface="+mn-cs"/>
              </a:rPr>
              <a:t> forth </a:t>
            </a:r>
            <a:r>
              <a:rPr lang="en-US" sz="1200" u="sng" kern="1200" dirty="0">
                <a:solidFill>
                  <a:schemeClr val="tx1"/>
                </a:solidFill>
                <a:effectLst/>
                <a:latin typeface="+mn-lt"/>
                <a:ea typeface="+mn-ea"/>
                <a:cs typeface="+mn-cs"/>
              </a:rPr>
              <a:t>His word</a:t>
            </a:r>
            <a:r>
              <a:rPr lang="en-US" sz="1200" kern="1200" dirty="0">
                <a:solidFill>
                  <a:schemeClr val="tx1"/>
                </a:solidFill>
                <a:effectLst/>
                <a:latin typeface="+mn-lt"/>
                <a:ea typeface="+mn-ea"/>
                <a:cs typeface="+mn-cs"/>
              </a:rPr>
              <a:t> into darkness, bringing </a:t>
            </a:r>
            <a:r>
              <a:rPr lang="en-US" sz="1200" u="sng" kern="1200" dirty="0">
                <a:solidFill>
                  <a:schemeClr val="tx1"/>
                </a:solidFill>
                <a:effectLst/>
                <a:latin typeface="+mn-lt"/>
                <a:ea typeface="+mn-ea"/>
                <a:cs typeface="+mn-cs"/>
              </a:rPr>
              <a:t>light</a:t>
            </a:r>
            <a:r>
              <a:rPr lang="en-US" sz="1200" kern="1200" dirty="0">
                <a:solidFill>
                  <a:schemeClr val="tx1"/>
                </a:solidFill>
                <a:effectLst/>
                <a:latin typeface="+mn-lt"/>
                <a:ea typeface="+mn-ea"/>
                <a:cs typeface="+mn-cs"/>
              </a:rPr>
              <a:t> (physical and spiritual).</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4</a:t>
            </a:fld>
            <a:endParaRPr lang="en-US"/>
          </a:p>
        </p:txBody>
      </p:sp>
    </p:spTree>
    <p:extLst>
      <p:ext uri="{BB962C8B-B14F-4D97-AF65-F5344CB8AC3E}">
        <p14:creationId xmlns:p14="http://schemas.microsoft.com/office/powerpoint/2010/main" val="174027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Also, </a:t>
            </a:r>
            <a:r>
              <a:rPr lang="en-US" sz="1200" b="1" kern="1200" dirty="0">
                <a:solidFill>
                  <a:schemeClr val="tx1"/>
                </a:solidFill>
                <a:effectLst/>
                <a:latin typeface="+mn-lt"/>
                <a:ea typeface="+mn-ea"/>
                <a:cs typeface="+mn-cs"/>
              </a:rPr>
              <a:t>Genesis 1:26</a:t>
            </a:r>
            <a:r>
              <a:rPr lang="en-US" sz="1200" kern="1200" dirty="0">
                <a:solidFill>
                  <a:schemeClr val="tx1"/>
                </a:solidFill>
                <a:effectLst/>
                <a:latin typeface="+mn-lt"/>
                <a:ea typeface="+mn-ea"/>
                <a:cs typeface="+mn-cs"/>
              </a:rPr>
              <a:t> shows us how God made people special: in His image. He gave them a mind, a will, emotions, and authority.  God created us in His image so that we might know Him</a:t>
            </a:r>
            <a:r>
              <a:rPr lang="en-US" sz="1200" kern="1200" baseline="0" dirty="0">
                <a:solidFill>
                  <a:schemeClr val="tx1"/>
                </a:solidFill>
                <a:effectLst/>
                <a:latin typeface="+mn-lt"/>
                <a:ea typeface="+mn-ea"/>
                <a:cs typeface="+mn-cs"/>
              </a:rPr>
              <a:t> personally.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ended by looking at </a:t>
            </a:r>
            <a:r>
              <a:rPr lang="en-US" sz="1200" b="1" kern="1200" dirty="0">
                <a:solidFill>
                  <a:schemeClr val="tx1"/>
                </a:solidFill>
                <a:effectLst/>
                <a:latin typeface="+mn-lt"/>
                <a:ea typeface="+mn-ea"/>
                <a:cs typeface="+mn-cs"/>
              </a:rPr>
              <a:t>Genesis 1:31</a:t>
            </a:r>
            <a:r>
              <a:rPr lang="en-US" sz="1200" kern="1200" dirty="0">
                <a:solidFill>
                  <a:schemeClr val="tx1"/>
                </a:solidFill>
                <a:effectLst/>
                <a:latin typeface="+mn-lt"/>
                <a:ea typeface="+mn-ea"/>
                <a:cs typeface="+mn-cs"/>
              </a:rPr>
              <a:t> – God made a wonderful world, a beautiful garden (Eden), and created people in his image for an unhindered relationship with Himself.  It was all “very good.” But when we look at our world today, it is far from perfect.  </a:t>
            </a:r>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5</a:t>
            </a:fld>
            <a:endParaRPr lang="en-US"/>
          </a:p>
        </p:txBody>
      </p:sp>
    </p:spTree>
    <p:extLst>
      <p:ext uri="{BB962C8B-B14F-4D97-AF65-F5344CB8AC3E}">
        <p14:creationId xmlns:p14="http://schemas.microsoft.com/office/powerpoint/2010/main" val="406926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evil all </a:t>
            </a:r>
            <a:r>
              <a:rPr lang="en-US" sz="1200" u="sng" kern="1200" dirty="0">
                <a:solidFill>
                  <a:schemeClr val="tx1"/>
                </a:solidFill>
                <a:effectLst/>
                <a:latin typeface="+mn-lt"/>
                <a:ea typeface="+mn-ea"/>
                <a:cs typeface="+mn-cs"/>
              </a:rPr>
              <a:t>around us</a:t>
            </a:r>
            <a:r>
              <a:rPr lang="en-US" sz="1200" kern="1200" dirty="0">
                <a:solidFill>
                  <a:schemeClr val="tx1"/>
                </a:solidFill>
                <a:effectLst/>
                <a:latin typeface="+mn-lt"/>
                <a:ea typeface="+mn-ea"/>
                <a:cs typeface="+mn-cs"/>
              </a:rPr>
              <a:t>: terrorism, abuse, disease, and death.  And if we’re honest, we sense the evil </a:t>
            </a:r>
            <a:r>
              <a:rPr lang="en-US" sz="1200" u="sng"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us: greed, lying, lust, and rebellion.  What happened?</a:t>
            </a:r>
          </a:p>
          <a:p>
            <a:endParaRPr lang="en-US" dirty="0"/>
          </a:p>
        </p:txBody>
      </p:sp>
      <p:sp>
        <p:nvSpPr>
          <p:cNvPr id="4" name="Slide Number Placeholder 3"/>
          <p:cNvSpPr>
            <a:spLocks noGrp="1"/>
          </p:cNvSpPr>
          <p:nvPr>
            <p:ph type="sldNum" sz="quarter" idx="10"/>
          </p:nvPr>
        </p:nvSpPr>
        <p:spPr/>
        <p:txBody>
          <a:bodyPr/>
          <a:lstStyle/>
          <a:p>
            <a:fld id="{0D891297-963C-41A2-AD41-1DEFD15B2CD6}" type="slidenum">
              <a:rPr lang="en-US" smtClean="0"/>
              <a:t>6</a:t>
            </a:fld>
            <a:endParaRPr lang="en-US"/>
          </a:p>
        </p:txBody>
      </p:sp>
    </p:spTree>
    <p:extLst>
      <p:ext uri="{BB962C8B-B14F-4D97-AF65-F5344CB8AC3E}">
        <p14:creationId xmlns:p14="http://schemas.microsoft.com/office/powerpoint/2010/main" val="88160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Even before God created people, He created spirits to be His servants.  God is greater than the spirits - He lived before them eternally, He made them, He gave them life.  Spirits do not have physical bodies, like us - they can move about wherever they want to.  In the beginning, the spirits were all God’s angels.  Angels means “messengers” or “servants.”</a:t>
            </a:r>
          </a:p>
          <a:p>
            <a:pPr hangingPunct="0"/>
            <a:r>
              <a:rPr lang="en-US" sz="1200" kern="1200" dirty="0">
                <a:solidFill>
                  <a:schemeClr val="tx1"/>
                </a:solidFill>
                <a:effectLst/>
                <a:latin typeface="+mn-lt"/>
                <a:ea typeface="+mn-ea"/>
                <a:cs typeface="+mn-cs"/>
              </a:rPr>
              <a:t> </a:t>
            </a:r>
          </a:p>
          <a:p>
            <a:pPr fontAlgn="auto" hangingPunct="1"/>
            <a:r>
              <a:rPr lang="en-US" sz="1200" b="1" i="1" kern="1200" dirty="0">
                <a:solidFill>
                  <a:schemeClr val="tx1"/>
                </a:solidFill>
                <a:effectLst/>
                <a:latin typeface="+mn-lt"/>
                <a:ea typeface="+mn-ea"/>
                <a:cs typeface="+mn-cs"/>
              </a:rPr>
              <a:t>John 1:3</a:t>
            </a:r>
            <a:r>
              <a:rPr lang="en-US" sz="1200" i="1" kern="1200" dirty="0">
                <a:solidFill>
                  <a:schemeClr val="tx1"/>
                </a:solidFill>
                <a:effectLst/>
                <a:latin typeface="+mn-lt"/>
                <a:ea typeface="+mn-ea"/>
                <a:cs typeface="+mn-cs"/>
              </a:rPr>
              <a:t> - All things came into being through Him, and without Him not one thing came into being.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7</a:t>
            </a:fld>
            <a:endParaRPr lang="en-US"/>
          </a:p>
        </p:txBody>
      </p:sp>
    </p:spTree>
    <p:extLst>
      <p:ext uri="{BB962C8B-B14F-4D97-AF65-F5344CB8AC3E}">
        <p14:creationId xmlns:p14="http://schemas.microsoft.com/office/powerpoint/2010/main" val="288668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b="1" i="1" kern="1200" dirty="0">
                <a:solidFill>
                  <a:schemeClr val="tx1"/>
                </a:solidFill>
                <a:effectLst/>
                <a:latin typeface="+mn-lt"/>
                <a:ea typeface="+mn-ea"/>
                <a:cs typeface="+mn-cs"/>
              </a:rPr>
              <a:t>Psalm 103:20, 21</a:t>
            </a:r>
            <a:r>
              <a:rPr lang="en-US" sz="1200" i="1" kern="1200" dirty="0">
                <a:solidFill>
                  <a:schemeClr val="tx1"/>
                </a:solidFill>
                <a:effectLst/>
                <a:latin typeface="+mn-lt"/>
                <a:ea typeface="+mn-ea"/>
                <a:cs typeface="+mn-cs"/>
              </a:rPr>
              <a:t> - Bless the LORD, O you His angels, … all His hosts, His ministers that do His will.</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God didn't create all the spirits exactly the same.  Some were more beautiful, some were more powerful than others.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8</a:t>
            </a:fld>
            <a:endParaRPr lang="en-US"/>
          </a:p>
        </p:txBody>
      </p:sp>
    </p:spTree>
    <p:extLst>
      <p:ext uri="{BB962C8B-B14F-4D97-AF65-F5344CB8AC3E}">
        <p14:creationId xmlns:p14="http://schemas.microsoft.com/office/powerpoint/2010/main" val="372780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God didn't create all the spirits exactly the same.  Some were more beautiful, some were more powerful than others.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891297-963C-41A2-AD41-1DEFD15B2CD6}" type="slidenum">
              <a:rPr lang="en-US" smtClean="0"/>
              <a:t>9</a:t>
            </a:fld>
            <a:endParaRPr lang="en-US"/>
          </a:p>
        </p:txBody>
      </p:sp>
    </p:spTree>
    <p:extLst>
      <p:ext uri="{BB962C8B-B14F-4D97-AF65-F5344CB8AC3E}">
        <p14:creationId xmlns:p14="http://schemas.microsoft.com/office/powerpoint/2010/main" val="416993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605DCD-45B6-4EEB-AEC9-E8416ED78990}"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05DCD-45B6-4EEB-AEC9-E8416ED78990}" type="datetimeFigureOut">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605DCD-45B6-4EEB-AEC9-E8416ED78990}" type="datetimeFigureOut">
              <a:rPr lang="en-US" smtClean="0"/>
              <a:t>9/11/25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605DCD-45B6-4EEB-AEC9-E8416ED78990}" type="datetimeFigureOut">
              <a:rPr lang="en-US" smtClean="0"/>
              <a:t>9/11/25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9/11/25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9/11/25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a:t>Study Plan</a:t>
            </a:r>
            <a:endParaRPr lang="en-US" b="1" u="sng" dirty="0"/>
          </a:p>
        </p:txBody>
      </p:sp>
      <p:pic>
        <p:nvPicPr>
          <p:cNvPr id="3" name="Picture 2">
            <a:extLst>
              <a:ext uri="{FF2B5EF4-FFF2-40B4-BE49-F238E27FC236}">
                <a16:creationId xmlns:a16="http://schemas.microsoft.com/office/drawing/2014/main" id="{98155A81-C4C8-FD74-236E-14249CC3ED1C}"/>
              </a:ext>
            </a:extLst>
          </p:cNvPr>
          <p:cNvPicPr>
            <a:picLocks noChangeAspect="1"/>
          </p:cNvPicPr>
          <p:nvPr/>
        </p:nvPicPr>
        <p:blipFill>
          <a:blip r:embed="rId3"/>
          <a:srcRect l="5288" t="18136" r="5977" b="22276"/>
          <a:stretch>
            <a:fillRect/>
          </a:stretch>
        </p:blipFill>
        <p:spPr>
          <a:xfrm>
            <a:off x="0" y="1028699"/>
            <a:ext cx="9130478" cy="4800601"/>
          </a:xfrm>
          <a:prstGeom prst="rect">
            <a:avLst/>
          </a:prstGeom>
        </p:spPr>
      </p:pic>
      <p:cxnSp>
        <p:nvCxnSpPr>
          <p:cNvPr id="10" name="Straight Connector 9">
            <a:extLst>
              <a:ext uri="{FF2B5EF4-FFF2-40B4-BE49-F238E27FC236}">
                <a16:creationId xmlns:a16="http://schemas.microsoft.com/office/drawing/2014/main" id="{EC8C1821-C9A7-013F-BDA4-34C524FD1D02}"/>
              </a:ext>
            </a:extLst>
          </p:cNvPr>
          <p:cNvCxnSpPr/>
          <p:nvPr/>
        </p:nvCxnSpPr>
        <p:spPr>
          <a:xfrm>
            <a:off x="57150" y="1645920"/>
            <a:ext cx="1524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3348CB-2972-1F97-CB8A-B16A0EB8BF42}"/>
              </a:ext>
            </a:extLst>
          </p:cNvPr>
          <p:cNvCxnSpPr/>
          <p:nvPr/>
        </p:nvCxnSpPr>
        <p:spPr>
          <a:xfrm>
            <a:off x="76200" y="2017776"/>
            <a:ext cx="1524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49100"/>
            <a:ext cx="8229600" cy="5105400"/>
          </a:xfrm>
        </p:spPr>
        <p:txBody>
          <a:bodyPr>
            <a:normAutofit/>
          </a:bodyPr>
          <a:lstStyle/>
          <a:p>
            <a:pPr>
              <a:spcAft>
                <a:spcPts val="1200"/>
              </a:spcAft>
            </a:pPr>
            <a:r>
              <a:rPr lang="en-US" dirty="0"/>
              <a:t>Lucifer, a powerful and beautiful angel</a:t>
            </a:r>
          </a:p>
          <a:p>
            <a:pPr lvl="1">
              <a:spcAft>
                <a:spcPts val="1200"/>
              </a:spcAft>
              <a:buFont typeface="Wingdings" panose="05000000000000000000" pitchFamily="2" charset="2"/>
              <a:buChar char="§"/>
            </a:pPr>
            <a:r>
              <a:rPr lang="en-US" dirty="0"/>
              <a:t>Ezekiel 28:13-15  – a “guardian cherub”</a:t>
            </a:r>
          </a:p>
          <a:p>
            <a:pPr marL="457200" lvl="1" indent="0">
              <a:spcAft>
                <a:spcPts val="1200"/>
              </a:spcAft>
              <a:buNone/>
            </a:pPr>
            <a:r>
              <a:rPr lang="en-US" dirty="0"/>
              <a:t>“Thus says the Lord GOD: “You were the signet of perfection, full of wisdom and perfect in beauty. You were in Eden, the garden of God; … You were an anointed guardian cherub … You were blameless in your ways  from the day you were created, till unrighteousness was found in you.”</a:t>
            </a:r>
          </a:p>
        </p:txBody>
      </p:sp>
    </p:spTree>
    <p:extLst>
      <p:ext uri="{BB962C8B-B14F-4D97-AF65-F5344CB8AC3E}">
        <p14:creationId xmlns:p14="http://schemas.microsoft.com/office/powerpoint/2010/main" val="6976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lnSpcReduction="10000"/>
          </a:bodyPr>
          <a:lstStyle/>
          <a:p>
            <a:pPr>
              <a:spcAft>
                <a:spcPts val="1200"/>
              </a:spcAft>
            </a:pPr>
            <a:r>
              <a:rPr lang="en-US" dirty="0"/>
              <a:t>Lucifer, a powerful and beautiful angel</a:t>
            </a:r>
          </a:p>
          <a:p>
            <a:pPr lvl="1">
              <a:spcAft>
                <a:spcPts val="1200"/>
              </a:spcAft>
              <a:buFont typeface="Wingdings" panose="05000000000000000000" pitchFamily="2" charset="2"/>
              <a:buChar char="§"/>
            </a:pPr>
            <a:r>
              <a:rPr lang="en-US" dirty="0"/>
              <a:t>Ezekiel 28:13-15  – a “guardian cherub”</a:t>
            </a:r>
          </a:p>
          <a:p>
            <a:pPr lvl="1">
              <a:spcAft>
                <a:spcPts val="1200"/>
              </a:spcAft>
              <a:buFont typeface="Wingdings" panose="05000000000000000000" pitchFamily="2" charset="2"/>
              <a:buChar char="§"/>
            </a:pPr>
            <a:r>
              <a:rPr lang="en-US" dirty="0"/>
              <a:t>Isaiah 14:12-14  – “I will be like God”</a:t>
            </a:r>
          </a:p>
          <a:p>
            <a:pPr marL="457200" lvl="1" indent="0">
              <a:spcAft>
                <a:spcPts val="1200"/>
              </a:spcAft>
              <a:buNone/>
            </a:pPr>
            <a:r>
              <a:rPr lang="en-US" dirty="0"/>
              <a:t>“How you are fallen from heaven, O Day Star, son of Dawn! How you are cut down to the ground, you who laid the nations low! You said in your heart, ‘I will ascend to heaven; above the stars of God I will set my throne on high; I will sit on the mount of assembly in the far reaches of the north; I will ascend above the heights of the clouds; I will make myself like the Most High.’”</a:t>
            </a:r>
          </a:p>
        </p:txBody>
      </p:sp>
    </p:spTree>
    <p:extLst>
      <p:ext uri="{BB962C8B-B14F-4D97-AF65-F5344CB8AC3E}">
        <p14:creationId xmlns:p14="http://schemas.microsoft.com/office/powerpoint/2010/main" val="15120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bg1"/>
            </a:gs>
            <a:gs pos="0">
              <a:srgbClr val="000000"/>
            </a:gs>
            <a:gs pos="100000">
              <a:schemeClr val="bg1">
                <a:lumMod val="0"/>
                <a:lumOff val="100000"/>
              </a:schemeClr>
            </a:gs>
          </a:gsLst>
          <a:lin ang="10800000" scaled="0"/>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a:t>Moving away from the light of God</a:t>
              </a:r>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a:solidFill>
                    <a:schemeClr val="bg1">
                      <a:lumMod val="95000"/>
                    </a:schemeClr>
                  </a:solidFill>
                </a:rPr>
                <a:t>Into the darkness of rebellion</a:t>
              </a: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a:latin typeface="Arial Black" panose="020B0A04020102020204" pitchFamily="34" charset="0"/>
                </a:rPr>
                <a:t>Lucifer</a:t>
              </a: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a:t>“Morning Star”</a:t>
              </a:r>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Satan</a:t>
              </a: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a:solidFill>
                    <a:srgbClr val="FF0000"/>
                  </a:solidFill>
                </a:rPr>
                <a:t>Enemy, Accuser</a:t>
              </a: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ascend to heaven”</a:t>
            </a:r>
          </a:p>
        </p:txBody>
      </p:sp>
      <p:sp>
        <p:nvSpPr>
          <p:cNvPr id="17" name="TextBox 16"/>
          <p:cNvSpPr txBox="1"/>
          <p:nvPr/>
        </p:nvSpPr>
        <p:spPr>
          <a:xfrm>
            <a:off x="5867400" y="5024735"/>
            <a:ext cx="32385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raise my throne”</a:t>
            </a:r>
          </a:p>
        </p:txBody>
      </p:sp>
      <p:sp>
        <p:nvSpPr>
          <p:cNvPr id="18" name="TextBox 17"/>
          <p:cNvSpPr txBox="1"/>
          <p:nvPr/>
        </p:nvSpPr>
        <p:spPr>
          <a:xfrm>
            <a:off x="5867400" y="5493603"/>
            <a:ext cx="2743200" cy="830997"/>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make myself like the Most High”</a:t>
            </a:r>
          </a:p>
        </p:txBody>
      </p:sp>
    </p:spTree>
    <p:extLst>
      <p:ext uri="{BB962C8B-B14F-4D97-AF65-F5344CB8AC3E}">
        <p14:creationId xmlns:p14="http://schemas.microsoft.com/office/powerpoint/2010/main" val="9863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a:t>A Choice in the Garden</a:t>
            </a:r>
          </a:p>
        </p:txBody>
      </p:sp>
      <p:sp>
        <p:nvSpPr>
          <p:cNvPr id="3" name="Content Placeholder 2"/>
          <p:cNvSpPr>
            <a:spLocks noGrp="1"/>
          </p:cNvSpPr>
          <p:nvPr>
            <p:ph idx="1"/>
          </p:nvPr>
        </p:nvSpPr>
        <p:spPr>
          <a:xfrm>
            <a:off x="381000" y="1096700"/>
            <a:ext cx="8458200" cy="5181600"/>
          </a:xfrm>
        </p:spPr>
        <p:txBody>
          <a:bodyPr>
            <a:normAutofit/>
          </a:bodyPr>
          <a:lstStyle/>
          <a:p>
            <a:pPr>
              <a:spcAft>
                <a:spcPts val="1200"/>
              </a:spcAft>
            </a:pPr>
            <a:r>
              <a:rPr lang="en-US" dirty="0"/>
              <a:t>God did not make people like robots</a:t>
            </a:r>
          </a:p>
          <a:p>
            <a:pPr lvl="1">
              <a:spcAft>
                <a:spcPts val="1200"/>
              </a:spcAft>
              <a:buFont typeface="Wingdings" panose="05000000000000000000" pitchFamily="2" charset="2"/>
              <a:buChar char="§"/>
            </a:pPr>
            <a:r>
              <a:rPr lang="en-US" dirty="0"/>
              <a:t>True love requires a choice</a:t>
            </a:r>
          </a:p>
          <a:p>
            <a:pPr>
              <a:spcAft>
                <a:spcPts val="1200"/>
              </a:spcAft>
            </a:pPr>
            <a:r>
              <a:rPr lang="en-US" dirty="0"/>
              <a:t>Genesis 2:16,17</a:t>
            </a:r>
          </a:p>
          <a:p>
            <a:pPr marL="0" indent="0">
              <a:spcAft>
                <a:spcPts val="1200"/>
              </a:spcAft>
              <a:buNone/>
            </a:pPr>
            <a:r>
              <a:rPr lang="en-US" dirty="0"/>
              <a:t>“And the LORD God commanded the man, ‘You are free to eat from any tree in the garden; but you must not eat from the tree of the knowledge of good and evil, for when you eat from it you will certainly die.’” </a:t>
            </a:r>
          </a:p>
        </p:txBody>
      </p:sp>
    </p:spTree>
    <p:extLst>
      <p:ext uri="{BB962C8B-B14F-4D97-AF65-F5344CB8AC3E}">
        <p14:creationId xmlns:p14="http://schemas.microsoft.com/office/powerpoint/2010/main" val="4624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u="sng" dirty="0"/>
              <a:t>A Choice in the Garden</a:t>
            </a:r>
          </a:p>
        </p:txBody>
      </p:sp>
      <p:sp>
        <p:nvSpPr>
          <p:cNvPr id="3" name="Content Placeholder 2"/>
          <p:cNvSpPr>
            <a:spLocks noGrp="1"/>
          </p:cNvSpPr>
          <p:nvPr>
            <p:ph idx="1"/>
          </p:nvPr>
        </p:nvSpPr>
        <p:spPr>
          <a:xfrm>
            <a:off x="381000" y="1143000"/>
            <a:ext cx="8458200" cy="5181600"/>
          </a:xfrm>
        </p:spPr>
        <p:txBody>
          <a:bodyPr>
            <a:normAutofit lnSpcReduction="10000"/>
          </a:bodyPr>
          <a:lstStyle/>
          <a:p>
            <a:pPr>
              <a:spcAft>
                <a:spcPts val="1200"/>
              </a:spcAft>
            </a:pPr>
            <a:r>
              <a:rPr lang="en-US" dirty="0"/>
              <a:t>God did not make people like robots</a:t>
            </a:r>
          </a:p>
          <a:p>
            <a:pPr lvl="1">
              <a:spcAft>
                <a:spcPts val="1200"/>
              </a:spcAft>
              <a:buFont typeface="Wingdings" panose="05000000000000000000" pitchFamily="2" charset="2"/>
              <a:buChar char="§"/>
            </a:pPr>
            <a:r>
              <a:rPr lang="en-US" dirty="0"/>
              <a:t>True love requires a choice</a:t>
            </a:r>
          </a:p>
          <a:p>
            <a:pPr>
              <a:spcAft>
                <a:spcPts val="1200"/>
              </a:spcAft>
            </a:pPr>
            <a:r>
              <a:rPr lang="en-US" dirty="0"/>
              <a:t>Genesis 2:16,17</a:t>
            </a:r>
          </a:p>
          <a:p>
            <a:pPr lvl="1">
              <a:spcAft>
                <a:spcPts val="1200"/>
              </a:spcAft>
              <a:buFont typeface="Wingdings" panose="05000000000000000000" pitchFamily="2" charset="2"/>
              <a:buChar char="§"/>
            </a:pPr>
            <a:r>
              <a:rPr lang="en-US" dirty="0"/>
              <a:t>They had a perfect relationship with God and each other (Gen 2:25)</a:t>
            </a:r>
          </a:p>
          <a:p>
            <a:pPr lvl="1">
              <a:spcAft>
                <a:spcPts val="1200"/>
              </a:spcAft>
              <a:buFont typeface="Wingdings" panose="05000000000000000000" pitchFamily="2" charset="2"/>
              <a:buChar char="§"/>
            </a:pPr>
            <a:r>
              <a:rPr lang="en-US" dirty="0"/>
              <a:t>The man and woman could eat from every tree in the garden, but…</a:t>
            </a:r>
          </a:p>
          <a:p>
            <a:pPr lvl="1">
              <a:spcAft>
                <a:spcPts val="1200"/>
              </a:spcAft>
              <a:buFont typeface="Wingdings" panose="05000000000000000000" pitchFamily="2" charset="2"/>
              <a:buChar char="§"/>
            </a:pPr>
            <a:r>
              <a:rPr lang="en-US" dirty="0"/>
              <a:t>…there was one rule: do not eat the fruit of the forbidden tree</a:t>
            </a:r>
          </a:p>
        </p:txBody>
      </p:sp>
    </p:spTree>
    <p:extLst>
      <p:ext uri="{BB962C8B-B14F-4D97-AF65-F5344CB8AC3E}">
        <p14:creationId xmlns:p14="http://schemas.microsoft.com/office/powerpoint/2010/main" val="16363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marL="0" indent="0">
              <a:spcAft>
                <a:spcPts val="1200"/>
              </a:spcAft>
              <a:buNone/>
            </a:pPr>
            <a:r>
              <a:rPr lang="en-US" dirty="0"/>
              <a:t>“Now the serpent was more crafty than any of the wild animals the LORD God had made. He said to the woman, ‘Did God really say, “You must not eat from any tree in the garden”’?” </a:t>
            </a:r>
          </a:p>
        </p:txBody>
      </p:sp>
    </p:spTree>
    <p:extLst>
      <p:ext uri="{BB962C8B-B14F-4D97-AF65-F5344CB8AC3E}">
        <p14:creationId xmlns:p14="http://schemas.microsoft.com/office/powerpoint/2010/main" val="42686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lvl="1">
              <a:spcAft>
                <a:spcPts val="1200"/>
              </a:spcAft>
              <a:buFont typeface="Wingdings" panose="05000000000000000000" pitchFamily="2" charset="2"/>
              <a:buChar char="§"/>
            </a:pPr>
            <a:r>
              <a:rPr lang="en-US" dirty="0"/>
              <a:t>He wanted Eve to doubt </a:t>
            </a:r>
            <a:r>
              <a:rPr lang="en-US" u="sng" dirty="0"/>
              <a:t>God’s Word</a:t>
            </a:r>
          </a:p>
          <a:p>
            <a:pPr lvl="1">
              <a:spcAft>
                <a:spcPts val="1200"/>
              </a:spcAft>
              <a:buFont typeface="Wingdings" panose="05000000000000000000" pitchFamily="2" charset="2"/>
              <a:buChar char="§"/>
            </a:pPr>
            <a:r>
              <a:rPr lang="en-US" dirty="0"/>
              <a:t>He tempted Eve to doubt </a:t>
            </a:r>
            <a:r>
              <a:rPr lang="en-US" u="sng" dirty="0"/>
              <a:t>God’s love</a:t>
            </a:r>
          </a:p>
          <a:p>
            <a:pPr>
              <a:spcAft>
                <a:spcPts val="1200"/>
              </a:spcAft>
            </a:pPr>
            <a:r>
              <a:rPr lang="en-US" dirty="0"/>
              <a:t>Genesis 3:4-5 – “You will not die…”</a:t>
            </a:r>
          </a:p>
          <a:p>
            <a:pPr marL="0" indent="0">
              <a:spcAft>
                <a:spcPts val="1200"/>
              </a:spcAft>
              <a:buNone/>
            </a:pPr>
            <a:r>
              <a:rPr lang="en-US" dirty="0"/>
              <a:t>“‘You will not certainly die,’ the serpent said to the woman. ‘For God knows that when you eat from it your eyes will be opened, and you will be like God, knowing good and evil.’” </a:t>
            </a:r>
          </a:p>
        </p:txBody>
      </p:sp>
    </p:spTree>
    <p:extLst>
      <p:ext uri="{BB962C8B-B14F-4D97-AF65-F5344CB8AC3E}">
        <p14:creationId xmlns:p14="http://schemas.microsoft.com/office/powerpoint/2010/main" val="26625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u="sng" dirty="0"/>
              <a:t>Satan tempted Eve</a:t>
            </a:r>
          </a:p>
        </p:txBody>
      </p:sp>
      <p:sp>
        <p:nvSpPr>
          <p:cNvPr id="3" name="Content Placeholder 2"/>
          <p:cNvSpPr>
            <a:spLocks noGrp="1"/>
          </p:cNvSpPr>
          <p:nvPr>
            <p:ph idx="1"/>
          </p:nvPr>
        </p:nvSpPr>
        <p:spPr>
          <a:xfrm>
            <a:off x="381000" y="990600"/>
            <a:ext cx="8534400" cy="5638800"/>
          </a:xfrm>
        </p:spPr>
        <p:txBody>
          <a:bodyPr>
            <a:normAutofit/>
          </a:bodyPr>
          <a:lstStyle/>
          <a:p>
            <a:pPr>
              <a:spcAft>
                <a:spcPts val="1200"/>
              </a:spcAft>
            </a:pPr>
            <a:r>
              <a:rPr lang="en-US" dirty="0"/>
              <a:t>Genesis 3:1 – “Did God </a:t>
            </a:r>
            <a:r>
              <a:rPr lang="en-US" i="1" dirty="0"/>
              <a:t>really</a:t>
            </a:r>
            <a:r>
              <a:rPr lang="en-US" dirty="0"/>
              <a:t> say…?”</a:t>
            </a:r>
          </a:p>
          <a:p>
            <a:pPr lvl="1">
              <a:spcAft>
                <a:spcPts val="1200"/>
              </a:spcAft>
              <a:buFont typeface="Wingdings" panose="05000000000000000000" pitchFamily="2" charset="2"/>
              <a:buChar char="§"/>
            </a:pPr>
            <a:r>
              <a:rPr lang="en-US" dirty="0"/>
              <a:t>He wanted Eve to doubt </a:t>
            </a:r>
            <a:r>
              <a:rPr lang="en-US" u="sng" dirty="0"/>
              <a:t>God’s Word</a:t>
            </a:r>
          </a:p>
          <a:p>
            <a:pPr lvl="1">
              <a:spcAft>
                <a:spcPts val="1200"/>
              </a:spcAft>
              <a:buFont typeface="Wingdings" panose="05000000000000000000" pitchFamily="2" charset="2"/>
              <a:buChar char="§"/>
            </a:pPr>
            <a:r>
              <a:rPr lang="en-US" dirty="0"/>
              <a:t>He tempted Eve to doubt </a:t>
            </a:r>
            <a:r>
              <a:rPr lang="en-US" u="sng" dirty="0"/>
              <a:t>God’s love</a:t>
            </a:r>
          </a:p>
          <a:p>
            <a:pPr>
              <a:spcAft>
                <a:spcPts val="1200"/>
              </a:spcAft>
            </a:pPr>
            <a:r>
              <a:rPr lang="en-US" dirty="0"/>
              <a:t>Genesis 3:4-5 – “You will not die…”</a:t>
            </a:r>
          </a:p>
          <a:p>
            <a:pPr lvl="1">
              <a:spcAft>
                <a:spcPts val="1200"/>
              </a:spcAft>
              <a:buFont typeface="Wingdings" panose="05000000000000000000" pitchFamily="2" charset="2"/>
              <a:buChar char="§"/>
            </a:pPr>
            <a:r>
              <a:rPr lang="en-US" dirty="0"/>
              <a:t>“You will be like God” (Satan’s original sin)</a:t>
            </a:r>
          </a:p>
          <a:p>
            <a:pPr lvl="1">
              <a:spcAft>
                <a:spcPts val="1200"/>
              </a:spcAft>
              <a:buFont typeface="Wingdings" panose="05000000000000000000" pitchFamily="2" charset="2"/>
              <a:buChar char="§"/>
            </a:pPr>
            <a:r>
              <a:rPr lang="en-US" dirty="0"/>
              <a:t>“Believe in yourself - rule your own life!”</a:t>
            </a:r>
          </a:p>
          <a:p>
            <a:pPr>
              <a:spcAft>
                <a:spcPts val="1200"/>
              </a:spcAft>
            </a:pPr>
            <a:r>
              <a:rPr lang="en-US" dirty="0"/>
              <a:t>But God did not make us to live apart from Him.  He made us to be guided by His word.</a:t>
            </a:r>
          </a:p>
        </p:txBody>
      </p:sp>
    </p:spTree>
    <p:extLst>
      <p:ext uri="{BB962C8B-B14F-4D97-AF65-F5344CB8AC3E}">
        <p14:creationId xmlns:p14="http://schemas.microsoft.com/office/powerpoint/2010/main" val="20040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Eve and Adam make a choice</a:t>
            </a:r>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a:t>Genesis 3:6 – The woman saw:</a:t>
            </a:r>
          </a:p>
          <a:p>
            <a:pPr marL="0" indent="0">
              <a:spcAft>
                <a:spcPts val="1200"/>
              </a:spcAft>
              <a:buNone/>
            </a:pPr>
            <a:r>
              <a:rPr lang="en-US" dirty="0"/>
              <a:t>“When the woman saw that the fruit of the tree was </a:t>
            </a:r>
            <a:r>
              <a:rPr lang="en-US" u="sng" dirty="0"/>
              <a:t>good for food</a:t>
            </a:r>
            <a:r>
              <a:rPr lang="en-US" dirty="0"/>
              <a:t> and </a:t>
            </a:r>
            <a:r>
              <a:rPr lang="en-US" u="sng" dirty="0"/>
              <a:t>pleasing to the eye</a:t>
            </a:r>
            <a:r>
              <a:rPr lang="en-US" dirty="0"/>
              <a:t>, and also desirable for </a:t>
            </a:r>
            <a:r>
              <a:rPr lang="en-US" u="sng" dirty="0"/>
              <a:t>gaining wisdom</a:t>
            </a:r>
            <a:r>
              <a:rPr lang="en-US" dirty="0"/>
              <a:t>, she took some and ate it. She also gave some to her husband, who was with her, and he ate it.”</a:t>
            </a:r>
          </a:p>
        </p:txBody>
      </p:sp>
    </p:spTree>
    <p:extLst>
      <p:ext uri="{BB962C8B-B14F-4D97-AF65-F5344CB8AC3E}">
        <p14:creationId xmlns:p14="http://schemas.microsoft.com/office/powerpoint/2010/main" val="20198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Eve and Adam make a choice</a:t>
            </a:r>
          </a:p>
        </p:txBody>
      </p:sp>
      <p:sp>
        <p:nvSpPr>
          <p:cNvPr id="3" name="Content Placeholder 2"/>
          <p:cNvSpPr>
            <a:spLocks noGrp="1"/>
          </p:cNvSpPr>
          <p:nvPr>
            <p:ph idx="1"/>
          </p:nvPr>
        </p:nvSpPr>
        <p:spPr>
          <a:xfrm>
            <a:off x="457200" y="1112837"/>
            <a:ext cx="8229600" cy="5135563"/>
          </a:xfrm>
        </p:spPr>
        <p:txBody>
          <a:bodyPr>
            <a:normAutofit/>
          </a:bodyPr>
          <a:lstStyle/>
          <a:p>
            <a:pPr>
              <a:spcAft>
                <a:spcPts val="1200"/>
              </a:spcAft>
            </a:pPr>
            <a:r>
              <a:rPr lang="en-US" dirty="0"/>
              <a:t>Genesis 3:6 – The woman saw:</a:t>
            </a:r>
          </a:p>
          <a:p>
            <a:pPr lvl="1">
              <a:spcAft>
                <a:spcPts val="1200"/>
              </a:spcAft>
            </a:pPr>
            <a:r>
              <a:rPr lang="en-US" dirty="0"/>
              <a:t>The fruit looked like it would </a:t>
            </a:r>
            <a:r>
              <a:rPr lang="en-US" b="1" dirty="0"/>
              <a:t>taste good</a:t>
            </a:r>
          </a:p>
          <a:p>
            <a:pPr lvl="1">
              <a:spcAft>
                <a:spcPts val="1200"/>
              </a:spcAft>
            </a:pPr>
            <a:r>
              <a:rPr lang="en-US" dirty="0"/>
              <a:t>The fruit was </a:t>
            </a:r>
            <a:r>
              <a:rPr lang="en-US" b="1" dirty="0"/>
              <a:t>attractive</a:t>
            </a:r>
            <a:r>
              <a:rPr lang="en-US" dirty="0"/>
              <a:t> to the eyes</a:t>
            </a:r>
          </a:p>
          <a:p>
            <a:pPr lvl="1">
              <a:spcAft>
                <a:spcPts val="1200"/>
              </a:spcAft>
            </a:pPr>
            <a:r>
              <a:rPr lang="en-US" dirty="0"/>
              <a:t>Eating could increase her </a:t>
            </a:r>
            <a:r>
              <a:rPr lang="en-US" b="1" dirty="0"/>
              <a:t>wisdom and power</a:t>
            </a:r>
          </a:p>
          <a:p>
            <a:pPr>
              <a:spcAft>
                <a:spcPts val="1200"/>
              </a:spcAft>
            </a:pPr>
            <a:r>
              <a:rPr lang="en-US" dirty="0"/>
              <a:t>She ate, and then Adam ate </a:t>
            </a:r>
          </a:p>
        </p:txBody>
      </p:sp>
    </p:spTree>
    <p:extLst>
      <p:ext uri="{BB962C8B-B14F-4D97-AF65-F5344CB8AC3E}">
        <p14:creationId xmlns:p14="http://schemas.microsoft.com/office/powerpoint/2010/main" val="39212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1100" y="762000"/>
            <a:ext cx="6781800" cy="2762250"/>
          </a:xfrm>
        </p:spPr>
        <p:txBody>
          <a:bodyPr>
            <a:noAutofit/>
          </a:bodyPr>
          <a:lstStyle/>
          <a:p>
            <a:r>
              <a:rPr lang="en-US" sz="6000" b="1" u="sng" dirty="0">
                <a:solidFill>
                  <a:schemeClr val="bg1"/>
                </a:solidFill>
              </a:rPr>
              <a:t>If God is Good,</a:t>
            </a:r>
            <a:br>
              <a:rPr lang="en-US" sz="6000" b="1" u="sng" dirty="0">
                <a:solidFill>
                  <a:schemeClr val="bg1"/>
                </a:solidFill>
              </a:rPr>
            </a:br>
            <a:r>
              <a:rPr lang="en-US" sz="6000" b="1" u="sng" dirty="0">
                <a:solidFill>
                  <a:schemeClr val="bg1"/>
                </a:solidFill>
              </a:rPr>
              <a:t>why do Evil and Suffering Exist?</a:t>
            </a:r>
            <a:endParaRPr lang="en-US" sz="6000" dirty="0">
              <a:solidFill>
                <a:schemeClr val="bg1"/>
              </a:solidFill>
            </a:endParaRPr>
          </a:p>
        </p:txBody>
      </p:sp>
      <p:sp>
        <p:nvSpPr>
          <p:cNvPr id="3" name="Subtitle 2"/>
          <p:cNvSpPr>
            <a:spLocks noGrp="1"/>
          </p:cNvSpPr>
          <p:nvPr>
            <p:ph type="subTitle" idx="1"/>
          </p:nvPr>
        </p:nvSpPr>
        <p:spPr>
          <a:xfrm>
            <a:off x="1371600" y="4419600"/>
            <a:ext cx="6400800" cy="1219200"/>
          </a:xfrm>
        </p:spPr>
        <p:txBody>
          <a:bodyPr/>
          <a:lstStyle/>
          <a:p>
            <a:r>
              <a:rPr lang="en-US" dirty="0"/>
              <a:t>It </a:t>
            </a:r>
            <a:r>
              <a:rPr lang="en-US" b="1" dirty="0"/>
              <a:t>was</a:t>
            </a:r>
            <a:r>
              <a:rPr lang="en-US" dirty="0"/>
              <a:t> very good, but then…</a:t>
            </a:r>
          </a:p>
        </p:txBody>
      </p:sp>
    </p:spTree>
    <p:extLst>
      <p:ext uri="{BB962C8B-B14F-4D97-AF65-F5344CB8AC3E}">
        <p14:creationId xmlns:p14="http://schemas.microsoft.com/office/powerpoint/2010/main" val="414719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10943379"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 y="381000"/>
            <a:ext cx="8534400" cy="1600200"/>
          </a:xfrm>
        </p:spPr>
        <p:txBody>
          <a:bodyPr>
            <a:noAutofit/>
          </a:bodyPr>
          <a:lstStyle/>
          <a:p>
            <a:r>
              <a:rPr lang="en-US" sz="4800" dirty="0"/>
              <a:t>The bait might look tasty, </a:t>
            </a:r>
            <a:br>
              <a:rPr lang="en-US" sz="4800" dirty="0"/>
            </a:br>
            <a:r>
              <a:rPr lang="en-US" sz="4800" dirty="0"/>
              <a:t>but the hook is deadly</a:t>
            </a:r>
          </a:p>
        </p:txBody>
      </p:sp>
    </p:spTree>
    <p:extLst>
      <p:ext uri="{BB962C8B-B14F-4D97-AF65-F5344CB8AC3E}">
        <p14:creationId xmlns:p14="http://schemas.microsoft.com/office/powerpoint/2010/main" val="237956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64000">
              <a:schemeClr val="bg1"/>
            </a:gs>
            <a:gs pos="100000">
              <a:schemeClr val="bg1"/>
            </a:gs>
          </a:gsLst>
          <a:lin ang="10800000" scaled="1"/>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a:t>Moving away from the light of God</a:t>
              </a:r>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a:solidFill>
                    <a:schemeClr val="bg1">
                      <a:lumMod val="95000"/>
                    </a:schemeClr>
                  </a:solidFill>
                </a:rPr>
                <a:t>Into the darkness of rebellion</a:t>
              </a: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Satan</a:t>
              </a: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a:solidFill>
                    <a:srgbClr val="FF0000"/>
                  </a:solidFill>
                </a:rPr>
                <a:t>Enemy, Accuser</a:t>
              </a: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a:latin typeface="Aharoni" panose="02010803020104030203" pitchFamily="2" charset="-79"/>
                <a:cs typeface="Aharoni" panose="02010803020104030203" pitchFamily="2" charset="-79"/>
              </a:rPr>
              <a:t>Man and Woman</a:t>
            </a: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3.82054E-6 L 0.7375 -0.63252 " pathEditMode="relative" rAng="0" ptsTypes="AA">
                                      <p:cBhvr>
                                        <p:cTn id="11"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304800" y="914400"/>
            <a:ext cx="8610600" cy="4876800"/>
          </a:xfrm>
        </p:spPr>
        <p:txBody>
          <a:bodyPr>
            <a:normAutofit/>
          </a:bodyPr>
          <a:lstStyle/>
          <a:p>
            <a:pPr marL="0" indent="0">
              <a:spcAft>
                <a:spcPts val="1200"/>
              </a:spcAft>
              <a:buNone/>
            </a:pPr>
            <a:r>
              <a:rPr lang="en-US" b="1" dirty="0"/>
              <a:t>Sin</a:t>
            </a:r>
            <a:r>
              <a:rPr lang="en-US" dirty="0"/>
              <a:t> = to </a:t>
            </a:r>
            <a:r>
              <a:rPr lang="en-US" b="1" dirty="0"/>
              <a:t>turn away </a:t>
            </a:r>
            <a:r>
              <a:rPr lang="en-US" dirty="0"/>
              <a:t>from God and </a:t>
            </a:r>
            <a:r>
              <a:rPr lang="en-US" b="1" dirty="0"/>
              <a:t>go your own way</a:t>
            </a:r>
          </a:p>
          <a:p>
            <a:pPr marL="400050" lvl="1" indent="0">
              <a:spcAft>
                <a:spcPts val="1200"/>
              </a:spcAft>
              <a:buNone/>
            </a:pPr>
            <a:r>
              <a:rPr lang="en-US" sz="3200" b="1" dirty="0">
                <a:latin typeface="Times New Roman" panose="02020603050405020304" pitchFamily="18" charset="0"/>
                <a:cs typeface="Times New Roman" panose="02020603050405020304" pitchFamily="18" charset="0"/>
              </a:rPr>
              <a:t>Jeremiah 32:33 – </a:t>
            </a:r>
            <a:r>
              <a:rPr lang="en-US" sz="3200" dirty="0">
                <a:latin typeface="Times New Roman" panose="02020603050405020304" pitchFamily="18" charset="0"/>
                <a:cs typeface="Times New Roman" panose="02020603050405020304" pitchFamily="18" charset="0"/>
              </a:rPr>
              <a:t>“They have </a:t>
            </a:r>
            <a:r>
              <a:rPr lang="en-US" sz="3200" b="1" dirty="0">
                <a:latin typeface="Times New Roman" panose="02020603050405020304" pitchFamily="18" charset="0"/>
                <a:cs typeface="Times New Roman" panose="02020603050405020304" pitchFamily="18" charset="0"/>
              </a:rPr>
              <a:t>turned to me their back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not their face</a:t>
            </a:r>
            <a:r>
              <a:rPr lang="en-US" sz="3200" dirty="0">
                <a:latin typeface="Times New Roman" panose="02020603050405020304" pitchFamily="18" charset="0"/>
                <a:cs typeface="Times New Roman" panose="02020603050405020304" pitchFamily="18" charset="0"/>
              </a:rPr>
              <a:t>. And though I have taught them persistently, they have </a:t>
            </a:r>
            <a:r>
              <a:rPr lang="en-US" sz="3200" b="1" dirty="0">
                <a:latin typeface="Times New Roman" panose="02020603050405020304" pitchFamily="18" charset="0"/>
                <a:cs typeface="Times New Roman" panose="02020603050405020304" pitchFamily="18" charset="0"/>
              </a:rPr>
              <a:t>not listened </a:t>
            </a:r>
            <a:r>
              <a:rPr lang="en-US" sz="3200" dirty="0">
                <a:latin typeface="Times New Roman" panose="02020603050405020304" pitchFamily="18" charset="0"/>
                <a:cs typeface="Times New Roman" panose="02020603050405020304" pitchFamily="18" charset="0"/>
              </a:rPr>
              <a:t>to receive instruction.”</a:t>
            </a:r>
          </a:p>
          <a:p>
            <a:pPr marL="0" indent="0">
              <a:spcAft>
                <a:spcPts val="1200"/>
              </a:spcAft>
              <a:buNone/>
            </a:pPr>
            <a:r>
              <a:rPr lang="en-US" dirty="0"/>
              <a:t>When we sin, we ignore God and His law.  We substitute our ideas of right and wrong for His wisdom.</a:t>
            </a:r>
          </a:p>
        </p:txBody>
      </p:sp>
    </p:spTree>
    <p:extLst>
      <p:ext uri="{BB962C8B-B14F-4D97-AF65-F5344CB8AC3E}">
        <p14:creationId xmlns:p14="http://schemas.microsoft.com/office/powerpoint/2010/main" val="37222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Sin?</a:t>
            </a:r>
          </a:p>
        </p:txBody>
      </p:sp>
      <p:sp>
        <p:nvSpPr>
          <p:cNvPr id="4" name="Content Placeholder 3"/>
          <p:cNvSpPr>
            <a:spLocks noGrp="1"/>
          </p:cNvSpPr>
          <p:nvPr>
            <p:ph idx="1"/>
          </p:nvPr>
        </p:nvSpPr>
        <p:spPr>
          <a:xfrm>
            <a:off x="76200" y="914400"/>
            <a:ext cx="8991600" cy="5943600"/>
          </a:xfrm>
        </p:spPr>
        <p:txBody>
          <a:bodyPr>
            <a:normAutofit fontScale="92500" lnSpcReduction="10000"/>
          </a:bodyPr>
          <a:lstStyle/>
          <a:p>
            <a:pPr marL="0" indent="0">
              <a:spcAft>
                <a:spcPts val="1200"/>
              </a:spcAft>
              <a:buNone/>
            </a:pPr>
            <a:r>
              <a:rPr lang="en-US" b="1" dirty="0"/>
              <a:t>Romans 1:21-23</a:t>
            </a:r>
            <a:r>
              <a:rPr lang="en-US" dirty="0"/>
              <a:t> – “For although they knew God, they </a:t>
            </a:r>
            <a:r>
              <a:rPr lang="en-US" b="1" dirty="0"/>
              <a:t>did not honor him as God </a:t>
            </a:r>
            <a:r>
              <a:rPr lang="en-US" dirty="0"/>
              <a:t>or </a:t>
            </a:r>
            <a:r>
              <a:rPr lang="en-US" b="1" dirty="0"/>
              <a:t>give thanks </a:t>
            </a:r>
            <a:r>
              <a:rPr lang="en-US" dirty="0"/>
              <a:t>to him, but they became futile in their thinking, and their foolish hearts were darkened. Claiming to be wise, they became fools and </a:t>
            </a:r>
            <a:r>
              <a:rPr lang="en-US" b="1" dirty="0"/>
              <a:t>exchanged the glory </a:t>
            </a:r>
            <a:r>
              <a:rPr lang="en-US" dirty="0"/>
              <a:t>of the immortal </a:t>
            </a:r>
            <a:r>
              <a:rPr lang="en-US" b="1" dirty="0"/>
              <a:t>God</a:t>
            </a:r>
            <a:r>
              <a:rPr lang="en-US" dirty="0"/>
              <a:t> for images resembling mortal man and birds and animals and creeping things.”</a:t>
            </a:r>
          </a:p>
          <a:p>
            <a:pPr marL="0" indent="0">
              <a:spcAft>
                <a:spcPts val="1200"/>
              </a:spcAft>
              <a:buNone/>
            </a:pPr>
            <a:r>
              <a:rPr lang="en-US" dirty="0"/>
              <a:t>When we </a:t>
            </a:r>
            <a:r>
              <a:rPr lang="en-US" b="1" dirty="0"/>
              <a:t>sin</a:t>
            </a:r>
            <a:r>
              <a:rPr lang="en-US" dirty="0"/>
              <a:t>, we eventually </a:t>
            </a:r>
            <a:r>
              <a:rPr lang="en-US" b="1" dirty="0"/>
              <a:t>put ourselves in the place of God</a:t>
            </a:r>
            <a:r>
              <a:rPr lang="en-US" dirty="0"/>
              <a:t> (a terrible choice!)</a:t>
            </a:r>
          </a:p>
          <a:p>
            <a:pPr marL="0" indent="0">
              <a:spcAft>
                <a:spcPts val="1200"/>
              </a:spcAft>
              <a:buNone/>
            </a:pPr>
            <a:r>
              <a:rPr lang="en-US" b="1" dirty="0"/>
              <a:t>Treason</a:t>
            </a:r>
            <a:r>
              <a:rPr lang="en-US" dirty="0"/>
              <a:t> (</a:t>
            </a:r>
            <a:r>
              <a:rPr lang="zh-CN" altLang="en-US" dirty="0">
                <a:latin typeface="KaiTi" panose="02010609060101010101" pitchFamily="49" charset="-122"/>
                <a:ea typeface="KaiTi" panose="02010609060101010101" pitchFamily="49" charset="-122"/>
              </a:rPr>
              <a:t>叛国罪</a:t>
            </a:r>
            <a:r>
              <a:rPr lang="en-US" altLang="zh-CN" dirty="0"/>
              <a:t>) </a:t>
            </a:r>
            <a:r>
              <a:rPr lang="en-US" dirty="0"/>
              <a:t>= to betray your country and overthrow the leader.  What is the penalty for treason?</a:t>
            </a:r>
          </a:p>
          <a:p>
            <a:pPr marL="0" indent="0">
              <a:spcAft>
                <a:spcPts val="1200"/>
              </a:spcAft>
              <a:buNone/>
            </a:pPr>
            <a:r>
              <a:rPr lang="en-US" b="1" dirty="0"/>
              <a:t>Sin</a:t>
            </a:r>
            <a:r>
              <a:rPr lang="en-US" dirty="0"/>
              <a:t> is the </a:t>
            </a:r>
            <a:r>
              <a:rPr lang="en-US" b="1" dirty="0"/>
              <a:t>biggest problem </a:t>
            </a:r>
            <a:r>
              <a:rPr lang="en-US" dirty="0"/>
              <a:t>we have!</a:t>
            </a:r>
          </a:p>
        </p:txBody>
      </p:sp>
    </p:spTree>
    <p:extLst>
      <p:ext uri="{BB962C8B-B14F-4D97-AF65-F5344CB8AC3E}">
        <p14:creationId xmlns:p14="http://schemas.microsoft.com/office/powerpoint/2010/main" val="26387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marL="0" indent="0">
              <a:spcAft>
                <a:spcPts val="1200"/>
              </a:spcAft>
              <a:buNone/>
            </a:pPr>
            <a:r>
              <a:rPr lang="en-US" dirty="0"/>
              <a:t>“But your wickedness has separated you from your God; your sins have hidden His face from you, so that He will not hear.”</a:t>
            </a:r>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943600"/>
          </a:xfrm>
        </p:spPr>
        <p:txBody>
          <a:bodyPr>
            <a:normAutofit lnSpcReduction="10000"/>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lvl="1">
              <a:spcAft>
                <a:spcPts val="1200"/>
              </a:spcAft>
            </a:pPr>
            <a:r>
              <a:rPr lang="en-US" dirty="0"/>
              <a:t>When someone dies </a:t>
            </a:r>
            <a:r>
              <a:rPr lang="en-US" i="1" dirty="0"/>
              <a:t>physically</a:t>
            </a:r>
            <a:r>
              <a:rPr lang="en-US" dirty="0"/>
              <a:t>, their soul is </a:t>
            </a:r>
            <a:r>
              <a:rPr lang="en-US" u="sng" dirty="0"/>
              <a:t>separated</a:t>
            </a:r>
            <a:r>
              <a:rPr lang="en-US" dirty="0"/>
              <a:t> from their body</a:t>
            </a:r>
          </a:p>
          <a:p>
            <a:pPr lvl="1">
              <a:spcAft>
                <a:spcPts val="1200"/>
              </a:spcAft>
            </a:pPr>
            <a:r>
              <a:rPr lang="en-US" dirty="0"/>
              <a:t>When someone dies </a:t>
            </a:r>
            <a:r>
              <a:rPr lang="en-US" i="1" dirty="0"/>
              <a:t>spiritually</a:t>
            </a:r>
            <a:r>
              <a:rPr lang="en-US" dirty="0"/>
              <a:t>, their spirit is </a:t>
            </a:r>
            <a:r>
              <a:rPr lang="en-US" u="sng" dirty="0"/>
              <a:t>separated</a:t>
            </a:r>
            <a:r>
              <a:rPr lang="en-US" dirty="0"/>
              <a:t> from God </a:t>
            </a:r>
          </a:p>
          <a:p>
            <a:r>
              <a:rPr lang="en-US" b="1" dirty="0"/>
              <a:t>Genesis 3:8 </a:t>
            </a:r>
            <a:r>
              <a:rPr lang="en-US" dirty="0"/>
              <a:t>– they hid themselves from God</a:t>
            </a:r>
          </a:p>
          <a:p>
            <a:pPr marL="0" indent="0">
              <a:buNone/>
            </a:pPr>
            <a:r>
              <a:rPr lang="en-US" sz="2600" dirty="0"/>
              <a:t>“Then the man and his wife heard the sound of the LORD God as he was walking in the garden in the cool of the day, and they hid from the LORD God among the trees of the garden.”</a:t>
            </a:r>
          </a:p>
        </p:txBody>
      </p:sp>
    </p:spTree>
    <p:extLst>
      <p:ext uri="{BB962C8B-B14F-4D97-AF65-F5344CB8AC3E}">
        <p14:creationId xmlns:p14="http://schemas.microsoft.com/office/powerpoint/2010/main" val="27513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62"/>
            <a:ext cx="8229600" cy="792162"/>
          </a:xfrm>
        </p:spPr>
        <p:txBody>
          <a:bodyPr>
            <a:normAutofit/>
          </a:bodyPr>
          <a:lstStyle/>
          <a:p>
            <a:r>
              <a:rPr lang="en-US" u="sng" dirty="0"/>
              <a:t>What is Death?</a:t>
            </a:r>
          </a:p>
        </p:txBody>
      </p:sp>
      <p:sp>
        <p:nvSpPr>
          <p:cNvPr id="4" name="Content Placeholder 3"/>
          <p:cNvSpPr>
            <a:spLocks noGrp="1"/>
          </p:cNvSpPr>
          <p:nvPr>
            <p:ph idx="1"/>
          </p:nvPr>
        </p:nvSpPr>
        <p:spPr>
          <a:xfrm>
            <a:off x="76200" y="914400"/>
            <a:ext cx="8991600" cy="5486400"/>
          </a:xfrm>
        </p:spPr>
        <p:txBody>
          <a:bodyPr>
            <a:normAutofit/>
          </a:bodyPr>
          <a:lstStyle/>
          <a:p>
            <a:pPr>
              <a:spcAft>
                <a:spcPts val="1200"/>
              </a:spcAft>
            </a:pPr>
            <a:r>
              <a:rPr lang="en-US" b="1" dirty="0"/>
              <a:t>Genesis 2:16,17 – </a:t>
            </a:r>
            <a:r>
              <a:rPr lang="en-US" dirty="0"/>
              <a:t>what did God say would happen when they ate from the tree?</a:t>
            </a:r>
          </a:p>
          <a:p>
            <a:pPr>
              <a:spcAft>
                <a:spcPts val="1200"/>
              </a:spcAft>
            </a:pPr>
            <a:r>
              <a:rPr lang="en-US" b="1" dirty="0"/>
              <a:t>Isaiah 59:2</a:t>
            </a:r>
            <a:r>
              <a:rPr lang="en-US" dirty="0"/>
              <a:t> – sin separates us from God</a:t>
            </a:r>
          </a:p>
          <a:p>
            <a:pPr lvl="1">
              <a:spcAft>
                <a:spcPts val="1200"/>
              </a:spcAft>
            </a:pPr>
            <a:r>
              <a:rPr lang="en-US" dirty="0"/>
              <a:t>When someone dies </a:t>
            </a:r>
            <a:r>
              <a:rPr lang="en-US" i="1" dirty="0"/>
              <a:t>physically</a:t>
            </a:r>
            <a:r>
              <a:rPr lang="en-US" dirty="0"/>
              <a:t>, their soul is </a:t>
            </a:r>
            <a:r>
              <a:rPr lang="en-US" u="sng" dirty="0"/>
              <a:t>separated</a:t>
            </a:r>
            <a:r>
              <a:rPr lang="en-US" dirty="0"/>
              <a:t> from their body</a:t>
            </a:r>
          </a:p>
          <a:p>
            <a:pPr lvl="1">
              <a:spcAft>
                <a:spcPts val="1200"/>
              </a:spcAft>
            </a:pPr>
            <a:r>
              <a:rPr lang="en-US" dirty="0"/>
              <a:t>When someone dies </a:t>
            </a:r>
            <a:r>
              <a:rPr lang="en-US" i="1" dirty="0"/>
              <a:t>spiritually</a:t>
            </a:r>
            <a:r>
              <a:rPr lang="en-US" dirty="0"/>
              <a:t>, their spirit is </a:t>
            </a:r>
            <a:r>
              <a:rPr lang="en-US" u="sng" dirty="0"/>
              <a:t>separated</a:t>
            </a:r>
            <a:r>
              <a:rPr lang="en-US" dirty="0"/>
              <a:t> from God </a:t>
            </a:r>
          </a:p>
          <a:p>
            <a:pPr>
              <a:spcAft>
                <a:spcPts val="1200"/>
              </a:spcAft>
            </a:pPr>
            <a:r>
              <a:rPr lang="en-US" b="1" dirty="0"/>
              <a:t>Genesis 3:8 </a:t>
            </a:r>
            <a:r>
              <a:rPr lang="en-US" dirty="0"/>
              <a:t>– they hid themselves from God</a:t>
            </a:r>
          </a:p>
          <a:p>
            <a:pPr>
              <a:spcAft>
                <a:spcPts val="1200"/>
              </a:spcAft>
              <a:buFont typeface="Wingdings" panose="05000000000000000000" pitchFamily="2" charset="2"/>
              <a:buChar char="Ø"/>
            </a:pPr>
            <a:r>
              <a:rPr lang="en-US" dirty="0"/>
              <a:t>    Death = separation from life</a:t>
            </a:r>
          </a:p>
        </p:txBody>
      </p:sp>
    </p:spTree>
    <p:extLst>
      <p:ext uri="{BB962C8B-B14F-4D97-AF65-F5344CB8AC3E}">
        <p14:creationId xmlns:p14="http://schemas.microsoft.com/office/powerpoint/2010/main" val="41009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7360" y="152400"/>
            <a:ext cx="6346640" cy="6454211"/>
          </a:xfrm>
        </p:spPr>
      </p:pic>
      <p:sp>
        <p:nvSpPr>
          <p:cNvPr id="2" name="Title 1"/>
          <p:cNvSpPr>
            <a:spLocks noGrp="1"/>
          </p:cNvSpPr>
          <p:nvPr>
            <p:ph type="title"/>
          </p:nvPr>
        </p:nvSpPr>
        <p:spPr>
          <a:xfrm>
            <a:off x="0" y="427038"/>
            <a:ext cx="2895600" cy="5059362"/>
          </a:xfrm>
        </p:spPr>
        <p:txBody>
          <a:bodyPr>
            <a:normAutofit/>
          </a:bodyPr>
          <a:lstStyle/>
          <a:p>
            <a:r>
              <a:rPr lang="en-US" sz="4800" dirty="0"/>
              <a:t>Are these flowers alive or dead?</a:t>
            </a:r>
          </a:p>
        </p:txBody>
      </p:sp>
      <p:grpSp>
        <p:nvGrpSpPr>
          <p:cNvPr id="8" name="Group 7"/>
          <p:cNvGrpSpPr/>
          <p:nvPr/>
        </p:nvGrpSpPr>
        <p:grpSpPr>
          <a:xfrm>
            <a:off x="1600200" y="4953000"/>
            <a:ext cx="3581400" cy="990600"/>
            <a:chOff x="1600200" y="4953000"/>
            <a:chExt cx="3581400" cy="990600"/>
          </a:xfrm>
        </p:grpSpPr>
        <p:sp>
          <p:nvSpPr>
            <p:cNvPr id="5" name="TextBox 4"/>
            <p:cNvSpPr txBox="1"/>
            <p:nvPr/>
          </p:nvSpPr>
          <p:spPr>
            <a:xfrm>
              <a:off x="1600200" y="4953000"/>
              <a:ext cx="1295400" cy="646331"/>
            </a:xfrm>
            <a:prstGeom prst="rect">
              <a:avLst/>
            </a:prstGeom>
            <a:noFill/>
            <a:ln>
              <a:solidFill>
                <a:schemeClr val="bg1">
                  <a:lumMod val="50000"/>
                </a:schemeClr>
              </a:solidFill>
            </a:ln>
          </p:spPr>
          <p:txBody>
            <a:bodyPr wrap="square" rtlCol="0">
              <a:spAutoFit/>
            </a:bodyPr>
            <a:lstStyle/>
            <a:p>
              <a:pPr algn="ctr"/>
              <a:r>
                <a:rPr lang="en-US" sz="3600" dirty="0">
                  <a:solidFill>
                    <a:schemeClr val="bg1">
                      <a:lumMod val="50000"/>
                    </a:schemeClr>
                  </a:solidFill>
                </a:rPr>
                <a:t>Hint</a:t>
              </a:r>
            </a:p>
          </p:txBody>
        </p:sp>
        <p:cxnSp>
          <p:nvCxnSpPr>
            <p:cNvPr id="7" name="Straight Arrow Connector 6"/>
            <p:cNvCxnSpPr>
              <a:stCxn id="5" idx="3"/>
            </p:cNvCxnSpPr>
            <p:nvPr/>
          </p:nvCxnSpPr>
          <p:spPr>
            <a:xfrm>
              <a:off x="2895600" y="5276166"/>
              <a:ext cx="2286000" cy="66743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8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410200"/>
          </a:xfrm>
        </p:spPr>
        <p:txBody>
          <a:bodyPr>
            <a:normAutofit/>
          </a:bodyPr>
          <a:lstStyle/>
          <a:p>
            <a:r>
              <a:rPr lang="en-US" b="1" dirty="0"/>
              <a:t>Verses 9-12  </a:t>
            </a:r>
            <a:r>
              <a:rPr lang="en-US" dirty="0"/>
              <a:t>&gt;  Three Things:</a:t>
            </a:r>
          </a:p>
          <a:p>
            <a:pPr marL="0" indent="0">
              <a:buNone/>
            </a:pPr>
            <a:r>
              <a:rPr lang="en-US" dirty="0"/>
              <a:t>“But the LORD God called to the man, ‘Where are you?’ He answered, ‘I heard You in the garden, and </a:t>
            </a:r>
            <a:r>
              <a:rPr lang="en-US" u="sng" dirty="0"/>
              <a:t>I was afraid</a:t>
            </a:r>
            <a:r>
              <a:rPr lang="en-US" dirty="0"/>
              <a:t> because </a:t>
            </a:r>
            <a:r>
              <a:rPr lang="en-US" u="sng" dirty="0"/>
              <a:t>I was naked</a:t>
            </a:r>
            <a:r>
              <a:rPr lang="en-US" dirty="0"/>
              <a:t>; so I hid.’ And He said, ‘Who told you that you were naked? Have you eaten from the tree that I commanded you not to eat from?’ The man said, ‘The woman you put here with me—she gave me some fruit from the tree, and </a:t>
            </a:r>
            <a:r>
              <a:rPr lang="en-US" u="sng" dirty="0"/>
              <a:t>I ate it</a:t>
            </a:r>
            <a:r>
              <a:rPr lang="en-US" dirty="0"/>
              <a:t>.’” </a:t>
            </a:r>
          </a:p>
        </p:txBody>
      </p:sp>
    </p:spTree>
    <p:extLst>
      <p:ext uri="{BB962C8B-B14F-4D97-AF65-F5344CB8AC3E}">
        <p14:creationId xmlns:p14="http://schemas.microsoft.com/office/powerpoint/2010/main" val="27584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791200"/>
          </a:xfrm>
        </p:spPr>
        <p:txBody>
          <a:bodyPr>
            <a:noAutofit/>
          </a:bodyPr>
          <a:lstStyle/>
          <a:p>
            <a:r>
              <a:rPr lang="en-US" b="1" dirty="0"/>
              <a:t>Verses 9-12  </a:t>
            </a:r>
            <a:r>
              <a:rPr lang="en-US" dirty="0"/>
              <a:t>&gt;  Three Things:</a:t>
            </a:r>
          </a:p>
          <a:p>
            <a:pPr lvl="1">
              <a:buFont typeface="Wingdings" panose="05000000000000000000" pitchFamily="2" charset="2"/>
              <a:buChar char="ü"/>
            </a:pPr>
            <a:r>
              <a:rPr lang="en-US" dirty="0"/>
              <a:t>  Fear – “I was afraid”</a:t>
            </a:r>
          </a:p>
          <a:p>
            <a:pPr lvl="1">
              <a:buFont typeface="Wingdings" panose="05000000000000000000" pitchFamily="2" charset="2"/>
              <a:buChar char="ü"/>
            </a:pPr>
            <a:r>
              <a:rPr lang="en-US" dirty="0"/>
              <a:t>  Shame – “I was naked”</a:t>
            </a:r>
          </a:p>
          <a:p>
            <a:pPr lvl="1">
              <a:buFont typeface="Wingdings" panose="05000000000000000000" pitchFamily="2" charset="2"/>
              <a:buChar char="ü"/>
            </a:pPr>
            <a:r>
              <a:rPr lang="en-US" dirty="0"/>
              <a:t>  Guilt – “I ate”</a:t>
            </a:r>
          </a:p>
          <a:p>
            <a:r>
              <a:rPr lang="en-US" dirty="0"/>
              <a:t>Curses on People and Creation (</a:t>
            </a:r>
            <a:r>
              <a:rPr lang="en-US" b="1" dirty="0"/>
              <a:t>verses 16-19</a:t>
            </a:r>
            <a:r>
              <a:rPr lang="en-US" dirty="0"/>
              <a:t>):</a:t>
            </a:r>
          </a:p>
          <a:p>
            <a:pPr marL="0" indent="0">
              <a:buNone/>
            </a:pPr>
            <a:r>
              <a:rPr lang="en-US" sz="2100" dirty="0"/>
              <a:t>“To the woman he said, “I will make your </a:t>
            </a:r>
            <a:r>
              <a:rPr lang="en-US" sz="2100" u="sng" dirty="0"/>
              <a:t>pains in childbearing</a:t>
            </a:r>
            <a:r>
              <a:rPr lang="en-US" sz="2100" dirty="0"/>
              <a:t> very severe; with painful labor you will give birth to children. Your desire will be for your husband, and </a:t>
            </a:r>
            <a:r>
              <a:rPr lang="en-US" sz="2100" u="sng" dirty="0"/>
              <a:t>he will rule over you</a:t>
            </a:r>
            <a:r>
              <a:rPr lang="en-US" sz="2100" dirty="0"/>
              <a:t>.”  To Adam he said, “Because you listened to your wife and ate fruit from the tree about which I commanded you, ‘You must not eat from it,’ “</a:t>
            </a:r>
            <a:r>
              <a:rPr lang="en-US" sz="2100" u="sng" dirty="0"/>
              <a:t>Cursed is the ground</a:t>
            </a:r>
            <a:r>
              <a:rPr lang="en-US" sz="2100" dirty="0"/>
              <a:t> because of you; through </a:t>
            </a:r>
            <a:r>
              <a:rPr lang="en-US" sz="2100" u="sng" dirty="0"/>
              <a:t>painful toil</a:t>
            </a:r>
            <a:r>
              <a:rPr lang="en-US" sz="2100" dirty="0"/>
              <a:t> you will eat food from it all the days of your life. It will produce </a:t>
            </a:r>
            <a:r>
              <a:rPr lang="en-US" sz="2100" u="sng" dirty="0"/>
              <a:t>thorns</a:t>
            </a:r>
            <a:r>
              <a:rPr lang="en-US" sz="2100" dirty="0"/>
              <a:t> and </a:t>
            </a:r>
            <a:r>
              <a:rPr lang="en-US" sz="2100" u="sng" dirty="0"/>
              <a:t>thistles</a:t>
            </a:r>
            <a:r>
              <a:rPr lang="en-US" sz="2100" dirty="0"/>
              <a:t> for you, and you will eat the plants of the field. By the </a:t>
            </a:r>
            <a:r>
              <a:rPr lang="en-US" sz="2100" u="sng" dirty="0"/>
              <a:t>sweat</a:t>
            </a:r>
            <a:r>
              <a:rPr lang="en-US" sz="2100" dirty="0"/>
              <a:t> of your brow you will eat your food until you return to the ground, since from it you were taken; for dust you are and </a:t>
            </a:r>
            <a:r>
              <a:rPr lang="en-US" sz="2100" u="sng" dirty="0"/>
              <a:t>to dust you will return</a:t>
            </a:r>
            <a:r>
              <a:rPr lang="en-US" sz="2100" dirty="0"/>
              <a:t>.” </a:t>
            </a:r>
          </a:p>
        </p:txBody>
      </p:sp>
    </p:spTree>
    <p:extLst>
      <p:ext uri="{BB962C8B-B14F-4D97-AF65-F5344CB8AC3E}">
        <p14:creationId xmlns:p14="http://schemas.microsoft.com/office/powerpoint/2010/main" val="581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0"/>
            <a:ext cx="11095038"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8599" y="1143000"/>
            <a:ext cx="8686801" cy="4758354"/>
          </a:xfrm>
          <a:prstGeom prst="rect">
            <a:avLst/>
          </a:prstGeom>
          <a:solidFill>
            <a:schemeClr val="tx1">
              <a:alpha val="62000"/>
            </a:schemeClr>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US" altLang="en-US" sz="2800" b="1" dirty="0">
                <a:solidFill>
                  <a:schemeClr val="bg1"/>
                </a:solidFill>
                <a:ea typeface="SimSun" pitchFamily="2" charset="-122"/>
              </a:rPr>
              <a:t>To whom then will you compare me,</a:t>
            </a:r>
          </a:p>
          <a:p>
            <a:pPr eaLnBrk="1" hangingPunct="1">
              <a:lnSpc>
                <a:spcPct val="150000"/>
              </a:lnSpc>
              <a:spcBef>
                <a:spcPct val="0"/>
              </a:spcBef>
              <a:buFontTx/>
              <a:buNone/>
            </a:pPr>
            <a:r>
              <a:rPr lang="en-US" altLang="en-US" sz="2800" b="1" dirty="0">
                <a:solidFill>
                  <a:schemeClr val="bg1"/>
                </a:solidFill>
                <a:ea typeface="SimSun" pitchFamily="2" charset="-122"/>
              </a:rPr>
              <a:t>that I should be like him? says the Holy One. </a:t>
            </a:r>
          </a:p>
          <a:p>
            <a:pPr eaLnBrk="1" hangingPunct="1">
              <a:lnSpc>
                <a:spcPct val="150000"/>
              </a:lnSpc>
              <a:spcBef>
                <a:spcPct val="0"/>
              </a:spcBef>
              <a:buFontTx/>
              <a:buNone/>
            </a:pPr>
            <a:r>
              <a:rPr lang="en-US" altLang="en-US" sz="2800" b="1" dirty="0">
                <a:solidFill>
                  <a:schemeClr val="bg1"/>
                </a:solidFill>
                <a:ea typeface="SimSun" pitchFamily="2" charset="-122"/>
              </a:rPr>
              <a:t>Lift up your eyes on high and see:  who created these?</a:t>
            </a:r>
          </a:p>
          <a:p>
            <a:pPr eaLnBrk="1" hangingPunct="1">
              <a:lnSpc>
                <a:spcPct val="150000"/>
              </a:lnSpc>
              <a:spcBef>
                <a:spcPct val="0"/>
              </a:spcBef>
              <a:buFontTx/>
              <a:buNone/>
            </a:pPr>
            <a:r>
              <a:rPr lang="en-US" altLang="en-US" sz="2800" b="1" dirty="0">
                <a:solidFill>
                  <a:schemeClr val="bg1"/>
                </a:solidFill>
                <a:ea typeface="SimSun" pitchFamily="2" charset="-122"/>
              </a:rPr>
              <a:t>He who brings out their host by number,</a:t>
            </a:r>
          </a:p>
          <a:p>
            <a:pPr eaLnBrk="1" hangingPunct="1">
              <a:lnSpc>
                <a:spcPct val="150000"/>
              </a:lnSpc>
              <a:spcBef>
                <a:spcPct val="0"/>
              </a:spcBef>
              <a:buFontTx/>
              <a:buNone/>
            </a:pPr>
            <a:r>
              <a:rPr lang="en-US" altLang="en-US" sz="2800" b="1" dirty="0">
                <a:solidFill>
                  <a:schemeClr val="bg1"/>
                </a:solidFill>
                <a:ea typeface="SimSun" pitchFamily="2" charset="-122"/>
              </a:rPr>
              <a:t>calling them all by name, by the greatness of his might,</a:t>
            </a:r>
          </a:p>
          <a:p>
            <a:pPr eaLnBrk="1" hangingPunct="1">
              <a:lnSpc>
                <a:spcPct val="150000"/>
              </a:lnSpc>
              <a:spcBef>
                <a:spcPct val="0"/>
              </a:spcBef>
              <a:buFontTx/>
              <a:buNone/>
            </a:pPr>
            <a:r>
              <a:rPr lang="en-US" altLang="en-US" sz="2800" b="1" dirty="0">
                <a:solidFill>
                  <a:schemeClr val="bg1"/>
                </a:solidFill>
                <a:ea typeface="SimSun" pitchFamily="2" charset="-122"/>
              </a:rPr>
              <a:t>and because he is strong in power not one is missing. </a:t>
            </a:r>
          </a:p>
          <a:p>
            <a:pPr algn="r" eaLnBrk="1" hangingPunct="1">
              <a:lnSpc>
                <a:spcPct val="150000"/>
              </a:lnSpc>
              <a:spcBef>
                <a:spcPct val="0"/>
              </a:spcBef>
              <a:buFontTx/>
              <a:buNone/>
            </a:pPr>
            <a:endParaRPr lang="en-US" altLang="en-US" sz="1800" b="1" dirty="0">
              <a:solidFill>
                <a:schemeClr val="bg1"/>
              </a:solidFill>
              <a:ea typeface="SimSun" pitchFamily="2" charset="-122"/>
            </a:endParaRPr>
          </a:p>
          <a:p>
            <a:pPr algn="r" eaLnBrk="1" hangingPunct="1">
              <a:lnSpc>
                <a:spcPct val="150000"/>
              </a:lnSpc>
              <a:spcBef>
                <a:spcPct val="0"/>
              </a:spcBef>
              <a:buFontTx/>
              <a:buNone/>
            </a:pPr>
            <a:r>
              <a:rPr lang="en-US" altLang="en-US" sz="1800" b="1" dirty="0">
                <a:solidFill>
                  <a:schemeClr val="bg1"/>
                </a:solidFill>
                <a:ea typeface="SimSun" pitchFamily="2" charset="-122"/>
              </a:rPr>
              <a:t>Isaiah 40:25,26</a:t>
            </a:r>
          </a:p>
        </p:txBody>
      </p:sp>
      <p:sp>
        <p:nvSpPr>
          <p:cNvPr id="36867" name="Title 1"/>
          <p:cNvSpPr>
            <a:spLocks noGrp="1"/>
          </p:cNvSpPr>
          <p:nvPr>
            <p:ph type="title"/>
          </p:nvPr>
        </p:nvSpPr>
        <p:spPr>
          <a:xfrm>
            <a:off x="-165533" y="-76200"/>
            <a:ext cx="9448800" cy="1066800"/>
          </a:xfrm>
          <a:solidFill>
            <a:schemeClr val="tx1">
              <a:alpha val="50195"/>
            </a:schemeClr>
          </a:solidFill>
        </p:spPr>
        <p:txBody>
          <a:bodyPr>
            <a:normAutofit/>
          </a:bodyPr>
          <a:lstStyle/>
          <a:p>
            <a:pPr eaLnBrk="1" hangingPunct="1"/>
            <a:r>
              <a:rPr lang="en-US" altLang="en-US" dirty="0">
                <a:solidFill>
                  <a:schemeClr val="bg1"/>
                </a:solidFill>
              </a:rPr>
              <a:t>The Awesome, Perfect, Eternal God</a:t>
            </a:r>
          </a:p>
        </p:txBody>
      </p:sp>
    </p:spTree>
    <p:extLst>
      <p:ext uri="{BB962C8B-B14F-4D97-AF65-F5344CB8AC3E}">
        <p14:creationId xmlns:p14="http://schemas.microsoft.com/office/powerpoint/2010/main" val="62985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u="sng" dirty="0"/>
              <a:t>The results of sin (Genesis 3):</a:t>
            </a:r>
          </a:p>
        </p:txBody>
      </p:sp>
      <p:sp>
        <p:nvSpPr>
          <p:cNvPr id="3" name="Content Placeholder 2"/>
          <p:cNvSpPr>
            <a:spLocks noGrp="1"/>
          </p:cNvSpPr>
          <p:nvPr>
            <p:ph idx="1"/>
          </p:nvPr>
        </p:nvSpPr>
        <p:spPr>
          <a:xfrm>
            <a:off x="152400" y="914400"/>
            <a:ext cx="8839200" cy="5410200"/>
          </a:xfrm>
        </p:spPr>
        <p:txBody>
          <a:bodyPr>
            <a:normAutofit/>
          </a:bodyPr>
          <a:lstStyle/>
          <a:p>
            <a:r>
              <a:rPr lang="en-US" b="1" dirty="0"/>
              <a:t>Verses 9-12  </a:t>
            </a:r>
            <a:r>
              <a:rPr lang="en-US" dirty="0"/>
              <a:t>&gt;  Three Things:</a:t>
            </a:r>
          </a:p>
          <a:p>
            <a:pPr lvl="1">
              <a:buFont typeface="Wingdings" panose="05000000000000000000" pitchFamily="2" charset="2"/>
              <a:buChar char="ü"/>
            </a:pPr>
            <a:r>
              <a:rPr lang="en-US" dirty="0"/>
              <a:t>  Fear – “I was afraid”</a:t>
            </a:r>
          </a:p>
          <a:p>
            <a:pPr lvl="1">
              <a:buFont typeface="Wingdings" panose="05000000000000000000" pitchFamily="2" charset="2"/>
              <a:buChar char="ü"/>
            </a:pPr>
            <a:r>
              <a:rPr lang="en-US" dirty="0"/>
              <a:t>  Shame – “I was naked”</a:t>
            </a:r>
          </a:p>
          <a:p>
            <a:pPr lvl="1">
              <a:buFont typeface="Wingdings" panose="05000000000000000000" pitchFamily="2" charset="2"/>
              <a:buChar char="ü"/>
            </a:pPr>
            <a:r>
              <a:rPr lang="en-US" dirty="0"/>
              <a:t>  Guilt – “I ate”</a:t>
            </a:r>
          </a:p>
          <a:p>
            <a:r>
              <a:rPr lang="en-US" dirty="0"/>
              <a:t>Curses on People and Creation (</a:t>
            </a:r>
            <a:r>
              <a:rPr lang="en-US" b="1" dirty="0"/>
              <a:t>verses 16-19</a:t>
            </a:r>
            <a:r>
              <a:rPr lang="en-US" dirty="0"/>
              <a:t>):</a:t>
            </a:r>
          </a:p>
          <a:p>
            <a:pPr lvl="1">
              <a:buFont typeface="Courier New" panose="02070309020205020404" pitchFamily="49" charset="0"/>
              <a:buChar char="o"/>
            </a:pPr>
            <a:r>
              <a:rPr lang="en-US" b="1" dirty="0"/>
              <a:t> Verse 16</a:t>
            </a:r>
            <a:r>
              <a:rPr lang="en-US" dirty="0"/>
              <a:t> &gt; woman: painful childbirth and loss of freedom</a:t>
            </a:r>
          </a:p>
          <a:p>
            <a:pPr lvl="1">
              <a:buFont typeface="Courier New" panose="02070309020205020404" pitchFamily="49" charset="0"/>
              <a:buChar char="o"/>
            </a:pPr>
            <a:r>
              <a:rPr lang="en-US" b="1" dirty="0"/>
              <a:t> Verse 17-18</a:t>
            </a:r>
            <a:r>
              <a:rPr lang="en-US" dirty="0"/>
              <a:t> &gt; man: thorns, pain, sweat, hard work</a:t>
            </a:r>
          </a:p>
          <a:p>
            <a:pPr lvl="1">
              <a:buFont typeface="Courier New" panose="02070309020205020404" pitchFamily="49" charset="0"/>
              <a:buChar char="o"/>
            </a:pPr>
            <a:r>
              <a:rPr lang="en-US" b="1" dirty="0"/>
              <a:t> Verses 19</a:t>
            </a:r>
            <a:r>
              <a:rPr lang="en-US" dirty="0"/>
              <a:t> &gt; man and woman: death</a:t>
            </a:r>
          </a:p>
        </p:txBody>
      </p:sp>
    </p:spTree>
    <p:extLst>
      <p:ext uri="{BB962C8B-B14F-4D97-AF65-F5344CB8AC3E}">
        <p14:creationId xmlns:p14="http://schemas.microsoft.com/office/powerpoint/2010/main" val="33132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Bad news for all of us</a:t>
            </a:r>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a:t>Romans 5:12</a:t>
            </a:r>
          </a:p>
          <a:p>
            <a:pPr marL="0" indent="0" hangingPunct="0">
              <a:buNone/>
            </a:pPr>
            <a:r>
              <a:rPr lang="en-US" dirty="0"/>
              <a:t>“Therefore, just as sin entered the world through one man, and death through sin, and in this way death came to all people, because all sinned”</a:t>
            </a:r>
          </a:p>
        </p:txBody>
      </p:sp>
    </p:spTree>
    <p:extLst>
      <p:ext uri="{BB962C8B-B14F-4D97-AF65-F5344CB8AC3E}">
        <p14:creationId xmlns:p14="http://schemas.microsoft.com/office/powerpoint/2010/main" val="18340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Bad news for all of us</a:t>
            </a:r>
          </a:p>
        </p:txBody>
      </p:sp>
      <p:sp>
        <p:nvSpPr>
          <p:cNvPr id="3" name="Content Placeholder 2"/>
          <p:cNvSpPr>
            <a:spLocks noGrp="1"/>
          </p:cNvSpPr>
          <p:nvPr>
            <p:ph idx="1"/>
          </p:nvPr>
        </p:nvSpPr>
        <p:spPr>
          <a:xfrm>
            <a:off x="457200" y="914400"/>
            <a:ext cx="7924800" cy="5334000"/>
          </a:xfrm>
        </p:spPr>
        <p:txBody>
          <a:bodyPr>
            <a:normAutofit/>
          </a:bodyPr>
          <a:lstStyle/>
          <a:p>
            <a:pPr hangingPunct="0"/>
            <a:r>
              <a:rPr lang="en-US" b="1" dirty="0"/>
              <a:t>Romans 5:12</a:t>
            </a:r>
          </a:p>
          <a:p>
            <a:pPr lvl="1" hangingPunct="0">
              <a:buFont typeface="Wingdings" panose="05000000000000000000" pitchFamily="2" charset="2"/>
              <a:buChar char="§"/>
            </a:pPr>
            <a:r>
              <a:rPr lang="en-US" dirty="0"/>
              <a:t> We all inherit sin – it’s not just what we do, it’s who we are</a:t>
            </a:r>
          </a:p>
          <a:p>
            <a:pPr lvl="1" hangingPunct="0">
              <a:buFont typeface="Wingdings" panose="05000000000000000000" pitchFamily="2" charset="2"/>
              <a:buChar char="§"/>
            </a:pPr>
            <a:r>
              <a:rPr lang="en-US" dirty="0"/>
              <a:t>Because of sin, we all </a:t>
            </a:r>
            <a:r>
              <a:rPr lang="en-US" u="sng" dirty="0"/>
              <a:t>are</a:t>
            </a:r>
            <a:r>
              <a:rPr lang="en-US" dirty="0"/>
              <a:t> dead </a:t>
            </a:r>
            <a:r>
              <a:rPr lang="en-US" u="sng" dirty="0"/>
              <a:t>spiritually</a:t>
            </a:r>
          </a:p>
          <a:p>
            <a:pPr lvl="1" hangingPunct="0">
              <a:buFont typeface="Wingdings" panose="05000000000000000000" pitchFamily="2" charset="2"/>
              <a:buChar char="§"/>
            </a:pPr>
            <a:r>
              <a:rPr lang="en-US" dirty="0"/>
              <a:t>Because of sin, we all </a:t>
            </a:r>
            <a:r>
              <a:rPr lang="en-US" u="sng" dirty="0"/>
              <a:t>will</a:t>
            </a:r>
            <a:r>
              <a:rPr lang="en-US" dirty="0"/>
              <a:t> die </a:t>
            </a:r>
            <a:r>
              <a:rPr lang="en-US" u="sng" dirty="0"/>
              <a:t>physically</a:t>
            </a:r>
          </a:p>
          <a:p>
            <a:pPr hangingPunct="0">
              <a:spcAft>
                <a:spcPts val="1200"/>
              </a:spcAft>
            </a:pPr>
            <a:r>
              <a:rPr lang="en-US" dirty="0"/>
              <a:t>The end of </a:t>
            </a:r>
            <a:r>
              <a:rPr lang="en-US" u="sng" dirty="0"/>
              <a:t>last lesson</a:t>
            </a:r>
            <a:r>
              <a:rPr lang="en-US" dirty="0"/>
              <a:t>: “It was </a:t>
            </a:r>
            <a:r>
              <a:rPr lang="en-US" b="1" dirty="0"/>
              <a:t>very good</a:t>
            </a:r>
            <a:r>
              <a:rPr lang="en-US" dirty="0"/>
              <a:t>”</a:t>
            </a:r>
          </a:p>
          <a:p>
            <a:pPr hangingPunct="0">
              <a:spcAft>
                <a:spcPts val="1200"/>
              </a:spcAft>
            </a:pPr>
            <a:r>
              <a:rPr lang="en-US" dirty="0"/>
              <a:t>The end of </a:t>
            </a:r>
            <a:r>
              <a:rPr lang="en-US" u="sng" dirty="0"/>
              <a:t>this lesson</a:t>
            </a:r>
            <a:r>
              <a:rPr lang="en-US" dirty="0"/>
              <a:t>: we are </a:t>
            </a:r>
            <a:r>
              <a:rPr lang="en-US" b="1" dirty="0"/>
              <a:t>separated from God</a:t>
            </a:r>
            <a:r>
              <a:rPr lang="en-US" dirty="0"/>
              <a:t> and will </a:t>
            </a:r>
            <a:r>
              <a:rPr lang="en-US" b="1" dirty="0"/>
              <a:t>die</a:t>
            </a:r>
            <a:r>
              <a:rPr lang="en-US" dirty="0"/>
              <a:t> because of our sin</a:t>
            </a:r>
          </a:p>
          <a:p>
            <a:pPr hangingPunct="0">
              <a:spcAft>
                <a:spcPts val="1200"/>
              </a:spcAft>
            </a:pPr>
            <a:r>
              <a:rPr lang="en-US" dirty="0"/>
              <a:t>The important question: Is there any hope?</a:t>
            </a:r>
          </a:p>
        </p:txBody>
      </p:sp>
    </p:spTree>
    <p:extLst>
      <p:ext uri="{BB962C8B-B14F-4D97-AF65-F5344CB8AC3E}">
        <p14:creationId xmlns:p14="http://schemas.microsoft.com/office/powerpoint/2010/main" val="37413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marL="0" indent="0" hangingPunct="0">
              <a:buNone/>
            </a:pPr>
            <a:r>
              <a:rPr lang="en-US" dirty="0"/>
              <a:t>“But the LORD God called to the man, ‘Where are you?’”</a:t>
            </a:r>
          </a:p>
        </p:txBody>
      </p:sp>
    </p:spTree>
    <p:extLst>
      <p:ext uri="{BB962C8B-B14F-4D97-AF65-F5344CB8AC3E}">
        <p14:creationId xmlns:p14="http://schemas.microsoft.com/office/powerpoint/2010/main" val="16531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38200"/>
            <a:ext cx="8382000" cy="5562600"/>
          </a:xfrm>
        </p:spPr>
        <p:txBody>
          <a:bodyPr>
            <a:normAutofit/>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lvl="1" hangingPunct="0"/>
            <a:r>
              <a:rPr lang="en-US" dirty="0"/>
              <a:t>“Where are you?”</a:t>
            </a:r>
          </a:p>
          <a:p>
            <a:pPr lvl="1" hangingPunct="0">
              <a:spcAft>
                <a:spcPts val="1200"/>
              </a:spcAft>
            </a:pPr>
            <a:r>
              <a:rPr lang="en-US" dirty="0"/>
              <a:t>God gives people an opportunity to confess sin and ask forgiveness</a:t>
            </a:r>
          </a:p>
          <a:p>
            <a:pPr hangingPunct="0"/>
            <a:r>
              <a:rPr lang="en-US" b="1" dirty="0"/>
              <a:t>Genesis 3:21</a:t>
            </a:r>
            <a:r>
              <a:rPr lang="en-US" dirty="0"/>
              <a:t> &gt; </a:t>
            </a:r>
            <a:r>
              <a:rPr lang="en-US" u="sng" dirty="0"/>
              <a:t>God covered</a:t>
            </a:r>
            <a:r>
              <a:rPr lang="en-US" dirty="0"/>
              <a:t> their shame</a:t>
            </a:r>
          </a:p>
          <a:p>
            <a:pPr marL="0" indent="0" hangingPunct="0">
              <a:buNone/>
            </a:pPr>
            <a:r>
              <a:rPr lang="en-US" dirty="0"/>
              <a:t>“The LORD God made garments of skin for Adam and his wife and clothed them.”</a:t>
            </a:r>
          </a:p>
        </p:txBody>
      </p:sp>
    </p:spTree>
    <p:extLst>
      <p:ext uri="{BB962C8B-B14F-4D97-AF65-F5344CB8AC3E}">
        <p14:creationId xmlns:p14="http://schemas.microsoft.com/office/powerpoint/2010/main" val="4061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u="sng" dirty="0"/>
              <a:t>Some clues of hope…</a:t>
            </a:r>
          </a:p>
        </p:txBody>
      </p:sp>
      <p:sp>
        <p:nvSpPr>
          <p:cNvPr id="3" name="Content Placeholder 2"/>
          <p:cNvSpPr>
            <a:spLocks noGrp="1"/>
          </p:cNvSpPr>
          <p:nvPr>
            <p:ph idx="1"/>
          </p:nvPr>
        </p:nvSpPr>
        <p:spPr>
          <a:xfrm>
            <a:off x="381000" y="872925"/>
            <a:ext cx="8382000" cy="5943600"/>
          </a:xfrm>
        </p:spPr>
        <p:txBody>
          <a:bodyPr>
            <a:normAutofit lnSpcReduction="10000"/>
          </a:bodyPr>
          <a:lstStyle/>
          <a:p>
            <a:pPr hangingPunct="0"/>
            <a:r>
              <a:rPr lang="en-US" b="1" dirty="0"/>
              <a:t>Genesis 3:9</a:t>
            </a:r>
            <a:r>
              <a:rPr lang="en-US" dirty="0"/>
              <a:t> &gt; </a:t>
            </a:r>
            <a:r>
              <a:rPr lang="en-US" u="sng" dirty="0"/>
              <a:t>God came</a:t>
            </a:r>
            <a:r>
              <a:rPr lang="en-US" dirty="0"/>
              <a:t> to the man and </a:t>
            </a:r>
            <a:r>
              <a:rPr lang="en-US" u="sng" dirty="0"/>
              <a:t>called out</a:t>
            </a:r>
            <a:r>
              <a:rPr lang="en-US" dirty="0"/>
              <a:t> to him</a:t>
            </a:r>
          </a:p>
          <a:p>
            <a:pPr lvl="1" hangingPunct="0"/>
            <a:r>
              <a:rPr lang="en-US" dirty="0"/>
              <a:t>“Where are you?”</a:t>
            </a:r>
          </a:p>
          <a:p>
            <a:pPr lvl="1" hangingPunct="0">
              <a:spcAft>
                <a:spcPts val="1200"/>
              </a:spcAft>
            </a:pPr>
            <a:r>
              <a:rPr lang="en-US" dirty="0"/>
              <a:t>God gives people an opportunity to confess sin and ask forgiveness</a:t>
            </a:r>
          </a:p>
          <a:p>
            <a:pPr hangingPunct="0"/>
            <a:r>
              <a:rPr lang="en-US" b="1" dirty="0"/>
              <a:t>Genesis 3:21</a:t>
            </a:r>
            <a:r>
              <a:rPr lang="en-US" dirty="0"/>
              <a:t> &gt; </a:t>
            </a:r>
            <a:r>
              <a:rPr lang="en-US" u="sng" dirty="0"/>
              <a:t>God covered</a:t>
            </a:r>
            <a:r>
              <a:rPr lang="en-US" dirty="0"/>
              <a:t> their shame</a:t>
            </a:r>
          </a:p>
          <a:p>
            <a:pPr lvl="1" hangingPunct="0"/>
            <a:r>
              <a:rPr lang="en-US" dirty="0"/>
              <a:t>What did God do to make their clothing?</a:t>
            </a:r>
          </a:p>
          <a:p>
            <a:pPr lvl="1" hangingPunct="0">
              <a:spcAft>
                <a:spcPts val="1200"/>
              </a:spcAft>
            </a:pPr>
            <a:r>
              <a:rPr lang="en-US" dirty="0"/>
              <a:t>God killed a </a:t>
            </a:r>
            <a:r>
              <a:rPr lang="en-US" b="1" dirty="0"/>
              <a:t>substitute</a:t>
            </a:r>
            <a:r>
              <a:rPr lang="en-US" dirty="0"/>
              <a:t> for the man to cover his shame</a:t>
            </a:r>
          </a:p>
          <a:p>
            <a:pPr>
              <a:spcAft>
                <a:spcPts val="1200"/>
              </a:spcAft>
            </a:pPr>
            <a:r>
              <a:rPr lang="en-US" dirty="0"/>
              <a:t>The Bible </a:t>
            </a:r>
            <a:r>
              <a:rPr lang="en-US" u="sng" dirty="0"/>
              <a:t>is not just</a:t>
            </a:r>
            <a:r>
              <a:rPr lang="en-US" dirty="0"/>
              <a:t> a book of rules</a:t>
            </a:r>
          </a:p>
          <a:p>
            <a:pPr>
              <a:spcAft>
                <a:spcPts val="1200"/>
              </a:spcAft>
            </a:pPr>
            <a:r>
              <a:rPr lang="en-US" dirty="0"/>
              <a:t>The Bible </a:t>
            </a:r>
            <a:r>
              <a:rPr lang="en-US" u="sng" dirty="0"/>
              <a:t>is</a:t>
            </a:r>
            <a:r>
              <a:rPr lang="en-US" dirty="0"/>
              <a:t> </a:t>
            </a:r>
            <a:r>
              <a:rPr lang="en-US" u="sng" dirty="0"/>
              <a:t>the true story</a:t>
            </a:r>
            <a:r>
              <a:rPr lang="en-US" dirty="0"/>
              <a:t> of God seeking man. </a:t>
            </a:r>
          </a:p>
        </p:txBody>
      </p:sp>
    </p:spTree>
    <p:extLst>
      <p:ext uri="{BB962C8B-B14F-4D97-AF65-F5344CB8AC3E}">
        <p14:creationId xmlns:p14="http://schemas.microsoft.com/office/powerpoint/2010/main" val="40309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81887" y="4419600"/>
            <a:ext cx="9144000" cy="2246769"/>
          </a:xfrm>
          <a:prstGeom prst="rect">
            <a:avLst/>
          </a:prstGeom>
          <a:noFill/>
        </p:spPr>
        <p:txBody>
          <a:bodyPr wrap="square" rtlCol="0">
            <a:spAutoFit/>
          </a:bodyPr>
          <a:lstStyle/>
          <a:p>
            <a:r>
              <a:rPr lang="en-US" sz="2800" dirty="0">
                <a:solidFill>
                  <a:schemeClr val="bg1"/>
                </a:solidFill>
              </a:rPr>
              <a:t>O LORD, our Lord, how majestic is your name in all the earth!</a:t>
            </a:r>
          </a:p>
          <a:p>
            <a:r>
              <a:rPr lang="en-US" sz="2800" dirty="0">
                <a:solidFill>
                  <a:schemeClr val="bg1"/>
                </a:solidFill>
              </a:rPr>
              <a:t>You have set your glory above the heavens.  When I look at your heavens, the work of your fingers, the moon and the stars, which you have set in place, what is man that you are mindful of him, and the son of man that you care for him? </a:t>
            </a:r>
          </a:p>
        </p:txBody>
      </p:sp>
      <p:sp>
        <p:nvSpPr>
          <p:cNvPr id="6" name="TextBox 5"/>
          <p:cNvSpPr txBox="1"/>
          <p:nvPr/>
        </p:nvSpPr>
        <p:spPr>
          <a:xfrm>
            <a:off x="0" y="241518"/>
            <a:ext cx="9067800" cy="1815882"/>
          </a:xfrm>
          <a:prstGeom prst="rect">
            <a:avLst/>
          </a:prstGeom>
          <a:noFill/>
        </p:spPr>
        <p:txBody>
          <a:bodyPr wrap="square" rtlCol="0">
            <a:spAutoFit/>
          </a:bodyPr>
          <a:lstStyle/>
          <a:p>
            <a:r>
              <a:rPr lang="zh-CN" altLang="en-US" sz="2800" b="1" dirty="0">
                <a:solidFill>
                  <a:schemeClr val="bg1"/>
                </a:solidFill>
              </a:rPr>
              <a:t>耶和华我们的主啊！你的名在全地是多么威严，你把你的荣美彰显在天上。</a:t>
            </a:r>
            <a:r>
              <a:rPr lang="en-US" altLang="zh-CN" sz="2800" b="1" dirty="0">
                <a:solidFill>
                  <a:schemeClr val="bg1"/>
                </a:solidFill>
              </a:rPr>
              <a:t> </a:t>
            </a:r>
            <a:r>
              <a:rPr lang="zh-CN" altLang="en-US" sz="2800" b="1" dirty="0">
                <a:solidFill>
                  <a:schemeClr val="bg1"/>
                </a:solidFill>
              </a:rPr>
              <a:t>我观看你手所造的天，和你所安放的月亮和星星。 啊！人算什么，你竟记念他？世人算什么，你竟眷顾他？ </a:t>
            </a:r>
            <a:r>
              <a:rPr lang="en-US" altLang="zh-CN" sz="2800" b="1" dirty="0">
                <a:solidFill>
                  <a:schemeClr val="bg1"/>
                </a:solidFill>
              </a:rPr>
              <a:t>Psalm 8:1,3,4</a:t>
            </a:r>
            <a:endParaRPr lang="en-US" sz="2800" b="1" dirty="0">
              <a:solidFill>
                <a:schemeClr val="bg1"/>
              </a:solidFill>
            </a:endParaRPr>
          </a:p>
        </p:txBody>
      </p:sp>
      <p:sp>
        <p:nvSpPr>
          <p:cNvPr id="7" name="TextBox 6"/>
          <p:cNvSpPr txBox="1"/>
          <p:nvPr/>
        </p:nvSpPr>
        <p:spPr>
          <a:xfrm>
            <a:off x="879144" y="2768025"/>
            <a:ext cx="7391400" cy="646331"/>
          </a:xfrm>
          <a:prstGeom prst="rect">
            <a:avLst/>
          </a:prstGeom>
          <a:noFill/>
        </p:spPr>
        <p:txBody>
          <a:bodyPr wrap="square" rtlCol="0">
            <a:spAutoFit/>
          </a:bodyPr>
          <a:lstStyle/>
          <a:p>
            <a:pPr algn="ctr"/>
            <a:r>
              <a:rPr lang="en-US" sz="3600" dirty="0">
                <a:solidFill>
                  <a:schemeClr val="bg1"/>
                </a:solidFill>
              </a:rPr>
              <a:t>Remember: He is God, we are not God</a:t>
            </a:r>
          </a:p>
        </p:txBody>
      </p:sp>
    </p:spTree>
    <p:extLst>
      <p:ext uri="{BB962C8B-B14F-4D97-AF65-F5344CB8AC3E}">
        <p14:creationId xmlns:p14="http://schemas.microsoft.com/office/powerpoint/2010/main" val="42901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9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1766-CADC-4FB2-B994-2AB774B6C7C3}"/>
              </a:ext>
            </a:extLst>
          </p:cNvPr>
          <p:cNvSpPr>
            <a:spLocks noGrp="1"/>
          </p:cNvSpPr>
          <p:nvPr>
            <p:ph type="title"/>
          </p:nvPr>
        </p:nvSpPr>
        <p:spPr/>
        <p:txBody>
          <a:bodyPr>
            <a:noAutofit/>
          </a:bodyPr>
          <a:lstStyle/>
          <a:p>
            <a:r>
              <a:rPr lang="en-US" sz="4800" u="sng" dirty="0"/>
              <a:t>Is anyone a “good person”</a:t>
            </a:r>
            <a:r>
              <a:rPr lang="en-US" sz="4800" dirty="0"/>
              <a:t>?</a:t>
            </a:r>
            <a:br>
              <a:rPr lang="en-US" sz="4800" dirty="0"/>
            </a:br>
            <a:r>
              <a:rPr lang="en-US" sz="3200" dirty="0"/>
              <a:t>(Psalm 14:1-3)</a:t>
            </a:r>
            <a:endParaRPr lang="en-US" sz="4800" dirty="0"/>
          </a:p>
        </p:txBody>
      </p:sp>
      <p:sp>
        <p:nvSpPr>
          <p:cNvPr id="3" name="Content Placeholder 2">
            <a:extLst>
              <a:ext uri="{FF2B5EF4-FFF2-40B4-BE49-F238E27FC236}">
                <a16:creationId xmlns:a16="http://schemas.microsoft.com/office/drawing/2014/main" id="{8AA8AA3F-180F-36F4-C865-FCF37B271D31}"/>
              </a:ext>
            </a:extLst>
          </p:cNvPr>
          <p:cNvSpPr>
            <a:spLocks noGrp="1"/>
          </p:cNvSpPr>
          <p:nvPr>
            <p:ph idx="1"/>
          </p:nvPr>
        </p:nvSpPr>
        <p:spPr>
          <a:xfrm>
            <a:off x="457200" y="1752600"/>
            <a:ext cx="8229600" cy="4572000"/>
          </a:xfrm>
        </p:spPr>
        <p:txBody>
          <a:bodyPr>
            <a:normAutofit lnSpcReduction="10000"/>
          </a:bodyPr>
          <a:lstStyle/>
          <a:p>
            <a:pPr hangingPunct="0"/>
            <a:r>
              <a:rPr lang="en-US" dirty="0"/>
              <a:t>The fool says in his heart, “</a:t>
            </a:r>
            <a:r>
              <a:rPr lang="en-US" b="1" dirty="0"/>
              <a:t>There is no God</a:t>
            </a:r>
            <a:r>
              <a:rPr lang="en-US" dirty="0"/>
              <a:t>.” They are corrupt, they do abominable deeds,  there is none who does good. </a:t>
            </a:r>
          </a:p>
          <a:p>
            <a:pPr hangingPunct="0"/>
            <a:r>
              <a:rPr lang="en-US" dirty="0"/>
              <a:t>The LORD looks down from heaven on the children of man, to see if there are any who understand, who </a:t>
            </a:r>
            <a:r>
              <a:rPr lang="en-US" b="1" dirty="0"/>
              <a:t>seek after God</a:t>
            </a:r>
            <a:r>
              <a:rPr lang="en-US" dirty="0"/>
              <a:t>. </a:t>
            </a:r>
          </a:p>
          <a:p>
            <a:pPr hangingPunct="0"/>
            <a:r>
              <a:rPr lang="en-US" b="1" dirty="0"/>
              <a:t>They have all turned aside</a:t>
            </a:r>
            <a:r>
              <a:rPr lang="en-US" dirty="0"/>
              <a:t>; together they have become corrupt; there is none who does good, not even one. </a:t>
            </a:r>
          </a:p>
          <a:p>
            <a:endParaRPr lang="en-US" dirty="0"/>
          </a:p>
        </p:txBody>
      </p:sp>
    </p:spTree>
    <p:extLst>
      <p:ext uri="{BB962C8B-B14F-4D97-AF65-F5344CB8AC3E}">
        <p14:creationId xmlns:p14="http://schemas.microsoft.com/office/powerpoint/2010/main" val="2619620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a:t>A Correct View of Life</a:t>
            </a:r>
          </a:p>
        </p:txBody>
      </p:sp>
      <p:grpSp>
        <p:nvGrpSpPr>
          <p:cNvPr id="16" name="Group 15"/>
          <p:cNvGrpSpPr/>
          <p:nvPr/>
        </p:nvGrpSpPr>
        <p:grpSpPr>
          <a:xfrm>
            <a:off x="2057400" y="1143000"/>
            <a:ext cx="5105400" cy="5419130"/>
            <a:chOff x="2057400" y="1143000"/>
            <a:chExt cx="5105400" cy="5419130"/>
          </a:xfrm>
          <a:solidFill>
            <a:schemeClr val="tx1"/>
          </a:solidFill>
        </p:grpSpPr>
        <p:sp>
          <p:nvSpPr>
            <p:cNvPr id="5" name="Oval 4"/>
            <p:cNvSpPr/>
            <p:nvPr/>
          </p:nvSpPr>
          <p:spPr>
            <a:xfrm>
              <a:off x="2057400" y="1143000"/>
              <a:ext cx="5105400" cy="44958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grp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p>
          </p:txBody>
        </p:sp>
      </p:grpSp>
      <p:sp>
        <p:nvSpPr>
          <p:cNvPr id="3" name="Rectangle 2"/>
          <p:cNvSpPr/>
          <p:nvPr/>
        </p:nvSpPr>
        <p:spPr>
          <a:xfrm>
            <a:off x="704599" y="609600"/>
            <a:ext cx="7734811" cy="5386090"/>
          </a:xfrm>
          <a:prstGeom prst="rect">
            <a:avLst/>
          </a:prstGeom>
          <a:noFill/>
        </p:spPr>
        <p:txBody>
          <a:bodyPr wrap="none" lIns="91440" tIns="45720" rIns="91440" bIns="45720">
            <a:spAutoFit/>
          </a:bodyPr>
          <a:lstStyle/>
          <a:p>
            <a:pPr algn="ctr"/>
            <a:r>
              <a:rPr lang="en-US" sz="3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God</a:t>
            </a:r>
          </a:p>
        </p:txBody>
      </p:sp>
      <p:sp>
        <p:nvSpPr>
          <p:cNvPr id="19" name="TextBox 18"/>
          <p:cNvSpPr txBox="1"/>
          <p:nvPr/>
        </p:nvSpPr>
        <p:spPr>
          <a:xfrm>
            <a:off x="3276600" y="1600200"/>
            <a:ext cx="609600" cy="381000"/>
          </a:xfrm>
          <a:prstGeom prst="rect">
            <a:avLst/>
          </a:prstGeom>
          <a:noFill/>
        </p:spPr>
        <p:txBody>
          <a:bodyPr wrap="square" rtlCol="0">
            <a:spAutoFit/>
          </a:bodyPr>
          <a:lstStyle/>
          <a:p>
            <a:pPr algn="ctr"/>
            <a:r>
              <a:rPr lang="en-US" dirty="0">
                <a:solidFill>
                  <a:schemeClr val="bg1"/>
                </a:solidFill>
              </a:rPr>
              <a:t>Me</a:t>
            </a:r>
          </a:p>
        </p:txBody>
      </p:sp>
      <p:sp>
        <p:nvSpPr>
          <p:cNvPr id="39" name="TextBox 38"/>
          <p:cNvSpPr txBox="1"/>
          <p:nvPr/>
        </p:nvSpPr>
        <p:spPr>
          <a:xfrm>
            <a:off x="3886200" y="1828800"/>
            <a:ext cx="609600" cy="381000"/>
          </a:xfrm>
          <a:prstGeom prst="rect">
            <a:avLst/>
          </a:prstGeom>
          <a:noFill/>
        </p:spPr>
        <p:txBody>
          <a:bodyPr wrap="square" rtlCol="0">
            <a:spAutoFit/>
          </a:bodyPr>
          <a:lstStyle/>
          <a:p>
            <a:pPr algn="ctr"/>
            <a:r>
              <a:rPr lang="en-US" dirty="0">
                <a:solidFill>
                  <a:schemeClr val="bg1"/>
                </a:solidFill>
              </a:rPr>
              <a:t>You</a:t>
            </a:r>
          </a:p>
        </p:txBody>
      </p:sp>
      <p:sp>
        <p:nvSpPr>
          <p:cNvPr id="44" name="TextBox 43"/>
          <p:cNvSpPr txBox="1"/>
          <p:nvPr/>
        </p:nvSpPr>
        <p:spPr>
          <a:xfrm>
            <a:off x="4038600" y="1371600"/>
            <a:ext cx="609600" cy="381000"/>
          </a:xfrm>
          <a:prstGeom prst="rect">
            <a:avLst/>
          </a:prstGeom>
          <a:noFill/>
        </p:spPr>
        <p:txBody>
          <a:bodyPr wrap="square" rtlCol="0">
            <a:spAutoFit/>
          </a:bodyPr>
          <a:lstStyle/>
          <a:p>
            <a:pPr algn="ctr"/>
            <a:r>
              <a:rPr lang="en-US" dirty="0">
                <a:solidFill>
                  <a:schemeClr val="bg1"/>
                </a:solidFill>
              </a:rPr>
              <a:t>You</a:t>
            </a:r>
          </a:p>
        </p:txBody>
      </p:sp>
      <p:sp>
        <p:nvSpPr>
          <p:cNvPr id="45" name="TextBox 44"/>
          <p:cNvSpPr txBox="1"/>
          <p:nvPr/>
        </p:nvSpPr>
        <p:spPr>
          <a:xfrm>
            <a:off x="4419600" y="1752600"/>
            <a:ext cx="609600" cy="381000"/>
          </a:xfrm>
          <a:prstGeom prst="rect">
            <a:avLst/>
          </a:prstGeom>
          <a:noFill/>
        </p:spPr>
        <p:txBody>
          <a:bodyPr wrap="square" rtlCol="0">
            <a:spAutoFit/>
          </a:bodyPr>
          <a:lstStyle/>
          <a:p>
            <a:pPr algn="ctr"/>
            <a:r>
              <a:rPr lang="en-US" dirty="0">
                <a:solidFill>
                  <a:schemeClr val="bg1"/>
                </a:solidFill>
              </a:rPr>
              <a:t>You</a:t>
            </a:r>
          </a:p>
        </p:txBody>
      </p:sp>
      <p:sp>
        <p:nvSpPr>
          <p:cNvPr id="46" name="TextBox 45"/>
          <p:cNvSpPr txBox="1"/>
          <p:nvPr/>
        </p:nvSpPr>
        <p:spPr>
          <a:xfrm>
            <a:off x="4648200" y="1295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7" name="TextBox 46"/>
          <p:cNvSpPr txBox="1"/>
          <p:nvPr/>
        </p:nvSpPr>
        <p:spPr>
          <a:xfrm>
            <a:off x="4953000" y="2057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8" name="TextBox 47"/>
          <p:cNvSpPr txBox="1"/>
          <p:nvPr/>
        </p:nvSpPr>
        <p:spPr>
          <a:xfrm>
            <a:off x="5105400" y="1676400"/>
            <a:ext cx="609600" cy="381000"/>
          </a:xfrm>
          <a:prstGeom prst="rect">
            <a:avLst/>
          </a:prstGeom>
          <a:noFill/>
        </p:spPr>
        <p:txBody>
          <a:bodyPr wrap="square" rtlCol="0">
            <a:spAutoFit/>
          </a:bodyPr>
          <a:lstStyle/>
          <a:p>
            <a:pPr algn="ctr"/>
            <a:r>
              <a:rPr lang="en-US" dirty="0">
                <a:solidFill>
                  <a:schemeClr val="bg1"/>
                </a:solidFill>
              </a:rPr>
              <a:t>You</a:t>
            </a:r>
          </a:p>
        </p:txBody>
      </p:sp>
      <p:sp>
        <p:nvSpPr>
          <p:cNvPr id="49" name="TextBox 48"/>
          <p:cNvSpPr txBox="1"/>
          <p:nvPr/>
        </p:nvSpPr>
        <p:spPr>
          <a:xfrm>
            <a:off x="5486400" y="1981200"/>
            <a:ext cx="609600" cy="381000"/>
          </a:xfrm>
          <a:prstGeom prst="rect">
            <a:avLst/>
          </a:prstGeom>
          <a:noFill/>
        </p:spPr>
        <p:txBody>
          <a:bodyPr wrap="square" rtlCol="0">
            <a:spAutoFit/>
          </a:bodyPr>
          <a:lstStyle/>
          <a:p>
            <a:pPr algn="ctr"/>
            <a:r>
              <a:rPr lang="en-US" dirty="0">
                <a:solidFill>
                  <a:schemeClr val="bg1"/>
                </a:solidFill>
              </a:rPr>
              <a:t>You</a:t>
            </a:r>
          </a:p>
        </p:txBody>
      </p:sp>
      <p:sp>
        <p:nvSpPr>
          <p:cNvPr id="50" name="TextBox 49"/>
          <p:cNvSpPr txBox="1"/>
          <p:nvPr/>
        </p:nvSpPr>
        <p:spPr>
          <a:xfrm>
            <a:off x="5638800" y="1676400"/>
            <a:ext cx="609600" cy="381000"/>
          </a:xfrm>
          <a:prstGeom prst="rect">
            <a:avLst/>
          </a:prstGeom>
          <a:noFill/>
        </p:spPr>
        <p:txBody>
          <a:bodyPr wrap="square" rtlCol="0">
            <a:spAutoFit/>
          </a:bodyPr>
          <a:lstStyle/>
          <a:p>
            <a:pPr algn="ctr"/>
            <a:r>
              <a:rPr lang="en-US" dirty="0">
                <a:solidFill>
                  <a:schemeClr val="bg1"/>
                </a:solidFill>
              </a:rPr>
              <a:t>You</a:t>
            </a:r>
          </a:p>
        </p:txBody>
      </p:sp>
      <p:sp>
        <p:nvSpPr>
          <p:cNvPr id="20" name="TextBox 19"/>
          <p:cNvSpPr txBox="1"/>
          <p:nvPr/>
        </p:nvSpPr>
        <p:spPr>
          <a:xfrm>
            <a:off x="341244" y="5628852"/>
            <a:ext cx="8458200" cy="954107"/>
          </a:xfrm>
          <a:prstGeom prst="rect">
            <a:avLst/>
          </a:prstGeom>
          <a:solidFill>
            <a:schemeClr val="bg1">
              <a:lumMod val="85000"/>
            </a:schemeClr>
          </a:solidFill>
        </p:spPr>
        <p:txBody>
          <a:bodyPr wrap="square" rtlCol="0">
            <a:spAutoFit/>
          </a:bodyPr>
          <a:lstStyle/>
          <a:p>
            <a:r>
              <a:rPr lang="en-US" sz="2800" dirty="0"/>
              <a:t>For from Him and through Him and for Him are all things.</a:t>
            </a:r>
          </a:p>
          <a:p>
            <a:r>
              <a:rPr lang="en-US" sz="2800" dirty="0"/>
              <a:t>To Him be the glory forever! Amen.      Romans 11:36</a:t>
            </a:r>
          </a:p>
        </p:txBody>
      </p:sp>
    </p:spTree>
    <p:extLst>
      <p:ext uri="{BB962C8B-B14F-4D97-AF65-F5344CB8AC3E}">
        <p14:creationId xmlns:p14="http://schemas.microsoft.com/office/powerpoint/2010/main" val="10238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39" grpId="0"/>
      <p:bldP spid="44" grpId="0"/>
      <p:bldP spid="45" grpId="0"/>
      <p:bldP spid="46" grpId="0"/>
      <p:bldP spid="47" grpId="0"/>
      <p:bldP spid="48" grpId="0"/>
      <p:bldP spid="49" grpId="0"/>
      <p:bldP spid="50"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92964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57200" y="122238"/>
            <a:ext cx="8229600" cy="792162"/>
          </a:xfrm>
        </p:spPr>
        <p:txBody>
          <a:bodyPr/>
          <a:lstStyle/>
          <a:p>
            <a:r>
              <a:rPr lang="en-US" u="sng" dirty="0">
                <a:solidFill>
                  <a:schemeClr val="bg1"/>
                </a:solidFill>
              </a:rPr>
              <a:t>From Last Week:</a:t>
            </a:r>
          </a:p>
        </p:txBody>
      </p:sp>
      <p:sp>
        <p:nvSpPr>
          <p:cNvPr id="3" name="Content Placeholder 2"/>
          <p:cNvSpPr>
            <a:spLocks noGrp="1"/>
          </p:cNvSpPr>
          <p:nvPr>
            <p:ph idx="1"/>
          </p:nvPr>
        </p:nvSpPr>
        <p:spPr>
          <a:xfrm>
            <a:off x="304800" y="1066800"/>
            <a:ext cx="8686800" cy="838200"/>
          </a:xfrm>
        </p:spPr>
        <p:txBody>
          <a:bodyPr>
            <a:noAutofit/>
          </a:bodyPr>
          <a:lstStyle/>
          <a:p>
            <a:pPr marL="0" indent="0">
              <a:spcAft>
                <a:spcPts val="1200"/>
              </a:spcAft>
              <a:buNone/>
            </a:pPr>
            <a:r>
              <a:rPr lang="en-US" sz="3600" dirty="0">
                <a:solidFill>
                  <a:schemeClr val="bg1"/>
                </a:solidFill>
              </a:rPr>
              <a:t>In the </a:t>
            </a:r>
            <a:r>
              <a:rPr lang="en-US" sz="3600" u="sng" dirty="0">
                <a:solidFill>
                  <a:schemeClr val="bg1"/>
                </a:solidFill>
              </a:rPr>
              <a:t>beginning</a:t>
            </a:r>
            <a:r>
              <a:rPr lang="en-US" sz="3600" dirty="0">
                <a:solidFill>
                  <a:schemeClr val="bg1"/>
                </a:solidFill>
              </a:rPr>
              <a:t>, </a:t>
            </a:r>
            <a:r>
              <a:rPr lang="en-US" sz="3600" u="sng" dirty="0">
                <a:solidFill>
                  <a:schemeClr val="bg1"/>
                </a:solidFill>
              </a:rPr>
              <a:t>God</a:t>
            </a:r>
            <a:r>
              <a:rPr lang="en-US" sz="3600" dirty="0">
                <a:solidFill>
                  <a:schemeClr val="bg1"/>
                </a:solidFill>
              </a:rPr>
              <a:t> </a:t>
            </a:r>
            <a:r>
              <a:rPr lang="en-US" sz="3600" u="sng" dirty="0">
                <a:solidFill>
                  <a:schemeClr val="bg1"/>
                </a:solidFill>
              </a:rPr>
              <a:t>created</a:t>
            </a:r>
            <a:r>
              <a:rPr lang="en-US" sz="3600" dirty="0">
                <a:solidFill>
                  <a:schemeClr val="bg1"/>
                </a:solidFill>
              </a:rPr>
              <a:t>… (Genesis 1:1)</a:t>
            </a:r>
          </a:p>
        </p:txBody>
      </p:sp>
      <p:sp>
        <p:nvSpPr>
          <p:cNvPr id="5" name="TextBox 4"/>
          <p:cNvSpPr txBox="1"/>
          <p:nvPr/>
        </p:nvSpPr>
        <p:spPr>
          <a:xfrm>
            <a:off x="457200" y="2173069"/>
            <a:ext cx="8382000" cy="646331"/>
          </a:xfrm>
          <a:prstGeom prst="rect">
            <a:avLst/>
          </a:prstGeom>
          <a:noFill/>
        </p:spPr>
        <p:txBody>
          <a:bodyPr wrap="square" rtlCol="0">
            <a:spAutoFit/>
          </a:bodyPr>
          <a:lstStyle/>
          <a:p>
            <a:r>
              <a:rPr lang="en-US" sz="3600" dirty="0">
                <a:solidFill>
                  <a:schemeClr val="bg1"/>
                </a:solidFill>
              </a:rPr>
              <a:t>God Spoke: “Let there be light…” (Gen 1:3)</a:t>
            </a:r>
          </a:p>
        </p:txBody>
      </p:sp>
    </p:spTree>
    <p:extLst>
      <p:ext uri="{BB962C8B-B14F-4D97-AF65-F5344CB8AC3E}">
        <p14:creationId xmlns:p14="http://schemas.microsoft.com/office/powerpoint/2010/main" val="14742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u="sng" dirty="0"/>
              <a:t>Our (incorrect) view of life</a:t>
            </a:r>
          </a:p>
        </p:txBody>
      </p:sp>
      <p:sp>
        <p:nvSpPr>
          <p:cNvPr id="5" name="Oval 4"/>
          <p:cNvSpPr/>
          <p:nvPr/>
        </p:nvSpPr>
        <p:spPr>
          <a:xfrm>
            <a:off x="2057400" y="1143000"/>
            <a:ext cx="5105400" cy="449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529" y="5638800"/>
            <a:ext cx="4348947" cy="923330"/>
          </a:xfrm>
          <a:prstGeom prst="rect">
            <a:avLst/>
          </a:prstGeom>
          <a:solidFill>
            <a:schemeClr val="tx1"/>
          </a:solid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Universe</a:t>
            </a:r>
          </a:p>
        </p:txBody>
      </p:sp>
      <p:sp>
        <p:nvSpPr>
          <p:cNvPr id="7" name="Rectangle 6"/>
          <p:cNvSpPr/>
          <p:nvPr/>
        </p:nvSpPr>
        <p:spPr>
          <a:xfrm>
            <a:off x="3657600" y="2438400"/>
            <a:ext cx="1981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t>
            </a:r>
          </a:p>
        </p:txBody>
      </p:sp>
      <p:grpSp>
        <p:nvGrpSpPr>
          <p:cNvPr id="27" name="Group 26"/>
          <p:cNvGrpSpPr/>
          <p:nvPr/>
        </p:nvGrpSpPr>
        <p:grpSpPr>
          <a:xfrm>
            <a:off x="914400" y="2067580"/>
            <a:ext cx="4876800" cy="523220"/>
            <a:chOff x="914400" y="2067580"/>
            <a:chExt cx="4876800" cy="523220"/>
          </a:xfrm>
        </p:grpSpPr>
        <p:sp>
          <p:nvSpPr>
            <p:cNvPr id="9" name="TextBox 8"/>
            <p:cNvSpPr txBox="1"/>
            <p:nvPr/>
          </p:nvSpPr>
          <p:spPr>
            <a:xfrm>
              <a:off x="3429000" y="2067580"/>
              <a:ext cx="2362200" cy="523220"/>
            </a:xfrm>
            <a:prstGeom prst="rect">
              <a:avLst/>
            </a:prstGeom>
            <a:noFill/>
            <a:ln>
              <a:noFill/>
            </a:ln>
          </p:spPr>
          <p:txBody>
            <a:bodyPr wrap="square" rtlCol="0">
              <a:spAutoFit/>
            </a:bodyPr>
            <a:lstStyle/>
            <a:p>
              <a:pPr algn="ctr"/>
              <a:r>
                <a:rPr lang="en-US" sz="2800" dirty="0">
                  <a:solidFill>
                    <a:schemeClr val="bg1"/>
                  </a:solidFill>
                </a:rPr>
                <a:t>My Control</a:t>
              </a:r>
            </a:p>
          </p:txBody>
        </p:sp>
        <p:sp>
          <p:nvSpPr>
            <p:cNvPr id="15" name="TextBox 14"/>
            <p:cNvSpPr txBox="1"/>
            <p:nvPr/>
          </p:nvSpPr>
          <p:spPr>
            <a:xfrm>
              <a:off x="914400" y="2067580"/>
              <a:ext cx="914400" cy="523220"/>
            </a:xfrm>
            <a:prstGeom prst="rect">
              <a:avLst/>
            </a:prstGeom>
            <a:noFill/>
            <a:ln>
              <a:noFill/>
            </a:ln>
          </p:spPr>
          <p:txBody>
            <a:bodyPr wrap="square" rtlCol="0">
              <a:spAutoFit/>
            </a:bodyPr>
            <a:lstStyle/>
            <a:p>
              <a:pPr algn="ctr"/>
              <a:r>
                <a:rPr lang="en-US" sz="2800" dirty="0"/>
                <a:t>God</a:t>
              </a:r>
            </a:p>
          </p:txBody>
        </p:sp>
        <p:cxnSp>
          <p:nvCxnSpPr>
            <p:cNvPr id="17" name="Straight Arrow Connector 16"/>
            <p:cNvCxnSpPr>
              <a:stCxn id="15" idx="3"/>
            </p:cNvCxnSpPr>
            <p:nvPr/>
          </p:nvCxnSpPr>
          <p:spPr>
            <a:xfrm>
              <a:off x="1828800" y="2329190"/>
              <a:ext cx="18288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14400" y="3886200"/>
            <a:ext cx="5334000" cy="533400"/>
            <a:chOff x="914400" y="3886200"/>
            <a:chExt cx="5334000" cy="533400"/>
          </a:xfrm>
        </p:grpSpPr>
        <p:sp>
          <p:nvSpPr>
            <p:cNvPr id="11" name="TextBox 10"/>
            <p:cNvSpPr txBox="1"/>
            <p:nvPr/>
          </p:nvSpPr>
          <p:spPr>
            <a:xfrm>
              <a:off x="3048000" y="3896380"/>
              <a:ext cx="3200400" cy="523220"/>
            </a:xfrm>
            <a:prstGeom prst="rect">
              <a:avLst/>
            </a:prstGeom>
            <a:noFill/>
          </p:spPr>
          <p:txBody>
            <a:bodyPr wrap="square" rtlCol="0">
              <a:spAutoFit/>
            </a:bodyPr>
            <a:lstStyle/>
            <a:p>
              <a:pPr algn="ctr"/>
              <a:r>
                <a:rPr lang="en-US" sz="2800" dirty="0">
                  <a:solidFill>
                    <a:schemeClr val="bg1"/>
                  </a:solidFill>
                </a:rPr>
                <a:t>My Understanding</a:t>
              </a:r>
            </a:p>
          </p:txBody>
        </p:sp>
        <p:sp>
          <p:nvSpPr>
            <p:cNvPr id="13" name="TextBox 12"/>
            <p:cNvSpPr txBox="1"/>
            <p:nvPr/>
          </p:nvSpPr>
          <p:spPr>
            <a:xfrm>
              <a:off x="914400" y="3886200"/>
              <a:ext cx="914400" cy="523220"/>
            </a:xfrm>
            <a:prstGeom prst="rect">
              <a:avLst/>
            </a:prstGeom>
            <a:noFill/>
          </p:spPr>
          <p:txBody>
            <a:bodyPr wrap="square" rtlCol="0">
              <a:spAutoFit/>
            </a:bodyPr>
            <a:lstStyle/>
            <a:p>
              <a:pPr algn="ctr"/>
              <a:r>
                <a:rPr lang="en-US" sz="2800" dirty="0"/>
                <a:t>God</a:t>
              </a:r>
            </a:p>
          </p:txBody>
        </p:sp>
        <p:cxnSp>
          <p:nvCxnSpPr>
            <p:cNvPr id="18" name="Straight Arrow Connector 17"/>
            <p:cNvCxnSpPr/>
            <p:nvPr/>
          </p:nvCxnSpPr>
          <p:spPr>
            <a:xfrm>
              <a:off x="1828800" y="4191000"/>
              <a:ext cx="13716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429000" y="1524000"/>
            <a:ext cx="4648200" cy="523220"/>
            <a:chOff x="3429000" y="1524000"/>
            <a:chExt cx="4648200" cy="523220"/>
          </a:xfrm>
        </p:grpSpPr>
        <p:sp>
          <p:nvSpPr>
            <p:cNvPr id="8" name="TextBox 7"/>
            <p:cNvSpPr txBox="1"/>
            <p:nvPr/>
          </p:nvSpPr>
          <p:spPr>
            <a:xfrm>
              <a:off x="3429000" y="1524000"/>
              <a:ext cx="2362200" cy="523220"/>
            </a:xfrm>
            <a:prstGeom prst="rect">
              <a:avLst/>
            </a:prstGeom>
            <a:noFill/>
          </p:spPr>
          <p:txBody>
            <a:bodyPr wrap="square" rtlCol="0">
              <a:spAutoFit/>
            </a:bodyPr>
            <a:lstStyle/>
            <a:p>
              <a:pPr algn="ctr"/>
              <a:r>
                <a:rPr lang="en-US" sz="2800" dirty="0">
                  <a:solidFill>
                    <a:schemeClr val="bg1"/>
                  </a:solidFill>
                </a:rPr>
                <a:t>My Comfort</a:t>
              </a:r>
            </a:p>
          </p:txBody>
        </p:sp>
        <p:sp>
          <p:nvSpPr>
            <p:cNvPr id="14" name="TextBox 13"/>
            <p:cNvSpPr txBox="1"/>
            <p:nvPr/>
          </p:nvSpPr>
          <p:spPr>
            <a:xfrm>
              <a:off x="7162800" y="1524000"/>
              <a:ext cx="914400" cy="523220"/>
            </a:xfrm>
            <a:prstGeom prst="rect">
              <a:avLst/>
            </a:prstGeom>
            <a:noFill/>
          </p:spPr>
          <p:txBody>
            <a:bodyPr wrap="square" rtlCol="0">
              <a:spAutoFit/>
            </a:bodyPr>
            <a:lstStyle/>
            <a:p>
              <a:pPr algn="ctr"/>
              <a:r>
                <a:rPr lang="en-US" sz="2800" dirty="0"/>
                <a:t>God</a:t>
              </a:r>
            </a:p>
          </p:txBody>
        </p:sp>
        <p:cxnSp>
          <p:nvCxnSpPr>
            <p:cNvPr id="21" name="Straight Arrow Connector 20"/>
            <p:cNvCxnSpPr>
              <a:stCxn id="14" idx="1"/>
            </p:cNvCxnSpPr>
            <p:nvPr/>
          </p:nvCxnSpPr>
          <p:spPr>
            <a:xfrm flipH="1">
              <a:off x="5638800" y="1785610"/>
              <a:ext cx="15240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429000" y="4429780"/>
            <a:ext cx="4724400" cy="538798"/>
            <a:chOff x="3429000" y="4429780"/>
            <a:chExt cx="4724400" cy="538798"/>
          </a:xfrm>
        </p:grpSpPr>
        <p:sp>
          <p:nvSpPr>
            <p:cNvPr id="10" name="TextBox 9"/>
            <p:cNvSpPr txBox="1"/>
            <p:nvPr/>
          </p:nvSpPr>
          <p:spPr>
            <a:xfrm>
              <a:off x="3429000" y="4429780"/>
              <a:ext cx="2362200" cy="523220"/>
            </a:xfrm>
            <a:prstGeom prst="rect">
              <a:avLst/>
            </a:prstGeom>
            <a:noFill/>
          </p:spPr>
          <p:txBody>
            <a:bodyPr wrap="square" rtlCol="0">
              <a:spAutoFit/>
            </a:bodyPr>
            <a:lstStyle/>
            <a:p>
              <a:pPr algn="ctr"/>
              <a:r>
                <a:rPr lang="en-US" sz="2800" dirty="0">
                  <a:solidFill>
                    <a:schemeClr val="bg1"/>
                  </a:solidFill>
                </a:rPr>
                <a:t>My Desires</a:t>
              </a:r>
            </a:p>
          </p:txBody>
        </p:sp>
        <p:sp>
          <p:nvSpPr>
            <p:cNvPr id="12" name="TextBox 11"/>
            <p:cNvSpPr txBox="1"/>
            <p:nvPr/>
          </p:nvSpPr>
          <p:spPr>
            <a:xfrm>
              <a:off x="7239000" y="4445358"/>
              <a:ext cx="914400" cy="523220"/>
            </a:xfrm>
            <a:prstGeom prst="rect">
              <a:avLst/>
            </a:prstGeom>
            <a:noFill/>
          </p:spPr>
          <p:txBody>
            <a:bodyPr wrap="square" rtlCol="0">
              <a:spAutoFit/>
            </a:bodyPr>
            <a:lstStyle/>
            <a:p>
              <a:pPr algn="ctr"/>
              <a:r>
                <a:rPr lang="en-US" sz="2800" dirty="0"/>
                <a:t>God</a:t>
              </a:r>
            </a:p>
          </p:txBody>
        </p:sp>
        <p:cxnSp>
          <p:nvCxnSpPr>
            <p:cNvPr id="24" name="Straight Arrow Connector 23"/>
            <p:cNvCxnSpPr>
              <a:stCxn id="12" idx="1"/>
            </p:cNvCxnSpPr>
            <p:nvPr/>
          </p:nvCxnSpPr>
          <p:spPr>
            <a:xfrm flipH="1" flipV="1">
              <a:off x="5638800" y="4691390"/>
              <a:ext cx="1600200" cy="1557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81000" y="3124200"/>
            <a:ext cx="3238500" cy="533400"/>
            <a:chOff x="1517717" y="2067580"/>
            <a:chExt cx="4273483" cy="533400"/>
          </a:xfrm>
        </p:grpSpPr>
        <p:sp>
          <p:nvSpPr>
            <p:cNvPr id="36" name="TextBox 35"/>
            <p:cNvSpPr txBox="1"/>
            <p:nvPr/>
          </p:nvSpPr>
          <p:spPr>
            <a:xfrm>
              <a:off x="3429000" y="2067580"/>
              <a:ext cx="2362200" cy="523220"/>
            </a:xfrm>
            <a:prstGeom prst="rect">
              <a:avLst/>
            </a:prstGeom>
            <a:noFill/>
          </p:spPr>
          <p:txBody>
            <a:bodyPr wrap="square" rtlCol="0">
              <a:spAutoFit/>
            </a:bodyPr>
            <a:lstStyle/>
            <a:p>
              <a:pPr algn="ctr"/>
              <a:r>
                <a:rPr lang="en-US" sz="2800" dirty="0">
                  <a:solidFill>
                    <a:schemeClr val="bg1"/>
                  </a:solidFill>
                </a:rPr>
                <a:t>My Plan</a:t>
              </a:r>
            </a:p>
          </p:txBody>
        </p:sp>
        <p:sp>
          <p:nvSpPr>
            <p:cNvPr id="37" name="TextBox 36"/>
            <p:cNvSpPr txBox="1"/>
            <p:nvPr/>
          </p:nvSpPr>
          <p:spPr>
            <a:xfrm>
              <a:off x="1517717" y="2077760"/>
              <a:ext cx="1206631" cy="523220"/>
            </a:xfrm>
            <a:prstGeom prst="rect">
              <a:avLst/>
            </a:prstGeom>
            <a:noFill/>
          </p:spPr>
          <p:txBody>
            <a:bodyPr wrap="square" rtlCol="0">
              <a:spAutoFit/>
            </a:bodyPr>
            <a:lstStyle/>
            <a:p>
              <a:pPr algn="ctr"/>
              <a:r>
                <a:rPr lang="en-US" sz="2800" dirty="0"/>
                <a:t>God</a:t>
              </a:r>
            </a:p>
          </p:txBody>
        </p:sp>
        <p:cxnSp>
          <p:nvCxnSpPr>
            <p:cNvPr id="38" name="Straight Arrow Connector 37"/>
            <p:cNvCxnSpPr/>
            <p:nvPr/>
          </p:nvCxnSpPr>
          <p:spPr>
            <a:xfrm>
              <a:off x="2743201" y="2329190"/>
              <a:ext cx="91440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634507" y="3051188"/>
            <a:ext cx="3280893" cy="530212"/>
            <a:chOff x="4796307" y="1517008"/>
            <a:chExt cx="3280893" cy="530212"/>
          </a:xfrm>
        </p:grpSpPr>
        <p:sp>
          <p:nvSpPr>
            <p:cNvPr id="41" name="TextBox 40"/>
            <p:cNvSpPr txBox="1"/>
            <p:nvPr/>
          </p:nvSpPr>
          <p:spPr>
            <a:xfrm>
              <a:off x="4796307" y="1517008"/>
              <a:ext cx="1528293" cy="523220"/>
            </a:xfrm>
            <a:prstGeom prst="rect">
              <a:avLst/>
            </a:prstGeom>
            <a:noFill/>
          </p:spPr>
          <p:txBody>
            <a:bodyPr wrap="square" rtlCol="0">
              <a:spAutoFit/>
            </a:bodyPr>
            <a:lstStyle/>
            <a:p>
              <a:pPr algn="ctr"/>
              <a:r>
                <a:rPr lang="en-US" sz="2800" dirty="0">
                  <a:solidFill>
                    <a:schemeClr val="bg1"/>
                  </a:solidFill>
                </a:rPr>
                <a:t>My Rules</a:t>
              </a:r>
            </a:p>
          </p:txBody>
        </p:sp>
        <p:sp>
          <p:nvSpPr>
            <p:cNvPr id="42" name="TextBox 41"/>
            <p:cNvSpPr txBox="1"/>
            <p:nvPr/>
          </p:nvSpPr>
          <p:spPr>
            <a:xfrm>
              <a:off x="7162800" y="1524000"/>
              <a:ext cx="914400" cy="523220"/>
            </a:xfrm>
            <a:prstGeom prst="rect">
              <a:avLst/>
            </a:prstGeom>
            <a:noFill/>
          </p:spPr>
          <p:txBody>
            <a:bodyPr wrap="square" rtlCol="0">
              <a:spAutoFit/>
            </a:bodyPr>
            <a:lstStyle/>
            <a:p>
              <a:pPr algn="ctr"/>
              <a:r>
                <a:rPr lang="en-US" sz="2800" dirty="0"/>
                <a:t>God</a:t>
              </a:r>
            </a:p>
          </p:txBody>
        </p:sp>
        <p:cxnSp>
          <p:nvCxnSpPr>
            <p:cNvPr id="43" name="Straight Arrow Connector 42"/>
            <p:cNvCxnSpPr>
              <a:stCxn id="42" idx="1"/>
              <a:endCxn id="41" idx="3"/>
            </p:cNvCxnSpPr>
            <p:nvPr/>
          </p:nvCxnSpPr>
          <p:spPr>
            <a:xfrm flipH="1" flipV="1">
              <a:off x="6324600" y="1778618"/>
              <a:ext cx="838200" cy="699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5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right)">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414" y="2209800"/>
            <a:ext cx="8382000" cy="646331"/>
          </a:xfrm>
          <a:prstGeom prst="rect">
            <a:avLst/>
          </a:prstGeom>
          <a:noFill/>
        </p:spPr>
        <p:txBody>
          <a:bodyPr wrap="square" rtlCol="0">
            <a:spAutoFit/>
          </a:bodyPr>
          <a:lstStyle/>
          <a:p>
            <a:r>
              <a:rPr lang="en-US" sz="3600" dirty="0"/>
              <a:t>God Spoke: “Let there be light…” (Gen 1:3)</a:t>
            </a:r>
          </a:p>
        </p:txBody>
      </p:sp>
      <p:sp>
        <p:nvSpPr>
          <p:cNvPr id="7" name="Content Placeholder 2"/>
          <p:cNvSpPr txBox="1">
            <a:spLocks/>
          </p:cNvSpPr>
          <p:nvPr/>
        </p:nvSpPr>
        <p:spPr>
          <a:xfrm>
            <a:off x="304800" y="10668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3600" dirty="0"/>
              <a:t>In the </a:t>
            </a:r>
            <a:r>
              <a:rPr lang="en-US" sz="3600" u="sng" dirty="0"/>
              <a:t>beginning</a:t>
            </a:r>
            <a:r>
              <a:rPr lang="en-US" sz="3600" dirty="0"/>
              <a:t>, </a:t>
            </a:r>
            <a:r>
              <a:rPr lang="en-US" sz="3600" u="sng" dirty="0"/>
              <a:t>God</a:t>
            </a:r>
            <a:r>
              <a:rPr lang="en-US" sz="3600" dirty="0"/>
              <a:t> </a:t>
            </a:r>
            <a:r>
              <a:rPr lang="en-US" sz="3600" u="sng" dirty="0"/>
              <a:t>created</a:t>
            </a:r>
            <a:r>
              <a:rPr lang="en-US" sz="3600" dirty="0"/>
              <a:t>… (Genesis 1:1)</a:t>
            </a:r>
          </a:p>
        </p:txBody>
      </p:sp>
      <p:sp>
        <p:nvSpPr>
          <p:cNvPr id="9" name="Title 1"/>
          <p:cNvSpPr txBox="1">
            <a:spLocks/>
          </p:cNvSpPr>
          <p:nvPr/>
        </p:nvSpPr>
        <p:spPr>
          <a:xfrm>
            <a:off x="457200" y="152400"/>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a:t>From Last Week:</a:t>
            </a:r>
          </a:p>
        </p:txBody>
      </p:sp>
      <p:sp>
        <p:nvSpPr>
          <p:cNvPr id="8" name="TextBox 7"/>
          <p:cNvSpPr txBox="1"/>
          <p:nvPr/>
        </p:nvSpPr>
        <p:spPr>
          <a:xfrm>
            <a:off x="457200" y="3505200"/>
            <a:ext cx="7924800" cy="2862322"/>
          </a:xfrm>
          <a:prstGeom prst="rect">
            <a:avLst/>
          </a:prstGeom>
          <a:noFill/>
        </p:spPr>
        <p:txBody>
          <a:bodyPr wrap="square" rtlCol="0">
            <a:spAutoFit/>
          </a:bodyPr>
          <a:lstStyle/>
          <a:p>
            <a:pPr marL="0" lvl="1"/>
            <a:r>
              <a:rPr lang="en-US" sz="3600" dirty="0"/>
              <a:t>In a world of darkness, God sends His word to bring light (physical and spiritual)</a:t>
            </a:r>
          </a:p>
          <a:p>
            <a:pPr marL="0" lvl="1"/>
            <a:endParaRPr lang="en-US" sz="3600" b="1" dirty="0"/>
          </a:p>
          <a:p>
            <a:pPr marL="0" lvl="1"/>
            <a:r>
              <a:rPr lang="en-US" sz="3600" dirty="0"/>
              <a:t>“God saw </a:t>
            </a:r>
            <a:r>
              <a:rPr lang="en-US" sz="3600" b="1" dirty="0"/>
              <a:t>all</a:t>
            </a:r>
            <a:r>
              <a:rPr lang="en-US" sz="3600" dirty="0"/>
              <a:t> that He had made, and it was</a:t>
            </a:r>
            <a:r>
              <a:rPr lang="en-US" sz="3600" b="1" dirty="0"/>
              <a:t> very good.</a:t>
            </a:r>
            <a:r>
              <a:rPr lang="en-US" sz="3600" dirty="0"/>
              <a:t>” (Gen 1:31)</a:t>
            </a:r>
          </a:p>
        </p:txBody>
      </p:sp>
      <p:sp>
        <p:nvSpPr>
          <p:cNvPr id="10" name="Content Placeholder 9"/>
          <p:cNvSpPr>
            <a:spLocks noGrp="1"/>
          </p:cNvSpPr>
          <p:nvPr>
            <p:ph idx="4294967295"/>
          </p:nvPr>
        </p:nvSpPr>
        <p:spPr>
          <a:xfrm>
            <a:off x="0" y="1600200"/>
            <a:ext cx="8229600" cy="4525963"/>
          </a:xfrm>
        </p:spPr>
        <p:txBody>
          <a:bodyPr/>
          <a:lstStyle/>
          <a:p>
            <a:pPr marL="0" indent="0">
              <a:buNone/>
            </a:pPr>
            <a:r>
              <a:rPr lang="en-US" dirty="0"/>
              <a:t>  </a:t>
            </a:r>
          </a:p>
        </p:txBody>
      </p:sp>
    </p:spTree>
    <p:extLst>
      <p:ext uri="{BB962C8B-B14F-4D97-AF65-F5344CB8AC3E}">
        <p14:creationId xmlns:p14="http://schemas.microsoft.com/office/powerpoint/2010/main" val="134495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162"/>
            <a:ext cx="8229600" cy="944562"/>
          </a:xfrm>
        </p:spPr>
        <p:txBody>
          <a:bodyPr/>
          <a:lstStyle/>
          <a:p>
            <a:r>
              <a:rPr lang="en-US" u="sng" dirty="0"/>
              <a:t>What happened?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8" y="1810924"/>
            <a:ext cx="5831966" cy="505542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701854"/>
            <a:ext cx="5334000" cy="41561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838200"/>
            <a:ext cx="4876800" cy="27005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9" y="817423"/>
            <a:ext cx="4667250" cy="350043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8" y="3083675"/>
            <a:ext cx="5238750" cy="34956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7779" y="838200"/>
            <a:ext cx="5259176" cy="394172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2800" y="838200"/>
            <a:ext cx="5624155" cy="3803219"/>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7590" y="4134699"/>
            <a:ext cx="7103653" cy="2821165"/>
          </a:xfrm>
          <a:prstGeom prst="rect">
            <a:avLst/>
          </a:prstGeom>
        </p:spPr>
      </p:pic>
      <p:sp>
        <p:nvSpPr>
          <p:cNvPr id="15" name="TextBox 14"/>
          <p:cNvSpPr txBox="1"/>
          <p:nvPr/>
        </p:nvSpPr>
        <p:spPr>
          <a:xfrm>
            <a:off x="1447800" y="2433429"/>
            <a:ext cx="6705600" cy="2123658"/>
          </a:xfrm>
          <a:prstGeom prst="rect">
            <a:avLst/>
          </a:prstGeom>
          <a:solidFill>
            <a:schemeClr val="tx1">
              <a:lumMod val="65000"/>
              <a:lumOff val="35000"/>
              <a:alpha val="85000"/>
            </a:schemeClr>
          </a:solidFill>
        </p:spPr>
        <p:txBody>
          <a:bodyPr wrap="square" rtlCol="0">
            <a:spAutoFit/>
          </a:bodyPr>
          <a:lstStyle/>
          <a:p>
            <a:pPr algn="ctr"/>
            <a:r>
              <a:rPr lang="en-US" sz="4400" dirty="0">
                <a:solidFill>
                  <a:schemeClr val="bg1"/>
                </a:solidFill>
              </a:rPr>
              <a:t>We see </a:t>
            </a:r>
            <a:r>
              <a:rPr lang="en-US" sz="4400" b="1" dirty="0">
                <a:solidFill>
                  <a:schemeClr val="bg1"/>
                </a:solidFill>
              </a:rPr>
              <a:t>evil</a:t>
            </a:r>
            <a:r>
              <a:rPr lang="en-US" sz="4400" dirty="0">
                <a:solidFill>
                  <a:schemeClr val="bg1"/>
                </a:solidFill>
              </a:rPr>
              <a:t> all around us,</a:t>
            </a:r>
          </a:p>
          <a:p>
            <a:pPr algn="ctr"/>
            <a:r>
              <a:rPr lang="en-US" sz="4400" dirty="0">
                <a:solidFill>
                  <a:schemeClr val="bg1"/>
                </a:solidFill>
              </a:rPr>
              <a:t>and (if we are honest),</a:t>
            </a:r>
          </a:p>
          <a:p>
            <a:pPr algn="ctr"/>
            <a:r>
              <a:rPr lang="en-US" sz="4400" dirty="0">
                <a:solidFill>
                  <a:schemeClr val="bg1"/>
                </a:solidFill>
              </a:rPr>
              <a:t>We see </a:t>
            </a:r>
            <a:r>
              <a:rPr lang="en-US" sz="4400" b="1" dirty="0">
                <a:solidFill>
                  <a:schemeClr val="bg1"/>
                </a:solidFill>
              </a:rPr>
              <a:t>evil</a:t>
            </a:r>
            <a:r>
              <a:rPr lang="en-US" sz="4400" dirty="0">
                <a:solidFill>
                  <a:schemeClr val="bg1"/>
                </a:solidFill>
              </a:rPr>
              <a:t> inside of us</a:t>
            </a:r>
          </a:p>
        </p:txBody>
      </p:sp>
      <p:sp>
        <p:nvSpPr>
          <p:cNvPr id="16" name="TextBox 15"/>
          <p:cNvSpPr txBox="1"/>
          <p:nvPr/>
        </p:nvSpPr>
        <p:spPr>
          <a:xfrm>
            <a:off x="5238750" y="4641419"/>
            <a:ext cx="2152650" cy="769441"/>
          </a:xfrm>
          <a:prstGeom prst="rect">
            <a:avLst/>
          </a:prstGeom>
          <a:solidFill>
            <a:schemeClr val="tx1">
              <a:lumMod val="65000"/>
              <a:lumOff val="35000"/>
            </a:schemeClr>
          </a:solidFill>
        </p:spPr>
        <p:txBody>
          <a:bodyPr wrap="square" rtlCol="0">
            <a:spAutoFit/>
          </a:bodyPr>
          <a:lstStyle/>
          <a:p>
            <a:r>
              <a:rPr lang="en-US" sz="4400" dirty="0">
                <a:solidFill>
                  <a:schemeClr val="bg1"/>
                </a:solidFill>
                <a:latin typeface="Franklin Gothic Medium" panose="020B0603020102020204" pitchFamily="34" charset="0"/>
              </a:rPr>
              <a:t>Why…?</a:t>
            </a:r>
          </a:p>
        </p:txBody>
      </p:sp>
    </p:spTree>
    <p:extLst>
      <p:ext uri="{BB962C8B-B14F-4D97-AF65-F5344CB8AC3E}">
        <p14:creationId xmlns:p14="http://schemas.microsoft.com/office/powerpoint/2010/main" val="23879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bg/>
                                          </p:spTgt>
                                        </p:tgtEl>
                                        <p:attrNameLst>
                                          <p:attrName>style.visibility</p:attrName>
                                        </p:attrNameLst>
                                      </p:cBhvr>
                                      <p:to>
                                        <p:strVal val="visible"/>
                                      </p:to>
                                    </p:set>
                                    <p:animEffect transition="in" filter="fade">
                                      <p:cBhvr>
                                        <p:cTn id="40" dur="500"/>
                                        <p:tgtEl>
                                          <p:spTgt spid="15">
                                            <p:bg/>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fade">
                                      <p:cBhvr>
                                        <p:cTn id="45" dur="500"/>
                                        <p:tgtEl>
                                          <p:spTgt spid="1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fade">
                                      <p:cBhvr>
                                        <p:cTn id="50" dur="500"/>
                                        <p:tgtEl>
                                          <p:spTgt spid="1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Effect transition="in" filter="fade">
                                      <p:cBhvr>
                                        <p:cTn id="55" dur="500"/>
                                        <p:tgtEl>
                                          <p:spTgt spid="1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marL="457200" lvl="1" indent="0">
              <a:spcAft>
                <a:spcPts val="1200"/>
              </a:spcAft>
              <a:buNone/>
            </a:pPr>
            <a:r>
              <a:rPr lang="en-US" dirty="0"/>
              <a:t>“Through him all things were made; without him nothing was made that has been made.”</a:t>
            </a:r>
          </a:p>
        </p:txBody>
      </p:sp>
    </p:spTree>
    <p:extLst>
      <p:ext uri="{BB962C8B-B14F-4D97-AF65-F5344CB8AC3E}">
        <p14:creationId xmlns:p14="http://schemas.microsoft.com/office/powerpoint/2010/main" val="41546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lvl="1">
              <a:spcAft>
                <a:spcPts val="1200"/>
              </a:spcAft>
              <a:buFont typeface="Wingdings" panose="05000000000000000000" pitchFamily="2" charset="2"/>
              <a:buChar char="§"/>
            </a:pPr>
            <a:r>
              <a:rPr lang="en-US" dirty="0"/>
              <a:t>Psalm 103:20 – servants and messengers </a:t>
            </a:r>
          </a:p>
          <a:p>
            <a:pPr marL="457200" lvl="1" indent="0">
              <a:spcAft>
                <a:spcPts val="1200"/>
              </a:spcAft>
              <a:buNone/>
            </a:pPr>
            <a:r>
              <a:rPr lang="en-US" dirty="0"/>
              <a:t>“Bless the LORD, O you His angels, you mighty ones who do His word, obeying the voice of His word!”</a:t>
            </a:r>
          </a:p>
        </p:txBody>
      </p:sp>
    </p:spTree>
    <p:extLst>
      <p:ext uri="{BB962C8B-B14F-4D97-AF65-F5344CB8AC3E}">
        <p14:creationId xmlns:p14="http://schemas.microsoft.com/office/powerpoint/2010/main" val="271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a:t>Before God created people…</a:t>
            </a:r>
          </a:p>
        </p:txBody>
      </p:sp>
      <p:sp>
        <p:nvSpPr>
          <p:cNvPr id="3" name="Content Placeholder 2"/>
          <p:cNvSpPr>
            <a:spLocks noGrp="1"/>
          </p:cNvSpPr>
          <p:nvPr>
            <p:ph idx="1"/>
          </p:nvPr>
        </p:nvSpPr>
        <p:spPr>
          <a:xfrm>
            <a:off x="457200" y="1295400"/>
            <a:ext cx="8229600" cy="5105400"/>
          </a:xfrm>
        </p:spPr>
        <p:txBody>
          <a:bodyPr>
            <a:normAutofit/>
          </a:bodyPr>
          <a:lstStyle/>
          <a:p>
            <a:pPr>
              <a:spcAft>
                <a:spcPts val="1200"/>
              </a:spcAft>
            </a:pPr>
            <a:r>
              <a:rPr lang="en-US" dirty="0"/>
              <a:t>God created Angels</a:t>
            </a:r>
          </a:p>
          <a:p>
            <a:pPr lvl="1">
              <a:spcAft>
                <a:spcPts val="1200"/>
              </a:spcAft>
              <a:buFont typeface="Wingdings" panose="05000000000000000000" pitchFamily="2" charset="2"/>
              <a:buChar char="§"/>
            </a:pPr>
            <a:r>
              <a:rPr lang="en-US" dirty="0"/>
              <a:t>John 1:3 – God made </a:t>
            </a:r>
            <a:r>
              <a:rPr lang="en-US" u="sng" dirty="0"/>
              <a:t>everything</a:t>
            </a:r>
          </a:p>
          <a:p>
            <a:pPr lvl="1">
              <a:spcAft>
                <a:spcPts val="1200"/>
              </a:spcAft>
              <a:buFont typeface="Wingdings" panose="05000000000000000000" pitchFamily="2" charset="2"/>
              <a:buChar char="§"/>
            </a:pPr>
            <a:r>
              <a:rPr lang="en-US" dirty="0"/>
              <a:t>Psalm 103:20 – servants and messengers </a:t>
            </a:r>
          </a:p>
          <a:p>
            <a:pPr>
              <a:spcAft>
                <a:spcPts val="1200"/>
              </a:spcAft>
            </a:pPr>
            <a:r>
              <a:rPr lang="en-US" dirty="0"/>
              <a:t>Not all Angels are the same</a:t>
            </a:r>
          </a:p>
        </p:txBody>
      </p:sp>
    </p:spTree>
    <p:extLst>
      <p:ext uri="{BB962C8B-B14F-4D97-AF65-F5344CB8AC3E}">
        <p14:creationId xmlns:p14="http://schemas.microsoft.com/office/powerpoint/2010/main" val="37055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TotalTime>
  <Words>5402</Words>
  <Application>Microsoft Macintosh PowerPoint</Application>
  <PresentationFormat>On-screen Show (4:3)</PresentationFormat>
  <Paragraphs>353</Paragraphs>
  <Slides>40</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KaiTi</vt:lpstr>
      <vt:lpstr>SimSun</vt:lpstr>
      <vt:lpstr>Aharoni</vt:lpstr>
      <vt:lpstr>Arial</vt:lpstr>
      <vt:lpstr>Arial Black</vt:lpstr>
      <vt:lpstr>Calibri</vt:lpstr>
      <vt:lpstr>Courier New</vt:lpstr>
      <vt:lpstr>Franklin Gothic Medium</vt:lpstr>
      <vt:lpstr>Times New Roman</vt:lpstr>
      <vt:lpstr>Wingdings</vt:lpstr>
      <vt:lpstr>Office Theme</vt:lpstr>
      <vt:lpstr>Study Plan</vt:lpstr>
      <vt:lpstr>If God is Good, why do Evil and Suffering Exist?</vt:lpstr>
      <vt:lpstr>The Awesome, Perfect, Eternal God</vt:lpstr>
      <vt:lpstr>From Last Week:</vt:lpstr>
      <vt:lpstr>PowerPoint Presentation</vt:lpstr>
      <vt:lpstr>What happened?</vt:lpstr>
      <vt:lpstr>Before God created people…</vt:lpstr>
      <vt:lpstr>Before God created people…</vt:lpstr>
      <vt:lpstr>Before God created people…</vt:lpstr>
      <vt:lpstr>Before God created people…</vt:lpstr>
      <vt:lpstr>Before God created people…</vt:lpstr>
      <vt:lpstr>PowerPoint Presentation</vt:lpstr>
      <vt:lpstr>A Choice in the Garden</vt:lpstr>
      <vt:lpstr>A Choice in the Garden</vt:lpstr>
      <vt:lpstr>Satan tempted Eve</vt:lpstr>
      <vt:lpstr>Satan tempted Eve</vt:lpstr>
      <vt:lpstr>Satan tempted Eve</vt:lpstr>
      <vt:lpstr>Eve and Adam make a choice</vt:lpstr>
      <vt:lpstr>Eve and Adam make a choice</vt:lpstr>
      <vt:lpstr>The bait might look tasty,  but the hook is deadly</vt:lpstr>
      <vt:lpstr>PowerPoint Presentation</vt:lpstr>
      <vt:lpstr>What is Sin?</vt:lpstr>
      <vt:lpstr>What is Sin?</vt:lpstr>
      <vt:lpstr>What is Death?</vt:lpstr>
      <vt:lpstr>What is Death?</vt:lpstr>
      <vt:lpstr>What is Death?</vt:lpstr>
      <vt:lpstr>Are these flowers alive or dead?</vt:lpstr>
      <vt:lpstr>The results of sin (Genesis 3):</vt:lpstr>
      <vt:lpstr>The results of sin (Genesis 3):</vt:lpstr>
      <vt:lpstr>The results of sin (Genesis 3):</vt:lpstr>
      <vt:lpstr>Bad news for all of us</vt:lpstr>
      <vt:lpstr>Bad news for all of us</vt:lpstr>
      <vt:lpstr>Some “clues” of hope…</vt:lpstr>
      <vt:lpstr>Some clues of hope…</vt:lpstr>
      <vt:lpstr>Some clues of hope…</vt:lpstr>
      <vt:lpstr>PowerPoint Presentation</vt:lpstr>
      <vt:lpstr>PowerPoint Presentation</vt:lpstr>
      <vt:lpstr>Is anyone a “good person”? (Psalm 14:1-3)</vt:lpstr>
      <vt:lpstr>A Correct View of Life</vt:lpstr>
      <vt:lpstr>Our (incorrect) view of life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 </dc:title>
  <dc:creator>Mark Robnett</dc:creator>
  <cp:lastModifiedBy>Robnett, Mark</cp:lastModifiedBy>
  <cp:revision>85</cp:revision>
  <cp:lastPrinted>2023-10-26T13:05:23Z</cp:lastPrinted>
  <dcterms:created xsi:type="dcterms:W3CDTF">2016-09-26T12:13:45Z</dcterms:created>
  <dcterms:modified xsi:type="dcterms:W3CDTF">2025-09-11T13:31:48Z</dcterms:modified>
</cp:coreProperties>
</file>