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9" r:id="rId2"/>
    <p:sldId id="256" r:id="rId3"/>
    <p:sldId id="276" r:id="rId4"/>
    <p:sldId id="257" r:id="rId5"/>
    <p:sldId id="275" r:id="rId6"/>
    <p:sldId id="267" r:id="rId7"/>
    <p:sldId id="258" r:id="rId8"/>
    <p:sldId id="259" r:id="rId9"/>
    <p:sldId id="273" r:id="rId10"/>
    <p:sldId id="261" r:id="rId11"/>
    <p:sldId id="262" r:id="rId12"/>
    <p:sldId id="263" r:id="rId13"/>
    <p:sldId id="264" r:id="rId14"/>
    <p:sldId id="274" r:id="rId15"/>
    <p:sldId id="265" r:id="rId16"/>
    <p:sldId id="269" r:id="rId17"/>
    <p:sldId id="270" r:id="rId18"/>
    <p:sldId id="271" r:id="rId19"/>
    <p:sldId id="272" r:id="rId2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879" autoAdjust="0"/>
  </p:normalViewPr>
  <p:slideViewPr>
    <p:cSldViewPr>
      <p:cViewPr varScale="1">
        <p:scale>
          <a:sx n="83" d="100"/>
          <a:sy n="83" d="100"/>
        </p:scale>
        <p:origin x="2424" y="84"/>
      </p:cViewPr>
      <p:guideLst>
        <p:guide orient="horz" pos="2160"/>
        <p:guide pos="2880"/>
      </p:guideLst>
    </p:cSldViewPr>
  </p:slideViewPr>
  <p:notesTextViewPr>
    <p:cViewPr>
      <p:scale>
        <a:sx n="1" d="1"/>
        <a:sy n="1" d="1"/>
      </p:scale>
      <p:origin x="0" y="0"/>
    </p:cViewPr>
  </p:notesTextViewPr>
  <p:notesViewPr>
    <p:cSldViewPr>
      <p:cViewPr varScale="1">
        <p:scale>
          <a:sx n="58" d="100"/>
          <a:sy n="58" d="100"/>
        </p:scale>
        <p:origin x="-2796"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E7793315-C630-4016-9E62-948E75C7979C}" type="datetimeFigureOut">
              <a:rPr lang="en-US" smtClean="0"/>
              <a:t>4/11/2023</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B03F921A-0D91-4792-8659-5389BE8EB555}" type="slidenum">
              <a:rPr lang="en-US" smtClean="0"/>
              <a:t>‹#›</a:t>
            </a:fld>
            <a:endParaRPr lang="en-US"/>
          </a:p>
        </p:txBody>
      </p:sp>
    </p:spTree>
    <p:extLst>
      <p:ext uri="{BB962C8B-B14F-4D97-AF65-F5344CB8AC3E}">
        <p14:creationId xmlns:p14="http://schemas.microsoft.com/office/powerpoint/2010/main" val="643931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CD6DC75E-5EA4-46DA-83A6-821533AA5239}" type="datetimeFigureOut">
              <a:rPr lang="en-US" smtClean="0"/>
              <a:t>4/11/2023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0D891297-963C-41A2-AD41-1DEFD15B2CD6}" type="slidenum">
              <a:rPr lang="en-US" smtClean="0"/>
              <a:t>‹#›</a:t>
            </a:fld>
            <a:endParaRPr lang="en-US"/>
          </a:p>
        </p:txBody>
      </p:sp>
    </p:spTree>
    <p:extLst>
      <p:ext uri="{BB962C8B-B14F-4D97-AF65-F5344CB8AC3E}">
        <p14:creationId xmlns:p14="http://schemas.microsoft.com/office/powerpoint/2010/main" val="9953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91297-963C-41A2-AD41-1DEFD15B2CD6}" type="slidenum">
              <a:rPr lang="en-US" smtClean="0"/>
              <a:t>2</a:t>
            </a:fld>
            <a:endParaRPr lang="en-US"/>
          </a:p>
        </p:txBody>
      </p:sp>
    </p:spTree>
    <p:extLst>
      <p:ext uri="{BB962C8B-B14F-4D97-AF65-F5344CB8AC3E}">
        <p14:creationId xmlns:p14="http://schemas.microsoft.com/office/powerpoint/2010/main" val="3970998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b="1" i="1" kern="1200" dirty="0" smtClean="0">
                <a:solidFill>
                  <a:schemeClr val="tx1"/>
                </a:solidFill>
                <a:effectLst/>
                <a:latin typeface="+mn-lt"/>
                <a:ea typeface="+mn-ea"/>
                <a:cs typeface="+mn-cs"/>
              </a:rPr>
              <a:t>Genesis 3:1</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Why did Satan ask Eve this question? – Two reasons: to create doubt about the truthfulness of God’s word, and to tempt them to think that God really didn’t love and care for them.</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Satan is a deceiver.  He tries to make what is good appear useless or evil, and what is evil appear good.  Satan deceived Eve by coming to her in the form of a snake.  Up until that time, the animals had not been harmful in any way to Adam and Eve or to each other, so Eve was not afraid </a:t>
            </a:r>
            <a:r>
              <a:rPr lang="en-US" sz="1200" b="1" i="1" kern="1200" dirty="0" smtClean="0">
                <a:solidFill>
                  <a:schemeClr val="tx1"/>
                </a:solidFill>
                <a:effectLst/>
                <a:latin typeface="+mn-lt"/>
                <a:ea typeface="+mn-ea"/>
                <a:cs typeface="+mn-cs"/>
              </a:rPr>
              <a:t>(2 Corinthians 11:14).</a:t>
            </a:r>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 </a:t>
            </a:r>
          </a:p>
          <a:p>
            <a:pPr hangingPunct="0"/>
            <a:r>
              <a:rPr lang="en-US" sz="1200" b="1" i="1" kern="1200" dirty="0" smtClean="0">
                <a:solidFill>
                  <a:schemeClr val="tx1"/>
                </a:solidFill>
                <a:effectLst/>
                <a:latin typeface="+mn-lt"/>
                <a:ea typeface="+mn-ea"/>
                <a:cs typeface="+mn-cs"/>
              </a:rPr>
              <a:t>Genesis 3:2-5 </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Satan had already rebelled against God’s authority.  He wanted to be independent of God and rule his own life.  Now Satan was suggesting to Eve that she should also rebel against God.  Satan said that eating the fruit would make Eve like God in knowing good and evil.  Satan wanted Eve to believe that she wouldn’t need God to tell her what was right and wrong.  But the truth is that God did not make people to live by their own ideas and thoughts, and He made us to be guided by His own Word.</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11</a:t>
            </a:fld>
            <a:endParaRPr lang="en-US"/>
          </a:p>
        </p:txBody>
      </p:sp>
    </p:spTree>
    <p:extLst>
      <p:ext uri="{BB962C8B-B14F-4D97-AF65-F5344CB8AC3E}">
        <p14:creationId xmlns:p14="http://schemas.microsoft.com/office/powerpoint/2010/main" val="161543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b="1" i="1" kern="1200" dirty="0" smtClean="0">
                <a:solidFill>
                  <a:schemeClr val="tx1"/>
                </a:solidFill>
                <a:effectLst/>
                <a:latin typeface="+mn-lt"/>
                <a:ea typeface="+mn-ea"/>
                <a:cs typeface="+mn-cs"/>
              </a:rPr>
              <a:t>Genesis 3:7,8 </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did God say would happen to them if they ate of the tree? – He told them that they would die. Even though Adam knew that God had said not to eat it, he deliberately disobeyed God’s command.  Adam turned away from depending on God.  Up to this point, he had personal experience with the goodness of God.  Now, because he had chosen to follow Satan, he will become personally familiar with evil.  </a:t>
            </a:r>
          </a:p>
          <a:p>
            <a:pPr fontAlgn="auto" hangingPunct="1"/>
            <a:endParaRPr lang="en-US" sz="1200" kern="1200" dirty="0" smtClean="0">
              <a:solidFill>
                <a:schemeClr val="tx1"/>
              </a:solidFill>
              <a:effectLst/>
              <a:latin typeface="+mn-lt"/>
              <a:ea typeface="+mn-ea"/>
              <a:cs typeface="+mn-cs"/>
            </a:endParaRPr>
          </a:p>
          <a:p>
            <a:pPr fontAlgn="auto" hangingPunct="1"/>
            <a:r>
              <a:rPr lang="en-US" sz="1200" kern="1200" dirty="0" smtClean="0">
                <a:solidFill>
                  <a:schemeClr val="tx1"/>
                </a:solidFill>
                <a:effectLst/>
                <a:latin typeface="+mn-lt"/>
                <a:ea typeface="+mn-ea"/>
                <a:cs typeface="+mn-cs"/>
              </a:rPr>
              <a:t>The Bible has an amazing consistency from beginning to end.  We face these same three temptations today, ones which are described in </a:t>
            </a:r>
            <a:r>
              <a:rPr lang="en-US" sz="1200" b="1" kern="1200" dirty="0" smtClean="0">
                <a:solidFill>
                  <a:schemeClr val="tx1"/>
                </a:solidFill>
                <a:effectLst/>
                <a:latin typeface="+mn-lt"/>
                <a:ea typeface="+mn-ea"/>
                <a:cs typeface="+mn-cs"/>
              </a:rPr>
              <a:t>1 John 2:16.</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12</a:t>
            </a:fld>
            <a:endParaRPr lang="en-US"/>
          </a:p>
        </p:txBody>
      </p:sp>
    </p:spTree>
    <p:extLst>
      <p:ext uri="{BB962C8B-B14F-4D97-AF65-F5344CB8AC3E}">
        <p14:creationId xmlns:p14="http://schemas.microsoft.com/office/powerpoint/2010/main" val="4243239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91297-963C-41A2-AD41-1DEFD15B2CD6}" type="slidenum">
              <a:rPr lang="en-US" smtClean="0"/>
              <a:t>13</a:t>
            </a:fld>
            <a:endParaRPr lang="en-US"/>
          </a:p>
        </p:txBody>
      </p:sp>
    </p:spTree>
    <p:extLst>
      <p:ext uri="{BB962C8B-B14F-4D97-AF65-F5344CB8AC3E}">
        <p14:creationId xmlns:p14="http://schemas.microsoft.com/office/powerpoint/2010/main" val="3547604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91297-963C-41A2-AD41-1DEFD15B2CD6}" type="slidenum">
              <a:rPr lang="en-US" smtClean="0"/>
              <a:t>14</a:t>
            </a:fld>
            <a:endParaRPr lang="en-US"/>
          </a:p>
        </p:txBody>
      </p:sp>
    </p:spTree>
    <p:extLst>
      <p:ext uri="{BB962C8B-B14F-4D97-AF65-F5344CB8AC3E}">
        <p14:creationId xmlns:p14="http://schemas.microsoft.com/office/powerpoint/2010/main" val="484028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When something dies, it becomes separated from the source of life.  Physical death is the time when a person’s spirit is separated from their body.  Spiritual death is the time when a man becomes separated from God </a:t>
            </a:r>
            <a:r>
              <a:rPr lang="en-US" sz="1200" b="1" i="1" kern="1200" dirty="0" smtClean="0">
                <a:solidFill>
                  <a:schemeClr val="tx1"/>
                </a:solidFill>
                <a:effectLst/>
                <a:latin typeface="+mn-lt"/>
                <a:ea typeface="+mn-ea"/>
                <a:cs typeface="+mn-cs"/>
              </a:rPr>
              <a:t>(Isaiah 59:2</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The first sign of separation from God we read about is that they tried to hide from God.</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15</a:t>
            </a:fld>
            <a:endParaRPr lang="en-US"/>
          </a:p>
        </p:txBody>
      </p:sp>
    </p:spTree>
    <p:extLst>
      <p:ext uri="{BB962C8B-B14F-4D97-AF65-F5344CB8AC3E}">
        <p14:creationId xmlns:p14="http://schemas.microsoft.com/office/powerpoint/2010/main" val="312080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kern="1200" dirty="0" smtClean="0">
                <a:solidFill>
                  <a:schemeClr val="tx1"/>
                </a:solidFill>
                <a:effectLst/>
                <a:latin typeface="+mn-lt"/>
                <a:ea typeface="+mn-ea"/>
                <a:cs typeface="+mn-cs"/>
              </a:rPr>
              <a:t>When Adam and Eve sinned, three things happened to them: fear (I was afraid), shame (I was naked), and guilt (I ate).  All over the world, we see these three results of evil.</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Could God see where they were hiding?  Why did God call out? – He loved them, and wanted to give them an opportunity to confess their sin.  We are responsible for our actions. Do you think God needed to ask them to find out what happened?  No, but He was giving them an opportunity to agree with Him that what He said was truth and that they were wrong in believing and following Satan.</a:t>
            </a:r>
          </a:p>
          <a:p>
            <a:pPr hangingPunct="0"/>
            <a:endParaRPr lang="en-US" sz="1200" kern="1200" dirty="0" smtClean="0">
              <a:solidFill>
                <a:schemeClr val="tx1"/>
              </a:solidFill>
              <a:effectLst/>
              <a:latin typeface="+mn-lt"/>
              <a:ea typeface="+mn-ea"/>
              <a:cs typeface="+mn-cs"/>
            </a:endParaRPr>
          </a:p>
          <a:p>
            <a:pPr marL="0" marR="0" indent="0" algn="l" defTabSz="914400" rtl="0" eaLnBrk="1" fontAlgn="auto" latinLnBrk="0" hangingPunct="0">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God created Adam and Eve, He did not intend for them to die.  Even though man did not die physically on the day that he ate from the tree, his genetics were now changed, eventually leading him to physical death. Death would now be routine for</a:t>
            </a:r>
            <a:r>
              <a:rPr lang="en-US" sz="1200" kern="1200" baseline="0" dirty="0" smtClean="0">
                <a:solidFill>
                  <a:schemeClr val="tx1"/>
                </a:solidFill>
                <a:effectLst/>
                <a:latin typeface="+mn-lt"/>
                <a:ea typeface="+mn-ea"/>
                <a:cs typeface="+mn-cs"/>
              </a:rPr>
              <a:t> everything </a:t>
            </a:r>
            <a:r>
              <a:rPr lang="en-US" sz="1200" kern="1200" dirty="0" smtClean="0">
                <a:solidFill>
                  <a:schemeClr val="tx1"/>
                </a:solidFill>
                <a:effectLst/>
                <a:latin typeface="+mn-lt"/>
                <a:ea typeface="+mn-ea"/>
                <a:cs typeface="+mn-cs"/>
              </a:rPr>
              <a:t>on earth.</a:t>
            </a:r>
          </a:p>
          <a:p>
            <a:pPr hangingPunct="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16</a:t>
            </a:fld>
            <a:endParaRPr lang="en-US"/>
          </a:p>
        </p:txBody>
      </p:sp>
    </p:spTree>
    <p:extLst>
      <p:ext uri="{BB962C8B-B14F-4D97-AF65-F5344CB8AC3E}">
        <p14:creationId xmlns:p14="http://schemas.microsoft.com/office/powerpoint/2010/main" val="1001972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i="1" kern="1200" dirty="0" smtClean="0">
                <a:solidFill>
                  <a:schemeClr val="tx1"/>
                </a:solidFill>
                <a:effectLst/>
                <a:latin typeface="+mn-lt"/>
                <a:ea typeface="+mn-ea"/>
                <a:cs typeface="+mn-cs"/>
              </a:rPr>
              <a:t>Romans 5:12 </a:t>
            </a:r>
            <a:r>
              <a:rPr lang="en-US" sz="1200" i="1" kern="1200" dirty="0" smtClean="0">
                <a:solidFill>
                  <a:schemeClr val="tx1"/>
                </a:solidFill>
                <a:effectLst/>
                <a:latin typeface="+mn-lt"/>
                <a:ea typeface="+mn-ea"/>
                <a:cs typeface="+mn-cs"/>
              </a:rPr>
              <a:t>“Therefore, just as sin entered the world through one man, and death through sin, and in this way, death came to all men because all sinned.”</a:t>
            </a:r>
            <a:endParaRPr lang="en-US" sz="1200" kern="1200" dirty="0" smtClean="0">
              <a:solidFill>
                <a:schemeClr val="tx1"/>
              </a:solidFill>
              <a:effectLst/>
              <a:latin typeface="+mn-lt"/>
              <a:ea typeface="+mn-ea"/>
              <a:cs typeface="+mn-cs"/>
            </a:endParaRPr>
          </a:p>
          <a:p>
            <a:pPr hangingPunct="0"/>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Even though tonight’s lesson began with the words “very good,” it ends on a very sad note: men have been separated from God and are now destined to live in a cursed world of evil and death.  The question is this: is there any hope for mankind?</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17</a:t>
            </a:fld>
            <a:endParaRPr lang="en-US"/>
          </a:p>
        </p:txBody>
      </p:sp>
    </p:spTree>
    <p:extLst>
      <p:ext uri="{BB962C8B-B14F-4D97-AF65-F5344CB8AC3E}">
        <p14:creationId xmlns:p14="http://schemas.microsoft.com/office/powerpoint/2010/main" val="1706778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The answer: yes, there is hope found in </a:t>
            </a:r>
            <a:r>
              <a:rPr lang="en-US" sz="1200" u="sng" kern="1200" dirty="0" smtClean="0">
                <a:solidFill>
                  <a:schemeClr val="tx1"/>
                </a:solidFill>
                <a:effectLst/>
                <a:latin typeface="+mn-lt"/>
                <a:ea typeface="+mn-ea"/>
                <a:cs typeface="+mn-cs"/>
              </a:rPr>
              <a:t>two clues</a:t>
            </a:r>
            <a:r>
              <a:rPr lang="en-US" sz="1200" kern="1200" dirty="0" smtClean="0">
                <a:solidFill>
                  <a:schemeClr val="tx1"/>
                </a:solidFill>
                <a:effectLst/>
                <a:latin typeface="+mn-lt"/>
                <a:ea typeface="+mn-ea"/>
                <a:cs typeface="+mn-cs"/>
              </a:rPr>
              <a:t> above:</a:t>
            </a:r>
          </a:p>
          <a:p>
            <a:pPr hangingPunct="0"/>
            <a:r>
              <a:rPr lang="en-US" sz="1200" kern="1200" dirty="0" smtClean="0">
                <a:solidFill>
                  <a:schemeClr val="tx1"/>
                </a:solidFill>
                <a:effectLst/>
                <a:latin typeface="+mn-lt"/>
                <a:ea typeface="+mn-ea"/>
                <a:cs typeface="+mn-cs"/>
              </a:rPr>
              <a:t> </a:t>
            </a:r>
          </a:p>
          <a:p>
            <a:pPr lvl="0" hangingPunct="0"/>
            <a:r>
              <a:rPr lang="en-US" sz="1200" kern="1200" dirty="0" smtClean="0">
                <a:solidFill>
                  <a:schemeClr val="tx1"/>
                </a:solidFill>
                <a:effectLst/>
                <a:latin typeface="+mn-lt"/>
                <a:ea typeface="+mn-ea"/>
                <a:cs typeface="+mn-cs"/>
              </a:rPr>
              <a:t>Even when man was hiding from God, God was calling out to him, giving him an opportunity to repent</a:t>
            </a:r>
          </a:p>
          <a:p>
            <a:pPr lvl="0" hangingPunct="0"/>
            <a:r>
              <a:rPr lang="en-US" sz="1200" kern="1200" dirty="0" smtClean="0">
                <a:solidFill>
                  <a:schemeClr val="tx1"/>
                </a:solidFill>
                <a:effectLst/>
                <a:latin typeface="+mn-lt"/>
                <a:ea typeface="+mn-ea"/>
                <a:cs typeface="+mn-cs"/>
              </a:rPr>
              <a:t>God shed the blood of a substitute in order to cover the shame of the man</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Now that you understand the problem of death, it helps you to better understand the message of the Bible.  It is not just a book of rules to try and help sinful people get along better with each other.  It is the story of God seeking man.  It is the amazing story of what God will do to restore His relationship with people who turned away from Him. </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18</a:t>
            </a:fld>
            <a:endParaRPr lang="en-US"/>
          </a:p>
        </p:txBody>
      </p:sp>
    </p:spTree>
    <p:extLst>
      <p:ext uri="{BB962C8B-B14F-4D97-AF65-F5344CB8AC3E}">
        <p14:creationId xmlns:p14="http://schemas.microsoft.com/office/powerpoint/2010/main" val="3336438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we conclude, I want you to remember an important fact, one that Satan confused in the mind of Adam and Eve:  God is God and we are not God  </a:t>
            </a:r>
            <a:r>
              <a:rPr lang="en-US" sz="1200" b="1" kern="1200" dirty="0" smtClean="0">
                <a:solidFill>
                  <a:schemeClr val="tx1"/>
                </a:solidFill>
                <a:effectLst/>
                <a:latin typeface="+mn-lt"/>
                <a:ea typeface="+mn-ea"/>
                <a:cs typeface="+mn-cs"/>
              </a:rPr>
              <a:t>Psalm 8:1,3,4 </a:t>
            </a:r>
            <a:endParaRPr lang="en-US" sz="1200" kern="1200" dirty="0" smtClean="0">
              <a:solidFill>
                <a:schemeClr val="tx1"/>
              </a:solidFill>
              <a:effectLst/>
              <a:latin typeface="+mn-lt"/>
              <a:ea typeface="+mn-ea"/>
              <a:cs typeface="+mn-cs"/>
            </a:endParaRPr>
          </a:p>
          <a:p>
            <a:endParaRPr lang="en-US" dirty="0" smtClean="0"/>
          </a:p>
          <a:p>
            <a:r>
              <a:rPr lang="en-US" dirty="0" smtClean="0"/>
              <a:t>He is the center of all things,</a:t>
            </a:r>
            <a:r>
              <a:rPr lang="en-US" baseline="0" dirty="0" smtClean="0"/>
              <a:t> and we only exist because He has chosen to make us.  When we keep our attention clear about this, it changes everything!</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19</a:t>
            </a:fld>
            <a:endParaRPr lang="en-US"/>
          </a:p>
        </p:txBody>
      </p:sp>
    </p:spTree>
    <p:extLst>
      <p:ext uri="{BB962C8B-B14F-4D97-AF65-F5344CB8AC3E}">
        <p14:creationId xmlns:p14="http://schemas.microsoft.com/office/powerpoint/2010/main" val="253085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As we begin, I want to remind you that </a:t>
            </a:r>
            <a:r>
              <a:rPr lang="en-US" sz="1200" b="1" kern="1200" dirty="0" smtClean="0">
                <a:solidFill>
                  <a:schemeClr val="tx1"/>
                </a:solidFill>
                <a:effectLst/>
                <a:latin typeface="+mn-lt"/>
                <a:ea typeface="+mn-ea"/>
                <a:cs typeface="+mn-cs"/>
              </a:rPr>
              <a:t>every created thing had a beginning</a:t>
            </a:r>
            <a:r>
              <a:rPr lang="en-US" sz="1200" kern="1200" dirty="0" smtClean="0">
                <a:solidFill>
                  <a:schemeClr val="tx1"/>
                </a:solidFill>
                <a:effectLst/>
                <a:latin typeface="+mn-lt"/>
                <a:ea typeface="+mn-ea"/>
                <a:cs typeface="+mn-cs"/>
              </a:rPr>
              <a:t>.  As we back  up into history, we </a:t>
            </a:r>
            <a:r>
              <a:rPr lang="en-US" sz="1200" b="1" kern="1200" dirty="0" smtClean="0">
                <a:solidFill>
                  <a:schemeClr val="tx1"/>
                </a:solidFill>
                <a:effectLst/>
                <a:latin typeface="+mn-lt"/>
                <a:ea typeface="+mn-ea"/>
                <a:cs typeface="+mn-cs"/>
              </a:rPr>
              <a:t>eventually</a:t>
            </a:r>
            <a:r>
              <a:rPr lang="en-US" sz="1200" kern="1200" dirty="0" smtClean="0">
                <a:solidFill>
                  <a:schemeClr val="tx1"/>
                </a:solidFill>
                <a:effectLst/>
                <a:latin typeface="+mn-lt"/>
                <a:ea typeface="+mn-ea"/>
                <a:cs typeface="+mn-cs"/>
              </a:rPr>
              <a:t> come to </a:t>
            </a:r>
            <a:r>
              <a:rPr lang="en-US" sz="1200" b="1" kern="1200" dirty="0" smtClean="0">
                <a:solidFill>
                  <a:schemeClr val="tx1"/>
                </a:solidFill>
                <a:effectLst/>
                <a:latin typeface="+mn-lt"/>
                <a:ea typeface="+mn-ea"/>
                <a:cs typeface="+mn-cs"/>
              </a:rPr>
              <a:t>something that did not begin to exist </a:t>
            </a:r>
            <a:r>
              <a:rPr lang="en-US" sz="1200" kern="1200" dirty="0" smtClean="0">
                <a:solidFill>
                  <a:schemeClr val="tx1"/>
                </a:solidFill>
                <a:effectLst/>
                <a:latin typeface="+mn-lt"/>
                <a:ea typeface="+mn-ea"/>
                <a:cs typeface="+mn-cs"/>
              </a:rPr>
              <a:t>– the only One who is eternally existing – the “first cause” of everything else.  Of course, we are talking about the Awesome, Eternal God.  Read these verses from </a:t>
            </a:r>
            <a:r>
              <a:rPr lang="en-US" sz="1200" b="1" kern="1200" dirty="0" smtClean="0">
                <a:solidFill>
                  <a:schemeClr val="tx1"/>
                </a:solidFill>
                <a:effectLst/>
                <a:latin typeface="+mn-lt"/>
                <a:ea typeface="+mn-ea"/>
                <a:cs typeface="+mn-cs"/>
              </a:rPr>
              <a:t>Isaiah 40:25,26</a:t>
            </a:r>
            <a:r>
              <a:rPr lang="en-US" sz="1200" kern="1200" dirty="0" smtClean="0">
                <a:solidFill>
                  <a:schemeClr val="tx1"/>
                </a:solidFill>
                <a:effectLst/>
                <a:latin typeface="+mn-lt"/>
                <a:ea typeface="+mn-ea"/>
                <a:cs typeface="+mn-cs"/>
              </a:rPr>
              <a:t> and remember who He is and who we are by contrast.  </a:t>
            </a:r>
            <a:r>
              <a:rPr lang="en-US" sz="1200" b="1" kern="1200" dirty="0" smtClean="0">
                <a:solidFill>
                  <a:schemeClr val="tx1"/>
                </a:solidFill>
                <a:effectLst/>
                <a:latin typeface="+mn-lt"/>
                <a:ea typeface="+mn-ea"/>
                <a:cs typeface="+mn-cs"/>
              </a:rPr>
              <a:t>He is the center </a:t>
            </a:r>
            <a:r>
              <a:rPr lang="en-US" sz="1200" kern="1200" dirty="0" smtClean="0">
                <a:solidFill>
                  <a:schemeClr val="tx1"/>
                </a:solidFill>
                <a:effectLst/>
                <a:latin typeface="+mn-lt"/>
                <a:ea typeface="+mn-ea"/>
                <a:cs typeface="+mn-cs"/>
              </a:rPr>
              <a:t>of all attention, not us.  When we get that reversed, we set ourselves up for confusion and despair.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891297-963C-41A2-AD41-1DEFD15B2CD6}" type="slidenum">
              <a:rPr lang="en-US" smtClean="0"/>
              <a:t>3</a:t>
            </a:fld>
            <a:endParaRPr lang="en-US"/>
          </a:p>
        </p:txBody>
      </p:sp>
    </p:spTree>
    <p:extLst>
      <p:ext uri="{BB962C8B-B14F-4D97-AF65-F5344CB8AC3E}">
        <p14:creationId xmlns:p14="http://schemas.microsoft.com/office/powerpoint/2010/main" val="315029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Last week, we saw three important things in Genesis 1:1 – In the </a:t>
            </a:r>
            <a:r>
              <a:rPr lang="en-US" sz="1200" u="sng" kern="1200" dirty="0" smtClean="0">
                <a:solidFill>
                  <a:schemeClr val="tx1"/>
                </a:solidFill>
                <a:effectLst/>
                <a:latin typeface="+mn-lt"/>
                <a:ea typeface="+mn-ea"/>
                <a:cs typeface="+mn-cs"/>
              </a:rPr>
              <a:t>beginning</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God</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created</a:t>
            </a:r>
            <a:r>
              <a:rPr lang="en-US" sz="1200" kern="1200" dirty="0" smtClean="0">
                <a:solidFill>
                  <a:schemeClr val="tx1"/>
                </a:solidFill>
                <a:effectLst/>
                <a:latin typeface="+mn-lt"/>
                <a:ea typeface="+mn-ea"/>
                <a:cs typeface="+mn-cs"/>
              </a:rPr>
              <a:t>.  In </a:t>
            </a:r>
            <a:r>
              <a:rPr lang="en-US" sz="1200" b="1" kern="1200" dirty="0" smtClean="0">
                <a:solidFill>
                  <a:schemeClr val="tx1"/>
                </a:solidFill>
                <a:effectLst/>
                <a:latin typeface="+mn-lt"/>
                <a:ea typeface="+mn-ea"/>
                <a:cs typeface="+mn-cs"/>
              </a:rPr>
              <a:t>verse 3</a:t>
            </a:r>
            <a:r>
              <a:rPr lang="en-US" sz="1200" kern="1200" dirty="0" smtClean="0">
                <a:solidFill>
                  <a:schemeClr val="tx1"/>
                </a:solidFill>
                <a:effectLst/>
                <a:latin typeface="+mn-lt"/>
                <a:ea typeface="+mn-ea"/>
                <a:cs typeface="+mn-cs"/>
              </a:rPr>
              <a:t>, we saw the first example of what God often does – </a:t>
            </a:r>
            <a:r>
              <a:rPr lang="en-US" sz="1200" u="sng" kern="1200" dirty="0" smtClean="0">
                <a:solidFill>
                  <a:schemeClr val="tx1"/>
                </a:solidFill>
                <a:effectLst/>
                <a:latin typeface="+mn-lt"/>
                <a:ea typeface="+mn-ea"/>
                <a:cs typeface="+mn-cs"/>
              </a:rPr>
              <a:t>He sends</a:t>
            </a:r>
            <a:r>
              <a:rPr lang="en-US" sz="1200" kern="1200" dirty="0" smtClean="0">
                <a:solidFill>
                  <a:schemeClr val="tx1"/>
                </a:solidFill>
                <a:effectLst/>
                <a:latin typeface="+mn-lt"/>
                <a:ea typeface="+mn-ea"/>
                <a:cs typeface="+mn-cs"/>
              </a:rPr>
              <a:t> forth </a:t>
            </a:r>
            <a:r>
              <a:rPr lang="en-US" sz="1200" u="sng" kern="1200" dirty="0" smtClean="0">
                <a:solidFill>
                  <a:schemeClr val="tx1"/>
                </a:solidFill>
                <a:effectLst/>
                <a:latin typeface="+mn-lt"/>
                <a:ea typeface="+mn-ea"/>
                <a:cs typeface="+mn-cs"/>
              </a:rPr>
              <a:t>His word</a:t>
            </a:r>
            <a:r>
              <a:rPr lang="en-US" sz="1200" kern="1200" dirty="0" smtClean="0">
                <a:solidFill>
                  <a:schemeClr val="tx1"/>
                </a:solidFill>
                <a:effectLst/>
                <a:latin typeface="+mn-lt"/>
                <a:ea typeface="+mn-ea"/>
                <a:cs typeface="+mn-cs"/>
              </a:rPr>
              <a:t> into darkness, bringing </a:t>
            </a:r>
            <a:r>
              <a:rPr lang="en-US" sz="1200" u="sng" kern="1200" dirty="0" smtClean="0">
                <a:solidFill>
                  <a:schemeClr val="tx1"/>
                </a:solidFill>
                <a:effectLst/>
                <a:latin typeface="+mn-lt"/>
                <a:ea typeface="+mn-ea"/>
                <a:cs typeface="+mn-cs"/>
              </a:rPr>
              <a:t>light</a:t>
            </a:r>
            <a:r>
              <a:rPr lang="en-US" sz="1200" kern="1200" dirty="0" smtClean="0">
                <a:solidFill>
                  <a:schemeClr val="tx1"/>
                </a:solidFill>
                <a:effectLst/>
                <a:latin typeface="+mn-lt"/>
                <a:ea typeface="+mn-ea"/>
                <a:cs typeface="+mn-cs"/>
              </a:rPr>
              <a:t> (physical and spiritual).  </a:t>
            </a:r>
            <a:r>
              <a:rPr lang="en-US" sz="1200" b="1" kern="1200" dirty="0" smtClean="0">
                <a:solidFill>
                  <a:schemeClr val="tx1"/>
                </a:solidFill>
                <a:effectLst/>
                <a:latin typeface="+mn-lt"/>
                <a:ea typeface="+mn-ea"/>
                <a:cs typeface="+mn-cs"/>
              </a:rPr>
              <a:t>Genesis 1:26</a:t>
            </a:r>
            <a:r>
              <a:rPr lang="en-US" sz="1200" kern="1200" dirty="0" smtClean="0">
                <a:solidFill>
                  <a:schemeClr val="tx1"/>
                </a:solidFill>
                <a:effectLst/>
                <a:latin typeface="+mn-lt"/>
                <a:ea typeface="+mn-ea"/>
                <a:cs typeface="+mn-cs"/>
              </a:rPr>
              <a:t> shows us how God made people special: in His image. He gave them a mind, a will, emotions, and authority.</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4</a:t>
            </a:fld>
            <a:endParaRPr lang="en-US"/>
          </a:p>
        </p:txBody>
      </p:sp>
    </p:spTree>
    <p:extLst>
      <p:ext uri="{BB962C8B-B14F-4D97-AF65-F5344CB8AC3E}">
        <p14:creationId xmlns:p14="http://schemas.microsoft.com/office/powerpoint/2010/main" val="1740271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91297-963C-41A2-AD41-1DEFD15B2CD6}" type="slidenum">
              <a:rPr lang="en-US" smtClean="0"/>
              <a:t>5</a:t>
            </a:fld>
            <a:endParaRPr lang="en-US"/>
          </a:p>
        </p:txBody>
      </p:sp>
    </p:spTree>
    <p:extLst>
      <p:ext uri="{BB962C8B-B14F-4D97-AF65-F5344CB8AC3E}">
        <p14:creationId xmlns:p14="http://schemas.microsoft.com/office/powerpoint/2010/main" val="4069267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Genesis 1:26</a:t>
            </a:r>
            <a:r>
              <a:rPr lang="en-US" sz="1200" kern="1200" dirty="0" smtClean="0">
                <a:solidFill>
                  <a:schemeClr val="tx1"/>
                </a:solidFill>
                <a:effectLst/>
                <a:latin typeface="+mn-lt"/>
                <a:ea typeface="+mn-ea"/>
                <a:cs typeface="+mn-cs"/>
              </a:rPr>
              <a:t> shows us how God made people special: in His image. He gave them a mind, a will, emotions, and authority.</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ended by looking at </a:t>
            </a:r>
            <a:r>
              <a:rPr lang="en-US" sz="1200" b="1" kern="1200" dirty="0" smtClean="0">
                <a:solidFill>
                  <a:schemeClr val="tx1"/>
                </a:solidFill>
                <a:effectLst/>
                <a:latin typeface="+mn-lt"/>
                <a:ea typeface="+mn-ea"/>
                <a:cs typeface="+mn-cs"/>
              </a:rPr>
              <a:t>Genesis 1:31</a:t>
            </a:r>
            <a:r>
              <a:rPr lang="en-US" sz="1200" kern="1200" dirty="0" smtClean="0">
                <a:solidFill>
                  <a:schemeClr val="tx1"/>
                </a:solidFill>
                <a:effectLst/>
                <a:latin typeface="+mn-lt"/>
                <a:ea typeface="+mn-ea"/>
                <a:cs typeface="+mn-cs"/>
              </a:rPr>
              <a:t> – God made a wonderful world, a beautiful garden (Eden), and created people in his image for an unhindered relationship with Himself.  It was all “very good.” But when we look at our world today, it is far from perfect.  </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6</a:t>
            </a:fld>
            <a:endParaRPr lang="en-US"/>
          </a:p>
        </p:txBody>
      </p:sp>
    </p:spTree>
    <p:extLst>
      <p:ext uri="{BB962C8B-B14F-4D97-AF65-F5344CB8AC3E}">
        <p14:creationId xmlns:p14="http://schemas.microsoft.com/office/powerpoint/2010/main" val="355136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see evil all </a:t>
            </a:r>
            <a:r>
              <a:rPr lang="en-US" sz="1200" u="sng" kern="1200" dirty="0" smtClean="0">
                <a:solidFill>
                  <a:schemeClr val="tx1"/>
                </a:solidFill>
                <a:effectLst/>
                <a:latin typeface="+mn-lt"/>
                <a:ea typeface="+mn-ea"/>
                <a:cs typeface="+mn-cs"/>
              </a:rPr>
              <a:t>around us</a:t>
            </a:r>
            <a:r>
              <a:rPr lang="en-US" sz="1200" kern="1200" dirty="0" smtClean="0">
                <a:solidFill>
                  <a:schemeClr val="tx1"/>
                </a:solidFill>
                <a:effectLst/>
                <a:latin typeface="+mn-lt"/>
                <a:ea typeface="+mn-ea"/>
                <a:cs typeface="+mn-cs"/>
              </a:rPr>
              <a:t>: terrorism, abuse, disease, and death.  And if we’re honest, we sense the evil </a:t>
            </a:r>
            <a:r>
              <a:rPr lang="en-US" sz="1200" u="sng" kern="1200" dirty="0" smtClean="0">
                <a:solidFill>
                  <a:schemeClr val="tx1"/>
                </a:solidFill>
                <a:effectLst/>
                <a:latin typeface="+mn-lt"/>
                <a:ea typeface="+mn-ea"/>
                <a:cs typeface="+mn-cs"/>
              </a:rPr>
              <a:t>within</a:t>
            </a:r>
            <a:r>
              <a:rPr lang="en-US" sz="1200" kern="1200" dirty="0" smtClean="0">
                <a:solidFill>
                  <a:schemeClr val="tx1"/>
                </a:solidFill>
                <a:effectLst/>
                <a:latin typeface="+mn-lt"/>
                <a:ea typeface="+mn-ea"/>
                <a:cs typeface="+mn-cs"/>
              </a:rPr>
              <a:t> us: greed, lying, lust, and rebellion.  What happened?</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7</a:t>
            </a:fld>
            <a:endParaRPr lang="en-US"/>
          </a:p>
        </p:txBody>
      </p:sp>
    </p:spTree>
    <p:extLst>
      <p:ext uri="{BB962C8B-B14F-4D97-AF65-F5344CB8AC3E}">
        <p14:creationId xmlns:p14="http://schemas.microsoft.com/office/powerpoint/2010/main" val="881600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Even before God created people, He created spirits to be His servants.  God is greater than the spirits - He lived before them eternally, He made them, He gave them life.  Spirits do not have physical bodies, like us - they can move about wherever they want to.  In the beginning, the spirits were all God’s angels.  Angels means “messengers” or “servants.”</a:t>
            </a:r>
          </a:p>
          <a:p>
            <a:pPr hangingPunct="0"/>
            <a:r>
              <a:rPr lang="en-US" sz="1200" kern="1200" dirty="0" smtClean="0">
                <a:solidFill>
                  <a:schemeClr val="tx1"/>
                </a:solidFill>
                <a:effectLst/>
                <a:latin typeface="+mn-lt"/>
                <a:ea typeface="+mn-ea"/>
                <a:cs typeface="+mn-cs"/>
              </a:rPr>
              <a:t> </a:t>
            </a:r>
          </a:p>
          <a:p>
            <a:pPr fontAlgn="auto" hangingPunct="1"/>
            <a:r>
              <a:rPr lang="en-US" sz="1200" b="1" i="1" kern="1200" dirty="0" smtClean="0">
                <a:solidFill>
                  <a:schemeClr val="tx1"/>
                </a:solidFill>
                <a:effectLst/>
                <a:latin typeface="+mn-lt"/>
                <a:ea typeface="+mn-ea"/>
                <a:cs typeface="+mn-cs"/>
              </a:rPr>
              <a:t>John 1:3</a:t>
            </a:r>
            <a:r>
              <a:rPr lang="en-US" sz="1200" i="1" kern="1200" dirty="0" smtClean="0">
                <a:solidFill>
                  <a:schemeClr val="tx1"/>
                </a:solidFill>
                <a:effectLst/>
                <a:latin typeface="+mn-lt"/>
                <a:ea typeface="+mn-ea"/>
                <a:cs typeface="+mn-cs"/>
              </a:rPr>
              <a:t> - All things came into being through Him, and without Him not one thing came into being.  </a:t>
            </a:r>
            <a:r>
              <a:rPr lang="en-US" sz="1200" b="1" i="1" kern="1200" dirty="0" smtClean="0">
                <a:solidFill>
                  <a:schemeClr val="tx1"/>
                </a:solidFill>
                <a:effectLst/>
                <a:latin typeface="+mn-lt"/>
                <a:ea typeface="+mn-ea"/>
                <a:cs typeface="+mn-cs"/>
              </a:rPr>
              <a:t>Psalm 103:20, 21</a:t>
            </a:r>
            <a:r>
              <a:rPr lang="en-US" sz="1200" i="1" kern="1200" dirty="0" smtClean="0">
                <a:solidFill>
                  <a:schemeClr val="tx1"/>
                </a:solidFill>
                <a:effectLst/>
                <a:latin typeface="+mn-lt"/>
                <a:ea typeface="+mn-ea"/>
                <a:cs typeface="+mn-cs"/>
              </a:rPr>
              <a:t> - Bless the LORD, O you His angels, … all His hosts, His ministers that do His will.</a:t>
            </a:r>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God didn't create all the spirits exactly the same.  Some were more beautiful, some were more powerful than others.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greatest angel was called </a:t>
            </a:r>
            <a:r>
              <a:rPr lang="en-US" sz="1200" b="1" kern="1200" dirty="0" smtClean="0">
                <a:solidFill>
                  <a:schemeClr val="tx1"/>
                </a:solidFill>
                <a:effectLst/>
                <a:latin typeface="+mn-lt"/>
                <a:ea typeface="+mn-ea"/>
                <a:cs typeface="+mn-cs"/>
              </a:rPr>
              <a:t>Lucifer</a:t>
            </a:r>
            <a:r>
              <a:rPr lang="en-US" sz="1200" kern="1200" dirty="0" smtClean="0">
                <a:solidFill>
                  <a:schemeClr val="tx1"/>
                </a:solidFill>
                <a:effectLst/>
                <a:latin typeface="+mn-lt"/>
                <a:ea typeface="+mn-ea"/>
                <a:cs typeface="+mn-cs"/>
              </a:rPr>
              <a:t>.  Lucifer means “morning star.”</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891297-963C-41A2-AD41-1DEFD15B2CD6}" type="slidenum">
              <a:rPr lang="en-US" smtClean="0"/>
              <a:t>8</a:t>
            </a:fld>
            <a:endParaRPr lang="en-US"/>
          </a:p>
        </p:txBody>
      </p:sp>
    </p:spTree>
    <p:extLst>
      <p:ext uri="{BB962C8B-B14F-4D97-AF65-F5344CB8AC3E}">
        <p14:creationId xmlns:p14="http://schemas.microsoft.com/office/powerpoint/2010/main" val="2318473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God gave Lucifer a place of great authority over the other angels in Heaven.  Lucifer was created blameless and perfect, but after a time, Lucifer became proud of his beauty and position and wanted to be “like the Most High.”</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God is perfectly good.  But when a creature chooses to go their own way, they move away from His light into darkness, </a:t>
            </a:r>
            <a:r>
              <a:rPr lang="en-US" sz="1200" b="1" kern="1200" dirty="0" smtClean="0">
                <a:solidFill>
                  <a:schemeClr val="tx1"/>
                </a:solidFill>
                <a:effectLst/>
                <a:latin typeface="+mn-lt"/>
                <a:ea typeface="+mn-ea"/>
                <a:cs typeface="+mn-cs"/>
              </a:rPr>
              <a:t>choosing to be their own god</a:t>
            </a:r>
            <a:r>
              <a:rPr lang="en-US" sz="1200" kern="1200" dirty="0" smtClean="0">
                <a:solidFill>
                  <a:schemeClr val="tx1"/>
                </a:solidFill>
                <a:effectLst/>
                <a:latin typeface="+mn-lt"/>
                <a:ea typeface="+mn-ea"/>
                <a:cs typeface="+mn-cs"/>
              </a:rPr>
              <a:t>.  Lucifer was the first one to do this evil, an action for which </a:t>
            </a:r>
            <a:r>
              <a:rPr lang="en-US" sz="1200" b="1" kern="1200" dirty="0" smtClean="0">
                <a:solidFill>
                  <a:schemeClr val="tx1"/>
                </a:solidFill>
                <a:effectLst/>
                <a:latin typeface="+mn-lt"/>
                <a:ea typeface="+mn-ea"/>
                <a:cs typeface="+mn-cs"/>
              </a:rPr>
              <a:t>he </a:t>
            </a:r>
            <a:r>
              <a:rPr lang="en-US" sz="1200" b="1" u="sng" kern="1200" dirty="0" smtClean="0">
                <a:solidFill>
                  <a:schemeClr val="tx1"/>
                </a:solidFill>
                <a:effectLst/>
                <a:latin typeface="+mn-lt"/>
                <a:ea typeface="+mn-ea"/>
                <a:cs typeface="+mn-cs"/>
              </a:rPr>
              <a:t>has been</a:t>
            </a:r>
            <a:r>
              <a:rPr lang="en-US" sz="1200" b="1" kern="1200" dirty="0" smtClean="0">
                <a:solidFill>
                  <a:schemeClr val="tx1"/>
                </a:solidFill>
                <a:effectLst/>
                <a:latin typeface="+mn-lt"/>
                <a:ea typeface="+mn-ea"/>
                <a:cs typeface="+mn-cs"/>
              </a:rPr>
              <a:t> judged </a:t>
            </a:r>
            <a:r>
              <a:rPr lang="en-US" sz="1200" kern="1200" dirty="0" smtClean="0">
                <a:solidFill>
                  <a:schemeClr val="tx1"/>
                </a:solidFill>
                <a:effectLst/>
                <a:latin typeface="+mn-lt"/>
                <a:ea typeface="+mn-ea"/>
                <a:cs typeface="+mn-cs"/>
              </a:rPr>
              <a:t>and </a:t>
            </a:r>
            <a:r>
              <a:rPr lang="en-US" sz="1200" b="1" u="sng" kern="1200" dirty="0" smtClean="0">
                <a:solidFill>
                  <a:schemeClr val="tx1"/>
                </a:solidFill>
                <a:effectLst/>
                <a:latin typeface="+mn-lt"/>
                <a:ea typeface="+mn-ea"/>
                <a:cs typeface="+mn-cs"/>
              </a:rPr>
              <a:t>will be</a:t>
            </a:r>
            <a:r>
              <a:rPr lang="en-US" sz="1200" b="1" kern="1200" dirty="0" smtClean="0">
                <a:solidFill>
                  <a:schemeClr val="tx1"/>
                </a:solidFill>
                <a:effectLst/>
                <a:latin typeface="+mn-lt"/>
                <a:ea typeface="+mn-ea"/>
                <a:cs typeface="+mn-cs"/>
              </a:rPr>
              <a:t> condemned</a:t>
            </a:r>
            <a:r>
              <a:rPr lang="en-US" sz="1200" kern="1200" dirty="0" smtClean="0">
                <a:solidFill>
                  <a:schemeClr val="tx1"/>
                </a:solidFill>
                <a:effectLst/>
                <a:latin typeface="+mn-lt"/>
                <a:ea typeface="+mn-ea"/>
                <a:cs typeface="+mn-cs"/>
              </a:rPr>
              <a:t>. Lucifer is also called </a:t>
            </a:r>
            <a:r>
              <a:rPr lang="en-US" sz="1200" b="1" kern="1200" dirty="0" smtClean="0">
                <a:solidFill>
                  <a:schemeClr val="tx1"/>
                </a:solidFill>
                <a:effectLst/>
                <a:latin typeface="+mn-lt"/>
                <a:ea typeface="+mn-ea"/>
                <a:cs typeface="+mn-cs"/>
              </a:rPr>
              <a:t>Satan</a:t>
            </a:r>
            <a:r>
              <a:rPr lang="en-US" sz="1200" kern="1200" dirty="0" smtClean="0">
                <a:solidFill>
                  <a:schemeClr val="tx1"/>
                </a:solidFill>
                <a:effectLst/>
                <a:latin typeface="+mn-lt"/>
                <a:ea typeface="+mn-ea"/>
                <a:cs typeface="+mn-cs"/>
              </a:rPr>
              <a:t> which means “enemy, adversary, opponent, or accuser.”  Other angels followed Lucifer in his rebellion, and are now called demons. (</a:t>
            </a:r>
            <a:r>
              <a:rPr lang="en-US" sz="1200" b="1" i="1" kern="1200" dirty="0" smtClean="0">
                <a:solidFill>
                  <a:schemeClr val="tx1"/>
                </a:solidFill>
                <a:effectLst/>
                <a:latin typeface="+mn-lt"/>
                <a:ea typeface="+mn-ea"/>
                <a:cs typeface="+mn-cs"/>
              </a:rPr>
              <a:t>2 Peter 2:4)</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9</a:t>
            </a:fld>
            <a:endParaRPr lang="en-US"/>
          </a:p>
        </p:txBody>
      </p:sp>
    </p:spTree>
    <p:extLst>
      <p:ext uri="{BB962C8B-B14F-4D97-AF65-F5344CB8AC3E}">
        <p14:creationId xmlns:p14="http://schemas.microsoft.com/office/powerpoint/2010/main" val="3722814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As we said above, life in the Garden of Eden was very good – perfect.  Adam and Eve had everything they needed.  God put Adam in position of manager over all the creation.  God gave them a variety of plants and fruits and vegetables to eat, and they had a perfect friendship and fellowship with God and with each other (</a:t>
            </a:r>
            <a:r>
              <a:rPr lang="en-US" sz="1200" b="1" kern="1200" dirty="0" smtClean="0">
                <a:solidFill>
                  <a:schemeClr val="tx1"/>
                </a:solidFill>
                <a:effectLst/>
                <a:latin typeface="+mn-lt"/>
                <a:ea typeface="+mn-ea"/>
                <a:cs typeface="+mn-cs"/>
              </a:rPr>
              <a:t>Genesis 2:25</a:t>
            </a:r>
            <a:r>
              <a:rPr lang="en-US" sz="1200" kern="1200" dirty="0" smtClean="0">
                <a:solidFill>
                  <a:schemeClr val="tx1"/>
                </a:solidFill>
                <a:effectLst/>
                <a:latin typeface="+mn-lt"/>
                <a:ea typeface="+mn-ea"/>
                <a:cs typeface="+mn-cs"/>
              </a:rPr>
              <a:t>).</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Because Adam was created in the image of God, he was given a will – the ability to choose obedience or disobedience.  Therefore, God gave him the privilege to eat from any tree in the entire garden except for one: </a:t>
            </a:r>
            <a:r>
              <a:rPr lang="en-US" sz="1200" b="1" i="1" kern="1200" dirty="0" smtClean="0">
                <a:solidFill>
                  <a:schemeClr val="tx1"/>
                </a:solidFill>
                <a:effectLst/>
                <a:latin typeface="+mn-lt"/>
                <a:ea typeface="+mn-ea"/>
                <a:cs typeface="+mn-cs"/>
              </a:rPr>
              <a:t>Genesis 2:16,17 </a:t>
            </a:r>
          </a:p>
          <a:p>
            <a:pPr hangingPunct="0"/>
            <a:endParaRPr lang="en-US" sz="1200" b="1" i="1"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God could’ve created Adam and Eve like the animals or like robots, only programmed to do good.  But </a:t>
            </a:r>
            <a:r>
              <a:rPr lang="en-US" sz="1200" b="1" kern="1200" dirty="0" smtClean="0">
                <a:solidFill>
                  <a:schemeClr val="tx1"/>
                </a:solidFill>
                <a:effectLst/>
                <a:latin typeface="+mn-lt"/>
                <a:ea typeface="+mn-ea"/>
                <a:cs typeface="+mn-cs"/>
              </a:rPr>
              <a:t>true love requires a choice</a:t>
            </a:r>
            <a:r>
              <a:rPr lang="en-US" sz="1200" kern="1200" dirty="0" smtClean="0">
                <a:solidFill>
                  <a:schemeClr val="tx1"/>
                </a:solidFill>
                <a:effectLst/>
                <a:latin typeface="+mn-lt"/>
                <a:ea typeface="+mn-ea"/>
                <a:cs typeface="+mn-cs"/>
              </a:rPr>
              <a:t>, so he gave people a will – the ability to choose to follow Him or someone else.  Satan knew about God’s warning to Adam concerning the one tree.  Because Satan hates God, he wanted to destroy the man and woman God made in His image.  Therefore, Satan planned to deceive Eve.</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10</a:t>
            </a:fld>
            <a:endParaRPr lang="en-US"/>
          </a:p>
        </p:txBody>
      </p:sp>
    </p:spTree>
    <p:extLst>
      <p:ext uri="{BB962C8B-B14F-4D97-AF65-F5344CB8AC3E}">
        <p14:creationId xmlns:p14="http://schemas.microsoft.com/office/powerpoint/2010/main" val="78016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421995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354454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10547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55292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05DCD-45B6-4EEB-AEC9-E8416ED78990}"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125023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605DCD-45B6-4EEB-AEC9-E8416ED78990}"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75268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605DCD-45B6-4EEB-AEC9-E8416ED78990}" type="datetimeFigureOut">
              <a:rPr lang="en-US" smtClean="0"/>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53022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605DCD-45B6-4EEB-AEC9-E8416ED78990}" type="datetimeFigureOut">
              <a:rPr lang="en-US" smtClean="0"/>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26868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05DCD-45B6-4EEB-AEC9-E8416ED78990}" type="datetimeFigureOut">
              <a:rPr lang="en-US" smtClean="0"/>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362681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05DCD-45B6-4EEB-AEC9-E8416ED78990}"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400518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05DCD-45B6-4EEB-AEC9-E8416ED78990}"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66176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05DCD-45B6-4EEB-AEC9-E8416ED78990}" type="datetimeFigureOut">
              <a:rPr lang="en-US" smtClean="0"/>
              <a:t>4/11/2023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D84A6-8E52-47EB-A794-0B6EEF020468}" type="slidenum">
              <a:rPr lang="en-US" smtClean="0"/>
              <a:t>‹#›</a:t>
            </a:fld>
            <a:endParaRPr lang="en-US"/>
          </a:p>
        </p:txBody>
      </p:sp>
    </p:spTree>
    <p:extLst>
      <p:ext uri="{BB962C8B-B14F-4D97-AF65-F5344CB8AC3E}">
        <p14:creationId xmlns:p14="http://schemas.microsoft.com/office/powerpoint/2010/main" val="1154362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gquestions.faith/creation-to-christ.html"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85800"/>
            <a:ext cx="10603851" cy="6028102"/>
          </a:xfrm>
          <a:prstGeom prst="rect">
            <a:avLst/>
          </a:prstGeom>
        </p:spPr>
      </p:pic>
      <p:sp>
        <p:nvSpPr>
          <p:cNvPr id="4" name="TextBox 3"/>
          <p:cNvSpPr txBox="1"/>
          <p:nvPr/>
        </p:nvSpPr>
        <p:spPr>
          <a:xfrm>
            <a:off x="413656" y="86380"/>
            <a:ext cx="8305800" cy="523220"/>
          </a:xfrm>
          <a:prstGeom prst="rect">
            <a:avLst/>
          </a:prstGeom>
          <a:noFill/>
        </p:spPr>
        <p:txBody>
          <a:bodyPr wrap="square" rtlCol="0">
            <a:spAutoFit/>
          </a:bodyPr>
          <a:lstStyle/>
          <a:p>
            <a:pPr algn="ctr"/>
            <a:r>
              <a:rPr lang="en-US" sz="2800" dirty="0">
                <a:solidFill>
                  <a:schemeClr val="tx2">
                    <a:lumMod val="20000"/>
                    <a:lumOff val="80000"/>
                  </a:schemeClr>
                </a:solidFill>
                <a:hlinkClick r:id="rId3"/>
              </a:rPr>
              <a:t>https://bigquestions.faith/creation-to-christ.html</a:t>
            </a:r>
            <a:endParaRPr lang="en-US" sz="2800" dirty="0">
              <a:solidFill>
                <a:schemeClr val="tx2">
                  <a:lumMod val="20000"/>
                  <a:lumOff val="80000"/>
                </a:schemeClr>
              </a:solidFill>
            </a:endParaRPr>
          </a:p>
        </p:txBody>
      </p:sp>
    </p:spTree>
    <p:extLst>
      <p:ext uri="{BB962C8B-B14F-4D97-AF65-F5344CB8AC3E}">
        <p14:creationId xmlns:p14="http://schemas.microsoft.com/office/powerpoint/2010/main" val="2873488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u="sng" dirty="0" smtClean="0"/>
              <a:t>A Choice in the Garden</a:t>
            </a:r>
            <a:endParaRPr lang="en-US" u="sng" dirty="0"/>
          </a:p>
        </p:txBody>
      </p:sp>
      <p:sp>
        <p:nvSpPr>
          <p:cNvPr id="3" name="Content Placeholder 2"/>
          <p:cNvSpPr>
            <a:spLocks noGrp="1"/>
          </p:cNvSpPr>
          <p:nvPr>
            <p:ph idx="1"/>
          </p:nvPr>
        </p:nvSpPr>
        <p:spPr>
          <a:xfrm>
            <a:off x="381000" y="1143000"/>
            <a:ext cx="8458200" cy="5181600"/>
          </a:xfrm>
        </p:spPr>
        <p:txBody>
          <a:bodyPr>
            <a:normAutofit lnSpcReduction="10000"/>
          </a:bodyPr>
          <a:lstStyle/>
          <a:p>
            <a:pPr>
              <a:spcAft>
                <a:spcPts val="1200"/>
              </a:spcAft>
            </a:pPr>
            <a:r>
              <a:rPr lang="en-US" dirty="0" smtClean="0"/>
              <a:t>God did not make people like robots</a:t>
            </a:r>
          </a:p>
          <a:p>
            <a:pPr lvl="1">
              <a:spcAft>
                <a:spcPts val="1200"/>
              </a:spcAft>
              <a:buFont typeface="Wingdings" panose="05000000000000000000" pitchFamily="2" charset="2"/>
              <a:buChar char="§"/>
            </a:pPr>
            <a:r>
              <a:rPr lang="en-US" dirty="0" smtClean="0"/>
              <a:t>True love requires a choice</a:t>
            </a:r>
          </a:p>
          <a:p>
            <a:pPr>
              <a:spcAft>
                <a:spcPts val="1200"/>
              </a:spcAft>
            </a:pPr>
            <a:r>
              <a:rPr lang="en-US" dirty="0" smtClean="0"/>
              <a:t>Genesis 2:16,17</a:t>
            </a:r>
          </a:p>
          <a:p>
            <a:pPr lvl="1">
              <a:spcAft>
                <a:spcPts val="1200"/>
              </a:spcAft>
              <a:buFont typeface="Wingdings" panose="05000000000000000000" pitchFamily="2" charset="2"/>
              <a:buChar char="§"/>
            </a:pPr>
            <a:r>
              <a:rPr lang="en-US" dirty="0" smtClean="0"/>
              <a:t>The man and woman could have anything they wanted in the garden</a:t>
            </a:r>
          </a:p>
          <a:p>
            <a:pPr lvl="1">
              <a:spcAft>
                <a:spcPts val="1200"/>
              </a:spcAft>
              <a:buFont typeface="Wingdings" panose="05000000000000000000" pitchFamily="2" charset="2"/>
              <a:buChar char="§"/>
            </a:pPr>
            <a:r>
              <a:rPr lang="en-US" dirty="0" smtClean="0"/>
              <a:t>They had a perfect relationship with God and each other (Gen 2:25)</a:t>
            </a:r>
          </a:p>
          <a:p>
            <a:pPr lvl="1">
              <a:spcAft>
                <a:spcPts val="1200"/>
              </a:spcAft>
              <a:buFont typeface="Wingdings" panose="05000000000000000000" pitchFamily="2" charset="2"/>
              <a:buChar char="§"/>
            </a:pPr>
            <a:r>
              <a:rPr lang="en-US" dirty="0" smtClean="0"/>
              <a:t>Only one rule : do not eat the fruit of the forbidden tree</a:t>
            </a:r>
            <a:endParaRPr lang="en-US" dirty="0"/>
          </a:p>
        </p:txBody>
      </p:sp>
    </p:spTree>
    <p:extLst>
      <p:ext uri="{BB962C8B-B14F-4D97-AF65-F5344CB8AC3E}">
        <p14:creationId xmlns:p14="http://schemas.microsoft.com/office/powerpoint/2010/main" val="46248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u="sng" dirty="0" smtClean="0"/>
              <a:t>Satan tempted Eve</a:t>
            </a:r>
            <a:endParaRPr lang="en-US" u="sng" dirty="0"/>
          </a:p>
        </p:txBody>
      </p:sp>
      <p:sp>
        <p:nvSpPr>
          <p:cNvPr id="3" name="Content Placeholder 2"/>
          <p:cNvSpPr>
            <a:spLocks noGrp="1"/>
          </p:cNvSpPr>
          <p:nvPr>
            <p:ph idx="1"/>
          </p:nvPr>
        </p:nvSpPr>
        <p:spPr>
          <a:xfrm>
            <a:off x="381000" y="990600"/>
            <a:ext cx="8534400" cy="5638800"/>
          </a:xfrm>
        </p:spPr>
        <p:txBody>
          <a:bodyPr>
            <a:normAutofit/>
          </a:bodyPr>
          <a:lstStyle/>
          <a:p>
            <a:pPr>
              <a:spcAft>
                <a:spcPts val="1200"/>
              </a:spcAft>
            </a:pPr>
            <a:r>
              <a:rPr lang="en-US" dirty="0" smtClean="0"/>
              <a:t>Genesis 3:1 – “Did God </a:t>
            </a:r>
            <a:r>
              <a:rPr lang="en-US" i="1" dirty="0" smtClean="0"/>
              <a:t>really</a:t>
            </a:r>
            <a:r>
              <a:rPr lang="en-US" dirty="0" smtClean="0"/>
              <a:t> say…?”</a:t>
            </a:r>
          </a:p>
          <a:p>
            <a:pPr lvl="1">
              <a:spcAft>
                <a:spcPts val="1200"/>
              </a:spcAft>
              <a:buFont typeface="Wingdings" panose="05000000000000000000" pitchFamily="2" charset="2"/>
              <a:buChar char="§"/>
            </a:pPr>
            <a:r>
              <a:rPr lang="en-US" dirty="0" smtClean="0"/>
              <a:t>He wanted Eve to doubt </a:t>
            </a:r>
            <a:r>
              <a:rPr lang="en-US" u="sng" dirty="0" smtClean="0"/>
              <a:t>God’s Word</a:t>
            </a:r>
          </a:p>
          <a:p>
            <a:pPr lvl="1">
              <a:spcAft>
                <a:spcPts val="1200"/>
              </a:spcAft>
              <a:buFont typeface="Wingdings" panose="05000000000000000000" pitchFamily="2" charset="2"/>
              <a:buChar char="§"/>
            </a:pPr>
            <a:r>
              <a:rPr lang="en-US" dirty="0" smtClean="0"/>
              <a:t>He tempted Eve to doubt </a:t>
            </a:r>
            <a:r>
              <a:rPr lang="en-US" u="sng" dirty="0" smtClean="0"/>
              <a:t>God’s love</a:t>
            </a:r>
          </a:p>
          <a:p>
            <a:pPr>
              <a:spcAft>
                <a:spcPts val="1200"/>
              </a:spcAft>
            </a:pPr>
            <a:r>
              <a:rPr lang="en-US" dirty="0" smtClean="0"/>
              <a:t>Genesis 3:2-5 – “You will not die…”</a:t>
            </a:r>
          </a:p>
          <a:p>
            <a:pPr lvl="1">
              <a:spcAft>
                <a:spcPts val="1200"/>
              </a:spcAft>
              <a:buFont typeface="Wingdings" panose="05000000000000000000" pitchFamily="2" charset="2"/>
              <a:buChar char="§"/>
            </a:pPr>
            <a:r>
              <a:rPr lang="en-US" dirty="0" smtClean="0"/>
              <a:t>“You will be like God” (Satan’s original sin)</a:t>
            </a:r>
          </a:p>
          <a:p>
            <a:pPr lvl="1">
              <a:spcAft>
                <a:spcPts val="1200"/>
              </a:spcAft>
              <a:buFont typeface="Wingdings" panose="05000000000000000000" pitchFamily="2" charset="2"/>
              <a:buChar char="§"/>
            </a:pPr>
            <a:r>
              <a:rPr lang="en-US" dirty="0" smtClean="0"/>
              <a:t>“Believe in yourself - rule your own life!”</a:t>
            </a:r>
          </a:p>
          <a:p>
            <a:pPr>
              <a:spcAft>
                <a:spcPts val="1200"/>
              </a:spcAft>
            </a:pPr>
            <a:r>
              <a:rPr lang="en-US" dirty="0" smtClean="0"/>
              <a:t>But God did not make us to live apart from Him.  He made us to be guided by His word.</a:t>
            </a:r>
            <a:endParaRPr lang="en-US" dirty="0"/>
          </a:p>
        </p:txBody>
      </p:sp>
    </p:spTree>
    <p:extLst>
      <p:ext uri="{BB962C8B-B14F-4D97-AF65-F5344CB8AC3E}">
        <p14:creationId xmlns:p14="http://schemas.microsoft.com/office/powerpoint/2010/main" val="426863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u="sng" dirty="0" smtClean="0"/>
              <a:t>Eve and Adam make a choice</a:t>
            </a:r>
            <a:endParaRPr lang="en-US" u="sng" dirty="0"/>
          </a:p>
        </p:txBody>
      </p:sp>
      <p:sp>
        <p:nvSpPr>
          <p:cNvPr id="3" name="Content Placeholder 2"/>
          <p:cNvSpPr>
            <a:spLocks noGrp="1"/>
          </p:cNvSpPr>
          <p:nvPr>
            <p:ph idx="1"/>
          </p:nvPr>
        </p:nvSpPr>
        <p:spPr>
          <a:xfrm>
            <a:off x="457200" y="1112837"/>
            <a:ext cx="8229600" cy="5135563"/>
          </a:xfrm>
        </p:spPr>
        <p:txBody>
          <a:bodyPr>
            <a:normAutofit/>
          </a:bodyPr>
          <a:lstStyle/>
          <a:p>
            <a:pPr>
              <a:spcAft>
                <a:spcPts val="1200"/>
              </a:spcAft>
            </a:pPr>
            <a:r>
              <a:rPr lang="en-US" dirty="0" smtClean="0"/>
              <a:t>Genesis 3:6 – The woman saw:</a:t>
            </a:r>
          </a:p>
          <a:p>
            <a:pPr lvl="1">
              <a:spcAft>
                <a:spcPts val="1200"/>
              </a:spcAft>
            </a:pPr>
            <a:r>
              <a:rPr lang="en-US" dirty="0" smtClean="0"/>
              <a:t>The fruit looked like it would </a:t>
            </a:r>
            <a:r>
              <a:rPr lang="en-US" b="1" dirty="0" smtClean="0"/>
              <a:t>taste good</a:t>
            </a:r>
          </a:p>
          <a:p>
            <a:pPr lvl="1">
              <a:spcAft>
                <a:spcPts val="1200"/>
              </a:spcAft>
            </a:pPr>
            <a:r>
              <a:rPr lang="en-US" dirty="0" smtClean="0"/>
              <a:t>The fruit was </a:t>
            </a:r>
            <a:r>
              <a:rPr lang="en-US" b="1" dirty="0" smtClean="0"/>
              <a:t>attractive</a:t>
            </a:r>
            <a:r>
              <a:rPr lang="en-US" dirty="0" smtClean="0"/>
              <a:t> to the eyes</a:t>
            </a:r>
          </a:p>
          <a:p>
            <a:pPr lvl="1">
              <a:spcAft>
                <a:spcPts val="1200"/>
              </a:spcAft>
            </a:pPr>
            <a:r>
              <a:rPr lang="en-US" dirty="0" smtClean="0"/>
              <a:t>Eating could increase her </a:t>
            </a:r>
            <a:r>
              <a:rPr lang="en-US" b="1" dirty="0" smtClean="0"/>
              <a:t>wisdom and power</a:t>
            </a:r>
          </a:p>
          <a:p>
            <a:pPr>
              <a:spcAft>
                <a:spcPts val="1200"/>
              </a:spcAft>
            </a:pPr>
            <a:r>
              <a:rPr lang="en-US" dirty="0" smtClean="0"/>
              <a:t>She ate, and then Adam ate </a:t>
            </a:r>
          </a:p>
          <a:p>
            <a:pPr>
              <a:spcAft>
                <a:spcPts val="1200"/>
              </a:spcAft>
            </a:pPr>
            <a:r>
              <a:rPr lang="en-US" dirty="0" smtClean="0"/>
              <a:t>1 John 2:16 – the same temptation</a:t>
            </a:r>
          </a:p>
          <a:p>
            <a:pPr lvl="1">
              <a:spcAft>
                <a:spcPts val="1200"/>
              </a:spcAft>
            </a:pPr>
            <a:r>
              <a:rPr lang="en-US" dirty="0" smtClean="0"/>
              <a:t>Feels good, looks good, makes you proud</a:t>
            </a:r>
          </a:p>
        </p:txBody>
      </p:sp>
    </p:spTree>
    <p:extLst>
      <p:ext uri="{BB962C8B-B14F-4D97-AF65-F5344CB8AC3E}">
        <p14:creationId xmlns:p14="http://schemas.microsoft.com/office/powerpoint/2010/main" val="233057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10943379"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76200" y="381000"/>
            <a:ext cx="8534400" cy="1600200"/>
          </a:xfrm>
        </p:spPr>
        <p:txBody>
          <a:bodyPr>
            <a:noAutofit/>
          </a:bodyPr>
          <a:lstStyle/>
          <a:p>
            <a:r>
              <a:rPr lang="en-US" sz="4800" dirty="0" smtClean="0"/>
              <a:t>The bait might look tasty, </a:t>
            </a:r>
            <a:br>
              <a:rPr lang="en-US" sz="4800" dirty="0" smtClean="0"/>
            </a:br>
            <a:r>
              <a:rPr lang="en-US" sz="4800" dirty="0" smtClean="0"/>
              <a:t>but the hook is deadly</a:t>
            </a:r>
            <a:endParaRPr lang="en-US" sz="4800" dirty="0"/>
          </a:p>
        </p:txBody>
      </p:sp>
    </p:spTree>
    <p:extLst>
      <p:ext uri="{BB962C8B-B14F-4D97-AF65-F5344CB8AC3E}">
        <p14:creationId xmlns:p14="http://schemas.microsoft.com/office/powerpoint/2010/main" val="2379565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64000">
              <a:schemeClr val="bg1"/>
            </a:gs>
            <a:gs pos="100000">
              <a:schemeClr val="bg1"/>
            </a:gs>
          </a:gsLst>
          <a:lin ang="10800000" scaled="1"/>
        </a:gradFill>
        <a:effectLst/>
      </p:bgPr>
    </p:bg>
    <p:spTree>
      <p:nvGrpSpPr>
        <p:cNvPr id="1" name=""/>
        <p:cNvGrpSpPr/>
        <p:nvPr/>
      </p:nvGrpSpPr>
      <p:grpSpPr>
        <a:xfrm>
          <a:off x="0" y="0"/>
          <a:ext cx="0" cy="0"/>
          <a:chOff x="0" y="0"/>
          <a:chExt cx="0" cy="0"/>
        </a:xfrm>
      </p:grpSpPr>
      <p:grpSp>
        <p:nvGrpSpPr>
          <p:cNvPr id="10" name="Group 9"/>
          <p:cNvGrpSpPr/>
          <p:nvPr/>
        </p:nvGrpSpPr>
        <p:grpSpPr>
          <a:xfrm>
            <a:off x="-76200" y="1466671"/>
            <a:ext cx="9220200" cy="1200329"/>
            <a:chOff x="-76200" y="3810000"/>
            <a:chExt cx="9220200" cy="1200329"/>
          </a:xfrm>
        </p:grpSpPr>
        <p:sp>
          <p:nvSpPr>
            <p:cNvPr id="6" name="TextBox 5"/>
            <p:cNvSpPr txBox="1"/>
            <p:nvPr/>
          </p:nvSpPr>
          <p:spPr>
            <a:xfrm>
              <a:off x="-76200" y="3810000"/>
              <a:ext cx="3810000" cy="1200329"/>
            </a:xfrm>
            <a:prstGeom prst="rect">
              <a:avLst/>
            </a:prstGeom>
            <a:noFill/>
          </p:spPr>
          <p:txBody>
            <a:bodyPr wrap="square" rtlCol="0">
              <a:spAutoFit/>
            </a:bodyPr>
            <a:lstStyle/>
            <a:p>
              <a:r>
                <a:rPr lang="en-US" sz="3600" dirty="0" smtClean="0"/>
                <a:t>Moving away from the light of God</a:t>
              </a:r>
              <a:endParaRPr lang="en-US" sz="3600" dirty="0"/>
            </a:p>
          </p:txBody>
        </p:sp>
        <p:sp>
          <p:nvSpPr>
            <p:cNvPr id="9" name="TextBox 8"/>
            <p:cNvSpPr txBox="1"/>
            <p:nvPr/>
          </p:nvSpPr>
          <p:spPr>
            <a:xfrm>
              <a:off x="5334000" y="3810000"/>
              <a:ext cx="3810000" cy="1200329"/>
            </a:xfrm>
            <a:prstGeom prst="rect">
              <a:avLst/>
            </a:prstGeom>
            <a:noFill/>
          </p:spPr>
          <p:txBody>
            <a:bodyPr wrap="square" rtlCol="0">
              <a:spAutoFit/>
            </a:bodyPr>
            <a:lstStyle/>
            <a:p>
              <a:pPr algn="r"/>
              <a:r>
                <a:rPr lang="en-US" sz="3600" dirty="0" smtClean="0">
                  <a:solidFill>
                    <a:schemeClr val="bg1">
                      <a:lumMod val="95000"/>
                    </a:schemeClr>
                  </a:solidFill>
                </a:rPr>
                <a:t>Into the darkness of rebellion</a:t>
              </a:r>
              <a:endParaRPr lang="en-US" sz="3600" dirty="0">
                <a:solidFill>
                  <a:schemeClr val="bg1">
                    <a:lumMod val="95000"/>
                  </a:schemeClr>
                </a:solidFill>
              </a:endParaRPr>
            </a:p>
          </p:txBody>
        </p:sp>
        <p:sp>
          <p:nvSpPr>
            <p:cNvPr id="8" name="Right Arrow 7"/>
            <p:cNvSpPr/>
            <p:nvPr/>
          </p:nvSpPr>
          <p:spPr>
            <a:xfrm>
              <a:off x="3581400" y="4267200"/>
              <a:ext cx="2209800" cy="381000"/>
            </a:xfrm>
            <a:prstGeom prst="rightArrow">
              <a:avLst/>
            </a:prstGeom>
            <a:gradFill>
              <a:gsLst>
                <a:gs pos="0">
                  <a:srgbClr val="000000"/>
                </a:gs>
                <a:gs pos="39999">
                  <a:srgbClr val="0A128C"/>
                </a:gs>
                <a:gs pos="70000">
                  <a:srgbClr val="181CC7"/>
                </a:gs>
                <a:gs pos="88000">
                  <a:srgbClr val="7005D4"/>
                </a:gs>
                <a:gs pos="100000">
                  <a:srgbClr val="8C3D91"/>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6705600" y="2847154"/>
            <a:ext cx="2743200" cy="1409866"/>
            <a:chOff x="6705600" y="2847154"/>
            <a:chExt cx="2743200" cy="1409866"/>
          </a:xfrm>
        </p:grpSpPr>
        <p:sp>
          <p:nvSpPr>
            <p:cNvPr id="7" name="TextBox 6"/>
            <p:cNvSpPr txBox="1"/>
            <p:nvPr/>
          </p:nvSpPr>
          <p:spPr>
            <a:xfrm>
              <a:off x="6705600" y="2847154"/>
              <a:ext cx="2743200" cy="923330"/>
            </a:xfrm>
            <a:prstGeom prst="rect">
              <a:avLst/>
            </a:prstGeom>
            <a:noFill/>
          </p:spPr>
          <p:txBody>
            <a:bodyPr wrap="square" rtlCol="0">
              <a:spAutoFit/>
            </a:bodyPr>
            <a:lstStyle/>
            <a:p>
              <a:pPr algn="ctr"/>
              <a:r>
                <a:rPr lang="en-US" sz="5400" b="1" dirty="0" smtClean="0">
                  <a:solidFill>
                    <a:srgbClr val="FF0000"/>
                  </a:solidFill>
                  <a:latin typeface="Arial Black" panose="020B0A04020102020204" pitchFamily="34" charset="0"/>
                </a:rPr>
                <a:t>Satan</a:t>
              </a:r>
              <a:endParaRPr lang="en-US" sz="5400" b="1" dirty="0">
                <a:solidFill>
                  <a:srgbClr val="FF0000"/>
                </a:solidFill>
                <a:latin typeface="Arial Black" panose="020B0A04020102020204" pitchFamily="34" charset="0"/>
              </a:endParaRPr>
            </a:p>
          </p:txBody>
        </p:sp>
        <p:sp>
          <p:nvSpPr>
            <p:cNvPr id="13" name="TextBox 12"/>
            <p:cNvSpPr txBox="1"/>
            <p:nvPr/>
          </p:nvSpPr>
          <p:spPr>
            <a:xfrm>
              <a:off x="6705600" y="3733800"/>
              <a:ext cx="2514600" cy="523220"/>
            </a:xfrm>
            <a:prstGeom prst="rect">
              <a:avLst/>
            </a:prstGeom>
            <a:noFill/>
          </p:spPr>
          <p:txBody>
            <a:bodyPr wrap="square" rtlCol="0">
              <a:spAutoFit/>
            </a:bodyPr>
            <a:lstStyle/>
            <a:p>
              <a:r>
                <a:rPr lang="en-US" sz="2800" dirty="0" smtClean="0">
                  <a:solidFill>
                    <a:srgbClr val="FF0000"/>
                  </a:solidFill>
                </a:rPr>
                <a:t>Enemy, Accuser</a:t>
              </a:r>
              <a:endParaRPr lang="en-US" sz="2800" dirty="0">
                <a:solidFill>
                  <a:srgbClr val="FF0000"/>
                </a:solidFill>
              </a:endParaRPr>
            </a:p>
          </p:txBody>
        </p:sp>
      </p:grpSp>
      <p:sp>
        <p:nvSpPr>
          <p:cNvPr id="15" name="TextBox 14"/>
          <p:cNvSpPr txBox="1"/>
          <p:nvPr/>
        </p:nvSpPr>
        <p:spPr>
          <a:xfrm>
            <a:off x="5867400" y="4572000"/>
            <a:ext cx="3429000" cy="461665"/>
          </a:xfrm>
          <a:prstGeom prst="rect">
            <a:avLst/>
          </a:prstGeom>
          <a:noFill/>
        </p:spPr>
        <p:txBody>
          <a:bodyPr wrap="square" rtlCol="0">
            <a:spAutoFit/>
          </a:bodyPr>
          <a:lstStyle/>
          <a:p>
            <a:r>
              <a:rPr lang="en-US" sz="2400" dirty="0" smtClean="0">
                <a:solidFill>
                  <a:schemeClr val="bg1">
                    <a:lumMod val="95000"/>
                  </a:schemeClr>
                </a:solidFill>
              </a:rPr>
              <a:t>“</a:t>
            </a:r>
            <a:r>
              <a:rPr lang="en-US" sz="2400" b="1" dirty="0" smtClean="0">
                <a:solidFill>
                  <a:schemeClr val="bg1">
                    <a:lumMod val="95000"/>
                  </a:schemeClr>
                </a:solidFill>
              </a:rPr>
              <a:t>I will </a:t>
            </a:r>
            <a:r>
              <a:rPr lang="en-US" sz="2400" dirty="0" smtClean="0">
                <a:solidFill>
                  <a:schemeClr val="bg1">
                    <a:lumMod val="95000"/>
                  </a:schemeClr>
                </a:solidFill>
              </a:rPr>
              <a:t>ascend to heaven”</a:t>
            </a:r>
          </a:p>
        </p:txBody>
      </p:sp>
      <p:sp>
        <p:nvSpPr>
          <p:cNvPr id="17" name="TextBox 16"/>
          <p:cNvSpPr txBox="1"/>
          <p:nvPr/>
        </p:nvSpPr>
        <p:spPr>
          <a:xfrm>
            <a:off x="6106804" y="5024735"/>
            <a:ext cx="3238500" cy="461665"/>
          </a:xfrm>
          <a:prstGeom prst="rect">
            <a:avLst/>
          </a:prstGeom>
          <a:noFill/>
        </p:spPr>
        <p:txBody>
          <a:bodyPr wrap="square" rtlCol="0">
            <a:spAutoFit/>
          </a:bodyPr>
          <a:lstStyle/>
          <a:p>
            <a:r>
              <a:rPr lang="en-US" sz="2400" dirty="0" smtClean="0">
                <a:solidFill>
                  <a:schemeClr val="bg1">
                    <a:lumMod val="95000"/>
                  </a:schemeClr>
                </a:solidFill>
              </a:rPr>
              <a:t>“</a:t>
            </a:r>
            <a:r>
              <a:rPr lang="en-US" sz="2400" b="1" dirty="0" smtClean="0">
                <a:solidFill>
                  <a:schemeClr val="bg1">
                    <a:lumMod val="95000"/>
                  </a:schemeClr>
                </a:solidFill>
              </a:rPr>
              <a:t>I will </a:t>
            </a:r>
            <a:r>
              <a:rPr lang="en-US" sz="2400" dirty="0" smtClean="0">
                <a:solidFill>
                  <a:schemeClr val="bg1">
                    <a:lumMod val="95000"/>
                  </a:schemeClr>
                </a:solidFill>
              </a:rPr>
              <a:t>raise my throne”</a:t>
            </a:r>
          </a:p>
        </p:txBody>
      </p:sp>
      <p:sp>
        <p:nvSpPr>
          <p:cNvPr id="18" name="TextBox 17"/>
          <p:cNvSpPr txBox="1"/>
          <p:nvPr/>
        </p:nvSpPr>
        <p:spPr>
          <a:xfrm>
            <a:off x="6517944" y="5493603"/>
            <a:ext cx="2743200" cy="830997"/>
          </a:xfrm>
          <a:prstGeom prst="rect">
            <a:avLst/>
          </a:prstGeom>
          <a:noFill/>
        </p:spPr>
        <p:txBody>
          <a:bodyPr wrap="square" rtlCol="0">
            <a:spAutoFit/>
          </a:bodyPr>
          <a:lstStyle/>
          <a:p>
            <a:r>
              <a:rPr lang="en-US" sz="2400" dirty="0" smtClean="0">
                <a:solidFill>
                  <a:schemeClr val="bg1">
                    <a:lumMod val="95000"/>
                  </a:schemeClr>
                </a:solidFill>
              </a:rPr>
              <a:t>“</a:t>
            </a:r>
            <a:r>
              <a:rPr lang="en-US" sz="2400" b="1" dirty="0" smtClean="0">
                <a:solidFill>
                  <a:schemeClr val="bg1">
                    <a:lumMod val="95000"/>
                  </a:schemeClr>
                </a:solidFill>
              </a:rPr>
              <a:t>I will </a:t>
            </a:r>
            <a:r>
              <a:rPr lang="en-US" sz="2400" dirty="0" smtClean="0">
                <a:solidFill>
                  <a:schemeClr val="bg1">
                    <a:lumMod val="95000"/>
                  </a:schemeClr>
                </a:solidFill>
              </a:rPr>
              <a:t>make myself like the Most High”</a:t>
            </a:r>
          </a:p>
        </p:txBody>
      </p:sp>
      <p:sp>
        <p:nvSpPr>
          <p:cNvPr id="2" name="TextBox 1"/>
          <p:cNvSpPr txBox="1"/>
          <p:nvPr/>
        </p:nvSpPr>
        <p:spPr>
          <a:xfrm>
            <a:off x="0" y="4655402"/>
            <a:ext cx="2514600" cy="1200329"/>
          </a:xfrm>
          <a:prstGeom prst="rect">
            <a:avLst/>
          </a:prstGeom>
          <a:noFill/>
        </p:spPr>
        <p:txBody>
          <a:bodyPr wrap="square" rtlCol="0">
            <a:spAutoFit/>
          </a:bodyPr>
          <a:lstStyle/>
          <a:p>
            <a:r>
              <a:rPr lang="en-US" sz="3600" dirty="0" smtClean="0">
                <a:latin typeface="Aharoni" panose="02010803020104030203" pitchFamily="2" charset="-79"/>
                <a:cs typeface="Aharoni" panose="02010803020104030203" pitchFamily="2" charset="-79"/>
              </a:rPr>
              <a:t>Man and Woman</a:t>
            </a:r>
            <a:endParaRPr lang="en-US" sz="3600" dirty="0">
              <a:latin typeface="Aharoni" panose="02010803020104030203" pitchFamily="2" charset="-79"/>
              <a:cs typeface="Aharoni" panose="02010803020104030203" pitchFamily="2" charset="-79"/>
            </a:endParaRPr>
          </a:p>
        </p:txBody>
      </p:sp>
      <p:sp>
        <p:nvSpPr>
          <p:cNvPr id="4" name="Rectangle 3"/>
          <p:cNvSpPr/>
          <p:nvPr/>
        </p:nvSpPr>
        <p:spPr>
          <a:xfrm>
            <a:off x="0" y="4495800"/>
            <a:ext cx="2286000" cy="1413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8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 3.82054E-6 L 0.7375 -0.63252 " pathEditMode="relative" rAng="0" ptsTypes="AA">
                                      <p:cBhvr>
                                        <p:cTn id="11" dur="3000" fill="hold"/>
                                        <p:tgtEl>
                                          <p:spTgt spid="2"/>
                                        </p:tgtEl>
                                        <p:attrNameLst>
                                          <p:attrName>ppt_x</p:attrName>
                                          <p:attrName>ppt_y</p:attrName>
                                        </p:attrNameLst>
                                      </p:cBhvr>
                                      <p:rCtr x="36875" y="-316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792162"/>
          </a:xfrm>
        </p:spPr>
        <p:txBody>
          <a:bodyPr>
            <a:normAutofit/>
          </a:bodyPr>
          <a:lstStyle/>
          <a:p>
            <a:r>
              <a:rPr lang="en-US" u="sng" dirty="0" smtClean="0"/>
              <a:t>What is Death?</a:t>
            </a:r>
            <a:endParaRPr lang="en-US" u="sng" dirty="0"/>
          </a:p>
        </p:txBody>
      </p:sp>
      <p:sp>
        <p:nvSpPr>
          <p:cNvPr id="4" name="Content Placeholder 3"/>
          <p:cNvSpPr>
            <a:spLocks noGrp="1"/>
          </p:cNvSpPr>
          <p:nvPr>
            <p:ph idx="1"/>
          </p:nvPr>
        </p:nvSpPr>
        <p:spPr>
          <a:xfrm>
            <a:off x="152400" y="990600"/>
            <a:ext cx="8991600" cy="5486400"/>
          </a:xfrm>
        </p:spPr>
        <p:txBody>
          <a:bodyPr>
            <a:normAutofit/>
          </a:bodyPr>
          <a:lstStyle/>
          <a:p>
            <a:pPr>
              <a:spcAft>
                <a:spcPts val="1200"/>
              </a:spcAft>
            </a:pPr>
            <a:r>
              <a:rPr lang="en-US" b="1" dirty="0" smtClean="0"/>
              <a:t>Genesis 2:16,17 – </a:t>
            </a:r>
            <a:r>
              <a:rPr lang="en-US" dirty="0" smtClean="0"/>
              <a:t>what did God say would happen whey they ate from the tree?</a:t>
            </a:r>
          </a:p>
          <a:p>
            <a:pPr>
              <a:spcAft>
                <a:spcPts val="1200"/>
              </a:spcAft>
            </a:pPr>
            <a:r>
              <a:rPr lang="en-US" b="1" dirty="0" smtClean="0"/>
              <a:t>Isaiah 59:2</a:t>
            </a:r>
            <a:r>
              <a:rPr lang="en-US" dirty="0" smtClean="0"/>
              <a:t> – sin separates us from God</a:t>
            </a:r>
          </a:p>
          <a:p>
            <a:pPr lvl="1">
              <a:spcAft>
                <a:spcPts val="1200"/>
              </a:spcAft>
            </a:pPr>
            <a:r>
              <a:rPr lang="en-US" dirty="0" smtClean="0"/>
              <a:t>When someone dies </a:t>
            </a:r>
            <a:r>
              <a:rPr lang="en-US" i="1" dirty="0" smtClean="0"/>
              <a:t>physically</a:t>
            </a:r>
            <a:r>
              <a:rPr lang="en-US" dirty="0" smtClean="0"/>
              <a:t>, their soul is </a:t>
            </a:r>
            <a:r>
              <a:rPr lang="en-US" u="sng" dirty="0" smtClean="0"/>
              <a:t>separated</a:t>
            </a:r>
            <a:r>
              <a:rPr lang="en-US" dirty="0" smtClean="0"/>
              <a:t> from their body</a:t>
            </a:r>
          </a:p>
          <a:p>
            <a:pPr lvl="1">
              <a:spcAft>
                <a:spcPts val="1200"/>
              </a:spcAft>
            </a:pPr>
            <a:r>
              <a:rPr lang="en-US" dirty="0" smtClean="0"/>
              <a:t>When someone dies </a:t>
            </a:r>
            <a:r>
              <a:rPr lang="en-US" i="1" dirty="0" smtClean="0"/>
              <a:t>spiritually</a:t>
            </a:r>
            <a:r>
              <a:rPr lang="en-US" dirty="0" smtClean="0"/>
              <a:t>, their spirit is </a:t>
            </a:r>
            <a:r>
              <a:rPr lang="en-US" u="sng" dirty="0" smtClean="0"/>
              <a:t>separated</a:t>
            </a:r>
            <a:r>
              <a:rPr lang="en-US" dirty="0" smtClean="0"/>
              <a:t> from God </a:t>
            </a:r>
          </a:p>
          <a:p>
            <a:pPr>
              <a:spcAft>
                <a:spcPts val="1200"/>
              </a:spcAft>
            </a:pPr>
            <a:r>
              <a:rPr lang="en-US" b="1" dirty="0"/>
              <a:t>Genesis 3:7,8 </a:t>
            </a:r>
            <a:r>
              <a:rPr lang="en-US" dirty="0"/>
              <a:t>– they hid themselves from God</a:t>
            </a:r>
          </a:p>
          <a:p>
            <a:pPr>
              <a:spcAft>
                <a:spcPts val="1200"/>
              </a:spcAft>
              <a:buFont typeface="Wingdings" panose="05000000000000000000" pitchFamily="2" charset="2"/>
              <a:buChar char="Ø"/>
            </a:pPr>
            <a:r>
              <a:rPr lang="en-US" dirty="0" smtClean="0"/>
              <a:t>    Death = separation from life</a:t>
            </a:r>
            <a:endParaRPr lang="en-US" dirty="0"/>
          </a:p>
        </p:txBody>
      </p:sp>
    </p:spTree>
    <p:extLst>
      <p:ext uri="{BB962C8B-B14F-4D97-AF65-F5344CB8AC3E}">
        <p14:creationId xmlns:p14="http://schemas.microsoft.com/office/powerpoint/2010/main" val="340545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a:bodyPr>
          <a:lstStyle/>
          <a:p>
            <a:r>
              <a:rPr lang="en-US" u="sng" dirty="0" smtClean="0"/>
              <a:t>The results of sin (Genesis 3):</a:t>
            </a:r>
            <a:endParaRPr lang="en-US" u="sng" dirty="0"/>
          </a:p>
        </p:txBody>
      </p:sp>
      <p:sp>
        <p:nvSpPr>
          <p:cNvPr id="3" name="Content Placeholder 2"/>
          <p:cNvSpPr>
            <a:spLocks noGrp="1"/>
          </p:cNvSpPr>
          <p:nvPr>
            <p:ph idx="1"/>
          </p:nvPr>
        </p:nvSpPr>
        <p:spPr>
          <a:xfrm>
            <a:off x="152400" y="1066800"/>
            <a:ext cx="8839200" cy="5410200"/>
          </a:xfrm>
        </p:spPr>
        <p:txBody>
          <a:bodyPr>
            <a:normAutofit/>
          </a:bodyPr>
          <a:lstStyle/>
          <a:p>
            <a:r>
              <a:rPr lang="en-US" b="1" dirty="0" smtClean="0"/>
              <a:t>Verses 10-12  </a:t>
            </a:r>
            <a:r>
              <a:rPr lang="en-US" dirty="0" smtClean="0"/>
              <a:t>&gt;  Three Things:</a:t>
            </a:r>
          </a:p>
          <a:p>
            <a:pPr lvl="1">
              <a:buFont typeface="Wingdings" panose="05000000000000000000" pitchFamily="2" charset="2"/>
              <a:buChar char="ü"/>
            </a:pPr>
            <a:r>
              <a:rPr lang="en-US" dirty="0" smtClean="0"/>
              <a:t>  Fear – “I was afraid”</a:t>
            </a:r>
          </a:p>
          <a:p>
            <a:pPr lvl="1">
              <a:buFont typeface="Wingdings" panose="05000000000000000000" pitchFamily="2" charset="2"/>
              <a:buChar char="ü"/>
            </a:pPr>
            <a:r>
              <a:rPr lang="en-US" dirty="0" smtClean="0"/>
              <a:t>  Shame – “I was naked”</a:t>
            </a:r>
          </a:p>
          <a:p>
            <a:pPr lvl="1">
              <a:buFont typeface="Wingdings" panose="05000000000000000000" pitchFamily="2" charset="2"/>
              <a:buChar char="ü"/>
            </a:pPr>
            <a:r>
              <a:rPr lang="en-US" dirty="0" smtClean="0"/>
              <a:t>  Guilt – “I ate”</a:t>
            </a:r>
          </a:p>
          <a:p>
            <a:r>
              <a:rPr lang="en-US" dirty="0" smtClean="0"/>
              <a:t>The Curses on People and Creation</a:t>
            </a:r>
          </a:p>
          <a:p>
            <a:pPr lvl="1">
              <a:buFont typeface="Courier New" panose="02070309020205020404" pitchFamily="49" charset="0"/>
              <a:buChar char="o"/>
            </a:pPr>
            <a:r>
              <a:rPr lang="en-US" b="1" dirty="0" smtClean="0"/>
              <a:t> Verse 16</a:t>
            </a:r>
            <a:r>
              <a:rPr lang="en-US" dirty="0" smtClean="0"/>
              <a:t> &gt; woman: painful childbirth and loss of freedom</a:t>
            </a:r>
          </a:p>
          <a:p>
            <a:pPr lvl="1">
              <a:buFont typeface="Courier New" panose="02070309020205020404" pitchFamily="49" charset="0"/>
              <a:buChar char="o"/>
            </a:pPr>
            <a:r>
              <a:rPr lang="en-US" b="1" dirty="0" smtClean="0"/>
              <a:t> Verse 17-18</a:t>
            </a:r>
            <a:r>
              <a:rPr lang="en-US" dirty="0" smtClean="0"/>
              <a:t> </a:t>
            </a:r>
            <a:r>
              <a:rPr lang="en-US" dirty="0"/>
              <a:t>&gt; </a:t>
            </a:r>
            <a:r>
              <a:rPr lang="en-US" dirty="0" smtClean="0"/>
              <a:t>man</a:t>
            </a:r>
            <a:r>
              <a:rPr lang="en-US" dirty="0"/>
              <a:t>: thorns, </a:t>
            </a:r>
            <a:r>
              <a:rPr lang="en-US" dirty="0" smtClean="0"/>
              <a:t>pain, </a:t>
            </a:r>
            <a:r>
              <a:rPr lang="en-US" dirty="0"/>
              <a:t>sweat</a:t>
            </a:r>
            <a:r>
              <a:rPr lang="en-US" dirty="0" smtClean="0"/>
              <a:t>, hard work</a:t>
            </a:r>
          </a:p>
          <a:p>
            <a:pPr lvl="1">
              <a:buFont typeface="Courier New" panose="02070309020205020404" pitchFamily="49" charset="0"/>
              <a:buChar char="o"/>
            </a:pPr>
            <a:r>
              <a:rPr lang="en-US" b="1" dirty="0"/>
              <a:t> </a:t>
            </a:r>
            <a:r>
              <a:rPr lang="en-US" b="1" dirty="0" smtClean="0"/>
              <a:t>Verses 19</a:t>
            </a:r>
            <a:r>
              <a:rPr lang="en-US" dirty="0" smtClean="0"/>
              <a:t> &gt; man and woman: death</a:t>
            </a:r>
          </a:p>
          <a:p>
            <a:pPr lvl="1">
              <a:buFont typeface="Courier New" panose="02070309020205020404" pitchFamily="49" charset="0"/>
              <a:buChar char="o"/>
            </a:pPr>
            <a:r>
              <a:rPr lang="en-US" b="1" dirty="0"/>
              <a:t> </a:t>
            </a:r>
            <a:r>
              <a:rPr lang="en-US" b="1" dirty="0" smtClean="0"/>
              <a:t>Romans 8:20-22</a:t>
            </a:r>
            <a:r>
              <a:rPr lang="en-US" dirty="0" smtClean="0"/>
              <a:t> &gt; all creation suffers</a:t>
            </a:r>
          </a:p>
        </p:txBody>
      </p:sp>
    </p:spTree>
    <p:extLst>
      <p:ext uri="{BB962C8B-B14F-4D97-AF65-F5344CB8AC3E}">
        <p14:creationId xmlns:p14="http://schemas.microsoft.com/office/powerpoint/2010/main" val="275843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u="sng" dirty="0" smtClean="0"/>
              <a:t>Bad news for all of us</a:t>
            </a:r>
            <a:endParaRPr lang="en-US" u="sng" dirty="0"/>
          </a:p>
        </p:txBody>
      </p:sp>
      <p:sp>
        <p:nvSpPr>
          <p:cNvPr id="3" name="Content Placeholder 2"/>
          <p:cNvSpPr>
            <a:spLocks noGrp="1"/>
          </p:cNvSpPr>
          <p:nvPr>
            <p:ph idx="1"/>
          </p:nvPr>
        </p:nvSpPr>
        <p:spPr>
          <a:xfrm>
            <a:off x="457200" y="1066800"/>
            <a:ext cx="7924800" cy="5334000"/>
          </a:xfrm>
        </p:spPr>
        <p:txBody>
          <a:bodyPr>
            <a:normAutofit/>
          </a:bodyPr>
          <a:lstStyle/>
          <a:p>
            <a:pPr hangingPunct="0"/>
            <a:r>
              <a:rPr lang="en-US" b="1" dirty="0" smtClean="0"/>
              <a:t>Romans 5:12</a:t>
            </a:r>
          </a:p>
          <a:p>
            <a:pPr lvl="1" hangingPunct="0">
              <a:buFont typeface="Wingdings" panose="05000000000000000000" pitchFamily="2" charset="2"/>
              <a:buChar char="§"/>
            </a:pPr>
            <a:r>
              <a:rPr lang="en-US" dirty="0" smtClean="0"/>
              <a:t> We all inherit sin – it’s not just what we do, it’s who we are</a:t>
            </a:r>
          </a:p>
          <a:p>
            <a:pPr lvl="1" hangingPunct="0">
              <a:buFont typeface="Wingdings" panose="05000000000000000000" pitchFamily="2" charset="2"/>
              <a:buChar char="§"/>
            </a:pPr>
            <a:r>
              <a:rPr lang="en-US" dirty="0" smtClean="0"/>
              <a:t>Because of sin, we all </a:t>
            </a:r>
            <a:r>
              <a:rPr lang="en-US" u="sng" dirty="0" smtClean="0"/>
              <a:t>are</a:t>
            </a:r>
            <a:r>
              <a:rPr lang="en-US" dirty="0" smtClean="0"/>
              <a:t> dead </a:t>
            </a:r>
            <a:r>
              <a:rPr lang="en-US" u="sng" dirty="0" smtClean="0"/>
              <a:t>spiritually</a:t>
            </a:r>
          </a:p>
          <a:p>
            <a:pPr lvl="1" hangingPunct="0">
              <a:buFont typeface="Wingdings" panose="05000000000000000000" pitchFamily="2" charset="2"/>
              <a:buChar char="§"/>
            </a:pPr>
            <a:r>
              <a:rPr lang="en-US" dirty="0"/>
              <a:t>Because of sin, we all </a:t>
            </a:r>
            <a:r>
              <a:rPr lang="en-US" u="sng" dirty="0"/>
              <a:t>will</a:t>
            </a:r>
            <a:r>
              <a:rPr lang="en-US" dirty="0"/>
              <a:t> die </a:t>
            </a:r>
            <a:r>
              <a:rPr lang="en-US" u="sng" dirty="0" smtClean="0"/>
              <a:t>physically</a:t>
            </a:r>
          </a:p>
          <a:p>
            <a:pPr hangingPunct="0">
              <a:spcAft>
                <a:spcPts val="1200"/>
              </a:spcAft>
            </a:pPr>
            <a:r>
              <a:rPr lang="en-US" dirty="0" smtClean="0"/>
              <a:t>The end of </a:t>
            </a:r>
            <a:r>
              <a:rPr lang="en-US" u="sng" dirty="0" smtClean="0"/>
              <a:t>last lesson</a:t>
            </a:r>
            <a:r>
              <a:rPr lang="en-US" dirty="0" smtClean="0"/>
              <a:t>: “It was </a:t>
            </a:r>
            <a:r>
              <a:rPr lang="en-US" b="1" dirty="0" smtClean="0"/>
              <a:t>very good</a:t>
            </a:r>
            <a:r>
              <a:rPr lang="en-US" dirty="0" smtClean="0"/>
              <a:t>”</a:t>
            </a:r>
          </a:p>
          <a:p>
            <a:pPr hangingPunct="0">
              <a:spcAft>
                <a:spcPts val="1200"/>
              </a:spcAft>
            </a:pPr>
            <a:r>
              <a:rPr lang="en-US" dirty="0" smtClean="0"/>
              <a:t>The end of </a:t>
            </a:r>
            <a:r>
              <a:rPr lang="en-US" u="sng" dirty="0" smtClean="0"/>
              <a:t>this lesson</a:t>
            </a:r>
            <a:r>
              <a:rPr lang="en-US" dirty="0" smtClean="0"/>
              <a:t>: we are </a:t>
            </a:r>
            <a:r>
              <a:rPr lang="en-US" b="1" dirty="0" smtClean="0"/>
              <a:t>separated from God</a:t>
            </a:r>
            <a:r>
              <a:rPr lang="en-US" dirty="0" smtClean="0"/>
              <a:t> and will </a:t>
            </a:r>
            <a:r>
              <a:rPr lang="en-US" b="1" dirty="0" smtClean="0"/>
              <a:t>die</a:t>
            </a:r>
            <a:r>
              <a:rPr lang="en-US" dirty="0" smtClean="0"/>
              <a:t> because of our sin</a:t>
            </a:r>
          </a:p>
          <a:p>
            <a:pPr hangingPunct="0">
              <a:spcAft>
                <a:spcPts val="1200"/>
              </a:spcAft>
            </a:pPr>
            <a:r>
              <a:rPr lang="en-US" dirty="0" smtClean="0"/>
              <a:t>The important question: Is there any hope?</a:t>
            </a:r>
            <a:endParaRPr lang="en-US" dirty="0"/>
          </a:p>
        </p:txBody>
      </p:sp>
    </p:spTree>
    <p:extLst>
      <p:ext uri="{BB962C8B-B14F-4D97-AF65-F5344CB8AC3E}">
        <p14:creationId xmlns:p14="http://schemas.microsoft.com/office/powerpoint/2010/main" val="183408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u="sng" dirty="0" smtClean="0"/>
              <a:t>Some clues of hope…</a:t>
            </a:r>
            <a:endParaRPr lang="en-US" u="sng" dirty="0"/>
          </a:p>
        </p:txBody>
      </p:sp>
      <p:sp>
        <p:nvSpPr>
          <p:cNvPr id="3" name="Content Placeholder 2"/>
          <p:cNvSpPr>
            <a:spLocks noGrp="1"/>
          </p:cNvSpPr>
          <p:nvPr>
            <p:ph idx="1"/>
          </p:nvPr>
        </p:nvSpPr>
        <p:spPr>
          <a:xfrm>
            <a:off x="381000" y="1025856"/>
            <a:ext cx="8382000" cy="5562600"/>
          </a:xfrm>
        </p:spPr>
        <p:txBody>
          <a:bodyPr>
            <a:normAutofit fontScale="92500"/>
          </a:bodyPr>
          <a:lstStyle/>
          <a:p>
            <a:pPr hangingPunct="0"/>
            <a:r>
              <a:rPr lang="en-US" b="1" dirty="0" smtClean="0"/>
              <a:t>Genesis 3:9</a:t>
            </a:r>
            <a:r>
              <a:rPr lang="en-US" dirty="0" smtClean="0"/>
              <a:t> &gt; </a:t>
            </a:r>
            <a:r>
              <a:rPr lang="en-US" u="sng" dirty="0" smtClean="0"/>
              <a:t>God came</a:t>
            </a:r>
            <a:r>
              <a:rPr lang="en-US" dirty="0" smtClean="0"/>
              <a:t> to the man and </a:t>
            </a:r>
            <a:r>
              <a:rPr lang="en-US" u="sng" dirty="0" smtClean="0"/>
              <a:t>called out</a:t>
            </a:r>
            <a:r>
              <a:rPr lang="en-US" dirty="0" smtClean="0"/>
              <a:t> to him</a:t>
            </a:r>
          </a:p>
          <a:p>
            <a:pPr lvl="1" hangingPunct="0"/>
            <a:r>
              <a:rPr lang="en-US" dirty="0" smtClean="0"/>
              <a:t>“Where are you?”</a:t>
            </a:r>
          </a:p>
          <a:p>
            <a:pPr lvl="1" hangingPunct="0">
              <a:spcAft>
                <a:spcPts val="1200"/>
              </a:spcAft>
            </a:pPr>
            <a:r>
              <a:rPr lang="en-US" dirty="0" smtClean="0"/>
              <a:t>God gives people an </a:t>
            </a:r>
            <a:r>
              <a:rPr lang="en-US" dirty="0"/>
              <a:t>opportunity to </a:t>
            </a:r>
            <a:r>
              <a:rPr lang="en-US" dirty="0" smtClean="0"/>
              <a:t>confess sin and ask forgiveness</a:t>
            </a:r>
          </a:p>
          <a:p>
            <a:pPr hangingPunct="0"/>
            <a:r>
              <a:rPr lang="en-US" b="1" dirty="0" smtClean="0"/>
              <a:t>Genesis 3:21</a:t>
            </a:r>
            <a:r>
              <a:rPr lang="en-US" dirty="0" smtClean="0"/>
              <a:t> &gt; </a:t>
            </a:r>
            <a:r>
              <a:rPr lang="en-US" u="sng" dirty="0" smtClean="0"/>
              <a:t>God covered</a:t>
            </a:r>
            <a:r>
              <a:rPr lang="en-US" dirty="0" smtClean="0"/>
              <a:t> their shame</a:t>
            </a:r>
          </a:p>
          <a:p>
            <a:pPr lvl="1" hangingPunct="0"/>
            <a:r>
              <a:rPr lang="en-US" dirty="0" smtClean="0"/>
              <a:t>What did God do to make their clothing?</a:t>
            </a:r>
            <a:endParaRPr lang="en-US" dirty="0"/>
          </a:p>
          <a:p>
            <a:pPr lvl="1" hangingPunct="0">
              <a:spcAft>
                <a:spcPts val="1200"/>
              </a:spcAft>
            </a:pPr>
            <a:r>
              <a:rPr lang="en-US" dirty="0"/>
              <a:t>God </a:t>
            </a:r>
            <a:r>
              <a:rPr lang="en-US" dirty="0" smtClean="0"/>
              <a:t>killed a </a:t>
            </a:r>
            <a:r>
              <a:rPr lang="en-US" b="1" dirty="0"/>
              <a:t>substitute</a:t>
            </a:r>
            <a:r>
              <a:rPr lang="en-US" dirty="0"/>
              <a:t> </a:t>
            </a:r>
            <a:r>
              <a:rPr lang="en-US" dirty="0" smtClean="0"/>
              <a:t>for the man to </a:t>
            </a:r>
            <a:r>
              <a:rPr lang="en-US" dirty="0"/>
              <a:t>cover </a:t>
            </a:r>
            <a:r>
              <a:rPr lang="en-US" dirty="0" smtClean="0"/>
              <a:t>his shame</a:t>
            </a:r>
            <a:endParaRPr lang="en-US" dirty="0"/>
          </a:p>
          <a:p>
            <a:pPr>
              <a:spcAft>
                <a:spcPts val="1200"/>
              </a:spcAft>
            </a:pPr>
            <a:r>
              <a:rPr lang="en-US" dirty="0" smtClean="0"/>
              <a:t>The Bible </a:t>
            </a:r>
            <a:r>
              <a:rPr lang="en-US" u="sng" dirty="0" smtClean="0"/>
              <a:t>is not </a:t>
            </a:r>
            <a:r>
              <a:rPr lang="en-US" u="sng" dirty="0"/>
              <a:t>just</a:t>
            </a:r>
            <a:r>
              <a:rPr lang="en-US" dirty="0"/>
              <a:t> a book of </a:t>
            </a:r>
            <a:r>
              <a:rPr lang="en-US" dirty="0" smtClean="0"/>
              <a:t>rules</a:t>
            </a:r>
          </a:p>
          <a:p>
            <a:pPr>
              <a:spcAft>
                <a:spcPts val="1200"/>
              </a:spcAft>
            </a:pPr>
            <a:r>
              <a:rPr lang="en-US" dirty="0" smtClean="0"/>
              <a:t>The Bible </a:t>
            </a:r>
            <a:r>
              <a:rPr lang="en-US" u="sng" dirty="0" smtClean="0"/>
              <a:t>is</a:t>
            </a:r>
            <a:r>
              <a:rPr lang="en-US" dirty="0" smtClean="0"/>
              <a:t> </a:t>
            </a:r>
            <a:r>
              <a:rPr lang="en-US" u="sng" dirty="0"/>
              <a:t>the story</a:t>
            </a:r>
            <a:r>
              <a:rPr lang="en-US" dirty="0"/>
              <a:t> of God seeking man. </a:t>
            </a:r>
          </a:p>
        </p:txBody>
      </p:sp>
    </p:spTree>
    <p:extLst>
      <p:ext uri="{BB962C8B-B14F-4D97-AF65-F5344CB8AC3E}">
        <p14:creationId xmlns:p14="http://schemas.microsoft.com/office/powerpoint/2010/main" val="165313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81887" y="4419600"/>
            <a:ext cx="9144000" cy="2246769"/>
          </a:xfrm>
          <a:prstGeom prst="rect">
            <a:avLst/>
          </a:prstGeom>
          <a:noFill/>
        </p:spPr>
        <p:txBody>
          <a:bodyPr wrap="square" rtlCol="0">
            <a:spAutoFit/>
          </a:bodyPr>
          <a:lstStyle/>
          <a:p>
            <a:r>
              <a:rPr lang="en-US" sz="2800" dirty="0" smtClean="0">
                <a:solidFill>
                  <a:schemeClr val="bg1"/>
                </a:solidFill>
              </a:rPr>
              <a:t>O </a:t>
            </a:r>
            <a:r>
              <a:rPr lang="en-US" sz="2800" dirty="0">
                <a:solidFill>
                  <a:schemeClr val="bg1"/>
                </a:solidFill>
              </a:rPr>
              <a:t>LORD, our </a:t>
            </a:r>
            <a:r>
              <a:rPr lang="en-US" sz="2800" dirty="0" smtClean="0">
                <a:solidFill>
                  <a:schemeClr val="bg1"/>
                </a:solidFill>
              </a:rPr>
              <a:t>Lord, how </a:t>
            </a:r>
            <a:r>
              <a:rPr lang="en-US" sz="2800" dirty="0">
                <a:solidFill>
                  <a:schemeClr val="bg1"/>
                </a:solidFill>
              </a:rPr>
              <a:t>majestic is your name in all the earth!</a:t>
            </a:r>
          </a:p>
          <a:p>
            <a:r>
              <a:rPr lang="en-US" sz="2800" dirty="0">
                <a:solidFill>
                  <a:schemeClr val="bg1"/>
                </a:solidFill>
              </a:rPr>
              <a:t>You have set your glory above the heavens. </a:t>
            </a:r>
            <a:r>
              <a:rPr lang="en-US" sz="2800" dirty="0" smtClean="0">
                <a:solidFill>
                  <a:schemeClr val="bg1"/>
                </a:solidFill>
              </a:rPr>
              <a:t> When </a:t>
            </a:r>
            <a:r>
              <a:rPr lang="en-US" sz="2800" dirty="0">
                <a:solidFill>
                  <a:schemeClr val="bg1"/>
                </a:solidFill>
              </a:rPr>
              <a:t>I look at your heavens, the work of your </a:t>
            </a:r>
            <a:r>
              <a:rPr lang="en-US" sz="2800" dirty="0" smtClean="0">
                <a:solidFill>
                  <a:schemeClr val="bg1"/>
                </a:solidFill>
              </a:rPr>
              <a:t>fingers, the </a:t>
            </a:r>
            <a:r>
              <a:rPr lang="en-US" sz="2800" dirty="0">
                <a:solidFill>
                  <a:schemeClr val="bg1"/>
                </a:solidFill>
              </a:rPr>
              <a:t>moon and the stars, which you have set in place, </a:t>
            </a:r>
            <a:r>
              <a:rPr lang="en-US" sz="2800" dirty="0" smtClean="0">
                <a:solidFill>
                  <a:schemeClr val="bg1"/>
                </a:solidFill>
              </a:rPr>
              <a:t>what </a:t>
            </a:r>
            <a:r>
              <a:rPr lang="en-US" sz="2800" dirty="0">
                <a:solidFill>
                  <a:schemeClr val="bg1"/>
                </a:solidFill>
              </a:rPr>
              <a:t>is man that you are mindful of </a:t>
            </a:r>
            <a:r>
              <a:rPr lang="en-US" sz="2800" dirty="0" smtClean="0">
                <a:solidFill>
                  <a:schemeClr val="bg1"/>
                </a:solidFill>
              </a:rPr>
              <a:t>him, and </a:t>
            </a:r>
            <a:r>
              <a:rPr lang="en-US" sz="2800" dirty="0">
                <a:solidFill>
                  <a:schemeClr val="bg1"/>
                </a:solidFill>
              </a:rPr>
              <a:t>the son of man that you care for him? </a:t>
            </a:r>
            <a:endParaRPr lang="en-US" sz="2800" dirty="0" smtClean="0">
              <a:solidFill>
                <a:schemeClr val="bg1"/>
              </a:solidFill>
            </a:endParaRPr>
          </a:p>
        </p:txBody>
      </p:sp>
      <p:sp>
        <p:nvSpPr>
          <p:cNvPr id="6" name="TextBox 5"/>
          <p:cNvSpPr txBox="1"/>
          <p:nvPr/>
        </p:nvSpPr>
        <p:spPr>
          <a:xfrm>
            <a:off x="76200" y="0"/>
            <a:ext cx="9067800" cy="1815882"/>
          </a:xfrm>
          <a:prstGeom prst="rect">
            <a:avLst/>
          </a:prstGeom>
          <a:noFill/>
        </p:spPr>
        <p:txBody>
          <a:bodyPr wrap="square" rtlCol="0">
            <a:spAutoFit/>
          </a:bodyPr>
          <a:lstStyle/>
          <a:p>
            <a:r>
              <a:rPr lang="zh-CN" altLang="en-US" sz="2800" b="1" dirty="0">
                <a:solidFill>
                  <a:schemeClr val="bg1"/>
                </a:solidFill>
              </a:rPr>
              <a:t>耶和华我们的主啊！你的名在全地是多么威严，你把你的荣美彰显在天上</a:t>
            </a:r>
            <a:r>
              <a:rPr lang="zh-CN" altLang="en-US" sz="2800" b="1" dirty="0" smtClean="0">
                <a:solidFill>
                  <a:schemeClr val="bg1"/>
                </a:solidFill>
              </a:rPr>
              <a:t>。</a:t>
            </a:r>
            <a:r>
              <a:rPr lang="en-US" altLang="zh-CN" sz="2800" b="1" dirty="0" smtClean="0">
                <a:solidFill>
                  <a:schemeClr val="bg1"/>
                </a:solidFill>
              </a:rPr>
              <a:t> </a:t>
            </a:r>
            <a:r>
              <a:rPr lang="zh-CN" altLang="en-US" sz="2800" b="1" dirty="0" smtClean="0">
                <a:solidFill>
                  <a:schemeClr val="bg1"/>
                </a:solidFill>
              </a:rPr>
              <a:t>我</a:t>
            </a:r>
            <a:r>
              <a:rPr lang="zh-CN" altLang="en-US" sz="2800" b="1" dirty="0">
                <a:solidFill>
                  <a:schemeClr val="bg1"/>
                </a:solidFill>
              </a:rPr>
              <a:t>观看你手所造的天，和你所安放的月亮和星星。 </a:t>
            </a:r>
            <a:r>
              <a:rPr lang="zh-CN" altLang="en-US" sz="2800" b="1" dirty="0" smtClean="0">
                <a:solidFill>
                  <a:schemeClr val="bg1"/>
                </a:solidFill>
              </a:rPr>
              <a:t>啊</a:t>
            </a:r>
            <a:r>
              <a:rPr lang="zh-CN" altLang="en-US" sz="2800" b="1" dirty="0">
                <a:solidFill>
                  <a:schemeClr val="bg1"/>
                </a:solidFill>
              </a:rPr>
              <a:t>！人算什么，你竟记念他？世人算什么，你竟眷顾他</a:t>
            </a:r>
            <a:r>
              <a:rPr lang="zh-CN" altLang="en-US" sz="2800" b="1" dirty="0" smtClean="0">
                <a:solidFill>
                  <a:schemeClr val="bg1"/>
                </a:solidFill>
              </a:rPr>
              <a:t>？ </a:t>
            </a:r>
            <a:r>
              <a:rPr lang="en-US" altLang="zh-CN" sz="2800" b="1" dirty="0" smtClean="0">
                <a:solidFill>
                  <a:schemeClr val="bg1"/>
                </a:solidFill>
              </a:rPr>
              <a:t>Psalm 8:1,3,4</a:t>
            </a:r>
            <a:endParaRPr lang="en-US" sz="2800" b="1" dirty="0" smtClean="0">
              <a:solidFill>
                <a:schemeClr val="bg1"/>
              </a:solidFill>
            </a:endParaRPr>
          </a:p>
        </p:txBody>
      </p:sp>
      <p:sp>
        <p:nvSpPr>
          <p:cNvPr id="7" name="TextBox 6"/>
          <p:cNvSpPr txBox="1"/>
          <p:nvPr/>
        </p:nvSpPr>
        <p:spPr>
          <a:xfrm>
            <a:off x="879144" y="2768025"/>
            <a:ext cx="7391400" cy="646331"/>
          </a:xfrm>
          <a:prstGeom prst="rect">
            <a:avLst/>
          </a:prstGeom>
          <a:noFill/>
        </p:spPr>
        <p:txBody>
          <a:bodyPr wrap="square" rtlCol="0">
            <a:spAutoFit/>
          </a:bodyPr>
          <a:lstStyle/>
          <a:p>
            <a:pPr algn="ctr"/>
            <a:r>
              <a:rPr lang="en-US" sz="3600" dirty="0" smtClean="0">
                <a:solidFill>
                  <a:schemeClr val="bg1"/>
                </a:solidFill>
              </a:rPr>
              <a:t>Remember: He is God, we are not God</a:t>
            </a:r>
            <a:endParaRPr lang="en-US" sz="3600" dirty="0">
              <a:solidFill>
                <a:schemeClr val="bg1"/>
              </a:solidFill>
            </a:endParaRPr>
          </a:p>
        </p:txBody>
      </p:sp>
    </p:spTree>
    <p:extLst>
      <p:ext uri="{BB962C8B-B14F-4D97-AF65-F5344CB8AC3E}">
        <p14:creationId xmlns:p14="http://schemas.microsoft.com/office/powerpoint/2010/main" val="429014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u="sng" dirty="0" smtClean="0">
                <a:solidFill>
                  <a:schemeClr val="bg1"/>
                </a:solidFill>
              </a:rPr>
              <a:t>Spirits </a:t>
            </a:r>
            <a:r>
              <a:rPr lang="en-US" b="1" u="sng" dirty="0">
                <a:solidFill>
                  <a:schemeClr val="bg1"/>
                </a:solidFill>
              </a:rPr>
              <a:t>and the Origin of Evil</a:t>
            </a:r>
            <a:r>
              <a:rPr lang="en-US" dirty="0">
                <a:solidFill>
                  <a:schemeClr val="bg1"/>
                </a:solidFill>
              </a:rPr>
              <a:t/>
            </a:r>
            <a:br>
              <a:rPr lang="en-US" dirty="0">
                <a:solidFill>
                  <a:schemeClr val="bg1"/>
                </a:solidFill>
              </a:rPr>
            </a:b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t>It </a:t>
            </a:r>
            <a:r>
              <a:rPr lang="en-US" b="1" dirty="0" smtClean="0"/>
              <a:t>was</a:t>
            </a:r>
            <a:r>
              <a:rPr lang="en-US" dirty="0" smtClean="0"/>
              <a:t> very good, but then…</a:t>
            </a:r>
            <a:endParaRPr lang="en-US" dirty="0"/>
          </a:p>
        </p:txBody>
      </p:sp>
    </p:spTree>
    <p:extLst>
      <p:ext uri="{BB962C8B-B14F-4D97-AF65-F5344CB8AC3E}">
        <p14:creationId xmlns:p14="http://schemas.microsoft.com/office/powerpoint/2010/main" val="4147194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0"/>
            <a:ext cx="11095038"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28599" y="1143000"/>
            <a:ext cx="8686801" cy="4758354"/>
          </a:xfrm>
          <a:prstGeom prst="rect">
            <a:avLst/>
          </a:prstGeom>
          <a:solidFill>
            <a:schemeClr val="tx1">
              <a:alpha val="62000"/>
            </a:schemeClr>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50000"/>
              </a:lnSpc>
              <a:spcBef>
                <a:spcPct val="0"/>
              </a:spcBef>
              <a:buFontTx/>
              <a:buNone/>
            </a:pPr>
            <a:r>
              <a:rPr lang="en-US" altLang="en-US" sz="2800" b="1" dirty="0">
                <a:solidFill>
                  <a:schemeClr val="bg1"/>
                </a:solidFill>
                <a:ea typeface="SimSun" pitchFamily="2" charset="-122"/>
              </a:rPr>
              <a:t>To whom then will you compare me,</a:t>
            </a:r>
          </a:p>
          <a:p>
            <a:pPr eaLnBrk="1" hangingPunct="1">
              <a:lnSpc>
                <a:spcPct val="150000"/>
              </a:lnSpc>
              <a:spcBef>
                <a:spcPct val="0"/>
              </a:spcBef>
              <a:buFontTx/>
              <a:buNone/>
            </a:pPr>
            <a:r>
              <a:rPr lang="en-US" altLang="en-US" sz="2800" b="1" dirty="0">
                <a:solidFill>
                  <a:schemeClr val="bg1"/>
                </a:solidFill>
                <a:ea typeface="SimSun" pitchFamily="2" charset="-122"/>
              </a:rPr>
              <a:t>that I should be like him? says the Holy One. </a:t>
            </a:r>
          </a:p>
          <a:p>
            <a:pPr eaLnBrk="1" hangingPunct="1">
              <a:lnSpc>
                <a:spcPct val="150000"/>
              </a:lnSpc>
              <a:spcBef>
                <a:spcPct val="0"/>
              </a:spcBef>
              <a:buFontTx/>
              <a:buNone/>
            </a:pPr>
            <a:r>
              <a:rPr lang="en-US" altLang="en-US" sz="2800" b="1" dirty="0" smtClean="0">
                <a:solidFill>
                  <a:schemeClr val="bg1"/>
                </a:solidFill>
                <a:ea typeface="SimSun" pitchFamily="2" charset="-122"/>
              </a:rPr>
              <a:t>Lift </a:t>
            </a:r>
            <a:r>
              <a:rPr lang="en-US" altLang="en-US" sz="2800" b="1" dirty="0">
                <a:solidFill>
                  <a:schemeClr val="bg1"/>
                </a:solidFill>
                <a:ea typeface="SimSun" pitchFamily="2" charset="-122"/>
              </a:rPr>
              <a:t>up your eyes on high and see</a:t>
            </a:r>
            <a:r>
              <a:rPr lang="en-US" altLang="en-US" sz="2800" b="1" dirty="0" smtClean="0">
                <a:solidFill>
                  <a:schemeClr val="bg1"/>
                </a:solidFill>
                <a:ea typeface="SimSun" pitchFamily="2" charset="-122"/>
              </a:rPr>
              <a:t>:  who </a:t>
            </a:r>
            <a:r>
              <a:rPr lang="en-US" altLang="en-US" sz="2800" b="1" dirty="0">
                <a:solidFill>
                  <a:schemeClr val="bg1"/>
                </a:solidFill>
                <a:ea typeface="SimSun" pitchFamily="2" charset="-122"/>
              </a:rPr>
              <a:t>created these?</a:t>
            </a:r>
          </a:p>
          <a:p>
            <a:pPr eaLnBrk="1" hangingPunct="1">
              <a:lnSpc>
                <a:spcPct val="150000"/>
              </a:lnSpc>
              <a:spcBef>
                <a:spcPct val="0"/>
              </a:spcBef>
              <a:buFontTx/>
              <a:buNone/>
            </a:pPr>
            <a:r>
              <a:rPr lang="en-US" altLang="en-US" sz="2800" b="1" dirty="0" smtClean="0">
                <a:solidFill>
                  <a:schemeClr val="bg1"/>
                </a:solidFill>
                <a:ea typeface="SimSun" pitchFamily="2" charset="-122"/>
              </a:rPr>
              <a:t>He </a:t>
            </a:r>
            <a:r>
              <a:rPr lang="en-US" altLang="en-US" sz="2800" b="1" dirty="0">
                <a:solidFill>
                  <a:schemeClr val="bg1"/>
                </a:solidFill>
                <a:ea typeface="SimSun" pitchFamily="2" charset="-122"/>
              </a:rPr>
              <a:t>who brings out their host by number,</a:t>
            </a:r>
          </a:p>
          <a:p>
            <a:pPr eaLnBrk="1" hangingPunct="1">
              <a:lnSpc>
                <a:spcPct val="150000"/>
              </a:lnSpc>
              <a:spcBef>
                <a:spcPct val="0"/>
              </a:spcBef>
              <a:buFontTx/>
              <a:buNone/>
            </a:pPr>
            <a:r>
              <a:rPr lang="en-US" altLang="en-US" sz="2800" b="1" dirty="0">
                <a:solidFill>
                  <a:schemeClr val="bg1"/>
                </a:solidFill>
                <a:ea typeface="SimSun" pitchFamily="2" charset="-122"/>
              </a:rPr>
              <a:t>calling them all by name</a:t>
            </a:r>
            <a:r>
              <a:rPr lang="en-US" altLang="en-US" sz="2800" b="1" dirty="0" smtClean="0">
                <a:solidFill>
                  <a:schemeClr val="bg1"/>
                </a:solidFill>
                <a:ea typeface="SimSun" pitchFamily="2" charset="-122"/>
              </a:rPr>
              <a:t>, by </a:t>
            </a:r>
            <a:r>
              <a:rPr lang="en-US" altLang="en-US" sz="2800" b="1" dirty="0">
                <a:solidFill>
                  <a:schemeClr val="bg1"/>
                </a:solidFill>
                <a:ea typeface="SimSun" pitchFamily="2" charset="-122"/>
              </a:rPr>
              <a:t>the greatness of his might,</a:t>
            </a:r>
          </a:p>
          <a:p>
            <a:pPr eaLnBrk="1" hangingPunct="1">
              <a:lnSpc>
                <a:spcPct val="150000"/>
              </a:lnSpc>
              <a:spcBef>
                <a:spcPct val="0"/>
              </a:spcBef>
              <a:buFontTx/>
              <a:buNone/>
            </a:pPr>
            <a:r>
              <a:rPr lang="en-US" altLang="en-US" sz="2800" b="1" dirty="0">
                <a:solidFill>
                  <a:schemeClr val="bg1"/>
                </a:solidFill>
                <a:ea typeface="SimSun" pitchFamily="2" charset="-122"/>
              </a:rPr>
              <a:t>and because he is strong in </a:t>
            </a:r>
            <a:r>
              <a:rPr lang="en-US" altLang="en-US" sz="2800" b="1" dirty="0" smtClean="0">
                <a:solidFill>
                  <a:schemeClr val="bg1"/>
                </a:solidFill>
                <a:ea typeface="SimSun" pitchFamily="2" charset="-122"/>
              </a:rPr>
              <a:t>power not </a:t>
            </a:r>
            <a:r>
              <a:rPr lang="en-US" altLang="en-US" sz="2800" b="1" dirty="0">
                <a:solidFill>
                  <a:schemeClr val="bg1"/>
                </a:solidFill>
                <a:ea typeface="SimSun" pitchFamily="2" charset="-122"/>
              </a:rPr>
              <a:t>one is missing. </a:t>
            </a:r>
            <a:endParaRPr lang="en-US" altLang="en-US" sz="2800" b="1" dirty="0" smtClean="0">
              <a:solidFill>
                <a:schemeClr val="bg1"/>
              </a:solidFill>
              <a:ea typeface="SimSun" pitchFamily="2" charset="-122"/>
            </a:endParaRPr>
          </a:p>
          <a:p>
            <a:pPr algn="r" eaLnBrk="1" hangingPunct="1">
              <a:lnSpc>
                <a:spcPct val="150000"/>
              </a:lnSpc>
              <a:spcBef>
                <a:spcPct val="0"/>
              </a:spcBef>
              <a:buFontTx/>
              <a:buNone/>
            </a:pPr>
            <a:endParaRPr lang="en-US" altLang="en-US" sz="1800" b="1" dirty="0" smtClean="0">
              <a:solidFill>
                <a:schemeClr val="bg1"/>
              </a:solidFill>
              <a:ea typeface="SimSun" pitchFamily="2" charset="-122"/>
            </a:endParaRPr>
          </a:p>
          <a:p>
            <a:pPr algn="r" eaLnBrk="1" hangingPunct="1">
              <a:lnSpc>
                <a:spcPct val="150000"/>
              </a:lnSpc>
              <a:spcBef>
                <a:spcPct val="0"/>
              </a:spcBef>
              <a:buFontTx/>
              <a:buNone/>
            </a:pPr>
            <a:r>
              <a:rPr lang="en-US" altLang="en-US" sz="1800" b="1" dirty="0" smtClean="0">
                <a:solidFill>
                  <a:schemeClr val="bg1"/>
                </a:solidFill>
                <a:ea typeface="SimSun" pitchFamily="2" charset="-122"/>
              </a:rPr>
              <a:t>Isaiah 40:25,26</a:t>
            </a:r>
            <a:endParaRPr lang="en-US" altLang="en-US" sz="1800" b="1" dirty="0">
              <a:solidFill>
                <a:schemeClr val="bg1"/>
              </a:solidFill>
              <a:ea typeface="SimSun" pitchFamily="2" charset="-122"/>
            </a:endParaRPr>
          </a:p>
        </p:txBody>
      </p:sp>
      <p:sp>
        <p:nvSpPr>
          <p:cNvPr id="36867" name="Title 1"/>
          <p:cNvSpPr>
            <a:spLocks noGrp="1"/>
          </p:cNvSpPr>
          <p:nvPr>
            <p:ph type="title"/>
          </p:nvPr>
        </p:nvSpPr>
        <p:spPr>
          <a:xfrm>
            <a:off x="-165533" y="-76200"/>
            <a:ext cx="9448800" cy="1066800"/>
          </a:xfrm>
          <a:solidFill>
            <a:schemeClr val="tx1">
              <a:alpha val="50195"/>
            </a:schemeClr>
          </a:solidFill>
        </p:spPr>
        <p:txBody>
          <a:bodyPr>
            <a:normAutofit/>
          </a:bodyPr>
          <a:lstStyle/>
          <a:p>
            <a:pPr eaLnBrk="1" hangingPunct="1"/>
            <a:r>
              <a:rPr lang="en-US" altLang="en-US" dirty="0" smtClean="0">
                <a:solidFill>
                  <a:schemeClr val="bg1"/>
                </a:solidFill>
              </a:rPr>
              <a:t>The Awesome, Perfect, Eternal God</a:t>
            </a:r>
          </a:p>
        </p:txBody>
      </p:sp>
    </p:spTree>
    <p:extLst>
      <p:ext uri="{BB962C8B-B14F-4D97-AF65-F5344CB8AC3E}">
        <p14:creationId xmlns:p14="http://schemas.microsoft.com/office/powerpoint/2010/main" val="62985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9296400" cy="701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457200" y="122238"/>
            <a:ext cx="8229600" cy="792162"/>
          </a:xfrm>
        </p:spPr>
        <p:txBody>
          <a:bodyPr/>
          <a:lstStyle/>
          <a:p>
            <a:r>
              <a:rPr lang="en-US" u="sng" dirty="0" smtClean="0">
                <a:solidFill>
                  <a:schemeClr val="bg1"/>
                </a:solidFill>
              </a:rPr>
              <a:t>From Last Week:</a:t>
            </a:r>
            <a:endParaRPr lang="en-US" u="sng" dirty="0">
              <a:solidFill>
                <a:schemeClr val="bg1"/>
              </a:solidFill>
            </a:endParaRPr>
          </a:p>
        </p:txBody>
      </p:sp>
      <p:sp>
        <p:nvSpPr>
          <p:cNvPr id="3" name="Content Placeholder 2"/>
          <p:cNvSpPr>
            <a:spLocks noGrp="1"/>
          </p:cNvSpPr>
          <p:nvPr>
            <p:ph idx="1"/>
          </p:nvPr>
        </p:nvSpPr>
        <p:spPr>
          <a:xfrm>
            <a:off x="304800" y="1066800"/>
            <a:ext cx="8686800" cy="838200"/>
          </a:xfrm>
        </p:spPr>
        <p:txBody>
          <a:bodyPr>
            <a:noAutofit/>
          </a:bodyPr>
          <a:lstStyle/>
          <a:p>
            <a:pPr marL="0" indent="0">
              <a:spcAft>
                <a:spcPts val="1200"/>
              </a:spcAft>
              <a:buNone/>
            </a:pPr>
            <a:r>
              <a:rPr lang="en-US" sz="3600" dirty="0" smtClean="0">
                <a:solidFill>
                  <a:schemeClr val="bg1"/>
                </a:solidFill>
              </a:rPr>
              <a:t>In the </a:t>
            </a:r>
            <a:r>
              <a:rPr lang="en-US" sz="3600" u="sng" dirty="0" smtClean="0">
                <a:solidFill>
                  <a:schemeClr val="bg1"/>
                </a:solidFill>
              </a:rPr>
              <a:t>beginning</a:t>
            </a:r>
            <a:r>
              <a:rPr lang="en-US" sz="3600" dirty="0" smtClean="0">
                <a:solidFill>
                  <a:schemeClr val="bg1"/>
                </a:solidFill>
              </a:rPr>
              <a:t>, </a:t>
            </a:r>
            <a:r>
              <a:rPr lang="en-US" sz="3600" u="sng" dirty="0" smtClean="0">
                <a:solidFill>
                  <a:schemeClr val="bg1"/>
                </a:solidFill>
              </a:rPr>
              <a:t>God</a:t>
            </a:r>
            <a:r>
              <a:rPr lang="en-US" sz="3600" dirty="0" smtClean="0">
                <a:solidFill>
                  <a:schemeClr val="bg1"/>
                </a:solidFill>
              </a:rPr>
              <a:t> </a:t>
            </a:r>
            <a:r>
              <a:rPr lang="en-US" sz="3600" u="sng" dirty="0" smtClean="0">
                <a:solidFill>
                  <a:schemeClr val="bg1"/>
                </a:solidFill>
              </a:rPr>
              <a:t>created</a:t>
            </a:r>
            <a:r>
              <a:rPr lang="en-US" sz="3600" dirty="0" smtClean="0">
                <a:solidFill>
                  <a:schemeClr val="bg1"/>
                </a:solidFill>
              </a:rPr>
              <a:t>… (Genesis 1:1)</a:t>
            </a:r>
          </a:p>
        </p:txBody>
      </p:sp>
      <p:sp>
        <p:nvSpPr>
          <p:cNvPr id="5" name="TextBox 4"/>
          <p:cNvSpPr txBox="1"/>
          <p:nvPr/>
        </p:nvSpPr>
        <p:spPr>
          <a:xfrm>
            <a:off x="457200" y="2173069"/>
            <a:ext cx="8382000" cy="646331"/>
          </a:xfrm>
          <a:prstGeom prst="rect">
            <a:avLst/>
          </a:prstGeom>
          <a:noFill/>
        </p:spPr>
        <p:txBody>
          <a:bodyPr wrap="square" rtlCol="0">
            <a:spAutoFit/>
          </a:bodyPr>
          <a:lstStyle/>
          <a:p>
            <a:r>
              <a:rPr lang="en-US" sz="3600" dirty="0" smtClean="0">
                <a:solidFill>
                  <a:schemeClr val="bg1"/>
                </a:solidFill>
              </a:rPr>
              <a:t>God Spoke: “Let there be light…” (Gen 1:3)</a:t>
            </a:r>
            <a:endParaRPr lang="en-US" sz="3600" dirty="0">
              <a:solidFill>
                <a:schemeClr val="bg1"/>
              </a:solidFill>
            </a:endParaRPr>
          </a:p>
        </p:txBody>
      </p:sp>
    </p:spTree>
    <p:extLst>
      <p:ext uri="{BB962C8B-B14F-4D97-AF65-F5344CB8AC3E}">
        <p14:creationId xmlns:p14="http://schemas.microsoft.com/office/powerpoint/2010/main" val="147426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0414" y="2209800"/>
            <a:ext cx="8382000" cy="646331"/>
          </a:xfrm>
          <a:prstGeom prst="rect">
            <a:avLst/>
          </a:prstGeom>
          <a:noFill/>
        </p:spPr>
        <p:txBody>
          <a:bodyPr wrap="square" rtlCol="0">
            <a:spAutoFit/>
          </a:bodyPr>
          <a:lstStyle/>
          <a:p>
            <a:r>
              <a:rPr lang="en-US" sz="3600" dirty="0" smtClean="0"/>
              <a:t>God Spoke: “Let there be light…” (Gen 1:3)</a:t>
            </a:r>
            <a:endParaRPr lang="en-US" sz="3600" dirty="0"/>
          </a:p>
        </p:txBody>
      </p:sp>
      <p:sp>
        <p:nvSpPr>
          <p:cNvPr id="7" name="Content Placeholder 2"/>
          <p:cNvSpPr txBox="1">
            <a:spLocks/>
          </p:cNvSpPr>
          <p:nvPr/>
        </p:nvSpPr>
        <p:spPr>
          <a:xfrm>
            <a:off x="304800" y="1066800"/>
            <a:ext cx="86868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3600" dirty="0" smtClean="0"/>
              <a:t>In the </a:t>
            </a:r>
            <a:r>
              <a:rPr lang="en-US" sz="3600" u="sng" dirty="0" smtClean="0"/>
              <a:t>beginning</a:t>
            </a:r>
            <a:r>
              <a:rPr lang="en-US" sz="3600" dirty="0" smtClean="0"/>
              <a:t>, </a:t>
            </a:r>
            <a:r>
              <a:rPr lang="en-US" sz="3600" u="sng" dirty="0" smtClean="0"/>
              <a:t>God</a:t>
            </a:r>
            <a:r>
              <a:rPr lang="en-US" sz="3600" dirty="0" smtClean="0"/>
              <a:t> </a:t>
            </a:r>
            <a:r>
              <a:rPr lang="en-US" sz="3600" u="sng" dirty="0" smtClean="0"/>
              <a:t>created</a:t>
            </a:r>
            <a:r>
              <a:rPr lang="en-US" sz="3600" dirty="0" smtClean="0"/>
              <a:t>… (Genesis 1:1)</a:t>
            </a:r>
          </a:p>
        </p:txBody>
      </p:sp>
      <p:sp>
        <p:nvSpPr>
          <p:cNvPr id="9" name="Title 1"/>
          <p:cNvSpPr txBox="1">
            <a:spLocks/>
          </p:cNvSpPr>
          <p:nvPr/>
        </p:nvSpPr>
        <p:spPr>
          <a:xfrm>
            <a:off x="457200" y="152400"/>
            <a:ext cx="82296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dirty="0" smtClean="0"/>
              <a:t>From Last Week:</a:t>
            </a:r>
            <a:endParaRPr lang="en-US" u="sng" dirty="0"/>
          </a:p>
        </p:txBody>
      </p:sp>
      <p:sp>
        <p:nvSpPr>
          <p:cNvPr id="8" name="TextBox 7"/>
          <p:cNvSpPr txBox="1"/>
          <p:nvPr/>
        </p:nvSpPr>
        <p:spPr>
          <a:xfrm>
            <a:off x="457200" y="3505200"/>
            <a:ext cx="7924800" cy="2308324"/>
          </a:xfrm>
          <a:prstGeom prst="rect">
            <a:avLst/>
          </a:prstGeom>
          <a:noFill/>
        </p:spPr>
        <p:txBody>
          <a:bodyPr wrap="square" rtlCol="0">
            <a:spAutoFit/>
          </a:bodyPr>
          <a:lstStyle/>
          <a:p>
            <a:pPr marL="0" lvl="1"/>
            <a:r>
              <a:rPr lang="en-US" sz="3600" dirty="0"/>
              <a:t>In a world of darkness, God sends His word to bring light (physical and spiritual</a:t>
            </a:r>
            <a:r>
              <a:rPr lang="en-US" sz="3600" dirty="0" smtClean="0"/>
              <a:t>)</a:t>
            </a:r>
          </a:p>
          <a:p>
            <a:pPr marL="0" lvl="1"/>
            <a:endParaRPr lang="en-US" sz="3600" dirty="0"/>
          </a:p>
          <a:p>
            <a:pPr marL="0" lvl="1"/>
            <a:r>
              <a:rPr lang="en-US" sz="3600" dirty="0" smtClean="0"/>
              <a:t>Example:  </a:t>
            </a:r>
            <a:r>
              <a:rPr lang="en-US" sz="3600" b="1" dirty="0" smtClean="0"/>
              <a:t>John 1:1-5</a:t>
            </a:r>
            <a:endParaRPr lang="en-US" sz="3600" dirty="0"/>
          </a:p>
        </p:txBody>
      </p:sp>
      <p:sp>
        <p:nvSpPr>
          <p:cNvPr id="10" name="Content Placeholder 9"/>
          <p:cNvSpPr>
            <a:spLocks noGrp="1"/>
          </p:cNvSpPr>
          <p:nvPr>
            <p:ph idx="4294967295"/>
          </p:nvPr>
        </p:nvSpPr>
        <p:spPr>
          <a:xfrm>
            <a:off x="0" y="1600200"/>
            <a:ext cx="8229600" cy="4525963"/>
          </a:xfrm>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134495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u="sng" dirty="0" smtClean="0"/>
              <a:t>Also From Last Week:</a:t>
            </a:r>
            <a:endParaRPr lang="en-US" u="sng" dirty="0"/>
          </a:p>
        </p:txBody>
      </p:sp>
      <p:sp>
        <p:nvSpPr>
          <p:cNvPr id="3" name="Content Placeholder 2"/>
          <p:cNvSpPr>
            <a:spLocks noGrp="1"/>
          </p:cNvSpPr>
          <p:nvPr>
            <p:ph idx="1"/>
          </p:nvPr>
        </p:nvSpPr>
        <p:spPr>
          <a:xfrm>
            <a:off x="133350" y="1066800"/>
            <a:ext cx="8915400" cy="5638800"/>
          </a:xfrm>
        </p:spPr>
        <p:txBody>
          <a:bodyPr>
            <a:normAutofit lnSpcReduction="10000"/>
          </a:bodyPr>
          <a:lstStyle/>
          <a:p>
            <a:pPr>
              <a:spcAft>
                <a:spcPts val="1200"/>
              </a:spcAft>
            </a:pPr>
            <a:r>
              <a:rPr lang="en-US" sz="3600" dirty="0" smtClean="0"/>
              <a:t>God created people </a:t>
            </a:r>
            <a:r>
              <a:rPr lang="en-US" sz="3600" b="1" dirty="0" smtClean="0"/>
              <a:t>in His image </a:t>
            </a:r>
            <a:r>
              <a:rPr lang="en-US" sz="3600" dirty="0" smtClean="0"/>
              <a:t>(Gen 1:26)</a:t>
            </a:r>
          </a:p>
          <a:p>
            <a:pPr lvl="1">
              <a:spcAft>
                <a:spcPts val="1200"/>
              </a:spcAft>
            </a:pPr>
            <a:r>
              <a:rPr lang="en-US" sz="3200" dirty="0" smtClean="0"/>
              <a:t>A </a:t>
            </a:r>
            <a:r>
              <a:rPr lang="en-US" sz="3200" u="sng" dirty="0" smtClean="0"/>
              <a:t>mind</a:t>
            </a:r>
            <a:r>
              <a:rPr lang="en-US" sz="3200" dirty="0" smtClean="0"/>
              <a:t> to listen and learn about Him</a:t>
            </a:r>
          </a:p>
          <a:p>
            <a:pPr lvl="1">
              <a:spcAft>
                <a:spcPts val="1200"/>
              </a:spcAft>
            </a:pPr>
            <a:r>
              <a:rPr lang="en-US" sz="3200" dirty="0" smtClean="0"/>
              <a:t>A </a:t>
            </a:r>
            <a:r>
              <a:rPr lang="en-US" sz="3200" u="sng" dirty="0" smtClean="0"/>
              <a:t>will</a:t>
            </a:r>
            <a:r>
              <a:rPr lang="en-US" sz="3200" dirty="0" smtClean="0"/>
              <a:t> to choose to follow Him</a:t>
            </a:r>
          </a:p>
          <a:p>
            <a:pPr lvl="1">
              <a:spcAft>
                <a:spcPts val="1200"/>
              </a:spcAft>
            </a:pPr>
            <a:r>
              <a:rPr lang="en-US" sz="3200" u="sng" dirty="0"/>
              <a:t>Emotions</a:t>
            </a:r>
            <a:r>
              <a:rPr lang="en-US" sz="3200" dirty="0"/>
              <a:t> to love Him</a:t>
            </a:r>
          </a:p>
          <a:p>
            <a:pPr lvl="1">
              <a:spcAft>
                <a:spcPts val="1200"/>
              </a:spcAft>
            </a:pPr>
            <a:r>
              <a:rPr lang="en-US" sz="3200" u="sng" dirty="0" smtClean="0"/>
              <a:t>Authority</a:t>
            </a:r>
            <a:r>
              <a:rPr lang="en-US" sz="3200" dirty="0" smtClean="0"/>
              <a:t> to </a:t>
            </a:r>
            <a:r>
              <a:rPr lang="en-US" sz="3200" smtClean="0"/>
              <a:t>care responsibly </a:t>
            </a:r>
            <a:r>
              <a:rPr lang="en-US" sz="3200" dirty="0" smtClean="0"/>
              <a:t>for His creation</a:t>
            </a:r>
          </a:p>
          <a:p>
            <a:pPr lvl="1">
              <a:spcAft>
                <a:spcPts val="1200"/>
              </a:spcAft>
            </a:pPr>
            <a:endParaRPr lang="en-US" sz="3200" dirty="0" smtClean="0"/>
          </a:p>
          <a:p>
            <a:pPr>
              <a:spcAft>
                <a:spcPts val="1200"/>
              </a:spcAft>
            </a:pPr>
            <a:r>
              <a:rPr lang="en-US" sz="3600" dirty="0" smtClean="0"/>
              <a:t>“God saw </a:t>
            </a:r>
            <a:r>
              <a:rPr lang="en-US" sz="3600" b="1" dirty="0" smtClean="0"/>
              <a:t>all</a:t>
            </a:r>
            <a:r>
              <a:rPr lang="en-US" sz="3600" dirty="0" smtClean="0"/>
              <a:t> that He had made, and it was</a:t>
            </a:r>
            <a:r>
              <a:rPr lang="en-US" sz="3600" b="1" dirty="0" smtClean="0"/>
              <a:t> very good.</a:t>
            </a:r>
            <a:r>
              <a:rPr lang="en-US" sz="3600" dirty="0" smtClean="0"/>
              <a:t>” (Gen 1:31)</a:t>
            </a:r>
          </a:p>
          <a:p>
            <a:pPr>
              <a:spcAft>
                <a:spcPts val="1200"/>
              </a:spcAft>
            </a:pPr>
            <a:endParaRPr lang="en-US" sz="3600" dirty="0"/>
          </a:p>
        </p:txBody>
      </p:sp>
    </p:spTree>
    <p:extLst>
      <p:ext uri="{BB962C8B-B14F-4D97-AF65-F5344CB8AC3E}">
        <p14:creationId xmlns:p14="http://schemas.microsoft.com/office/powerpoint/2010/main" val="15744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162"/>
            <a:ext cx="8229600" cy="944562"/>
          </a:xfrm>
        </p:spPr>
        <p:txBody>
          <a:bodyPr/>
          <a:lstStyle/>
          <a:p>
            <a:r>
              <a:rPr lang="en-US" u="sng" dirty="0" smtClean="0"/>
              <a:t>What happened?</a:t>
            </a:r>
            <a:endParaRPr lang="en-US" u="sng"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2572"/>
            <a:ext cx="5831966" cy="5055427"/>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2701854"/>
            <a:ext cx="5334000" cy="415614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838200"/>
            <a:ext cx="4876800" cy="270052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29847"/>
            <a:ext cx="4667250" cy="350043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248846"/>
            <a:ext cx="5238750" cy="349567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7779" y="838200"/>
            <a:ext cx="5259176" cy="3941726"/>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424" y="829847"/>
            <a:ext cx="5480992" cy="3425620"/>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8808" y="3572065"/>
            <a:ext cx="4882208" cy="2849239"/>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52800" y="838200"/>
            <a:ext cx="5624155" cy="3803219"/>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17590" y="4134699"/>
            <a:ext cx="7103653" cy="2821165"/>
          </a:xfrm>
          <a:prstGeom prst="rect">
            <a:avLst/>
          </a:prstGeom>
        </p:spPr>
      </p:pic>
      <p:sp>
        <p:nvSpPr>
          <p:cNvPr id="15" name="TextBox 14"/>
          <p:cNvSpPr txBox="1"/>
          <p:nvPr/>
        </p:nvSpPr>
        <p:spPr>
          <a:xfrm>
            <a:off x="1447800" y="2433429"/>
            <a:ext cx="6705600" cy="2123658"/>
          </a:xfrm>
          <a:prstGeom prst="rect">
            <a:avLst/>
          </a:prstGeom>
          <a:solidFill>
            <a:schemeClr val="tx1">
              <a:lumMod val="65000"/>
              <a:lumOff val="35000"/>
              <a:alpha val="85000"/>
            </a:schemeClr>
          </a:solidFill>
        </p:spPr>
        <p:txBody>
          <a:bodyPr wrap="square" rtlCol="0">
            <a:spAutoFit/>
          </a:bodyPr>
          <a:lstStyle/>
          <a:p>
            <a:pPr algn="ctr"/>
            <a:r>
              <a:rPr lang="en-US" sz="4400" dirty="0" smtClean="0">
                <a:solidFill>
                  <a:schemeClr val="bg1"/>
                </a:solidFill>
              </a:rPr>
              <a:t>We see </a:t>
            </a:r>
            <a:r>
              <a:rPr lang="en-US" sz="4400" b="1" dirty="0" smtClean="0">
                <a:solidFill>
                  <a:schemeClr val="bg1"/>
                </a:solidFill>
              </a:rPr>
              <a:t>evil</a:t>
            </a:r>
            <a:r>
              <a:rPr lang="en-US" sz="4400" dirty="0" smtClean="0">
                <a:solidFill>
                  <a:schemeClr val="bg1"/>
                </a:solidFill>
              </a:rPr>
              <a:t> all around us,</a:t>
            </a:r>
          </a:p>
          <a:p>
            <a:pPr algn="ctr"/>
            <a:r>
              <a:rPr lang="en-US" sz="4400" dirty="0" smtClean="0">
                <a:solidFill>
                  <a:schemeClr val="bg1"/>
                </a:solidFill>
              </a:rPr>
              <a:t>and</a:t>
            </a:r>
          </a:p>
          <a:p>
            <a:pPr algn="ctr"/>
            <a:r>
              <a:rPr lang="en-US" sz="4400" dirty="0" smtClean="0">
                <a:solidFill>
                  <a:schemeClr val="bg1"/>
                </a:solidFill>
              </a:rPr>
              <a:t>We see </a:t>
            </a:r>
            <a:r>
              <a:rPr lang="en-US" sz="4400" b="1" dirty="0" smtClean="0">
                <a:solidFill>
                  <a:schemeClr val="bg1"/>
                </a:solidFill>
              </a:rPr>
              <a:t>evil</a:t>
            </a:r>
            <a:r>
              <a:rPr lang="en-US" sz="4400" dirty="0" smtClean="0">
                <a:solidFill>
                  <a:schemeClr val="bg1"/>
                </a:solidFill>
              </a:rPr>
              <a:t> inside of us</a:t>
            </a:r>
            <a:endParaRPr lang="en-US" sz="4400" dirty="0">
              <a:solidFill>
                <a:schemeClr val="bg1"/>
              </a:solidFill>
            </a:endParaRPr>
          </a:p>
        </p:txBody>
      </p:sp>
      <p:sp>
        <p:nvSpPr>
          <p:cNvPr id="16" name="TextBox 15"/>
          <p:cNvSpPr txBox="1"/>
          <p:nvPr/>
        </p:nvSpPr>
        <p:spPr>
          <a:xfrm>
            <a:off x="5238750" y="4641419"/>
            <a:ext cx="2152650" cy="769441"/>
          </a:xfrm>
          <a:prstGeom prst="rect">
            <a:avLst/>
          </a:prstGeom>
          <a:solidFill>
            <a:schemeClr val="tx1">
              <a:lumMod val="65000"/>
              <a:lumOff val="35000"/>
            </a:schemeClr>
          </a:solidFill>
        </p:spPr>
        <p:txBody>
          <a:bodyPr wrap="square" rtlCol="0">
            <a:spAutoFit/>
          </a:bodyPr>
          <a:lstStyle/>
          <a:p>
            <a:r>
              <a:rPr lang="en-US" sz="4400" dirty="0" smtClean="0">
                <a:solidFill>
                  <a:schemeClr val="bg1"/>
                </a:solidFill>
                <a:latin typeface="Franklin Gothic Medium" panose="020B0603020102020204" pitchFamily="34" charset="0"/>
              </a:rPr>
              <a:t>Why…?</a:t>
            </a:r>
            <a:endParaRPr lang="en-US" sz="4400" dirty="0">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238791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bg/>
                                          </p:spTgt>
                                        </p:tgtEl>
                                        <p:attrNameLst>
                                          <p:attrName>style.visibility</p:attrName>
                                        </p:attrNameLst>
                                      </p:cBhvr>
                                      <p:to>
                                        <p:strVal val="visible"/>
                                      </p:to>
                                    </p:set>
                                    <p:animEffect transition="in" filter="fade">
                                      <p:cBhvr>
                                        <p:cTn id="48" dur="500"/>
                                        <p:tgtEl>
                                          <p:spTgt spid="15">
                                            <p:bg/>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xEl>
                                              <p:pRg st="1" end="1"/>
                                            </p:txEl>
                                          </p:spTgt>
                                        </p:tgtEl>
                                        <p:attrNameLst>
                                          <p:attrName>style.visibility</p:attrName>
                                        </p:attrNameLst>
                                      </p:cBhvr>
                                      <p:to>
                                        <p:strVal val="visible"/>
                                      </p:to>
                                    </p:set>
                                    <p:animEffect transition="in" filter="fade">
                                      <p:cBhvr>
                                        <p:cTn id="58" dur="500"/>
                                        <p:tgtEl>
                                          <p:spTgt spid="15">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
                                            <p:txEl>
                                              <p:pRg st="2" end="2"/>
                                            </p:txEl>
                                          </p:spTgt>
                                        </p:tgtEl>
                                        <p:attrNameLst>
                                          <p:attrName>style.visibility</p:attrName>
                                        </p:attrNameLst>
                                      </p:cBhvr>
                                      <p:to>
                                        <p:strVal val="visible"/>
                                      </p:to>
                                    </p:set>
                                    <p:animEffect transition="in" filter="fade">
                                      <p:cBhvr>
                                        <p:cTn id="63" dur="500"/>
                                        <p:tgtEl>
                                          <p:spTgt spid="15">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2"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smtClean="0"/>
              <a:t>Before God created people…</a:t>
            </a:r>
            <a:endParaRPr lang="en-US" u="sng" dirty="0"/>
          </a:p>
        </p:txBody>
      </p:sp>
      <p:sp>
        <p:nvSpPr>
          <p:cNvPr id="3" name="Content Placeholder 2"/>
          <p:cNvSpPr>
            <a:spLocks noGrp="1"/>
          </p:cNvSpPr>
          <p:nvPr>
            <p:ph idx="1"/>
          </p:nvPr>
        </p:nvSpPr>
        <p:spPr>
          <a:xfrm>
            <a:off x="457200" y="1295400"/>
            <a:ext cx="8229600" cy="5105400"/>
          </a:xfrm>
        </p:spPr>
        <p:txBody>
          <a:bodyPr>
            <a:normAutofit/>
          </a:bodyPr>
          <a:lstStyle/>
          <a:p>
            <a:pPr>
              <a:spcAft>
                <a:spcPts val="1200"/>
              </a:spcAft>
            </a:pPr>
            <a:r>
              <a:rPr lang="en-US" dirty="0" smtClean="0"/>
              <a:t>God created Angels</a:t>
            </a:r>
          </a:p>
          <a:p>
            <a:pPr lvl="1">
              <a:spcAft>
                <a:spcPts val="1200"/>
              </a:spcAft>
              <a:buFont typeface="Wingdings" panose="05000000000000000000" pitchFamily="2" charset="2"/>
              <a:buChar char="§"/>
            </a:pPr>
            <a:r>
              <a:rPr lang="en-US" dirty="0" smtClean="0"/>
              <a:t>John 1:3 – God made </a:t>
            </a:r>
            <a:r>
              <a:rPr lang="en-US" u="sng" dirty="0" smtClean="0"/>
              <a:t>everything</a:t>
            </a:r>
          </a:p>
          <a:p>
            <a:pPr lvl="1">
              <a:spcAft>
                <a:spcPts val="1200"/>
              </a:spcAft>
              <a:buFont typeface="Wingdings" panose="05000000000000000000" pitchFamily="2" charset="2"/>
              <a:buChar char="§"/>
            </a:pPr>
            <a:r>
              <a:rPr lang="en-US" dirty="0" smtClean="0"/>
              <a:t>Psalm 103:20,21 – servants </a:t>
            </a:r>
            <a:r>
              <a:rPr lang="en-US" dirty="0"/>
              <a:t>and </a:t>
            </a:r>
            <a:r>
              <a:rPr lang="en-US" dirty="0" smtClean="0"/>
              <a:t>messengers </a:t>
            </a:r>
          </a:p>
          <a:p>
            <a:pPr>
              <a:spcAft>
                <a:spcPts val="1200"/>
              </a:spcAft>
            </a:pPr>
            <a:r>
              <a:rPr lang="en-US" dirty="0" smtClean="0"/>
              <a:t>Not all Angels are the same</a:t>
            </a:r>
          </a:p>
          <a:p>
            <a:pPr>
              <a:spcAft>
                <a:spcPts val="1200"/>
              </a:spcAft>
            </a:pPr>
            <a:r>
              <a:rPr lang="en-US" dirty="0" smtClean="0"/>
              <a:t>Lucifer, a powerful and beautiful angel</a:t>
            </a:r>
          </a:p>
          <a:p>
            <a:pPr lvl="1">
              <a:spcAft>
                <a:spcPts val="1200"/>
              </a:spcAft>
              <a:buFont typeface="Wingdings" panose="05000000000000000000" pitchFamily="2" charset="2"/>
              <a:buChar char="§"/>
            </a:pPr>
            <a:r>
              <a:rPr lang="en-US" dirty="0" smtClean="0"/>
              <a:t>Ezekiel 28:13-15  – a guardian cherub</a:t>
            </a:r>
          </a:p>
          <a:p>
            <a:pPr lvl="1">
              <a:spcAft>
                <a:spcPts val="1200"/>
              </a:spcAft>
              <a:buFont typeface="Wingdings" panose="05000000000000000000" pitchFamily="2" charset="2"/>
              <a:buChar char="§"/>
            </a:pPr>
            <a:r>
              <a:rPr lang="en-US" dirty="0" smtClean="0"/>
              <a:t>Isaiah 14:12-14  – “I will be like God”</a:t>
            </a:r>
            <a:endParaRPr lang="en-US" dirty="0"/>
          </a:p>
        </p:txBody>
      </p:sp>
    </p:spTree>
    <p:extLst>
      <p:ext uri="{BB962C8B-B14F-4D97-AF65-F5344CB8AC3E}">
        <p14:creationId xmlns:p14="http://schemas.microsoft.com/office/powerpoint/2010/main" val="210083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chemeClr val="bg1"/>
            </a:gs>
            <a:gs pos="0">
              <a:srgbClr val="000000"/>
            </a:gs>
            <a:gs pos="100000">
              <a:schemeClr val="bg1">
                <a:lumMod val="0"/>
                <a:lumOff val="100000"/>
              </a:schemeClr>
            </a:gs>
          </a:gsLst>
          <a:lin ang="10800000" scaled="0"/>
          <a:tileRect/>
        </a:gradFill>
        <a:effectLst/>
      </p:bgPr>
    </p:bg>
    <p:spTree>
      <p:nvGrpSpPr>
        <p:cNvPr id="1" name=""/>
        <p:cNvGrpSpPr/>
        <p:nvPr/>
      </p:nvGrpSpPr>
      <p:grpSpPr>
        <a:xfrm>
          <a:off x="0" y="0"/>
          <a:ext cx="0" cy="0"/>
          <a:chOff x="0" y="0"/>
          <a:chExt cx="0" cy="0"/>
        </a:xfrm>
      </p:grpSpPr>
      <p:grpSp>
        <p:nvGrpSpPr>
          <p:cNvPr id="10" name="Group 9"/>
          <p:cNvGrpSpPr/>
          <p:nvPr/>
        </p:nvGrpSpPr>
        <p:grpSpPr>
          <a:xfrm>
            <a:off x="-76200" y="1466671"/>
            <a:ext cx="9220200" cy="1200329"/>
            <a:chOff x="-76200" y="3810000"/>
            <a:chExt cx="9220200" cy="1200329"/>
          </a:xfrm>
        </p:grpSpPr>
        <p:sp>
          <p:nvSpPr>
            <p:cNvPr id="6" name="TextBox 5"/>
            <p:cNvSpPr txBox="1"/>
            <p:nvPr/>
          </p:nvSpPr>
          <p:spPr>
            <a:xfrm>
              <a:off x="-76200" y="3810000"/>
              <a:ext cx="3810000" cy="1200329"/>
            </a:xfrm>
            <a:prstGeom prst="rect">
              <a:avLst/>
            </a:prstGeom>
            <a:noFill/>
          </p:spPr>
          <p:txBody>
            <a:bodyPr wrap="square" rtlCol="0">
              <a:spAutoFit/>
            </a:bodyPr>
            <a:lstStyle/>
            <a:p>
              <a:r>
                <a:rPr lang="en-US" sz="3600" dirty="0" smtClean="0"/>
                <a:t>Moving away from the light of God</a:t>
              </a:r>
              <a:endParaRPr lang="en-US" sz="3600" dirty="0"/>
            </a:p>
          </p:txBody>
        </p:sp>
        <p:sp>
          <p:nvSpPr>
            <p:cNvPr id="9" name="TextBox 8"/>
            <p:cNvSpPr txBox="1"/>
            <p:nvPr/>
          </p:nvSpPr>
          <p:spPr>
            <a:xfrm>
              <a:off x="5334000" y="3810000"/>
              <a:ext cx="3810000" cy="1200329"/>
            </a:xfrm>
            <a:prstGeom prst="rect">
              <a:avLst/>
            </a:prstGeom>
            <a:noFill/>
          </p:spPr>
          <p:txBody>
            <a:bodyPr wrap="square" rtlCol="0">
              <a:spAutoFit/>
            </a:bodyPr>
            <a:lstStyle/>
            <a:p>
              <a:pPr algn="r"/>
              <a:r>
                <a:rPr lang="en-US" sz="3600" dirty="0" smtClean="0">
                  <a:solidFill>
                    <a:schemeClr val="bg1">
                      <a:lumMod val="95000"/>
                    </a:schemeClr>
                  </a:solidFill>
                </a:rPr>
                <a:t>Into the darkness of rebellion</a:t>
              </a:r>
              <a:endParaRPr lang="en-US" sz="3600" dirty="0">
                <a:solidFill>
                  <a:schemeClr val="bg1">
                    <a:lumMod val="95000"/>
                  </a:schemeClr>
                </a:solidFill>
              </a:endParaRPr>
            </a:p>
          </p:txBody>
        </p:sp>
        <p:sp>
          <p:nvSpPr>
            <p:cNvPr id="8" name="Right Arrow 7"/>
            <p:cNvSpPr/>
            <p:nvPr/>
          </p:nvSpPr>
          <p:spPr>
            <a:xfrm>
              <a:off x="3581400" y="4267200"/>
              <a:ext cx="2209800" cy="381000"/>
            </a:xfrm>
            <a:prstGeom prst="rightArrow">
              <a:avLst/>
            </a:prstGeom>
            <a:gradFill>
              <a:gsLst>
                <a:gs pos="0">
                  <a:srgbClr val="000000"/>
                </a:gs>
                <a:gs pos="39999">
                  <a:srgbClr val="0A128C"/>
                </a:gs>
                <a:gs pos="70000">
                  <a:srgbClr val="181CC7"/>
                </a:gs>
                <a:gs pos="88000">
                  <a:srgbClr val="7005D4"/>
                </a:gs>
                <a:gs pos="100000">
                  <a:srgbClr val="8C3D91"/>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28600" y="2944742"/>
            <a:ext cx="2743200" cy="1312278"/>
            <a:chOff x="-228600" y="2944742"/>
            <a:chExt cx="2743200" cy="1312278"/>
          </a:xfrm>
        </p:grpSpPr>
        <p:sp>
          <p:nvSpPr>
            <p:cNvPr id="3" name="TextBox 2"/>
            <p:cNvSpPr txBox="1"/>
            <p:nvPr/>
          </p:nvSpPr>
          <p:spPr>
            <a:xfrm>
              <a:off x="-228600" y="2944742"/>
              <a:ext cx="2743200" cy="830997"/>
            </a:xfrm>
            <a:prstGeom prst="rect">
              <a:avLst/>
            </a:prstGeom>
            <a:noFill/>
          </p:spPr>
          <p:txBody>
            <a:bodyPr wrap="square" rtlCol="0">
              <a:spAutoFit/>
            </a:bodyPr>
            <a:lstStyle/>
            <a:p>
              <a:pPr algn="ctr"/>
              <a:r>
                <a:rPr lang="en-US" sz="4800" b="1" dirty="0" smtClean="0">
                  <a:latin typeface="Arial Black" panose="020B0A04020102020204" pitchFamily="34" charset="0"/>
                </a:rPr>
                <a:t>Lucifer</a:t>
              </a:r>
              <a:endParaRPr lang="en-US" sz="4800" b="1" dirty="0">
                <a:latin typeface="Arial Black" panose="020B0A04020102020204" pitchFamily="34" charset="0"/>
              </a:endParaRPr>
            </a:p>
          </p:txBody>
        </p:sp>
        <p:sp>
          <p:nvSpPr>
            <p:cNvPr id="11" name="TextBox 10"/>
            <p:cNvSpPr txBox="1"/>
            <p:nvPr/>
          </p:nvSpPr>
          <p:spPr>
            <a:xfrm>
              <a:off x="-76200" y="3733800"/>
              <a:ext cx="2514600" cy="523220"/>
            </a:xfrm>
            <a:prstGeom prst="rect">
              <a:avLst/>
            </a:prstGeom>
            <a:noFill/>
          </p:spPr>
          <p:txBody>
            <a:bodyPr wrap="square" rtlCol="0">
              <a:spAutoFit/>
            </a:bodyPr>
            <a:lstStyle/>
            <a:p>
              <a:r>
                <a:rPr lang="en-US" sz="2800" dirty="0" smtClean="0"/>
                <a:t>“Morning Star”</a:t>
              </a:r>
              <a:endParaRPr lang="en-US" sz="2800" dirty="0"/>
            </a:p>
          </p:txBody>
        </p:sp>
      </p:grpSp>
      <p:grpSp>
        <p:nvGrpSpPr>
          <p:cNvPr id="14" name="Group 13"/>
          <p:cNvGrpSpPr/>
          <p:nvPr/>
        </p:nvGrpSpPr>
        <p:grpSpPr>
          <a:xfrm>
            <a:off x="6705600" y="2847154"/>
            <a:ext cx="2743200" cy="1409866"/>
            <a:chOff x="6705600" y="2847154"/>
            <a:chExt cx="2743200" cy="1409866"/>
          </a:xfrm>
        </p:grpSpPr>
        <p:sp>
          <p:nvSpPr>
            <p:cNvPr id="7" name="TextBox 6"/>
            <p:cNvSpPr txBox="1"/>
            <p:nvPr/>
          </p:nvSpPr>
          <p:spPr>
            <a:xfrm>
              <a:off x="6705600" y="2847154"/>
              <a:ext cx="2743200" cy="923330"/>
            </a:xfrm>
            <a:prstGeom prst="rect">
              <a:avLst/>
            </a:prstGeom>
            <a:noFill/>
          </p:spPr>
          <p:txBody>
            <a:bodyPr wrap="square" rtlCol="0">
              <a:spAutoFit/>
            </a:bodyPr>
            <a:lstStyle/>
            <a:p>
              <a:pPr algn="ctr"/>
              <a:r>
                <a:rPr lang="en-US" sz="5400" b="1" dirty="0" smtClean="0">
                  <a:solidFill>
                    <a:srgbClr val="FF0000"/>
                  </a:solidFill>
                  <a:latin typeface="Arial Black" panose="020B0A04020102020204" pitchFamily="34" charset="0"/>
                </a:rPr>
                <a:t>Satan</a:t>
              </a:r>
              <a:endParaRPr lang="en-US" sz="5400" b="1" dirty="0">
                <a:solidFill>
                  <a:srgbClr val="FF0000"/>
                </a:solidFill>
                <a:latin typeface="Arial Black" panose="020B0A04020102020204" pitchFamily="34" charset="0"/>
              </a:endParaRPr>
            </a:p>
          </p:txBody>
        </p:sp>
        <p:sp>
          <p:nvSpPr>
            <p:cNvPr id="13" name="TextBox 12"/>
            <p:cNvSpPr txBox="1"/>
            <p:nvPr/>
          </p:nvSpPr>
          <p:spPr>
            <a:xfrm>
              <a:off x="6705600" y="3733800"/>
              <a:ext cx="2514600" cy="523220"/>
            </a:xfrm>
            <a:prstGeom prst="rect">
              <a:avLst/>
            </a:prstGeom>
            <a:noFill/>
          </p:spPr>
          <p:txBody>
            <a:bodyPr wrap="square" rtlCol="0">
              <a:spAutoFit/>
            </a:bodyPr>
            <a:lstStyle/>
            <a:p>
              <a:r>
                <a:rPr lang="en-US" sz="2800" dirty="0" smtClean="0">
                  <a:solidFill>
                    <a:srgbClr val="FF0000"/>
                  </a:solidFill>
                </a:rPr>
                <a:t>Enemy, Accuser</a:t>
              </a:r>
              <a:endParaRPr lang="en-US" sz="2800" dirty="0">
                <a:solidFill>
                  <a:srgbClr val="FF0000"/>
                </a:solidFill>
              </a:endParaRPr>
            </a:p>
          </p:txBody>
        </p:sp>
      </p:grpSp>
      <p:sp>
        <p:nvSpPr>
          <p:cNvPr id="15" name="TextBox 14"/>
          <p:cNvSpPr txBox="1"/>
          <p:nvPr/>
        </p:nvSpPr>
        <p:spPr>
          <a:xfrm>
            <a:off x="5867400" y="4572000"/>
            <a:ext cx="3429000" cy="461665"/>
          </a:xfrm>
          <a:prstGeom prst="rect">
            <a:avLst/>
          </a:prstGeom>
          <a:noFill/>
        </p:spPr>
        <p:txBody>
          <a:bodyPr wrap="square" rtlCol="0">
            <a:spAutoFit/>
          </a:bodyPr>
          <a:lstStyle/>
          <a:p>
            <a:r>
              <a:rPr lang="en-US" sz="2400" dirty="0" smtClean="0">
                <a:solidFill>
                  <a:schemeClr val="bg1">
                    <a:lumMod val="95000"/>
                  </a:schemeClr>
                </a:solidFill>
              </a:rPr>
              <a:t>“</a:t>
            </a:r>
            <a:r>
              <a:rPr lang="en-US" sz="2400" b="1" dirty="0" smtClean="0">
                <a:solidFill>
                  <a:schemeClr val="bg1">
                    <a:lumMod val="95000"/>
                  </a:schemeClr>
                </a:solidFill>
              </a:rPr>
              <a:t>I will </a:t>
            </a:r>
            <a:r>
              <a:rPr lang="en-US" sz="2400" dirty="0" smtClean="0">
                <a:solidFill>
                  <a:schemeClr val="bg1">
                    <a:lumMod val="95000"/>
                  </a:schemeClr>
                </a:solidFill>
              </a:rPr>
              <a:t>ascend to heaven”</a:t>
            </a:r>
          </a:p>
        </p:txBody>
      </p:sp>
      <p:sp>
        <p:nvSpPr>
          <p:cNvPr id="17" name="TextBox 16"/>
          <p:cNvSpPr txBox="1"/>
          <p:nvPr/>
        </p:nvSpPr>
        <p:spPr>
          <a:xfrm>
            <a:off x="5867400" y="5024735"/>
            <a:ext cx="3238500" cy="461665"/>
          </a:xfrm>
          <a:prstGeom prst="rect">
            <a:avLst/>
          </a:prstGeom>
          <a:noFill/>
        </p:spPr>
        <p:txBody>
          <a:bodyPr wrap="square" rtlCol="0">
            <a:spAutoFit/>
          </a:bodyPr>
          <a:lstStyle/>
          <a:p>
            <a:r>
              <a:rPr lang="en-US" sz="2400" dirty="0" smtClean="0">
                <a:solidFill>
                  <a:schemeClr val="bg1">
                    <a:lumMod val="95000"/>
                  </a:schemeClr>
                </a:solidFill>
              </a:rPr>
              <a:t>“</a:t>
            </a:r>
            <a:r>
              <a:rPr lang="en-US" sz="2400" b="1" dirty="0" smtClean="0">
                <a:solidFill>
                  <a:schemeClr val="bg1">
                    <a:lumMod val="95000"/>
                  </a:schemeClr>
                </a:solidFill>
              </a:rPr>
              <a:t>I will </a:t>
            </a:r>
            <a:r>
              <a:rPr lang="en-US" sz="2400" dirty="0" smtClean="0">
                <a:solidFill>
                  <a:schemeClr val="bg1">
                    <a:lumMod val="95000"/>
                  </a:schemeClr>
                </a:solidFill>
              </a:rPr>
              <a:t>raise my throne”</a:t>
            </a:r>
          </a:p>
        </p:txBody>
      </p:sp>
      <p:sp>
        <p:nvSpPr>
          <p:cNvPr id="18" name="TextBox 17"/>
          <p:cNvSpPr txBox="1"/>
          <p:nvPr/>
        </p:nvSpPr>
        <p:spPr>
          <a:xfrm>
            <a:off x="5867400" y="5493603"/>
            <a:ext cx="2743200" cy="830997"/>
          </a:xfrm>
          <a:prstGeom prst="rect">
            <a:avLst/>
          </a:prstGeom>
          <a:noFill/>
        </p:spPr>
        <p:txBody>
          <a:bodyPr wrap="square" rtlCol="0">
            <a:spAutoFit/>
          </a:bodyPr>
          <a:lstStyle/>
          <a:p>
            <a:r>
              <a:rPr lang="en-US" sz="2400" dirty="0" smtClean="0">
                <a:solidFill>
                  <a:schemeClr val="bg1">
                    <a:lumMod val="95000"/>
                  </a:schemeClr>
                </a:solidFill>
              </a:rPr>
              <a:t>“</a:t>
            </a:r>
            <a:r>
              <a:rPr lang="en-US" sz="2400" b="1" dirty="0" smtClean="0">
                <a:solidFill>
                  <a:schemeClr val="bg1">
                    <a:lumMod val="95000"/>
                  </a:schemeClr>
                </a:solidFill>
              </a:rPr>
              <a:t>I will </a:t>
            </a:r>
            <a:r>
              <a:rPr lang="en-US" sz="2400" dirty="0" smtClean="0">
                <a:solidFill>
                  <a:schemeClr val="bg1">
                    <a:lumMod val="95000"/>
                  </a:schemeClr>
                </a:solidFill>
              </a:rPr>
              <a:t>make myself like the Most High”</a:t>
            </a:r>
          </a:p>
        </p:txBody>
      </p:sp>
    </p:spTree>
    <p:extLst>
      <p:ext uri="{BB962C8B-B14F-4D97-AF65-F5344CB8AC3E}">
        <p14:creationId xmlns:p14="http://schemas.microsoft.com/office/powerpoint/2010/main" val="98632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875 -0.00278 " pathEditMode="relative" rAng="0" ptsTypes="AA">
                                      <p:cBhvr>
                                        <p:cTn id="6" dur="3000" fill="hold"/>
                                        <p:tgtEl>
                                          <p:spTgt spid="12"/>
                                        </p:tgtEl>
                                        <p:attrNameLst>
                                          <p:attrName>ppt_x</p:attrName>
                                          <p:attrName>ppt_y</p:attrName>
                                        </p:attrNameLst>
                                      </p:cBhvr>
                                      <p:rCtr x="43750" y="-139"/>
                                    </p:animMotion>
                                  </p:childTnLst>
                                </p:cTn>
                              </p:par>
                            </p:childTnLst>
                          </p:cTn>
                        </p:par>
                        <p:par>
                          <p:cTn id="7" fill="hold">
                            <p:stCondLst>
                              <p:cond delay="3000"/>
                            </p:stCondLst>
                            <p:childTnLst>
                              <p:par>
                                <p:cTn id="8" presetID="10"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par>
                          <p:cTn id="16" fill="hold">
                            <p:stCondLst>
                              <p:cond delay="1000"/>
                            </p:stCondLst>
                            <p:childTnLst>
                              <p:par>
                                <p:cTn id="17" presetID="22" presetClass="entr" presetSubtype="1"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1000"/>
                                        <p:tgtEl>
                                          <p:spTgt spid="17"/>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2756</Words>
  <Application>Microsoft Office PowerPoint</Application>
  <PresentationFormat>On-screen Show (4:3)</PresentationFormat>
  <Paragraphs>185</Paragraphs>
  <Slides>19</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Aharoni</vt:lpstr>
      <vt:lpstr>宋体</vt:lpstr>
      <vt:lpstr>宋体</vt:lpstr>
      <vt:lpstr>Arial</vt:lpstr>
      <vt:lpstr>Arial Black</vt:lpstr>
      <vt:lpstr>Calibri</vt:lpstr>
      <vt:lpstr>Courier New</vt:lpstr>
      <vt:lpstr>Franklin Gothic Medium</vt:lpstr>
      <vt:lpstr>Wingdings</vt:lpstr>
      <vt:lpstr>Office Theme</vt:lpstr>
      <vt:lpstr>PowerPoint Presentation</vt:lpstr>
      <vt:lpstr>Spirits and the Origin of Evil </vt:lpstr>
      <vt:lpstr>The Awesome, Perfect, Eternal God</vt:lpstr>
      <vt:lpstr>From Last Week:</vt:lpstr>
      <vt:lpstr>PowerPoint Presentation</vt:lpstr>
      <vt:lpstr>Also From Last Week:</vt:lpstr>
      <vt:lpstr>What happened?</vt:lpstr>
      <vt:lpstr>Before God created people…</vt:lpstr>
      <vt:lpstr>PowerPoint Presentation</vt:lpstr>
      <vt:lpstr>A Choice in the Garden</vt:lpstr>
      <vt:lpstr>Satan tempted Eve</vt:lpstr>
      <vt:lpstr>Eve and Adam make a choice</vt:lpstr>
      <vt:lpstr>The bait might look tasty,  but the hook is deadly</vt:lpstr>
      <vt:lpstr>PowerPoint Presentation</vt:lpstr>
      <vt:lpstr>What is Death?</vt:lpstr>
      <vt:lpstr>The results of sin (Genesis 3):</vt:lpstr>
      <vt:lpstr>Bad news for all of us</vt:lpstr>
      <vt:lpstr>Some clues of hope…</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Spirits and the Origin of Evil </dc:title>
  <dc:creator>Mark Robnett</dc:creator>
  <cp:lastModifiedBy>Mark Robnett</cp:lastModifiedBy>
  <cp:revision>39</cp:revision>
  <cp:lastPrinted>2020-02-06T16:03:51Z</cp:lastPrinted>
  <dcterms:created xsi:type="dcterms:W3CDTF">2016-09-26T12:13:45Z</dcterms:created>
  <dcterms:modified xsi:type="dcterms:W3CDTF">2023-04-11T15:27:09Z</dcterms:modified>
</cp:coreProperties>
</file>