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03" r:id="rId2"/>
    <p:sldId id="256" r:id="rId3"/>
    <p:sldId id="292" r:id="rId4"/>
    <p:sldId id="293" r:id="rId5"/>
    <p:sldId id="300" r:id="rId6"/>
    <p:sldId id="294" r:id="rId7"/>
    <p:sldId id="295" r:id="rId8"/>
    <p:sldId id="296" r:id="rId9"/>
    <p:sldId id="301" r:id="rId10"/>
    <p:sldId id="297" r:id="rId11"/>
    <p:sldId id="299" r:id="rId12"/>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77086" autoAdjust="0"/>
  </p:normalViewPr>
  <p:slideViewPr>
    <p:cSldViewPr>
      <p:cViewPr varScale="1">
        <p:scale>
          <a:sx n="88" d="100"/>
          <a:sy n="88" d="100"/>
        </p:scale>
        <p:origin x="2166" y="84"/>
      </p:cViewPr>
      <p:guideLst>
        <p:guide orient="horz" pos="2160"/>
        <p:guide pos="2880"/>
      </p:guideLst>
    </p:cSldViewPr>
  </p:slideViewPr>
  <p:notesTextViewPr>
    <p:cViewPr>
      <p:scale>
        <a:sx n="200" d="100"/>
        <a:sy n="2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8D11A9FB-290E-403D-9CB8-7513C692E9DB}" type="datetimeFigureOut">
              <a:rPr lang="en-US" smtClean="0"/>
              <a:t>5/6/2023</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300DBC8C-3827-4EDC-BB4E-1EE5559C5D0B}" type="slidenum">
              <a:rPr lang="en-US" smtClean="0"/>
              <a:t>‹#›</a:t>
            </a:fld>
            <a:endParaRPr lang="en-US"/>
          </a:p>
        </p:txBody>
      </p:sp>
    </p:spTree>
    <p:extLst>
      <p:ext uri="{BB962C8B-B14F-4D97-AF65-F5344CB8AC3E}">
        <p14:creationId xmlns:p14="http://schemas.microsoft.com/office/powerpoint/2010/main" val="3280519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240289A-3289-49CB-B19B-2E9E5D1E9A48}" type="datetimeFigureOut">
              <a:rPr lang="en-US" smtClean="0"/>
              <a:t>5/6/2023</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9E23DD91-ACE9-4637-B21F-B35DB8F153FE}" type="slidenum">
              <a:rPr lang="en-US" smtClean="0"/>
              <a:t>‹#›</a:t>
            </a:fld>
            <a:endParaRPr lang="en-US"/>
          </a:p>
        </p:txBody>
      </p:sp>
    </p:spTree>
    <p:extLst>
      <p:ext uri="{BB962C8B-B14F-4D97-AF65-F5344CB8AC3E}">
        <p14:creationId xmlns:p14="http://schemas.microsoft.com/office/powerpoint/2010/main" val="1579421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talked</a:t>
            </a:r>
            <a:r>
              <a:rPr lang="en-US" baseline="0" dirty="0" smtClean="0"/>
              <a:t> a lot about the first big problem of all humanity – sin leads to death.  Tonight, we’ll discover the second big problem that all </a:t>
            </a:r>
            <a:r>
              <a:rPr lang="en-US" baseline="0" smtClean="0"/>
              <a:t>people face.</a:t>
            </a:r>
            <a:endParaRPr lang="en-US"/>
          </a:p>
        </p:txBody>
      </p:sp>
      <p:sp>
        <p:nvSpPr>
          <p:cNvPr id="4" name="Slide Number Placeholder 3"/>
          <p:cNvSpPr>
            <a:spLocks noGrp="1"/>
          </p:cNvSpPr>
          <p:nvPr>
            <p:ph type="sldNum" sz="quarter" idx="10"/>
          </p:nvPr>
        </p:nvSpPr>
        <p:spPr/>
        <p:txBody>
          <a:bodyPr/>
          <a:lstStyle/>
          <a:p>
            <a:fld id="{9E23DD91-ACE9-4637-B21F-B35DB8F153FE}" type="slidenum">
              <a:rPr lang="en-US" smtClean="0"/>
              <a:t>2</a:t>
            </a:fld>
            <a:endParaRPr lang="en-US"/>
          </a:p>
        </p:txBody>
      </p:sp>
    </p:spTree>
    <p:extLst>
      <p:ext uri="{BB962C8B-B14F-4D97-AF65-F5344CB8AC3E}">
        <p14:creationId xmlns:p14="http://schemas.microsoft.com/office/powerpoint/2010/main" val="820128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By now, you should have noticed that the entire human race is in trouble.  We have </a:t>
            </a:r>
            <a:r>
              <a:rPr lang="en-US" sz="1200" u="sng" kern="1200" dirty="0" smtClean="0">
                <a:solidFill>
                  <a:schemeClr val="tx1"/>
                </a:solidFill>
                <a:effectLst/>
                <a:latin typeface="+mn-lt"/>
                <a:ea typeface="+mn-ea"/>
                <a:cs typeface="+mn-cs"/>
              </a:rPr>
              <a:t>two kinds of trouble</a:t>
            </a:r>
            <a:r>
              <a:rPr lang="en-US" sz="1200" kern="1200" dirty="0" smtClean="0">
                <a:solidFill>
                  <a:schemeClr val="tx1"/>
                </a:solidFill>
                <a:effectLst/>
                <a:latin typeface="+mn-lt"/>
                <a:ea typeface="+mn-ea"/>
                <a:cs typeface="+mn-cs"/>
              </a:rPr>
              <a:t>:</a:t>
            </a:r>
            <a:endParaRPr lang="en-US" dirty="0" smtClean="0">
              <a:effectLst/>
            </a:endParaRPr>
          </a:p>
          <a:p>
            <a:pPr lvl="0"/>
            <a:r>
              <a:rPr lang="en-US" sz="1200" kern="1200" dirty="0" smtClean="0">
                <a:solidFill>
                  <a:schemeClr val="tx1"/>
                </a:solidFill>
                <a:effectLst/>
                <a:latin typeface="+mn-lt"/>
                <a:ea typeface="+mn-ea"/>
                <a:cs typeface="+mn-cs"/>
              </a:rPr>
              <a:t>Adam’s </a:t>
            </a:r>
            <a:r>
              <a:rPr lang="en-US" sz="1200" u="sng" kern="1200" dirty="0" smtClean="0">
                <a:solidFill>
                  <a:schemeClr val="tx1"/>
                </a:solidFill>
                <a:effectLst/>
                <a:latin typeface="+mn-lt"/>
                <a:ea typeface="+mn-ea"/>
                <a:cs typeface="+mn-cs"/>
              </a:rPr>
              <a:t>sin</a:t>
            </a:r>
            <a:r>
              <a:rPr lang="en-US" sz="1200" kern="1200" dirty="0" smtClean="0">
                <a:solidFill>
                  <a:schemeClr val="tx1"/>
                </a:solidFill>
                <a:effectLst/>
                <a:latin typeface="+mn-lt"/>
                <a:ea typeface="+mn-ea"/>
                <a:cs typeface="+mn-cs"/>
              </a:rPr>
              <a:t> resulted in </a:t>
            </a:r>
            <a:r>
              <a:rPr lang="en-US" sz="1200" u="sng" kern="1200" dirty="0" smtClean="0">
                <a:solidFill>
                  <a:schemeClr val="tx1"/>
                </a:solidFill>
                <a:effectLst/>
                <a:latin typeface="+mn-lt"/>
                <a:ea typeface="+mn-ea"/>
                <a:cs typeface="+mn-cs"/>
              </a:rPr>
              <a:t>death</a:t>
            </a:r>
            <a:r>
              <a:rPr lang="en-US" sz="1200" kern="1200" dirty="0" smtClean="0">
                <a:solidFill>
                  <a:schemeClr val="tx1"/>
                </a:solidFill>
                <a:effectLst/>
                <a:latin typeface="+mn-lt"/>
                <a:ea typeface="+mn-ea"/>
                <a:cs typeface="+mn-cs"/>
              </a:rPr>
              <a:t>.  Death for Adam and death for all humans.</a:t>
            </a:r>
            <a:endParaRPr lang="en-US" dirty="0" smtClean="0">
              <a:effectLst/>
            </a:endParaRPr>
          </a:p>
          <a:p>
            <a:pPr lvl="0"/>
            <a:r>
              <a:rPr lang="en-US" sz="1200" kern="1200" dirty="0" smtClean="0">
                <a:solidFill>
                  <a:schemeClr val="tx1"/>
                </a:solidFill>
                <a:effectLst/>
                <a:latin typeface="+mn-lt"/>
                <a:ea typeface="+mn-ea"/>
                <a:cs typeface="+mn-cs"/>
              </a:rPr>
              <a:t>We have all broken the Ten Commandments and are </a:t>
            </a:r>
            <a:r>
              <a:rPr lang="en-US" sz="1200" u="sng" kern="1200" dirty="0" smtClean="0">
                <a:solidFill>
                  <a:schemeClr val="tx1"/>
                </a:solidFill>
                <a:effectLst/>
                <a:latin typeface="+mn-lt"/>
                <a:ea typeface="+mn-ea"/>
                <a:cs typeface="+mn-cs"/>
              </a:rPr>
              <a:t>guilty</a:t>
            </a:r>
            <a:r>
              <a:rPr lang="en-US" sz="1200" kern="1200" dirty="0" smtClean="0">
                <a:solidFill>
                  <a:schemeClr val="tx1"/>
                </a:solidFill>
                <a:effectLst/>
                <a:latin typeface="+mn-lt"/>
                <a:ea typeface="+mn-ea"/>
                <a:cs typeface="+mn-cs"/>
              </a:rPr>
              <a:t> before God, deserving severe </a:t>
            </a:r>
            <a:r>
              <a:rPr lang="en-US" sz="1200" u="sng" kern="1200" dirty="0" smtClean="0">
                <a:solidFill>
                  <a:schemeClr val="tx1"/>
                </a:solidFill>
                <a:effectLst/>
                <a:latin typeface="+mn-lt"/>
                <a:ea typeface="+mn-ea"/>
                <a:cs typeface="+mn-cs"/>
              </a:rPr>
              <a:t>punishment</a:t>
            </a:r>
            <a:r>
              <a:rPr lang="en-US" sz="1200" kern="1200" dirty="0" smtClean="0">
                <a:solidFill>
                  <a:schemeClr val="tx1"/>
                </a:solidFill>
                <a:effectLst/>
                <a:latin typeface="+mn-lt"/>
                <a:ea typeface="+mn-ea"/>
                <a:cs typeface="+mn-cs"/>
              </a:rPr>
              <a:t> (judicially, even if not sensed emotionally).</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We have a problem – a big problem.  Is there any hope for humanity?  Is there any hope for you? </a:t>
            </a:r>
            <a:r>
              <a:rPr lang="en-US" sz="1200" kern="1200" baseline="0" dirty="0" smtClean="0">
                <a:solidFill>
                  <a:schemeClr val="tx1"/>
                </a:solidFill>
                <a:effectLst/>
                <a:latin typeface="+mn-lt"/>
                <a:ea typeface="+mn-ea"/>
                <a:cs typeface="+mn-cs"/>
              </a:rPr>
              <a:t> When we read the Bible, we certainly see that there is “bad news” for all people here!  And since God is a God of justice, how could He possibly forgive such sinful people?  </a:t>
            </a:r>
            <a:r>
              <a:rPr lang="en-US" sz="1200" kern="1200" dirty="0" smtClean="0">
                <a:solidFill>
                  <a:schemeClr val="tx1"/>
                </a:solidFill>
                <a:effectLst/>
                <a:latin typeface="+mn-lt"/>
                <a:ea typeface="+mn-ea"/>
                <a:cs typeface="+mn-cs"/>
              </a:rPr>
              <a:t>This week, think about these two big problems we each face: death and judgment.  </a:t>
            </a:r>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11</a:t>
            </a:fld>
            <a:endParaRPr lang="en-US"/>
          </a:p>
        </p:txBody>
      </p:sp>
    </p:spTree>
    <p:extLst>
      <p:ext uri="{BB962C8B-B14F-4D97-AF65-F5344CB8AC3E}">
        <p14:creationId xmlns:p14="http://schemas.microsoft.com/office/powerpoint/2010/main" val="2078457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Always remember</a:t>
            </a:r>
            <a:r>
              <a:rPr lang="en-US" baseline="0" dirty="0" smtClean="0"/>
              <a:t> that God has absolute authority over everything: every star and galaxy (Isaiah 40:26), every nation and people group (Proverbs 21:1), every storm (Mark 4:39), every plant and worm (Jonah 4:6-8), every virus and bacterium, etc.  </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“If there is one single molecule in this universe running around loose, totally free of God’s sovereignty, then we have no guarantee that a single promise of God will ever be fulfilled.” ― (R.C. Sproul, Chosen By God: Know God's Perfect Plan for His Glory and His Children)</a:t>
            </a:r>
          </a:p>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3</a:t>
            </a:fld>
            <a:endParaRPr lang="en-US"/>
          </a:p>
        </p:txBody>
      </p:sp>
    </p:spTree>
    <p:extLst>
      <p:ext uri="{BB962C8B-B14F-4D97-AF65-F5344CB8AC3E}">
        <p14:creationId xmlns:p14="http://schemas.microsoft.com/office/powerpoint/2010/main" val="921897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You would think that, by now, Pharaoh would have learned his lesson.  But God still has another purpose for him.  Pharaoh gathers his most powerful military machines and pursues the Israelites (</a:t>
            </a:r>
            <a:r>
              <a:rPr lang="en-US" sz="1200" b="1" kern="1200" dirty="0" smtClean="0">
                <a:solidFill>
                  <a:schemeClr val="tx1"/>
                </a:solidFill>
                <a:effectLst/>
                <a:latin typeface="+mn-lt"/>
                <a:ea typeface="+mn-ea"/>
                <a:cs typeface="+mn-cs"/>
              </a:rPr>
              <a:t>Exodus 14:5-7</a:t>
            </a:r>
            <a:r>
              <a:rPr lang="en-US" sz="1200" kern="1200" dirty="0" smtClean="0">
                <a:solidFill>
                  <a:schemeClr val="tx1"/>
                </a:solidFill>
                <a:effectLst/>
                <a:latin typeface="+mn-lt"/>
                <a:ea typeface="+mn-ea"/>
                <a:cs typeface="+mn-cs"/>
              </a:rPr>
              <a:t>).  As the Israelite people see the mighty army approaching, it is clear that they still don’t trust God (</a:t>
            </a:r>
            <a:r>
              <a:rPr lang="en-US" sz="1200" b="1" kern="1200" dirty="0" smtClean="0">
                <a:solidFill>
                  <a:schemeClr val="tx1"/>
                </a:solidFill>
                <a:effectLst/>
                <a:latin typeface="+mn-lt"/>
                <a:ea typeface="+mn-ea"/>
                <a:cs typeface="+mn-cs"/>
              </a:rPr>
              <a:t>vs.10,11</a:t>
            </a:r>
            <a:r>
              <a:rPr lang="en-US" sz="1200" kern="1200" dirty="0" smtClean="0">
                <a:solidFill>
                  <a:schemeClr val="tx1"/>
                </a:solidFill>
                <a:effectLst/>
                <a:latin typeface="+mn-lt"/>
                <a:ea typeface="+mn-ea"/>
                <a:cs typeface="+mn-cs"/>
              </a:rPr>
              <a:t>).  But Moses tells them to be quiet and still – watch what God does next (</a:t>
            </a:r>
            <a:r>
              <a:rPr lang="en-US" sz="1200" b="1" kern="1200" dirty="0" smtClean="0">
                <a:solidFill>
                  <a:schemeClr val="tx1"/>
                </a:solidFill>
                <a:effectLst/>
                <a:latin typeface="+mn-lt"/>
                <a:ea typeface="+mn-ea"/>
                <a:cs typeface="+mn-cs"/>
              </a:rPr>
              <a:t>vs. 13,14</a:t>
            </a:r>
            <a:r>
              <a:rPr lang="en-US" sz="1200" kern="1200" dirty="0" smtClean="0">
                <a:solidFill>
                  <a:schemeClr val="tx1"/>
                </a:solidFill>
                <a:effectLst/>
                <a:latin typeface="+mn-lt"/>
                <a:ea typeface="+mn-ea"/>
                <a:cs typeface="+mn-cs"/>
              </a:rPr>
              <a:t>).</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The Israelites could not save themselves.  The sea was in front of them, mountains were around them, and their enemies were behind them.  The Israelites had seen all the great and mighty things the Lord had done in Egypt, but they still did not trust in the Lord.  Even though the Israelites sinned and did not trust in the Lord, He was merciful and planned to deliver them.  It is the same with us.  We cannot make things right between us and God by things we do.  Only God can save us from everlasting punishment.</a:t>
            </a:r>
          </a:p>
          <a:p>
            <a:pPr hangingPunct="0"/>
            <a:r>
              <a:rPr lang="en-US" sz="1200" kern="1200" dirty="0" smtClean="0">
                <a:solidFill>
                  <a:schemeClr val="tx1"/>
                </a:solidFill>
                <a:effectLst/>
                <a:latin typeface="+mn-lt"/>
                <a:ea typeface="+mn-ea"/>
                <a:cs typeface="+mn-cs"/>
              </a:rPr>
              <a:t> </a:t>
            </a:r>
          </a:p>
          <a:p>
            <a:pPr hangingPunct="0"/>
            <a:r>
              <a:rPr lang="en-US" sz="1200" kern="1200" dirty="0" smtClean="0">
                <a:solidFill>
                  <a:schemeClr val="tx1"/>
                </a:solidFill>
                <a:effectLst/>
                <a:latin typeface="+mn-lt"/>
                <a:ea typeface="+mn-ea"/>
                <a:cs typeface="+mn-cs"/>
              </a:rPr>
              <a:t>God told Moses to stretch out his rod over the water.  The water separated (</a:t>
            </a:r>
            <a:r>
              <a:rPr lang="en-US" sz="1200" b="1" kern="1200" dirty="0" smtClean="0">
                <a:solidFill>
                  <a:schemeClr val="tx1"/>
                </a:solidFill>
                <a:effectLst/>
                <a:latin typeface="+mn-lt"/>
                <a:ea typeface="+mn-ea"/>
                <a:cs typeface="+mn-cs"/>
              </a:rPr>
              <a:t>vs.21-22</a:t>
            </a:r>
            <a:r>
              <a:rPr lang="en-US" sz="1200" kern="1200" dirty="0" smtClean="0">
                <a:solidFill>
                  <a:schemeClr val="tx1"/>
                </a:solidFill>
                <a:effectLst/>
                <a:latin typeface="+mn-lt"/>
                <a:ea typeface="+mn-ea"/>
                <a:cs typeface="+mn-cs"/>
              </a:rPr>
              <a:t>) so there was dry ground, and the children of Israel walked through the sea.  When they Egyptians saw this, they started to cross the sea on the path of dry ground </a:t>
            </a:r>
            <a:r>
              <a:rPr lang="en-US" sz="1200" b="1" kern="1200" dirty="0" smtClean="0">
                <a:solidFill>
                  <a:schemeClr val="tx1"/>
                </a:solidFill>
                <a:effectLst/>
                <a:latin typeface="+mn-lt"/>
                <a:ea typeface="+mn-ea"/>
                <a:cs typeface="+mn-cs"/>
              </a:rPr>
              <a:t>(Exodus 14:26-29).</a:t>
            </a:r>
            <a:r>
              <a:rPr lang="en-US" sz="1200" kern="1200" dirty="0" smtClean="0">
                <a:solidFill>
                  <a:schemeClr val="tx1"/>
                </a:solidFill>
                <a:effectLst/>
                <a:latin typeface="+mn-lt"/>
                <a:ea typeface="+mn-ea"/>
                <a:cs typeface="+mn-cs"/>
              </a:rPr>
              <a:t>  This was a bad decision on their part, and reminds us of the Egyptian command to throw all of the Hebrew boy babies into the river.  Once again, Moses (and the people) are safely taken out of the water by the grace of God (</a:t>
            </a:r>
            <a:r>
              <a:rPr lang="en-US" sz="1200" b="1" kern="1200" dirty="0" smtClean="0">
                <a:solidFill>
                  <a:schemeClr val="tx1"/>
                </a:solidFill>
                <a:effectLst/>
                <a:latin typeface="+mn-lt"/>
                <a:ea typeface="+mn-ea"/>
                <a:cs typeface="+mn-cs"/>
              </a:rPr>
              <a:t>vs.29-31</a:t>
            </a:r>
            <a:r>
              <a:rPr lang="en-US" sz="1200" kern="1200" dirty="0" smtClean="0">
                <a:solidFill>
                  <a:schemeClr val="tx1"/>
                </a:solidFill>
                <a:effectLst/>
                <a:latin typeface="+mn-lt"/>
                <a:ea typeface="+mn-ea"/>
                <a:cs typeface="+mn-cs"/>
              </a:rPr>
              <a:t>), leading them to fear the Lord and put their trust in Him.  At least, for a while…</a:t>
            </a:r>
          </a:p>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4</a:t>
            </a:fld>
            <a:endParaRPr lang="en-US"/>
          </a:p>
        </p:txBody>
      </p:sp>
    </p:spTree>
    <p:extLst>
      <p:ext uri="{BB962C8B-B14F-4D97-AF65-F5344CB8AC3E}">
        <p14:creationId xmlns:p14="http://schemas.microsoft.com/office/powerpoint/2010/main" val="1401166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Our last lesson ended with the Israelite people starting their journey away from Egypt after 400 years of national growth and enslavement.  Remember the promise that God made to Moses in </a:t>
            </a:r>
            <a:r>
              <a:rPr lang="en-US" sz="1200" b="1" kern="1200" dirty="0" smtClean="0">
                <a:solidFill>
                  <a:schemeClr val="tx1"/>
                </a:solidFill>
                <a:effectLst/>
                <a:latin typeface="+mn-lt"/>
                <a:ea typeface="+mn-ea"/>
                <a:cs typeface="+mn-cs"/>
              </a:rPr>
              <a:t>Exodus 3:12</a:t>
            </a:r>
            <a:r>
              <a:rPr lang="en-US" sz="1200" kern="1200" dirty="0" smtClean="0">
                <a:solidFill>
                  <a:schemeClr val="tx1"/>
                </a:solidFill>
                <a:effectLst/>
                <a:latin typeface="+mn-lt"/>
                <a:ea typeface="+mn-ea"/>
                <a:cs typeface="+mn-cs"/>
              </a:rPr>
              <a:t> – “I will be with you. And this will be the sign to you that it is I who have sent you: when you have brought the people out of Egypt, you will worship God on this mountain.”</a:t>
            </a:r>
            <a:endParaRPr lang="en-US" dirty="0" smtClean="0"/>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In </a:t>
            </a:r>
            <a:r>
              <a:rPr lang="en-US" sz="1200" b="1" kern="1200" dirty="0" smtClean="0">
                <a:solidFill>
                  <a:schemeClr val="tx1"/>
                </a:solidFill>
                <a:effectLst/>
                <a:latin typeface="+mn-lt"/>
                <a:ea typeface="+mn-ea"/>
                <a:cs typeface="+mn-cs"/>
              </a:rPr>
              <a:t>Exodus 19:1-2</a:t>
            </a:r>
            <a:r>
              <a:rPr lang="en-US" sz="1200" kern="1200" dirty="0" smtClean="0">
                <a:solidFill>
                  <a:schemeClr val="tx1"/>
                </a:solidFill>
                <a:effectLst/>
                <a:latin typeface="+mn-lt"/>
                <a:ea typeface="+mn-ea"/>
                <a:cs typeface="+mn-cs"/>
              </a:rPr>
              <a:t>, we see that 3 months had passed since the Israelites left Egypt.  God led them, by a pillar of cloud and fire, to the Desert of Sinai and told them to camp in front of Mount Sinai, the place where God originally met with Moses. God fulfilled his promise to Moses, but notice that confirmation sometimes comes later in our Journey than we expect.</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Even though God had been guiding the destiny the nation of Israel, they had not yet had a </a:t>
            </a:r>
            <a:r>
              <a:rPr lang="en-US" sz="1200" u="sng" kern="1200" dirty="0" smtClean="0">
                <a:solidFill>
                  <a:schemeClr val="tx1"/>
                </a:solidFill>
                <a:effectLst/>
                <a:latin typeface="+mn-lt"/>
                <a:ea typeface="+mn-ea"/>
                <a:cs typeface="+mn-cs"/>
              </a:rPr>
              <a:t>personal</a:t>
            </a:r>
            <a:r>
              <a:rPr lang="en-US" sz="1200" kern="1200" dirty="0" smtClean="0">
                <a:solidFill>
                  <a:schemeClr val="tx1"/>
                </a:solidFill>
                <a:effectLst/>
                <a:latin typeface="+mn-lt"/>
                <a:ea typeface="+mn-ea"/>
                <a:cs typeface="+mn-cs"/>
              </a:rPr>
              <a:t> experience with Him.  That was about to change.  In </a:t>
            </a:r>
            <a:r>
              <a:rPr lang="en-US" sz="1200" b="1" kern="1200" dirty="0" smtClean="0">
                <a:solidFill>
                  <a:schemeClr val="tx1"/>
                </a:solidFill>
                <a:effectLst/>
                <a:latin typeface="+mn-lt"/>
                <a:ea typeface="+mn-ea"/>
                <a:cs typeface="+mn-cs"/>
              </a:rPr>
              <a:t>Exodus 19:3-6</a:t>
            </a:r>
            <a:r>
              <a:rPr lang="en-US" sz="1200" kern="1200" dirty="0" smtClean="0">
                <a:solidFill>
                  <a:schemeClr val="tx1"/>
                </a:solidFill>
                <a:effectLst/>
                <a:latin typeface="+mn-lt"/>
                <a:ea typeface="+mn-ea"/>
                <a:cs typeface="+mn-cs"/>
              </a:rPr>
              <a:t>, God describes His covenant with the people of Israel.  According to verse 5, what did they have to do in order to be His “treasured possession,” a holy kingdom of priests? In </a:t>
            </a:r>
            <a:r>
              <a:rPr lang="en-US" sz="1200" b="1" kern="1200" dirty="0" smtClean="0">
                <a:solidFill>
                  <a:schemeClr val="tx1"/>
                </a:solidFill>
                <a:effectLst/>
                <a:latin typeface="+mn-lt"/>
                <a:ea typeface="+mn-ea"/>
                <a:cs typeface="+mn-cs"/>
              </a:rPr>
              <a:t>verses 7,8</a:t>
            </a:r>
            <a:r>
              <a:rPr lang="en-US" sz="1200" kern="1200" dirty="0" smtClean="0">
                <a:solidFill>
                  <a:schemeClr val="tx1"/>
                </a:solidFill>
                <a:effectLst/>
                <a:latin typeface="+mn-lt"/>
                <a:ea typeface="+mn-ea"/>
                <a:cs typeface="+mn-cs"/>
              </a:rPr>
              <a:t>, how did they respond?  What does a priest do? (a priest brings people to God)</a:t>
            </a:r>
          </a:p>
          <a:p>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Three days later, the people approach the burning, shaking mountain (</a:t>
            </a:r>
            <a:r>
              <a:rPr lang="en-US" sz="1200" b="1" kern="1200" dirty="0" smtClean="0">
                <a:solidFill>
                  <a:schemeClr val="tx1"/>
                </a:solidFill>
                <a:effectLst/>
                <a:latin typeface="+mn-lt"/>
                <a:ea typeface="+mn-ea"/>
                <a:cs typeface="+mn-cs"/>
              </a:rPr>
              <a:t>Exodus 19:16-19</a:t>
            </a:r>
            <a:r>
              <a:rPr lang="en-US" sz="1200" kern="1200" dirty="0" smtClean="0">
                <a:solidFill>
                  <a:schemeClr val="tx1"/>
                </a:solidFill>
                <a:effectLst/>
                <a:latin typeface="+mn-lt"/>
                <a:ea typeface="+mn-ea"/>
                <a:cs typeface="+mn-cs"/>
              </a:rPr>
              <a:t>).  It is not surprising that the people were frightened when God spoke to them. The lightning, fire, thick cloud, and earthquake did not only show the Israelites that God is powerful and deserves respect, but that He hates and punishes all sin.  Fear is a reasonable response to God, especially when we have a clear view of our sin (Hebrews 10:31). </a:t>
            </a:r>
          </a:p>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5</a:t>
            </a:fld>
            <a:endParaRPr lang="en-US"/>
          </a:p>
        </p:txBody>
      </p:sp>
    </p:spTree>
    <p:extLst>
      <p:ext uri="{BB962C8B-B14F-4D97-AF65-F5344CB8AC3E}">
        <p14:creationId xmlns:p14="http://schemas.microsoft.com/office/powerpoint/2010/main" val="222954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 is an important reality: we are </a:t>
            </a:r>
            <a:r>
              <a:rPr lang="en-US" sz="1200" i="1" kern="1200" dirty="0" smtClean="0">
                <a:solidFill>
                  <a:schemeClr val="tx1"/>
                </a:solidFill>
                <a:effectLst/>
                <a:latin typeface="+mn-lt"/>
                <a:ea typeface="+mn-ea"/>
                <a:cs typeface="+mn-cs"/>
              </a:rPr>
              <a:t>much</a:t>
            </a:r>
            <a:r>
              <a:rPr lang="en-US" sz="1200" kern="1200" dirty="0" smtClean="0">
                <a:solidFill>
                  <a:schemeClr val="tx1"/>
                </a:solidFill>
                <a:effectLst/>
                <a:latin typeface="+mn-lt"/>
                <a:ea typeface="+mn-ea"/>
                <a:cs typeface="+mn-cs"/>
              </a:rPr>
              <a:t> worse than we think.  To help the people see this, God gave them (and us) a sample of the “entrance exam” for heaven.  They were about to stand before the mirror of God’s Word and see their guilt, “written on their faces.”  He starts by proclaiming His authority over them (and all mankind)</a:t>
            </a:r>
            <a:r>
              <a:rPr lang="en-US" sz="1200" kern="1200" baseline="0" dirty="0" smtClean="0">
                <a:solidFill>
                  <a:schemeClr val="tx1"/>
                </a:solidFill>
                <a:effectLst/>
                <a:latin typeface="+mn-lt"/>
                <a:ea typeface="+mn-ea"/>
                <a:cs typeface="+mn-cs"/>
              </a:rPr>
              <a:t> in </a:t>
            </a:r>
            <a:r>
              <a:rPr lang="en-US" sz="1200" b="1" i="1" kern="1200" dirty="0" smtClean="0">
                <a:solidFill>
                  <a:schemeClr val="tx1"/>
                </a:solidFill>
                <a:effectLst/>
                <a:latin typeface="+mn-lt"/>
                <a:ea typeface="+mn-ea"/>
                <a:cs typeface="+mn-cs"/>
              </a:rPr>
              <a:t>Exodus 20:1-2.</a:t>
            </a:r>
          </a:p>
          <a:p>
            <a:endParaRPr lang="en-US" sz="1200" b="1" i="1"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The First Commandment – </a:t>
            </a:r>
            <a:r>
              <a:rPr lang="en-US" sz="1200" kern="1200" dirty="0" smtClean="0">
                <a:solidFill>
                  <a:schemeClr val="tx1"/>
                </a:solidFill>
                <a:effectLst/>
                <a:latin typeface="+mn-lt"/>
                <a:ea typeface="+mn-ea"/>
                <a:cs typeface="+mn-cs"/>
              </a:rPr>
              <a:t>God begins with the first commandment broken by men. In the garden, they abandoned Him and sought to be their own God.  Ever since that day, we have all tried to take the place of God, determining our own purpose for life, defining our own rules of right/wrong, and trying to save ourselves by fulfilling our own dreams.  Is there anyone who has kept this command, always recognizing that the true God is Lord of all (including us)?</a:t>
            </a:r>
          </a:p>
          <a:p>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The Second Commandment - </a:t>
            </a:r>
            <a:r>
              <a:rPr lang="en-US" sz="1200" kern="1200" dirty="0" smtClean="0">
                <a:solidFill>
                  <a:schemeClr val="tx1"/>
                </a:solidFill>
                <a:effectLst/>
                <a:latin typeface="+mn-lt"/>
                <a:ea typeface="+mn-ea"/>
                <a:cs typeface="+mn-cs"/>
              </a:rPr>
              <a:t>The word “worship” comes from two words: “worth” and “ship.” We worship something when we assign a very high level of “worth” to it.  Here is a fact of life: we all worship something – we all worship “smaller gods.” Here is the test – is there </a:t>
            </a:r>
            <a:r>
              <a:rPr lang="en-US" sz="1200" u="sng" kern="1200" dirty="0" smtClean="0">
                <a:solidFill>
                  <a:schemeClr val="tx1"/>
                </a:solidFill>
                <a:effectLst/>
                <a:latin typeface="+mn-lt"/>
                <a:ea typeface="+mn-ea"/>
                <a:cs typeface="+mn-cs"/>
              </a:rPr>
              <a:t>anything</a:t>
            </a:r>
            <a:r>
              <a:rPr lang="en-US" sz="1200" kern="1200" dirty="0" smtClean="0">
                <a:solidFill>
                  <a:schemeClr val="tx1"/>
                </a:solidFill>
                <a:effectLst/>
                <a:latin typeface="+mn-lt"/>
                <a:ea typeface="+mn-ea"/>
                <a:cs typeface="+mn-cs"/>
              </a:rPr>
              <a:t> or </a:t>
            </a:r>
            <a:r>
              <a:rPr lang="en-US" sz="1200" u="sng" kern="1200" dirty="0" smtClean="0">
                <a:solidFill>
                  <a:schemeClr val="tx1"/>
                </a:solidFill>
                <a:effectLst/>
                <a:latin typeface="+mn-lt"/>
                <a:ea typeface="+mn-ea"/>
                <a:cs typeface="+mn-cs"/>
              </a:rPr>
              <a:t>anyone</a:t>
            </a:r>
            <a:r>
              <a:rPr lang="en-US" sz="1200" kern="1200" dirty="0" smtClean="0">
                <a:solidFill>
                  <a:schemeClr val="tx1"/>
                </a:solidFill>
                <a:effectLst/>
                <a:latin typeface="+mn-lt"/>
                <a:ea typeface="+mn-ea"/>
                <a:cs typeface="+mn-cs"/>
              </a:rPr>
              <a:t> that is more important to me than the true God?  Have I taken “good” things like career, material possessions, and family, and turned them into “ultimate” things, seeking significance, security, safety and fulfillment in them?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If you look carefully, you will find that our objects of worship are based on our greatest fears. If we fear failure, we worship success. If we fear loneliness, we worship relationships. If we fear poverty, we worship money.  In fact, most of us have created a false “mental image” of God (a mental idol), a small, weak creature unworthy of fear.</a:t>
            </a:r>
            <a:endParaRPr lang="en-US" dirty="0" smtClean="0">
              <a:effectLst/>
            </a:endParaRPr>
          </a:p>
          <a:p>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effectLst/>
                <a:latin typeface="+mn-lt"/>
                <a:ea typeface="+mn-ea"/>
                <a:cs typeface="+mn-cs"/>
              </a:rPr>
              <a:t>The Third Commandment -  </a:t>
            </a:r>
            <a:r>
              <a:rPr lang="en-US" sz="1200" kern="1200" dirty="0" smtClean="0">
                <a:solidFill>
                  <a:schemeClr val="tx1"/>
                </a:solidFill>
                <a:effectLst/>
                <a:latin typeface="+mn-lt"/>
                <a:ea typeface="+mn-ea"/>
                <a:cs typeface="+mn-cs"/>
              </a:rPr>
              <a:t>Although this includes saying the name of God as a curse (e.g. “OMG”), it goes much further.  God is our creator and provider, and when we complain against Him, we are speaking falsely about His great name.  Conversely, when we do not speak His name with thanksgiving (</a:t>
            </a:r>
            <a:r>
              <a:rPr lang="en-US" sz="1200" b="1" kern="1200" dirty="0" smtClean="0">
                <a:solidFill>
                  <a:schemeClr val="tx1"/>
                </a:solidFill>
                <a:effectLst/>
                <a:latin typeface="+mn-lt"/>
                <a:ea typeface="+mn-ea"/>
                <a:cs typeface="+mn-cs"/>
              </a:rPr>
              <a:t>Colossians 3:17</a:t>
            </a:r>
            <a:r>
              <a:rPr lang="en-US" sz="1200" kern="1200" dirty="0" smtClean="0">
                <a:solidFill>
                  <a:schemeClr val="tx1"/>
                </a:solidFill>
                <a:effectLst/>
                <a:latin typeface="+mn-lt"/>
                <a:ea typeface="+mn-ea"/>
                <a:cs typeface="+mn-cs"/>
              </a:rPr>
              <a:t>), we break this command as well (even in our heart).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kern="1200" dirty="0" smtClean="0">
                <a:solidFill>
                  <a:schemeClr val="tx1"/>
                </a:solidFill>
                <a:effectLst/>
                <a:latin typeface="+mn-lt"/>
                <a:ea typeface="+mn-ea"/>
                <a:cs typeface="+mn-cs"/>
              </a:rPr>
              <a:t>The Fourth Commandment - </a:t>
            </a:r>
            <a:r>
              <a:rPr lang="en-US" sz="1200" kern="1200" dirty="0" smtClean="0">
                <a:solidFill>
                  <a:schemeClr val="tx1"/>
                </a:solidFill>
                <a:effectLst/>
                <a:latin typeface="+mn-lt"/>
                <a:ea typeface="+mn-ea"/>
                <a:cs typeface="+mn-cs"/>
              </a:rPr>
              <a:t>In our busy world, do we regularly set aside a significant amount of time to regularly seek and worship God?  God made us and knows what’s best, so he gave us this structure for blessing and freedom.  Yet, we spend our time working hard and burning out in pursuit of things that quickly fade away.</a:t>
            </a:r>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a:p>
            <a:endParaRPr lang="en-US" dirty="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6</a:t>
            </a:fld>
            <a:endParaRPr lang="en-US"/>
          </a:p>
        </p:txBody>
      </p:sp>
    </p:spTree>
    <p:extLst>
      <p:ext uri="{BB962C8B-B14F-4D97-AF65-F5344CB8AC3E}">
        <p14:creationId xmlns:p14="http://schemas.microsoft.com/office/powerpoint/2010/main" val="4094380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auto" hangingPunct="1"/>
            <a:r>
              <a:rPr lang="en-US" sz="1200" i="1" kern="1200" dirty="0" smtClean="0">
                <a:solidFill>
                  <a:schemeClr val="tx1"/>
                </a:solidFill>
                <a:effectLst/>
                <a:latin typeface="+mn-lt"/>
                <a:ea typeface="+mn-ea"/>
                <a:cs typeface="+mn-cs"/>
              </a:rPr>
              <a:t> </a:t>
            </a:r>
            <a:r>
              <a:rPr lang="en-US" sz="1200" b="1" i="1" kern="1200" dirty="0" smtClean="0">
                <a:solidFill>
                  <a:schemeClr val="tx1"/>
                </a:solidFill>
                <a:effectLst/>
                <a:latin typeface="+mn-lt"/>
                <a:ea typeface="+mn-ea"/>
                <a:cs typeface="+mn-cs"/>
              </a:rPr>
              <a:t>The Fifth Commandment -</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Not just obey – honor them. Have you ever complained against your parents?</a:t>
            </a:r>
            <a:endParaRPr lang="en-US" dirty="0" smtClean="0">
              <a:effectLst/>
            </a:endParaRPr>
          </a:p>
          <a:p>
            <a:r>
              <a:rPr lang="en-US" sz="1200" b="1" i="1" kern="1200" dirty="0" smtClean="0">
                <a:solidFill>
                  <a:schemeClr val="tx1"/>
                </a:solidFill>
                <a:effectLst/>
                <a:latin typeface="+mn-lt"/>
                <a:ea typeface="+mn-ea"/>
                <a:cs typeface="+mn-cs"/>
              </a:rPr>
              <a:t> </a:t>
            </a:r>
            <a:endParaRPr lang="en-US" dirty="0" smtClean="0">
              <a:effectLst/>
            </a:endParaRPr>
          </a:p>
          <a:p>
            <a:r>
              <a:rPr lang="en-US" sz="1200" b="1" i="1" kern="1200" dirty="0" smtClean="0">
                <a:solidFill>
                  <a:schemeClr val="tx1"/>
                </a:solidFill>
                <a:effectLst/>
                <a:latin typeface="+mn-lt"/>
                <a:ea typeface="+mn-ea"/>
                <a:cs typeface="+mn-cs"/>
              </a:rPr>
              <a:t>The Sixth Commandment - </a:t>
            </a:r>
            <a:r>
              <a:rPr lang="en-US" sz="1200" kern="1200" dirty="0" smtClean="0">
                <a:solidFill>
                  <a:schemeClr val="tx1"/>
                </a:solidFill>
                <a:effectLst/>
                <a:latin typeface="+mn-lt"/>
                <a:ea typeface="+mn-ea"/>
                <a:cs typeface="+mn-cs"/>
              </a:rPr>
              <a:t> Maybe Moses shook when he heard this one (he was a murderer).  You might be thinking, “Finally, here is one that I haven’t broken!” But Jesus reminds us of something important – God knows and cares about what is in your heart.  It’s not just our actions: everyone who has ever been angry has broken this command (</a:t>
            </a:r>
            <a:r>
              <a:rPr lang="en-US" sz="1200" b="1" kern="1200" dirty="0" smtClean="0">
                <a:solidFill>
                  <a:schemeClr val="tx1"/>
                </a:solidFill>
                <a:effectLst/>
                <a:latin typeface="+mn-lt"/>
                <a:ea typeface="+mn-ea"/>
                <a:cs typeface="+mn-cs"/>
              </a:rPr>
              <a:t>Matthew 5:22</a:t>
            </a:r>
            <a:r>
              <a:rPr lang="en-US" sz="1200" kern="1200" dirty="0" smtClean="0">
                <a:solidFill>
                  <a:schemeClr val="tx1"/>
                </a:solidFill>
                <a:effectLst/>
                <a:latin typeface="+mn-lt"/>
                <a:ea typeface="+mn-ea"/>
                <a:cs typeface="+mn-cs"/>
              </a:rPr>
              <a:t>).</a:t>
            </a:r>
            <a:endParaRPr lang="en-US" dirty="0" smtClean="0">
              <a:effectLst/>
            </a:endParaRPr>
          </a:p>
          <a:p>
            <a:pPr fontAlgn="auto" hangingPunct="1"/>
            <a:r>
              <a:rPr lang="en-US" sz="1200"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hangingPunct="0"/>
            <a:r>
              <a:rPr lang="en-US" sz="1200" b="1" i="1" kern="1200" dirty="0" smtClean="0">
                <a:solidFill>
                  <a:schemeClr val="tx1"/>
                </a:solidFill>
                <a:effectLst/>
                <a:latin typeface="+mn-lt"/>
                <a:ea typeface="+mn-ea"/>
                <a:cs typeface="+mn-cs"/>
              </a:rPr>
              <a:t>The Seventh Commandment -</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God created sex for a wonderful purpose (in the context of marriage).  It is a holy and beautiful thing, but we have turned it into an unholy way to satisfy our physical and mental lust (</a:t>
            </a:r>
            <a:r>
              <a:rPr lang="en-US" sz="1200" b="1" kern="1200" dirty="0" smtClean="0">
                <a:solidFill>
                  <a:schemeClr val="tx1"/>
                </a:solidFill>
                <a:effectLst/>
                <a:latin typeface="+mn-lt"/>
                <a:ea typeface="+mn-ea"/>
                <a:cs typeface="+mn-cs"/>
              </a:rPr>
              <a:t>Matt 5:28</a:t>
            </a:r>
            <a:r>
              <a:rPr lang="en-US" sz="1200" kern="1200" dirty="0" smtClean="0">
                <a:solidFill>
                  <a:schemeClr val="tx1"/>
                </a:solidFill>
                <a:effectLst/>
                <a:latin typeface="+mn-lt"/>
                <a:ea typeface="+mn-ea"/>
                <a:cs typeface="+mn-cs"/>
              </a:rPr>
              <a:t>).</a:t>
            </a:r>
          </a:p>
          <a:p>
            <a:pPr hangingPunct="0"/>
            <a:endParaRPr lang="en-US" sz="1200" kern="1200" dirty="0" smtClean="0">
              <a:solidFill>
                <a:schemeClr val="tx1"/>
              </a:solidFill>
              <a:effectLst/>
              <a:latin typeface="+mn-lt"/>
              <a:ea typeface="+mn-ea"/>
              <a:cs typeface="+mn-cs"/>
            </a:endParaRPr>
          </a:p>
          <a:p>
            <a:pPr hangingPunct="0"/>
            <a:r>
              <a:rPr lang="en-US" sz="1200" b="1" i="1" kern="1200" dirty="0" smtClean="0">
                <a:solidFill>
                  <a:schemeClr val="tx1"/>
                </a:solidFill>
                <a:effectLst/>
                <a:latin typeface="+mn-lt"/>
                <a:ea typeface="+mn-ea"/>
                <a:cs typeface="+mn-cs"/>
              </a:rPr>
              <a:t>The Eighth Commandment -</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We are all thieves, starting from when we were small children taking toys from other children.  We grow up and take bigger things, physical and virtual.  We download pirated software and music, we steal time from others, and we copy the work of others and claim credit for ourselves.  Why do we steal? Because we do not trust and believe God’s promise that He will provide for our needs (like the Israelites).</a:t>
            </a:r>
          </a:p>
          <a:p>
            <a:pPr fontAlgn="auto" hangingPunct="1"/>
            <a:r>
              <a:rPr lang="en-US" sz="1200" i="1" kern="1200" dirty="0" smtClean="0">
                <a:solidFill>
                  <a:schemeClr val="tx1"/>
                </a:solidFill>
                <a:effectLst/>
                <a:latin typeface="+mn-lt"/>
                <a:ea typeface="+mn-ea"/>
                <a:cs typeface="+mn-cs"/>
              </a:rPr>
              <a:t> </a:t>
            </a:r>
            <a:endParaRPr lang="en-US" dirty="0" smtClean="0">
              <a:effectLst/>
            </a:endParaRPr>
          </a:p>
          <a:p>
            <a:pPr fontAlgn="auto" hangingPunct="1"/>
            <a:r>
              <a:rPr lang="en-US" sz="1200" b="1" i="1" kern="1200" dirty="0" smtClean="0">
                <a:solidFill>
                  <a:schemeClr val="tx1"/>
                </a:solidFill>
                <a:effectLst/>
                <a:latin typeface="+mn-lt"/>
                <a:ea typeface="+mn-ea"/>
                <a:cs typeface="+mn-cs"/>
              </a:rPr>
              <a:t>The Ninth Commandment - </a:t>
            </a:r>
            <a:r>
              <a:rPr lang="en-US" sz="1200" kern="1200" dirty="0" smtClean="0">
                <a:solidFill>
                  <a:schemeClr val="tx1"/>
                </a:solidFill>
                <a:effectLst/>
                <a:latin typeface="+mn-lt"/>
                <a:ea typeface="+mn-ea"/>
                <a:cs typeface="+mn-cs"/>
              </a:rPr>
              <a:t>God hates lying (</a:t>
            </a:r>
            <a:r>
              <a:rPr lang="en-US" sz="1200" b="1" kern="1200" dirty="0" smtClean="0">
                <a:solidFill>
                  <a:schemeClr val="tx1"/>
                </a:solidFill>
                <a:effectLst/>
                <a:latin typeface="+mn-lt"/>
                <a:ea typeface="+mn-ea"/>
                <a:cs typeface="+mn-cs"/>
              </a:rPr>
              <a:t>Revelation 22:15)</a:t>
            </a:r>
            <a:r>
              <a:rPr lang="en-US" sz="1200" kern="1200" dirty="0" smtClean="0">
                <a:solidFill>
                  <a:schemeClr val="tx1"/>
                </a:solidFill>
                <a:effectLst/>
                <a:latin typeface="+mn-lt"/>
                <a:ea typeface="+mn-ea"/>
                <a:cs typeface="+mn-cs"/>
              </a:rPr>
              <a:t>. Whenever we lie, it reminds us who we are – children of “the father of lies” – Satan (</a:t>
            </a:r>
            <a:r>
              <a:rPr lang="en-US" sz="1200" b="1" kern="1200" dirty="0" smtClean="0">
                <a:solidFill>
                  <a:schemeClr val="tx1"/>
                </a:solidFill>
                <a:effectLst/>
                <a:latin typeface="+mn-lt"/>
                <a:ea typeface="+mn-ea"/>
                <a:cs typeface="+mn-cs"/>
              </a:rPr>
              <a:t>John 8:44</a:t>
            </a:r>
            <a:r>
              <a:rPr lang="en-US" sz="1200" kern="1200" dirty="0" smtClean="0">
                <a:solidFill>
                  <a:schemeClr val="tx1"/>
                </a:solidFill>
                <a:effectLst/>
                <a:latin typeface="+mn-lt"/>
                <a:ea typeface="+mn-ea"/>
                <a:cs typeface="+mn-cs"/>
              </a:rPr>
              <a:t>).</a:t>
            </a:r>
            <a:endParaRPr lang="en-US" dirty="0" smtClean="0">
              <a:effectLst/>
            </a:endParaRPr>
          </a:p>
          <a:p>
            <a:pPr hangingPunct="0"/>
            <a:endParaRPr lang="en-US" sz="1200" kern="1200" dirty="0" smtClean="0">
              <a:solidFill>
                <a:schemeClr val="tx1"/>
              </a:solidFill>
              <a:effectLst/>
              <a:latin typeface="+mn-lt"/>
              <a:ea typeface="+mn-ea"/>
              <a:cs typeface="+mn-cs"/>
            </a:endParaRPr>
          </a:p>
          <a:p>
            <a:pPr marL="0" marR="0" indent="0" algn="l" defTabSz="914400" rtl="0" eaLnBrk="1" fontAlgn="auto" latinLnBrk="0" hangingPunct="0">
              <a:lnSpc>
                <a:spcPct val="100000"/>
              </a:lnSpc>
              <a:spcBef>
                <a:spcPts val="0"/>
              </a:spcBef>
              <a:spcAft>
                <a:spcPts val="0"/>
              </a:spcAft>
              <a:buClrTx/>
              <a:buSzTx/>
              <a:buFontTx/>
              <a:buNone/>
              <a:tabLst/>
              <a:defRPr/>
            </a:pPr>
            <a:r>
              <a:rPr lang="en-US" sz="1200" b="1" i="1" kern="1200" dirty="0" smtClean="0">
                <a:solidFill>
                  <a:schemeClr val="tx1"/>
                </a:solidFill>
                <a:effectLst/>
                <a:latin typeface="+mn-lt"/>
                <a:ea typeface="+mn-ea"/>
                <a:cs typeface="+mn-cs"/>
              </a:rPr>
              <a:t>The Tenth Commandment - </a:t>
            </a:r>
            <a:r>
              <a:rPr lang="en-US" sz="1200" kern="1200" dirty="0" smtClean="0">
                <a:solidFill>
                  <a:schemeClr val="tx1"/>
                </a:solidFill>
                <a:effectLst/>
                <a:latin typeface="+mn-lt"/>
                <a:ea typeface="+mn-ea"/>
                <a:cs typeface="+mn-cs"/>
              </a:rPr>
              <a:t>Have you ever thought something like this: “If only I had ______, I would be more successful and satisfied.” When we strongly desire something that someone else has and are not satisfied with what God has given to us, we are basically showing that we do not trust Him.  This 10</a:t>
            </a:r>
            <a:r>
              <a:rPr lang="en-US" sz="1200" kern="1200" baseline="30000" dirty="0" smtClean="0">
                <a:solidFill>
                  <a:schemeClr val="tx1"/>
                </a:solidFill>
                <a:effectLst/>
                <a:latin typeface="+mn-lt"/>
                <a:ea typeface="+mn-ea"/>
                <a:cs typeface="+mn-cs"/>
              </a:rPr>
              <a:t>th</a:t>
            </a:r>
            <a:r>
              <a:rPr lang="en-US" sz="1200" kern="1200" dirty="0" smtClean="0">
                <a:solidFill>
                  <a:schemeClr val="tx1"/>
                </a:solidFill>
                <a:effectLst/>
                <a:latin typeface="+mn-lt"/>
                <a:ea typeface="+mn-ea"/>
                <a:cs typeface="+mn-cs"/>
              </a:rPr>
              <a:t> commandment exposes the fruit of our failure to obey the 1</a:t>
            </a:r>
            <a:r>
              <a:rPr lang="en-US" sz="1200" kern="1200" baseline="30000" dirty="0" smtClean="0">
                <a:solidFill>
                  <a:schemeClr val="tx1"/>
                </a:solidFill>
                <a:effectLst/>
                <a:latin typeface="+mn-lt"/>
                <a:ea typeface="+mn-ea"/>
                <a:cs typeface="+mn-cs"/>
              </a:rPr>
              <a:t>st</a:t>
            </a:r>
            <a:r>
              <a:rPr lang="en-US" sz="1200" kern="1200" dirty="0" smtClean="0">
                <a:solidFill>
                  <a:schemeClr val="tx1"/>
                </a:solidFill>
                <a:effectLst/>
                <a:latin typeface="+mn-lt"/>
                <a:ea typeface="+mn-ea"/>
                <a:cs typeface="+mn-cs"/>
              </a:rPr>
              <a:t> one.  Our biggest problem is </a:t>
            </a:r>
            <a:r>
              <a:rPr lang="en-US" sz="1200" u="sng" kern="1200" dirty="0" smtClean="0">
                <a:solidFill>
                  <a:schemeClr val="tx1"/>
                </a:solidFill>
                <a:effectLst/>
                <a:latin typeface="+mn-lt"/>
                <a:ea typeface="+mn-ea"/>
                <a:cs typeface="+mn-cs"/>
              </a:rPr>
              <a:t>not only our bad behavior – it is our bad belief</a:t>
            </a:r>
            <a:r>
              <a:rPr lang="en-US" sz="1200" kern="1200" dirty="0" smtClean="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7</a:t>
            </a:fld>
            <a:endParaRPr lang="en-US"/>
          </a:p>
        </p:txBody>
      </p:sp>
    </p:spTree>
    <p:extLst>
      <p:ext uri="{BB962C8B-B14F-4D97-AF65-F5344CB8AC3E}">
        <p14:creationId xmlns:p14="http://schemas.microsoft.com/office/powerpoint/2010/main" val="1116170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we just took God’s entrance exam for heaven.  How did you do?  By the way, the “passing score” is very high – 100% (Matthew 5:48).  If you miss just one, you fail (</a:t>
            </a:r>
            <a:r>
              <a:rPr lang="en-US" sz="1200" b="1" kern="1200" dirty="0" smtClean="0">
                <a:solidFill>
                  <a:schemeClr val="tx1"/>
                </a:solidFill>
                <a:effectLst/>
                <a:latin typeface="+mn-lt"/>
                <a:ea typeface="+mn-ea"/>
                <a:cs typeface="+mn-cs"/>
              </a:rPr>
              <a:t>James 2:10).  </a:t>
            </a:r>
            <a:r>
              <a:rPr lang="en-US" sz="1200" kern="1200" dirty="0" smtClean="0">
                <a:solidFill>
                  <a:schemeClr val="tx1"/>
                </a:solidFill>
                <a:effectLst/>
                <a:latin typeface="+mn-lt"/>
                <a:ea typeface="+mn-ea"/>
                <a:cs typeface="+mn-cs"/>
              </a:rPr>
              <a:t>And by the way, ignorance is no excuse (</a:t>
            </a:r>
            <a:r>
              <a:rPr lang="en-US" sz="1200" b="1" kern="1200" dirty="0" smtClean="0">
                <a:solidFill>
                  <a:schemeClr val="tx1"/>
                </a:solidFill>
                <a:effectLst/>
                <a:latin typeface="+mn-lt"/>
                <a:ea typeface="+mn-ea"/>
                <a:cs typeface="+mn-cs"/>
              </a:rPr>
              <a:t>Leviticus 5:17</a:t>
            </a:r>
            <a:r>
              <a:rPr lang="en-US" sz="1200" kern="1200" dirty="0" smtClean="0">
                <a:solidFill>
                  <a:schemeClr val="tx1"/>
                </a:solidFill>
                <a:effectLst/>
                <a:latin typeface="+mn-lt"/>
                <a:ea typeface="+mn-ea"/>
                <a:cs typeface="+mn-cs"/>
              </a:rPr>
              <a:t>).</a:t>
            </a:r>
            <a:endParaRPr lang="en-US" dirty="0" smtClean="0">
              <a:effectLst/>
            </a:endParaRPr>
          </a:p>
          <a:p>
            <a:endParaRPr lang="en-US" dirty="0" smtClean="0">
              <a:effectLst/>
            </a:endParaRPr>
          </a:p>
          <a:p>
            <a:r>
              <a:rPr lang="en-US" dirty="0" smtClean="0"/>
              <a:t>If</a:t>
            </a:r>
            <a:r>
              <a:rPr lang="en-US" baseline="0" dirty="0" smtClean="0"/>
              <a:t> we are honest with ourselves, the Ten Commandments are like a mirror for our soul (James 1:23-24)  When we look at them, they show us our sin (Romans 3:19,20).  We cannot keep them – but they serve a very important role: showing us how desperately we need a Savior!</a:t>
            </a:r>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8</a:t>
            </a:fld>
            <a:endParaRPr lang="en-US"/>
          </a:p>
        </p:txBody>
      </p:sp>
    </p:spTree>
    <p:extLst>
      <p:ext uri="{BB962C8B-B14F-4D97-AF65-F5344CB8AC3E}">
        <p14:creationId xmlns:p14="http://schemas.microsoft.com/office/powerpoint/2010/main" val="4045885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we break the laws of China, the Chinese government has the authority to punish us. They don’t ask us if we like the law or approve of it – we are not granted that privilege. Similarly, when we break the laws of God, He has the authority to punish us.  The response of the people showed that they understood the seriousness of their problem (</a:t>
            </a:r>
            <a:r>
              <a:rPr lang="en-US" sz="1200" b="1" kern="1200" dirty="0" smtClean="0">
                <a:solidFill>
                  <a:schemeClr val="tx1"/>
                </a:solidFill>
                <a:effectLst/>
                <a:latin typeface="+mn-lt"/>
                <a:ea typeface="+mn-ea"/>
                <a:cs typeface="+mn-cs"/>
              </a:rPr>
              <a:t>Exodus 20:18-20</a:t>
            </a:r>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u="sng" kern="1200" dirty="0" smtClean="0">
                <a:solidFill>
                  <a:schemeClr val="tx1"/>
                </a:solidFill>
                <a:effectLst/>
                <a:latin typeface="+mn-lt"/>
                <a:ea typeface="+mn-ea"/>
                <a:cs typeface="+mn-cs"/>
              </a:rPr>
              <a:t>Sin</a:t>
            </a:r>
            <a:r>
              <a:rPr lang="en-US" sz="1200" kern="1200" dirty="0" smtClean="0">
                <a:solidFill>
                  <a:schemeClr val="tx1"/>
                </a:solidFill>
                <a:effectLst/>
                <a:latin typeface="+mn-lt"/>
                <a:ea typeface="+mn-ea"/>
                <a:cs typeface="+mn-cs"/>
              </a:rPr>
              <a:t> is the word used by the Bible to breaking the laws of God.  As you can see from these Ten Commandments, we can sin when we do the things that God tells us to avoid, or when we fail to do the things that He requires. Here is a very big problem for all of us: God has clearly spelled out His law, we have clearly broken His law, and we all must suffer the punishment for our sin.</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the beginning of these lessons, we said that we would be studying the foundational issues and main themes of the Bible.  This is one of the wonderful things about the Bible: these main themes are consistent all the way through the Bible.  The fact that God is holy and righteous and demands a high price for sin (death) is one of the foundational themes.</a:t>
            </a:r>
            <a:endParaRPr lang="en-US" dirty="0" smtClean="0">
              <a:effectLst/>
            </a:endParaRPr>
          </a:p>
        </p:txBody>
      </p:sp>
      <p:sp>
        <p:nvSpPr>
          <p:cNvPr id="4" name="Slide Number Placeholder 3"/>
          <p:cNvSpPr>
            <a:spLocks noGrp="1"/>
          </p:cNvSpPr>
          <p:nvPr>
            <p:ph type="sldNum" sz="quarter" idx="10"/>
          </p:nvPr>
        </p:nvSpPr>
        <p:spPr/>
        <p:txBody>
          <a:bodyPr/>
          <a:lstStyle/>
          <a:p>
            <a:fld id="{9E23DD91-ACE9-4637-B21F-B35DB8F153FE}" type="slidenum">
              <a:rPr lang="en-US" smtClean="0"/>
              <a:t>9</a:t>
            </a:fld>
            <a:endParaRPr lang="en-US"/>
          </a:p>
        </p:txBody>
      </p:sp>
    </p:spTree>
    <p:extLst>
      <p:ext uri="{BB962C8B-B14F-4D97-AF65-F5344CB8AC3E}">
        <p14:creationId xmlns:p14="http://schemas.microsoft.com/office/powerpoint/2010/main" val="3747249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Sometimes, when we talk about something important that cannot be changed; we say that it is “carved in stone.”  This phrase comes from what God did next – He carved these commandments in tablets of stone </a:t>
            </a:r>
            <a:r>
              <a:rPr lang="en-US" sz="1200" b="1" kern="1200" dirty="0" smtClean="0">
                <a:solidFill>
                  <a:schemeClr val="tx1"/>
                </a:solidFill>
                <a:effectLst/>
                <a:latin typeface="+mn-lt"/>
                <a:ea typeface="+mn-ea"/>
                <a:cs typeface="+mn-cs"/>
              </a:rPr>
              <a:t>(Exodus 24:12)</a:t>
            </a:r>
            <a:r>
              <a:rPr lang="en-US" sz="1200" kern="1200" dirty="0" smtClean="0">
                <a:solidFill>
                  <a:schemeClr val="tx1"/>
                </a:solidFill>
                <a:effectLst/>
                <a:latin typeface="+mn-lt"/>
                <a:ea typeface="+mn-ea"/>
                <a:cs typeface="+mn-cs"/>
              </a:rPr>
              <a:t>. Moses spent 40 days on the mountain receiving further instruction from God. During this time, the people grew impatient and unfaithful (</a:t>
            </a:r>
            <a:r>
              <a:rPr lang="en-US" sz="1200" b="1" kern="1200" dirty="0" smtClean="0">
                <a:solidFill>
                  <a:schemeClr val="tx1"/>
                </a:solidFill>
                <a:effectLst/>
                <a:latin typeface="+mn-lt"/>
                <a:ea typeface="+mn-ea"/>
                <a:cs typeface="+mn-cs"/>
              </a:rPr>
              <a:t>Exodus 31:18-32:4</a:t>
            </a:r>
            <a:r>
              <a:rPr lang="en-US" sz="1200" kern="1200" dirty="0" smtClean="0">
                <a:solidFill>
                  <a:schemeClr val="tx1"/>
                </a:solidFill>
                <a:effectLst/>
                <a:latin typeface="+mn-lt"/>
                <a:ea typeface="+mn-ea"/>
                <a:cs typeface="+mn-cs"/>
              </a:rPr>
              <a:t>).  When Moses came and saw them breaking the law of God, his anger burned and he broke the stone tablets (</a:t>
            </a:r>
            <a:r>
              <a:rPr lang="en-US" sz="1200" b="1" kern="1200" dirty="0" smtClean="0">
                <a:solidFill>
                  <a:schemeClr val="tx1"/>
                </a:solidFill>
                <a:effectLst/>
                <a:latin typeface="+mn-lt"/>
                <a:ea typeface="+mn-ea"/>
                <a:cs typeface="+mn-cs"/>
              </a:rPr>
              <a:t>vs. 19, 20</a:t>
            </a:r>
            <a:r>
              <a:rPr lang="en-US" sz="1200" kern="1200" dirty="0" smtClean="0">
                <a:solidFill>
                  <a:schemeClr val="tx1"/>
                </a:solidFill>
                <a:effectLst/>
                <a:latin typeface="+mn-lt"/>
                <a:ea typeface="+mn-ea"/>
                <a:cs typeface="+mn-cs"/>
              </a:rPr>
              <a:t>).  God punished them (</a:t>
            </a:r>
            <a:r>
              <a:rPr lang="en-US" sz="1200" b="1" kern="1200" dirty="0" smtClean="0">
                <a:solidFill>
                  <a:schemeClr val="tx1"/>
                </a:solidFill>
                <a:effectLst/>
                <a:latin typeface="+mn-lt"/>
                <a:ea typeface="+mn-ea"/>
                <a:cs typeface="+mn-cs"/>
              </a:rPr>
              <a:t>v.35</a:t>
            </a:r>
            <a:r>
              <a:rPr lang="en-US" sz="1200" kern="1200" dirty="0" smtClean="0">
                <a:solidFill>
                  <a:schemeClr val="tx1"/>
                </a:solidFill>
                <a:effectLst/>
                <a:latin typeface="+mn-lt"/>
                <a:ea typeface="+mn-ea"/>
                <a:cs typeface="+mn-cs"/>
              </a:rPr>
              <a:t>), but He was faithful to His covenant, leading them onward.</a:t>
            </a:r>
          </a:p>
          <a:p>
            <a:endParaRPr lang="en-US" dirty="0"/>
          </a:p>
        </p:txBody>
      </p:sp>
      <p:sp>
        <p:nvSpPr>
          <p:cNvPr id="4" name="Slide Number Placeholder 3"/>
          <p:cNvSpPr>
            <a:spLocks noGrp="1"/>
          </p:cNvSpPr>
          <p:nvPr>
            <p:ph type="sldNum" sz="quarter" idx="10"/>
          </p:nvPr>
        </p:nvSpPr>
        <p:spPr/>
        <p:txBody>
          <a:bodyPr/>
          <a:lstStyle/>
          <a:p>
            <a:fld id="{9E23DD91-ACE9-4637-B21F-B35DB8F153FE}" type="slidenum">
              <a:rPr lang="en-US" smtClean="0"/>
              <a:t>10</a:t>
            </a:fld>
            <a:endParaRPr lang="en-US"/>
          </a:p>
        </p:txBody>
      </p:sp>
    </p:spTree>
    <p:extLst>
      <p:ext uri="{BB962C8B-B14F-4D97-AF65-F5344CB8AC3E}">
        <p14:creationId xmlns:p14="http://schemas.microsoft.com/office/powerpoint/2010/main" val="1463317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605DCD-45B6-4EEB-AEC9-E8416ED78990}"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605DCD-45B6-4EEB-AEC9-E8416ED78990}"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605DCD-45B6-4EEB-AEC9-E8416ED78990}"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605DCD-45B6-4EEB-AEC9-E8416ED78990}" type="datetimeFigureOut">
              <a:rPr lang="en-US" smtClean="0"/>
              <a:t>5/6/2023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605DCD-45B6-4EEB-AEC9-E8416ED78990}" type="datetimeFigureOut">
              <a:rPr lang="en-US" smtClean="0"/>
              <a:t>5/6/2023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5/6/2023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5/6/2023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US" b="1" u="sng" dirty="0" smtClean="0"/>
              <a:t>Study Plan</a:t>
            </a:r>
            <a:endParaRPr lang="en-US" b="1" u="sng" dirty="0"/>
          </a:p>
        </p:txBody>
      </p:sp>
      <p:graphicFrame>
        <p:nvGraphicFramePr>
          <p:cNvPr id="4" name="Table 3"/>
          <p:cNvGraphicFramePr>
            <a:graphicFrameLocks noGrp="1"/>
          </p:cNvGraphicFramePr>
          <p:nvPr>
            <p:extLst>
              <p:ext uri="{D42A27DB-BD31-4B8C-83A1-F6EECF244321}">
                <p14:modId xmlns:p14="http://schemas.microsoft.com/office/powerpoint/2010/main" val="1674716370"/>
              </p:ext>
            </p:extLst>
          </p:nvPr>
        </p:nvGraphicFramePr>
        <p:xfrm>
          <a:off x="304800" y="761994"/>
          <a:ext cx="8534400" cy="5943600"/>
        </p:xfrm>
        <a:graphic>
          <a:graphicData uri="http://schemas.openxmlformats.org/drawingml/2006/table">
            <a:tbl>
              <a:tblPr>
                <a:tableStyleId>{5C22544A-7EE6-4342-B048-85BDC9FD1C3A}</a:tableStyleId>
              </a:tblPr>
              <a:tblGrid>
                <a:gridCol w="757492">
                  <a:extLst>
                    <a:ext uri="{9D8B030D-6E8A-4147-A177-3AD203B41FA5}">
                      <a16:colId xmlns:a16="http://schemas.microsoft.com/office/drawing/2014/main" val="20000"/>
                    </a:ext>
                  </a:extLst>
                </a:gridCol>
                <a:gridCol w="7776908">
                  <a:extLst>
                    <a:ext uri="{9D8B030D-6E8A-4147-A177-3AD203B41FA5}">
                      <a16:colId xmlns:a16="http://schemas.microsoft.com/office/drawing/2014/main" val="20001"/>
                    </a:ext>
                  </a:extLst>
                </a:gridCol>
              </a:tblGrid>
              <a:tr h="495300">
                <a:tc>
                  <a:txBody>
                    <a:bodyPr/>
                    <a:lstStyle/>
                    <a:p>
                      <a:pPr algn="ctr" fontAlgn="ctr"/>
                      <a:r>
                        <a:rPr lang="en-US" sz="2800" u="none" strike="noStrike" dirty="0">
                          <a:effectLst/>
                        </a:rPr>
                        <a:t>1</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Is the Bible Trustworthy?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495300">
                <a:tc>
                  <a:txBody>
                    <a:bodyPr/>
                    <a:lstStyle/>
                    <a:p>
                      <a:pPr algn="ctr" fontAlgn="ctr"/>
                      <a:r>
                        <a:rPr lang="en-US" sz="2800" u="none" strike="noStrike">
                          <a:effectLst/>
                        </a:rPr>
                        <a:t>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Did</a:t>
                      </a:r>
                      <a:r>
                        <a:rPr lang="en-US" sz="2800" u="none" strike="noStrike" baseline="0" dirty="0" smtClean="0">
                          <a:effectLst/>
                        </a:rPr>
                        <a:t> God Really Create the World</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495300">
                <a:tc>
                  <a:txBody>
                    <a:bodyPr/>
                    <a:lstStyle/>
                    <a:p>
                      <a:pPr algn="ctr" fontAlgn="ctr"/>
                      <a:r>
                        <a:rPr lang="en-US" sz="2800" u="none" strike="noStrike">
                          <a:effectLst/>
                        </a:rPr>
                        <a:t>3</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If God is good, why does suffering exist?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495300">
                <a:tc>
                  <a:txBody>
                    <a:bodyPr/>
                    <a:lstStyle/>
                    <a:p>
                      <a:pPr algn="ctr" fontAlgn="ctr"/>
                      <a:r>
                        <a:rPr lang="en-US" sz="2800" u="none" strike="noStrike">
                          <a:effectLst/>
                        </a:rPr>
                        <a:t>4</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evil so widespread and powerful?</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495300">
                <a:tc>
                  <a:txBody>
                    <a:bodyPr/>
                    <a:lstStyle/>
                    <a:p>
                      <a:pPr algn="ctr" fontAlgn="ctr"/>
                      <a:r>
                        <a:rPr lang="en-US" sz="2800" u="none" strike="noStrike">
                          <a:effectLst/>
                        </a:rPr>
                        <a:t>5</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Israel so important?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495300">
                <a:tc>
                  <a:txBody>
                    <a:bodyPr/>
                    <a:lstStyle/>
                    <a:p>
                      <a:pPr algn="ctr" fontAlgn="ctr"/>
                      <a:r>
                        <a:rPr lang="en-US" sz="2800" u="none" strike="noStrike">
                          <a:effectLst/>
                        </a:rPr>
                        <a:t>6</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Who is God?</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495300">
                <a:tc>
                  <a:txBody>
                    <a:bodyPr/>
                    <a:lstStyle/>
                    <a:p>
                      <a:pPr algn="ctr" fontAlgn="ctr"/>
                      <a:r>
                        <a:rPr lang="en-US" sz="2800" u="none" strike="noStrike">
                          <a:effectLst/>
                        </a:rPr>
                        <a:t>7</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What </a:t>
                      </a:r>
                      <a:r>
                        <a:rPr lang="en-US" sz="2800" u="none" strike="noStrike" dirty="0" smtClean="0">
                          <a:effectLst/>
                        </a:rPr>
                        <a:t>is the purpose</a:t>
                      </a:r>
                      <a:r>
                        <a:rPr lang="en-US" sz="2800" u="none" strike="noStrike" baseline="0" dirty="0" smtClean="0">
                          <a:effectLst/>
                        </a:rPr>
                        <a:t> of the Ten Commandments</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495300">
                <a:tc>
                  <a:txBody>
                    <a:bodyPr/>
                    <a:lstStyle/>
                    <a:p>
                      <a:pPr algn="ctr" fontAlgn="ctr"/>
                      <a:r>
                        <a:rPr lang="en-US" sz="2800" u="none" strike="noStrike">
                          <a:effectLst/>
                        </a:rPr>
                        <a:t>8</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What does it mean to “take a step of faith”?</a:t>
                      </a:r>
                      <a:endParaRPr lang="en-US" sz="2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7"/>
                  </a:ext>
                </a:extLst>
              </a:tr>
              <a:tr h="495300">
                <a:tc>
                  <a:txBody>
                    <a:bodyPr/>
                    <a:lstStyle/>
                    <a:p>
                      <a:pPr algn="ctr" fontAlgn="ctr"/>
                      <a:r>
                        <a:rPr lang="en-US" sz="2800" u="none" strike="noStrike">
                          <a:effectLst/>
                        </a:rPr>
                        <a:t>9</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How do the Old and New Testaments fit together?</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495300">
                <a:tc>
                  <a:txBody>
                    <a:bodyPr/>
                    <a:lstStyle/>
                    <a:p>
                      <a:pPr algn="ctr" fontAlgn="ctr"/>
                      <a:r>
                        <a:rPr lang="en-US" sz="2800" u="none" strike="noStrike">
                          <a:effectLst/>
                        </a:rPr>
                        <a:t>10</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Why did Jesus perform miracles?</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495300">
                <a:tc>
                  <a:txBody>
                    <a:bodyPr/>
                    <a:lstStyle/>
                    <a:p>
                      <a:pPr algn="ctr" fontAlgn="ctr"/>
                      <a:r>
                        <a:rPr lang="en-US" sz="2800" u="none" strike="noStrike">
                          <a:effectLst/>
                        </a:rPr>
                        <a:t>11</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What did Jesus really say?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495300">
                <a:tc>
                  <a:txBody>
                    <a:bodyPr/>
                    <a:lstStyle/>
                    <a:p>
                      <a:pPr algn="ctr" fontAlgn="ctr"/>
                      <a:r>
                        <a:rPr lang="en-US" sz="2800" u="none" strike="noStrike">
                          <a:effectLst/>
                        </a:rPr>
                        <a:t>12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Is death the end (or the beginning)?</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bl>
          </a:graphicData>
        </a:graphic>
      </p:graphicFrame>
      <p:cxnSp>
        <p:nvCxnSpPr>
          <p:cNvPr id="5" name="Straight Connector 4"/>
          <p:cNvCxnSpPr/>
          <p:nvPr/>
        </p:nvCxnSpPr>
        <p:spPr>
          <a:xfrm>
            <a:off x="304800" y="10668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1537648"/>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2035792"/>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2563504"/>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4800" y="30480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 y="3518848"/>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9246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The People of Israel</a:t>
            </a:r>
          </a:p>
        </p:txBody>
      </p:sp>
      <p:sp>
        <p:nvSpPr>
          <p:cNvPr id="4" name="Content Placeholder 3"/>
          <p:cNvSpPr>
            <a:spLocks noGrp="1"/>
          </p:cNvSpPr>
          <p:nvPr>
            <p:ph idx="1"/>
          </p:nvPr>
        </p:nvSpPr>
        <p:spPr>
          <a:xfrm>
            <a:off x="76200" y="762000"/>
            <a:ext cx="8991600" cy="6019800"/>
          </a:xfrm>
        </p:spPr>
        <p:txBody>
          <a:bodyPr>
            <a:normAutofit fontScale="92500" lnSpcReduction="20000"/>
          </a:bodyPr>
          <a:lstStyle/>
          <a:p>
            <a:pPr>
              <a:spcAft>
                <a:spcPts val="1200"/>
              </a:spcAft>
            </a:pPr>
            <a:r>
              <a:rPr lang="en-US" b="1" dirty="0"/>
              <a:t>Exodus </a:t>
            </a:r>
            <a:r>
              <a:rPr lang="en-US" b="1" dirty="0" smtClean="0"/>
              <a:t>19:7-8</a:t>
            </a:r>
            <a:r>
              <a:rPr lang="en-US" dirty="0" smtClean="0"/>
              <a:t>  </a:t>
            </a:r>
            <a:r>
              <a:rPr lang="en-US" dirty="0"/>
              <a:t>“We will do everything…”</a:t>
            </a:r>
          </a:p>
          <a:p>
            <a:pPr>
              <a:spcAft>
                <a:spcPts val="1200"/>
              </a:spcAft>
            </a:pPr>
            <a:r>
              <a:rPr lang="en-US" b="1" dirty="0"/>
              <a:t>Exodus 20:18-20  </a:t>
            </a:r>
            <a:r>
              <a:rPr lang="en-US" dirty="0"/>
              <a:t> “do not have God speak to us…”</a:t>
            </a:r>
          </a:p>
          <a:p>
            <a:pPr lvl="1">
              <a:spcAft>
                <a:spcPts val="1200"/>
              </a:spcAft>
            </a:pPr>
            <a:r>
              <a:rPr lang="en-US" dirty="0"/>
              <a:t>The people of Israel understood their guilt and were afraid of </a:t>
            </a:r>
            <a:r>
              <a:rPr lang="en-US" dirty="0" smtClean="0"/>
              <a:t>God’s judgment</a:t>
            </a:r>
            <a:endParaRPr lang="en-US" dirty="0"/>
          </a:p>
          <a:p>
            <a:pPr lvl="1">
              <a:spcAft>
                <a:spcPts val="1200"/>
              </a:spcAft>
            </a:pPr>
            <a:r>
              <a:rPr lang="en-US" dirty="0"/>
              <a:t>They </a:t>
            </a:r>
            <a:r>
              <a:rPr lang="en-US" dirty="0" smtClean="0"/>
              <a:t>asked Moses </a:t>
            </a:r>
            <a:r>
              <a:rPr lang="en-US" dirty="0"/>
              <a:t>to be the </a:t>
            </a:r>
            <a:r>
              <a:rPr lang="en-US" dirty="0" smtClean="0"/>
              <a:t>only one who </a:t>
            </a:r>
            <a:r>
              <a:rPr lang="en-US" dirty="0"/>
              <a:t>talks </a:t>
            </a:r>
            <a:r>
              <a:rPr lang="en-US" dirty="0" smtClean="0"/>
              <a:t>with </a:t>
            </a:r>
            <a:r>
              <a:rPr lang="en-US" dirty="0"/>
              <a:t>God</a:t>
            </a:r>
          </a:p>
          <a:p>
            <a:pPr lvl="1">
              <a:spcAft>
                <a:spcPts val="1200"/>
              </a:spcAft>
            </a:pPr>
            <a:r>
              <a:rPr lang="en-US" b="1" dirty="0"/>
              <a:t>Exodus 24:12-14</a:t>
            </a:r>
            <a:r>
              <a:rPr lang="en-US" dirty="0"/>
              <a:t> </a:t>
            </a:r>
            <a:r>
              <a:rPr lang="en-US" dirty="0" smtClean="0"/>
              <a:t>  </a:t>
            </a:r>
            <a:r>
              <a:rPr lang="en-US" dirty="0"/>
              <a:t>Moses went up on the mountain to receive the Law of God</a:t>
            </a:r>
          </a:p>
          <a:p>
            <a:pPr>
              <a:spcAft>
                <a:spcPts val="1200"/>
              </a:spcAft>
            </a:pPr>
            <a:r>
              <a:rPr lang="en-US" b="1" dirty="0"/>
              <a:t>Exodus 32 </a:t>
            </a:r>
            <a:r>
              <a:rPr lang="en-US" b="1" dirty="0" smtClean="0"/>
              <a:t> </a:t>
            </a:r>
            <a:r>
              <a:rPr lang="en-US" dirty="0"/>
              <a:t>The people of Israel sin</a:t>
            </a:r>
          </a:p>
          <a:p>
            <a:pPr lvl="1">
              <a:spcAft>
                <a:spcPts val="1200"/>
              </a:spcAft>
            </a:pPr>
            <a:r>
              <a:rPr lang="en-US" b="1" dirty="0"/>
              <a:t>Verses 1-4  </a:t>
            </a:r>
            <a:r>
              <a:rPr lang="en-US" dirty="0"/>
              <a:t>The people grew impatient and sinned.</a:t>
            </a:r>
          </a:p>
          <a:p>
            <a:pPr lvl="1">
              <a:spcAft>
                <a:spcPts val="1200"/>
              </a:spcAft>
            </a:pPr>
            <a:r>
              <a:rPr lang="en-US" b="1" dirty="0"/>
              <a:t>Verses 19-20  </a:t>
            </a:r>
            <a:r>
              <a:rPr lang="en-US" dirty="0"/>
              <a:t>Moses was very angry and broke the tablets</a:t>
            </a:r>
          </a:p>
          <a:p>
            <a:pPr lvl="1">
              <a:spcAft>
                <a:spcPts val="1200"/>
              </a:spcAft>
            </a:pPr>
            <a:r>
              <a:rPr lang="en-US" b="1" dirty="0"/>
              <a:t>Verses 33-35  </a:t>
            </a:r>
            <a:r>
              <a:rPr lang="en-US" dirty="0"/>
              <a:t>The people are punished for their sin</a:t>
            </a:r>
          </a:p>
        </p:txBody>
      </p:sp>
    </p:spTree>
    <p:extLst>
      <p:ext uri="{BB962C8B-B14F-4D97-AF65-F5344CB8AC3E}">
        <p14:creationId xmlns:p14="http://schemas.microsoft.com/office/powerpoint/2010/main" val="237195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Things to Think About</a:t>
            </a:r>
          </a:p>
        </p:txBody>
      </p:sp>
      <p:sp>
        <p:nvSpPr>
          <p:cNvPr id="4" name="Content Placeholder 3"/>
          <p:cNvSpPr>
            <a:spLocks noGrp="1"/>
          </p:cNvSpPr>
          <p:nvPr>
            <p:ph idx="1"/>
          </p:nvPr>
        </p:nvSpPr>
        <p:spPr>
          <a:xfrm>
            <a:off x="76200" y="762000"/>
            <a:ext cx="8991600" cy="6019800"/>
          </a:xfrm>
        </p:spPr>
        <p:txBody>
          <a:bodyPr>
            <a:normAutofit/>
          </a:bodyPr>
          <a:lstStyle/>
          <a:p>
            <a:pPr>
              <a:spcAft>
                <a:spcPts val="1200"/>
              </a:spcAft>
            </a:pPr>
            <a:r>
              <a:rPr lang="en-US" dirty="0"/>
              <a:t>The entire human race has </a:t>
            </a:r>
            <a:r>
              <a:rPr lang="en-US" b="1" u="sng" dirty="0"/>
              <a:t>two</a:t>
            </a:r>
            <a:r>
              <a:rPr lang="en-US" b="1" dirty="0"/>
              <a:t> </a:t>
            </a:r>
            <a:r>
              <a:rPr lang="en-US" b="1" u="sng" dirty="0"/>
              <a:t>problems</a:t>
            </a:r>
            <a:r>
              <a:rPr lang="en-US" dirty="0"/>
              <a:t>:</a:t>
            </a:r>
          </a:p>
          <a:p>
            <a:pPr marL="971550" lvl="1" indent="-514350">
              <a:spcAft>
                <a:spcPts val="1200"/>
              </a:spcAft>
              <a:buFont typeface="+mj-lt"/>
              <a:buAutoNum type="arabicPeriod"/>
            </a:pPr>
            <a:r>
              <a:rPr lang="en-US" dirty="0"/>
              <a:t>Adam’s </a:t>
            </a:r>
            <a:r>
              <a:rPr lang="en-US" b="1" dirty="0"/>
              <a:t>sin resulted in death </a:t>
            </a:r>
            <a:r>
              <a:rPr lang="en-US" dirty="0"/>
              <a:t>(physical and spiritual).  For him and for all humans.</a:t>
            </a:r>
          </a:p>
          <a:p>
            <a:pPr marL="971550" lvl="1" indent="-514350">
              <a:spcAft>
                <a:spcPts val="1200"/>
              </a:spcAft>
              <a:buFont typeface="+mj-lt"/>
              <a:buAutoNum type="arabicPeriod"/>
            </a:pPr>
            <a:r>
              <a:rPr lang="en-US" dirty="0"/>
              <a:t>We have </a:t>
            </a:r>
            <a:r>
              <a:rPr lang="en-US" u="sng" dirty="0"/>
              <a:t>all</a:t>
            </a:r>
            <a:r>
              <a:rPr lang="en-US" dirty="0"/>
              <a:t> </a:t>
            </a:r>
            <a:r>
              <a:rPr lang="en-US" b="1" dirty="0"/>
              <a:t>broken God’s law </a:t>
            </a:r>
            <a:r>
              <a:rPr lang="en-US" dirty="0"/>
              <a:t>and are </a:t>
            </a:r>
            <a:r>
              <a:rPr lang="en-US" b="1" dirty="0"/>
              <a:t>guilty</a:t>
            </a:r>
            <a:r>
              <a:rPr lang="en-US" dirty="0"/>
              <a:t>.  We all deserve </a:t>
            </a:r>
            <a:r>
              <a:rPr lang="en-US" b="1" dirty="0"/>
              <a:t>punishment.  </a:t>
            </a:r>
            <a:r>
              <a:rPr lang="en-US" dirty="0"/>
              <a:t>God is a perfect judge, and we </a:t>
            </a:r>
            <a:r>
              <a:rPr lang="en-US" dirty="0" smtClean="0"/>
              <a:t>stand </a:t>
            </a:r>
            <a:r>
              <a:rPr lang="en-US" dirty="0"/>
              <a:t>s</a:t>
            </a:r>
            <a:r>
              <a:rPr lang="en-US" dirty="0" smtClean="0"/>
              <a:t>ilent before Him (without defense).</a:t>
            </a:r>
          </a:p>
          <a:p>
            <a:pPr>
              <a:spcAft>
                <a:spcPts val="1200"/>
              </a:spcAft>
            </a:pPr>
            <a:r>
              <a:rPr lang="en-US" b="1" dirty="0" smtClean="0"/>
              <a:t>We each </a:t>
            </a:r>
            <a:r>
              <a:rPr lang="en-US" dirty="0" smtClean="0"/>
              <a:t>have these two problems – big problems.</a:t>
            </a:r>
          </a:p>
          <a:p>
            <a:pPr>
              <a:spcAft>
                <a:spcPts val="1200"/>
              </a:spcAft>
            </a:pPr>
            <a:r>
              <a:rPr lang="en-US" dirty="0" smtClean="0"/>
              <a:t>How </a:t>
            </a:r>
            <a:r>
              <a:rPr lang="en-US" dirty="0"/>
              <a:t>can a God of justice punish sin </a:t>
            </a:r>
            <a:r>
              <a:rPr lang="en-US" u="sng" dirty="0"/>
              <a:t>and</a:t>
            </a:r>
            <a:r>
              <a:rPr lang="en-US" dirty="0"/>
              <a:t> forgive sin (</a:t>
            </a:r>
            <a:r>
              <a:rPr lang="en-US" b="1" dirty="0"/>
              <a:t>Exodus </a:t>
            </a:r>
            <a:r>
              <a:rPr lang="en-US" b="1" dirty="0" smtClean="0"/>
              <a:t>34:6,7</a:t>
            </a:r>
            <a:r>
              <a:rPr lang="en-US" dirty="0" smtClean="0"/>
              <a:t>)?</a:t>
            </a:r>
            <a:endParaRPr lang="en-US" dirty="0"/>
          </a:p>
        </p:txBody>
      </p:sp>
    </p:spTree>
    <p:extLst>
      <p:ext uri="{BB962C8B-B14F-4D97-AF65-F5344CB8AC3E}">
        <p14:creationId xmlns:p14="http://schemas.microsoft.com/office/powerpoint/2010/main" val="164251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5496" y="1600200"/>
            <a:ext cx="7391400" cy="1470025"/>
          </a:xfrm>
        </p:spPr>
        <p:txBody>
          <a:bodyPr>
            <a:normAutofit/>
          </a:bodyPr>
          <a:lstStyle/>
          <a:p>
            <a:r>
              <a:rPr lang="en-US" b="1" u="sng" dirty="0" smtClean="0"/>
              <a:t>What is the Purpose of </a:t>
            </a:r>
            <a:br>
              <a:rPr lang="en-US" b="1" u="sng" dirty="0" smtClean="0"/>
            </a:br>
            <a:r>
              <a:rPr lang="en-US" b="1" u="sng" dirty="0" smtClean="0"/>
              <a:t>the </a:t>
            </a:r>
            <a:r>
              <a:rPr lang="en-US" b="1" u="sng" dirty="0"/>
              <a:t>Ten </a:t>
            </a:r>
            <a:r>
              <a:rPr lang="en-US" b="1" u="sng" dirty="0" smtClean="0"/>
              <a:t>Commandments?</a:t>
            </a:r>
            <a:endParaRPr lang="en-US" dirty="0"/>
          </a:p>
        </p:txBody>
      </p:sp>
      <p:sp>
        <p:nvSpPr>
          <p:cNvPr id="3" name="Subtitle 2"/>
          <p:cNvSpPr>
            <a:spLocks noGrp="1"/>
          </p:cNvSpPr>
          <p:nvPr>
            <p:ph type="subTitle" idx="1"/>
          </p:nvPr>
        </p:nvSpPr>
        <p:spPr/>
        <p:txBody>
          <a:bodyPr anchor="ctr" anchorCtr="1"/>
          <a:lstStyle/>
          <a:p>
            <a:r>
              <a:rPr lang="en-US" dirty="0"/>
              <a:t>Our second big problem…</a:t>
            </a:r>
          </a:p>
        </p:txBody>
      </p:sp>
    </p:spTree>
    <p:extLst>
      <p:ext uri="{BB962C8B-B14F-4D97-AF65-F5344CB8AC3E}">
        <p14:creationId xmlns:p14="http://schemas.microsoft.com/office/powerpoint/2010/main" val="4147194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Things to Remember</a:t>
            </a:r>
          </a:p>
        </p:txBody>
      </p:sp>
      <p:sp>
        <p:nvSpPr>
          <p:cNvPr id="4" name="Content Placeholder 3"/>
          <p:cNvSpPr>
            <a:spLocks noGrp="1"/>
          </p:cNvSpPr>
          <p:nvPr>
            <p:ph idx="1"/>
          </p:nvPr>
        </p:nvSpPr>
        <p:spPr>
          <a:xfrm>
            <a:off x="228600" y="990600"/>
            <a:ext cx="8839200" cy="5715000"/>
          </a:xfrm>
        </p:spPr>
        <p:txBody>
          <a:bodyPr>
            <a:normAutofit/>
          </a:bodyPr>
          <a:lstStyle/>
          <a:p>
            <a:pPr>
              <a:spcAft>
                <a:spcPts val="1200"/>
              </a:spcAft>
            </a:pPr>
            <a:r>
              <a:rPr lang="en-US" dirty="0"/>
              <a:t>Our first big problem:  </a:t>
            </a:r>
            <a:r>
              <a:rPr lang="en-US" b="1" dirty="0"/>
              <a:t>Sin</a:t>
            </a:r>
            <a:r>
              <a:rPr lang="en-US" dirty="0"/>
              <a:t>.  Because we all are sinful, we </a:t>
            </a:r>
            <a:r>
              <a:rPr lang="en-US" dirty="0" smtClean="0"/>
              <a:t>are all separated </a:t>
            </a:r>
            <a:r>
              <a:rPr lang="en-US" dirty="0"/>
              <a:t>from </a:t>
            </a:r>
            <a:r>
              <a:rPr lang="en-US" dirty="0" smtClean="0"/>
              <a:t>God and will die.</a:t>
            </a:r>
            <a:endParaRPr lang="en-US" dirty="0"/>
          </a:p>
          <a:p>
            <a:pPr>
              <a:spcAft>
                <a:spcPts val="1200"/>
              </a:spcAft>
            </a:pPr>
            <a:r>
              <a:rPr lang="en-US" dirty="0" smtClean="0"/>
              <a:t>At the first Passover, there </a:t>
            </a:r>
            <a:r>
              <a:rPr lang="en-US" dirty="0"/>
              <a:t>was only one way to escape </a:t>
            </a:r>
            <a:r>
              <a:rPr lang="en-US" dirty="0" smtClean="0"/>
              <a:t>slavery and death</a:t>
            </a:r>
            <a:r>
              <a:rPr lang="en-US" dirty="0"/>
              <a:t>: the blood of the lamb.</a:t>
            </a:r>
          </a:p>
          <a:p>
            <a:pPr>
              <a:spcAft>
                <a:spcPts val="1200"/>
              </a:spcAft>
            </a:pPr>
            <a:r>
              <a:rPr lang="en-US" b="1" dirty="0"/>
              <a:t>Exodus </a:t>
            </a:r>
            <a:r>
              <a:rPr lang="en-US" b="1" dirty="0" smtClean="0"/>
              <a:t>3:14</a:t>
            </a:r>
            <a:r>
              <a:rPr lang="en-US" dirty="0" smtClean="0"/>
              <a:t>  </a:t>
            </a:r>
            <a:r>
              <a:rPr lang="en-US" dirty="0"/>
              <a:t>&gt;  God’s Name : “I AM”</a:t>
            </a:r>
          </a:p>
          <a:p>
            <a:pPr lvl="1">
              <a:spcAft>
                <a:spcPts val="1200"/>
              </a:spcAft>
              <a:buFont typeface="Courier New" panose="02070309020205020404" pitchFamily="49" charset="0"/>
              <a:buChar char="o"/>
            </a:pPr>
            <a:r>
              <a:rPr lang="en-US" dirty="0"/>
              <a:t>He is the eternal </a:t>
            </a:r>
            <a:r>
              <a:rPr lang="en-US" dirty="0" smtClean="0"/>
              <a:t>source </a:t>
            </a:r>
            <a:r>
              <a:rPr lang="en-US" dirty="0"/>
              <a:t>of everything that exists</a:t>
            </a:r>
          </a:p>
          <a:p>
            <a:pPr lvl="1">
              <a:spcAft>
                <a:spcPts val="1200"/>
              </a:spcAft>
              <a:buFont typeface="Courier New" panose="02070309020205020404" pitchFamily="49" charset="0"/>
              <a:buChar char="o"/>
            </a:pPr>
            <a:r>
              <a:rPr lang="en-US" dirty="0"/>
              <a:t>He is the Creator and Absolute Authority over everything and </a:t>
            </a:r>
            <a:r>
              <a:rPr lang="en-US" dirty="0" smtClean="0"/>
              <a:t>everyone (Matthew 28:18).</a:t>
            </a:r>
            <a:endParaRPr lang="en-US" dirty="0"/>
          </a:p>
        </p:txBody>
      </p:sp>
    </p:spTree>
    <p:extLst>
      <p:ext uri="{BB962C8B-B14F-4D97-AF65-F5344CB8AC3E}">
        <p14:creationId xmlns:p14="http://schemas.microsoft.com/office/powerpoint/2010/main" val="263292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Into the Wilderness</a:t>
            </a:r>
          </a:p>
        </p:txBody>
      </p:sp>
      <p:sp>
        <p:nvSpPr>
          <p:cNvPr id="4" name="Content Placeholder 3"/>
          <p:cNvSpPr>
            <a:spLocks noGrp="1"/>
          </p:cNvSpPr>
          <p:nvPr>
            <p:ph idx="1"/>
          </p:nvPr>
        </p:nvSpPr>
        <p:spPr>
          <a:xfrm>
            <a:off x="152400" y="838200"/>
            <a:ext cx="8839200" cy="5715000"/>
          </a:xfrm>
        </p:spPr>
        <p:txBody>
          <a:bodyPr>
            <a:normAutofit/>
          </a:bodyPr>
          <a:lstStyle/>
          <a:p>
            <a:pPr>
              <a:spcAft>
                <a:spcPts val="1200"/>
              </a:spcAft>
            </a:pPr>
            <a:r>
              <a:rPr lang="en-US" b="1" dirty="0"/>
              <a:t>Exodus </a:t>
            </a:r>
            <a:r>
              <a:rPr lang="en-US" b="1" dirty="0" smtClean="0"/>
              <a:t>14 </a:t>
            </a:r>
            <a:r>
              <a:rPr lang="en-US" b="1" dirty="0"/>
              <a:t>– Egypt’s final challenge</a:t>
            </a:r>
            <a:endParaRPr lang="en-US" dirty="0"/>
          </a:p>
          <a:p>
            <a:pPr lvl="1">
              <a:spcAft>
                <a:spcPts val="1200"/>
              </a:spcAft>
            </a:pPr>
            <a:r>
              <a:rPr lang="en-US" dirty="0"/>
              <a:t>Verses 5-7 &gt; Pharaoh changes his mind</a:t>
            </a:r>
          </a:p>
          <a:p>
            <a:pPr lvl="1">
              <a:spcAft>
                <a:spcPts val="1200"/>
              </a:spcAft>
            </a:pPr>
            <a:r>
              <a:rPr lang="en-US" dirty="0"/>
              <a:t>Verses 10-11 &gt; The Israelites </a:t>
            </a:r>
            <a:r>
              <a:rPr lang="en-US" dirty="0" smtClean="0"/>
              <a:t>still don’t </a:t>
            </a:r>
            <a:r>
              <a:rPr lang="en-US" dirty="0"/>
              <a:t>trust God</a:t>
            </a:r>
          </a:p>
          <a:p>
            <a:pPr lvl="1">
              <a:spcAft>
                <a:spcPts val="1200"/>
              </a:spcAft>
            </a:pPr>
            <a:r>
              <a:rPr lang="en-US" dirty="0"/>
              <a:t>Verses 21-22 &gt; God opens the sea</a:t>
            </a:r>
          </a:p>
          <a:p>
            <a:pPr lvl="1">
              <a:spcAft>
                <a:spcPts val="1200"/>
              </a:spcAft>
            </a:pPr>
            <a:r>
              <a:rPr lang="en-US" dirty="0"/>
              <a:t>Verses 27-28 &gt; The Egyptian army drowns </a:t>
            </a:r>
            <a:r>
              <a:rPr lang="en-US" dirty="0" smtClean="0"/>
              <a:t>(what did Pharaoh command to be done to Hebrew baby boys?)</a:t>
            </a:r>
            <a:endParaRPr lang="en-US" dirty="0"/>
          </a:p>
          <a:p>
            <a:pPr lvl="1">
              <a:spcAft>
                <a:spcPts val="1200"/>
              </a:spcAft>
            </a:pPr>
            <a:r>
              <a:rPr lang="en-US" dirty="0"/>
              <a:t>Verse 31 &gt; </a:t>
            </a:r>
            <a:r>
              <a:rPr lang="en-US" dirty="0" smtClean="0"/>
              <a:t>For now, </a:t>
            </a:r>
            <a:r>
              <a:rPr lang="en-US" dirty="0"/>
              <a:t>the Israelites trust God</a:t>
            </a:r>
          </a:p>
          <a:p>
            <a:pPr>
              <a:spcAft>
                <a:spcPts val="1200"/>
              </a:spcAft>
            </a:pPr>
            <a:r>
              <a:rPr lang="en-US" sz="3100" b="1" dirty="0"/>
              <a:t>Exodus </a:t>
            </a:r>
            <a:r>
              <a:rPr lang="en-US" sz="3100" b="1" dirty="0" smtClean="0"/>
              <a:t>16:2-3,13-15,35</a:t>
            </a:r>
            <a:r>
              <a:rPr lang="en-US" sz="3100" dirty="0" smtClean="0"/>
              <a:t>  </a:t>
            </a:r>
            <a:r>
              <a:rPr lang="en-US" sz="3100" dirty="0"/>
              <a:t>&gt;  God feeds the grumbling people with </a:t>
            </a:r>
            <a:r>
              <a:rPr lang="en-US" sz="3100" b="1" dirty="0"/>
              <a:t>bread from heaven</a:t>
            </a:r>
          </a:p>
        </p:txBody>
      </p:sp>
    </p:spTree>
    <p:extLst>
      <p:ext uri="{BB962C8B-B14F-4D97-AF65-F5344CB8AC3E}">
        <p14:creationId xmlns:p14="http://schemas.microsoft.com/office/powerpoint/2010/main" val="921809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Back to Mount Sinai</a:t>
            </a:r>
          </a:p>
        </p:txBody>
      </p:sp>
      <p:sp>
        <p:nvSpPr>
          <p:cNvPr id="4" name="Content Placeholder 3"/>
          <p:cNvSpPr>
            <a:spLocks noGrp="1"/>
          </p:cNvSpPr>
          <p:nvPr>
            <p:ph idx="1"/>
          </p:nvPr>
        </p:nvSpPr>
        <p:spPr>
          <a:xfrm>
            <a:off x="152400" y="838200"/>
            <a:ext cx="8839200" cy="5715000"/>
          </a:xfrm>
        </p:spPr>
        <p:txBody>
          <a:bodyPr>
            <a:normAutofit fontScale="92500" lnSpcReduction="20000"/>
          </a:bodyPr>
          <a:lstStyle/>
          <a:p>
            <a:pPr>
              <a:spcAft>
                <a:spcPts val="1200"/>
              </a:spcAft>
            </a:pPr>
            <a:r>
              <a:rPr lang="en-US" b="1" dirty="0" smtClean="0"/>
              <a:t>Exodus 3:12</a:t>
            </a:r>
            <a:r>
              <a:rPr lang="en-US" dirty="0" smtClean="0"/>
              <a:t>  &gt;  God’s promises to Moses:</a:t>
            </a:r>
          </a:p>
          <a:p>
            <a:pPr lvl="1">
              <a:spcAft>
                <a:spcPts val="1200"/>
              </a:spcAft>
            </a:pPr>
            <a:r>
              <a:rPr lang="en-US" dirty="0" smtClean="0"/>
              <a:t>“</a:t>
            </a:r>
            <a:r>
              <a:rPr lang="en-US" dirty="0"/>
              <a:t>I will be with you”</a:t>
            </a:r>
          </a:p>
          <a:p>
            <a:pPr lvl="1">
              <a:spcAft>
                <a:spcPts val="1200"/>
              </a:spcAft>
            </a:pPr>
            <a:r>
              <a:rPr lang="en-US" dirty="0"/>
              <a:t>When the people leave Egypt, they will return to this mountain and worship</a:t>
            </a:r>
          </a:p>
          <a:p>
            <a:pPr>
              <a:spcAft>
                <a:spcPts val="1200"/>
              </a:spcAft>
            </a:pPr>
            <a:r>
              <a:rPr lang="en-US" b="1" dirty="0" smtClean="0"/>
              <a:t>Exodus 19</a:t>
            </a:r>
            <a:r>
              <a:rPr lang="en-US" dirty="0" smtClean="0"/>
              <a:t>  </a:t>
            </a:r>
            <a:r>
              <a:rPr lang="en-US" dirty="0"/>
              <a:t>&gt;  3 months later</a:t>
            </a:r>
          </a:p>
          <a:p>
            <a:pPr lvl="1">
              <a:spcAft>
                <a:spcPts val="1200"/>
              </a:spcAft>
            </a:pPr>
            <a:r>
              <a:rPr lang="en-US" b="1" dirty="0"/>
              <a:t>Verses 1-2</a:t>
            </a:r>
            <a:r>
              <a:rPr lang="en-US" dirty="0"/>
              <a:t>: at the promised mountain</a:t>
            </a:r>
          </a:p>
          <a:p>
            <a:pPr lvl="1">
              <a:spcAft>
                <a:spcPts val="1200"/>
              </a:spcAft>
            </a:pPr>
            <a:r>
              <a:rPr lang="en-US" b="1" dirty="0"/>
              <a:t>Verses 5-6</a:t>
            </a:r>
            <a:r>
              <a:rPr lang="en-US" dirty="0"/>
              <a:t>: “obey Me fully” and “be a kingdom of priests.”  What does a priest do?</a:t>
            </a:r>
          </a:p>
          <a:p>
            <a:pPr lvl="1">
              <a:spcAft>
                <a:spcPts val="1200"/>
              </a:spcAft>
            </a:pPr>
            <a:r>
              <a:rPr lang="en-US" b="1" dirty="0"/>
              <a:t>Verses 7-8</a:t>
            </a:r>
            <a:r>
              <a:rPr lang="en-US" dirty="0"/>
              <a:t>: “We will do everything…”</a:t>
            </a:r>
          </a:p>
          <a:p>
            <a:pPr lvl="1">
              <a:spcAft>
                <a:spcPts val="1200"/>
              </a:spcAft>
            </a:pPr>
            <a:r>
              <a:rPr lang="en-US" b="1" dirty="0"/>
              <a:t>Verses 16-19</a:t>
            </a:r>
            <a:r>
              <a:rPr lang="en-US" dirty="0"/>
              <a:t>: Lightning, Thunder, Trumpets, Smoke, and Trembling.  Notice: The Almighty, Holy God judges sin.</a:t>
            </a:r>
          </a:p>
        </p:txBody>
      </p:sp>
    </p:spTree>
    <p:extLst>
      <p:ext uri="{BB962C8B-B14F-4D97-AF65-F5344CB8AC3E}">
        <p14:creationId xmlns:p14="http://schemas.microsoft.com/office/powerpoint/2010/main" val="349172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160360" y="838200"/>
            <a:ext cx="8839200" cy="5867400"/>
          </a:xfrm>
        </p:spPr>
        <p:txBody>
          <a:bodyPr>
            <a:normAutofit fontScale="62500" lnSpcReduction="20000"/>
          </a:bodyPr>
          <a:lstStyle/>
          <a:p>
            <a:pPr marL="0" indent="0">
              <a:spcAft>
                <a:spcPts val="2400"/>
              </a:spcAft>
              <a:buNone/>
            </a:pPr>
            <a:r>
              <a:rPr lang="en-US" sz="3800" dirty="0"/>
              <a:t>Remember – God is The Authority.  We must </a:t>
            </a:r>
            <a:r>
              <a:rPr lang="en-US" sz="3800" dirty="0" smtClean="0"/>
              <a:t>honor </a:t>
            </a:r>
            <a:r>
              <a:rPr lang="en-US" sz="3800" dirty="0"/>
              <a:t>His laws.</a:t>
            </a:r>
          </a:p>
          <a:p>
            <a:pPr marL="514350" indent="-514350">
              <a:spcAft>
                <a:spcPts val="1200"/>
              </a:spcAft>
              <a:buFont typeface="+mj-lt"/>
              <a:buAutoNum type="arabicPeriod"/>
            </a:pPr>
            <a:r>
              <a:rPr lang="en-US" b="1" dirty="0"/>
              <a:t>Verse 3</a:t>
            </a:r>
            <a:r>
              <a:rPr lang="en-US" dirty="0"/>
              <a:t>:  You shall have </a:t>
            </a:r>
            <a:r>
              <a:rPr lang="en-US" u="sng" dirty="0"/>
              <a:t>no other gods</a:t>
            </a:r>
            <a:r>
              <a:rPr lang="en-US" dirty="0"/>
              <a:t> before Me</a:t>
            </a:r>
          </a:p>
          <a:p>
            <a:pPr marL="914400" lvl="1" indent="-514350">
              <a:spcAft>
                <a:spcPts val="1200"/>
              </a:spcAft>
            </a:pPr>
            <a:r>
              <a:rPr lang="en-US" dirty="0"/>
              <a:t>The first commandment broken by men</a:t>
            </a:r>
          </a:p>
          <a:p>
            <a:pPr marL="914400" lvl="1" indent="-514350">
              <a:spcAft>
                <a:spcPts val="1200"/>
              </a:spcAft>
            </a:pPr>
            <a:r>
              <a:rPr lang="en-US" dirty="0"/>
              <a:t>Who/what is your source of authority?</a:t>
            </a:r>
          </a:p>
          <a:p>
            <a:pPr marL="514350" indent="-514350">
              <a:spcAft>
                <a:spcPts val="1200"/>
              </a:spcAft>
              <a:buFont typeface="+mj-lt"/>
              <a:buAutoNum type="arabicPeriod"/>
            </a:pPr>
            <a:r>
              <a:rPr lang="en-US" b="1" dirty="0"/>
              <a:t>Verses 4-6</a:t>
            </a:r>
            <a:r>
              <a:rPr lang="en-US" dirty="0"/>
              <a:t>:  You shall </a:t>
            </a:r>
            <a:r>
              <a:rPr lang="en-US" u="sng" dirty="0"/>
              <a:t>not make and worship idols</a:t>
            </a:r>
          </a:p>
          <a:p>
            <a:pPr marL="914400" lvl="1" indent="-514350">
              <a:spcAft>
                <a:spcPts val="1200"/>
              </a:spcAft>
            </a:pPr>
            <a:r>
              <a:rPr lang="en-US" dirty="0"/>
              <a:t>Taking good things and making them the “most important” things.  Worship = “worth” + “ship”.  What is most important to you?</a:t>
            </a:r>
          </a:p>
          <a:p>
            <a:pPr marL="914400" lvl="1" indent="-514350">
              <a:spcAft>
                <a:spcPts val="1200"/>
              </a:spcAft>
            </a:pPr>
            <a:r>
              <a:rPr lang="en-US" dirty="0" smtClean="0"/>
              <a:t>Everyone worships something, often a physical or mental image (“smaller gods”)</a:t>
            </a:r>
            <a:endParaRPr lang="en-US" dirty="0"/>
          </a:p>
          <a:p>
            <a:pPr marL="514350" indent="-514350">
              <a:spcAft>
                <a:spcPts val="1200"/>
              </a:spcAft>
              <a:buFont typeface="+mj-lt"/>
              <a:buAutoNum type="arabicPeriod"/>
            </a:pPr>
            <a:r>
              <a:rPr lang="en-US" b="1" dirty="0"/>
              <a:t>Verse 7</a:t>
            </a:r>
            <a:r>
              <a:rPr lang="en-US" dirty="0"/>
              <a:t>:  You shall </a:t>
            </a:r>
            <a:r>
              <a:rPr lang="en-US" u="sng" dirty="0"/>
              <a:t>not misuse the name of God</a:t>
            </a:r>
          </a:p>
          <a:p>
            <a:pPr marL="914400" lvl="1" indent="-514350">
              <a:spcAft>
                <a:spcPts val="1200"/>
              </a:spcAft>
            </a:pPr>
            <a:r>
              <a:rPr lang="en-US" dirty="0"/>
              <a:t>Not only using his name as a curse (“OMG”), but speaking falsely about Him and His greatness</a:t>
            </a:r>
          </a:p>
          <a:p>
            <a:pPr marL="514350" indent="-514350">
              <a:spcAft>
                <a:spcPts val="1200"/>
              </a:spcAft>
              <a:buFont typeface="+mj-lt"/>
              <a:buAutoNum type="arabicPeriod"/>
            </a:pPr>
            <a:r>
              <a:rPr lang="en-US" b="1" dirty="0"/>
              <a:t>Verses 8-10</a:t>
            </a:r>
            <a:r>
              <a:rPr lang="en-US" dirty="0"/>
              <a:t>:  Remember the </a:t>
            </a:r>
            <a:r>
              <a:rPr lang="en-US" u="sng" dirty="0"/>
              <a:t>Sabbath day</a:t>
            </a:r>
            <a:r>
              <a:rPr lang="en-US" dirty="0"/>
              <a:t> to keep it </a:t>
            </a:r>
            <a:r>
              <a:rPr lang="en-US" u="sng" dirty="0"/>
              <a:t>holy</a:t>
            </a:r>
          </a:p>
          <a:p>
            <a:pPr marL="914400" lvl="1" indent="-514350">
              <a:spcAft>
                <a:spcPts val="1200"/>
              </a:spcAft>
            </a:pPr>
            <a:r>
              <a:rPr lang="en-US" dirty="0" smtClean="0"/>
              <a:t>Did you always reserve  </a:t>
            </a:r>
            <a:r>
              <a:rPr lang="en-US" dirty="0"/>
              <a:t>a day each week to seek and worship God?</a:t>
            </a:r>
          </a:p>
        </p:txBody>
      </p:sp>
      <p:sp>
        <p:nvSpPr>
          <p:cNvPr id="2" name="TextBox 1"/>
          <p:cNvSpPr txBox="1"/>
          <p:nvPr/>
        </p:nvSpPr>
        <p:spPr>
          <a:xfrm>
            <a:off x="6858000" y="1337608"/>
            <a:ext cx="1981200" cy="1631216"/>
          </a:xfrm>
          <a:prstGeom prst="rect">
            <a:avLst/>
          </a:prstGeom>
          <a:noFill/>
          <a:ln w="28575">
            <a:solidFill>
              <a:schemeClr val="tx1"/>
            </a:solidFill>
          </a:ln>
        </p:spPr>
        <p:txBody>
          <a:bodyPr wrap="square" rtlCol="0">
            <a:spAutoFit/>
          </a:bodyPr>
          <a:lstStyle/>
          <a:p>
            <a:pPr algn="r"/>
            <a:r>
              <a:rPr lang="en-US" sz="2000" dirty="0"/>
              <a:t>The first four commandments describe our relationship with God</a:t>
            </a:r>
          </a:p>
        </p:txBody>
      </p:sp>
    </p:spTree>
    <p:extLst>
      <p:ext uri="{BB962C8B-B14F-4D97-AF65-F5344CB8AC3E}">
        <p14:creationId xmlns:p14="http://schemas.microsoft.com/office/powerpoint/2010/main" val="196647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wipe(left)">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85800"/>
          </a:xfrm>
        </p:spPr>
        <p:txBody>
          <a:bodyPr>
            <a:noAutofit/>
          </a:bodyPr>
          <a:lstStyle/>
          <a:p>
            <a:r>
              <a:rPr lang="en-US" sz="4000" u="sng" dirty="0"/>
              <a:t>The Ten Commandments : Exodus 20</a:t>
            </a:r>
          </a:p>
        </p:txBody>
      </p:sp>
      <p:sp>
        <p:nvSpPr>
          <p:cNvPr id="4" name="Content Placeholder 3"/>
          <p:cNvSpPr>
            <a:spLocks noGrp="1"/>
          </p:cNvSpPr>
          <p:nvPr>
            <p:ph idx="1"/>
          </p:nvPr>
        </p:nvSpPr>
        <p:spPr>
          <a:xfrm>
            <a:off x="533400" y="838200"/>
            <a:ext cx="8077200" cy="5867400"/>
          </a:xfrm>
        </p:spPr>
        <p:txBody>
          <a:bodyPr>
            <a:normAutofit fontScale="70000" lnSpcReduction="20000"/>
          </a:bodyPr>
          <a:lstStyle/>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914400" lvl="1" indent="-514350">
              <a:spcAft>
                <a:spcPts val="1200"/>
              </a:spcAft>
            </a:pPr>
            <a:r>
              <a:rPr lang="en-US" dirty="0"/>
              <a:t>Not just obey – honor.  </a:t>
            </a:r>
            <a:r>
              <a:rPr lang="en-US" dirty="0" smtClean="0"/>
              <a:t>Did </a:t>
            </a:r>
            <a:r>
              <a:rPr lang="en-US" dirty="0"/>
              <a:t>you always respect your parents…?</a:t>
            </a:r>
          </a:p>
          <a:p>
            <a:pPr marL="514350" indent="-514350">
              <a:spcAft>
                <a:spcPts val="1200"/>
              </a:spcAft>
              <a:buFont typeface="+mj-lt"/>
              <a:buAutoNum type="arabicPeriod" startAt="5"/>
            </a:pPr>
            <a:r>
              <a:rPr lang="en-US" b="1" dirty="0"/>
              <a:t>Verse 13</a:t>
            </a:r>
            <a:r>
              <a:rPr lang="en-US" dirty="0"/>
              <a:t>:  You shall </a:t>
            </a:r>
            <a:r>
              <a:rPr lang="en-US" u="sng" dirty="0"/>
              <a:t>not murder</a:t>
            </a:r>
          </a:p>
          <a:p>
            <a:pPr marL="914400" lvl="1" indent="-514350">
              <a:spcAft>
                <a:spcPts val="1200"/>
              </a:spcAft>
            </a:pPr>
            <a:r>
              <a:rPr lang="en-US" dirty="0"/>
              <a:t>Have you ever been angry at someone? (Matthew </a:t>
            </a:r>
            <a:r>
              <a:rPr lang="en-US" dirty="0" smtClean="0"/>
              <a:t>5:21,22)</a:t>
            </a:r>
            <a:endParaRPr lang="en-US" dirty="0"/>
          </a:p>
          <a:p>
            <a:pPr marL="514350" indent="-514350">
              <a:spcAft>
                <a:spcPts val="1200"/>
              </a:spcAft>
              <a:buFont typeface="+mj-lt"/>
              <a:buAutoNum type="arabicPeriod" startAt="5"/>
            </a:pPr>
            <a:r>
              <a:rPr lang="en-US" b="1" dirty="0"/>
              <a:t>Verse 14</a:t>
            </a:r>
            <a:r>
              <a:rPr lang="en-US" dirty="0"/>
              <a:t>:  You shall </a:t>
            </a:r>
            <a:r>
              <a:rPr lang="en-US" u="sng" dirty="0"/>
              <a:t>not commit adultery</a:t>
            </a:r>
          </a:p>
          <a:p>
            <a:pPr marL="914400" lvl="1" indent="-514350">
              <a:spcAft>
                <a:spcPts val="1200"/>
              </a:spcAft>
            </a:pPr>
            <a:r>
              <a:rPr lang="en-US" dirty="0"/>
              <a:t>Have you ever lusted? (Matthew </a:t>
            </a:r>
            <a:r>
              <a:rPr lang="en-US" dirty="0" smtClean="0"/>
              <a:t>5:27,28)</a:t>
            </a:r>
            <a:endParaRPr lang="en-US" dirty="0"/>
          </a:p>
          <a:p>
            <a:pPr marL="514350" indent="-514350">
              <a:spcAft>
                <a:spcPts val="1200"/>
              </a:spcAft>
              <a:buFont typeface="+mj-lt"/>
              <a:buAutoNum type="arabicPeriod" startAt="5"/>
            </a:pPr>
            <a:r>
              <a:rPr lang="en-US" b="1" dirty="0"/>
              <a:t>Verse 15</a:t>
            </a:r>
            <a:r>
              <a:rPr lang="en-US" dirty="0"/>
              <a:t>:  You shall </a:t>
            </a:r>
            <a:r>
              <a:rPr lang="en-US" u="sng" dirty="0"/>
              <a:t>not steal</a:t>
            </a:r>
          </a:p>
          <a:p>
            <a:pPr marL="914400" lvl="1" indent="-514350">
              <a:spcAft>
                <a:spcPts val="1200"/>
              </a:spcAft>
            </a:pPr>
            <a:r>
              <a:rPr lang="en-US" dirty="0"/>
              <a:t>Even small things, software, or copied materials</a:t>
            </a:r>
          </a:p>
          <a:p>
            <a:pPr marL="514350" indent="-514350">
              <a:spcAft>
                <a:spcPts val="1200"/>
              </a:spcAft>
              <a:buFont typeface="+mj-lt"/>
              <a:buAutoNum type="arabicPeriod" startAt="5"/>
            </a:pPr>
            <a:r>
              <a:rPr lang="en-US" b="1" dirty="0"/>
              <a:t>Verse 16</a:t>
            </a:r>
            <a:r>
              <a:rPr lang="en-US" dirty="0"/>
              <a:t>:  You shall </a:t>
            </a:r>
            <a:r>
              <a:rPr lang="en-US" u="sng" dirty="0"/>
              <a:t>not lie</a:t>
            </a:r>
          </a:p>
          <a:p>
            <a:pPr marL="914400" lvl="1" indent="-514350">
              <a:spcAft>
                <a:spcPts val="1200"/>
              </a:spcAft>
            </a:pPr>
            <a:r>
              <a:rPr lang="en-US" dirty="0"/>
              <a:t>God is truth.  Guess who is “the father of lies”?</a:t>
            </a:r>
          </a:p>
          <a:p>
            <a:pPr marL="514350" indent="-514350">
              <a:spcAft>
                <a:spcPts val="1200"/>
              </a:spcAft>
              <a:buFont typeface="+mj-lt"/>
              <a:buAutoNum type="arabicPeriod" startAt="5"/>
            </a:pPr>
            <a:r>
              <a:rPr lang="en-US" b="1" dirty="0"/>
              <a:t>Verse 17</a:t>
            </a:r>
            <a:r>
              <a:rPr lang="en-US" dirty="0"/>
              <a:t>:  You shall </a:t>
            </a:r>
            <a:r>
              <a:rPr lang="en-US" u="sng" dirty="0"/>
              <a:t>not covet</a:t>
            </a:r>
          </a:p>
          <a:p>
            <a:pPr marL="914400" lvl="1" indent="-514350">
              <a:spcAft>
                <a:spcPts val="1200"/>
              </a:spcAft>
            </a:pPr>
            <a:r>
              <a:rPr lang="en-US" dirty="0"/>
              <a:t>If only I had _____, I would be more satisfied.</a:t>
            </a:r>
          </a:p>
        </p:txBody>
      </p:sp>
      <p:sp>
        <p:nvSpPr>
          <p:cNvPr id="5" name="TextBox 4"/>
          <p:cNvSpPr txBox="1"/>
          <p:nvPr/>
        </p:nvSpPr>
        <p:spPr>
          <a:xfrm>
            <a:off x="6781800" y="4233208"/>
            <a:ext cx="2209800" cy="1938992"/>
          </a:xfrm>
          <a:prstGeom prst="rect">
            <a:avLst/>
          </a:prstGeom>
          <a:noFill/>
          <a:ln w="28575">
            <a:solidFill>
              <a:schemeClr val="tx1"/>
            </a:solidFill>
          </a:ln>
        </p:spPr>
        <p:txBody>
          <a:bodyPr wrap="square" rtlCol="0">
            <a:spAutoFit/>
          </a:bodyPr>
          <a:lstStyle/>
          <a:p>
            <a:pPr algn="r"/>
            <a:r>
              <a:rPr lang="en-US" sz="2400" dirty="0"/>
              <a:t>The final six commandments describe our relationship with people</a:t>
            </a:r>
          </a:p>
        </p:txBody>
      </p:sp>
    </p:spTree>
    <p:extLst>
      <p:ext uri="{BB962C8B-B14F-4D97-AF65-F5344CB8AC3E}">
        <p14:creationId xmlns:p14="http://schemas.microsoft.com/office/powerpoint/2010/main" val="850270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wipe(left)">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wipe(left)">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a:t>So, how did you do?</a:t>
            </a:r>
          </a:p>
        </p:txBody>
      </p:sp>
      <p:sp>
        <p:nvSpPr>
          <p:cNvPr id="4" name="Content Placeholder 3"/>
          <p:cNvSpPr>
            <a:spLocks noGrp="1"/>
          </p:cNvSpPr>
          <p:nvPr>
            <p:ph idx="1"/>
          </p:nvPr>
        </p:nvSpPr>
        <p:spPr>
          <a:xfrm>
            <a:off x="76200" y="762000"/>
            <a:ext cx="8991600" cy="6019800"/>
          </a:xfrm>
        </p:spPr>
        <p:txBody>
          <a:bodyPr>
            <a:normAutofit/>
          </a:bodyPr>
          <a:lstStyle/>
          <a:p>
            <a:pPr>
              <a:spcAft>
                <a:spcPts val="1200"/>
              </a:spcAft>
            </a:pPr>
            <a:r>
              <a:rPr lang="en-US" b="1" dirty="0"/>
              <a:t>We all fail </a:t>
            </a:r>
            <a:r>
              <a:rPr lang="en-US" dirty="0"/>
              <a:t>this test!</a:t>
            </a:r>
          </a:p>
          <a:p>
            <a:pPr lvl="1">
              <a:spcAft>
                <a:spcPts val="1200"/>
              </a:spcAft>
            </a:pPr>
            <a:r>
              <a:rPr lang="en-US" dirty="0"/>
              <a:t>The only passing score:  100% perfect (</a:t>
            </a:r>
            <a:r>
              <a:rPr lang="en-US" b="1" dirty="0"/>
              <a:t>Matthew </a:t>
            </a:r>
            <a:r>
              <a:rPr lang="en-US" b="1" dirty="0" smtClean="0"/>
              <a:t>5:48</a:t>
            </a:r>
            <a:r>
              <a:rPr lang="en-US" dirty="0" smtClean="0"/>
              <a:t>)</a:t>
            </a:r>
            <a:endParaRPr lang="en-US" dirty="0"/>
          </a:p>
          <a:p>
            <a:pPr lvl="1">
              <a:spcAft>
                <a:spcPts val="1200"/>
              </a:spcAft>
            </a:pPr>
            <a:r>
              <a:rPr lang="en-US" dirty="0"/>
              <a:t>If you miss one, you </a:t>
            </a:r>
            <a:r>
              <a:rPr lang="en-US" dirty="0" smtClean="0"/>
              <a:t>fail all </a:t>
            </a:r>
            <a:r>
              <a:rPr lang="en-US" dirty="0"/>
              <a:t>(</a:t>
            </a:r>
            <a:r>
              <a:rPr lang="en-US" b="1" dirty="0"/>
              <a:t>James </a:t>
            </a:r>
            <a:r>
              <a:rPr lang="en-US" b="1" dirty="0" smtClean="0"/>
              <a:t>2:10</a:t>
            </a:r>
            <a:r>
              <a:rPr lang="en-US" dirty="0" smtClean="0"/>
              <a:t>)</a:t>
            </a:r>
            <a:endParaRPr lang="en-US" dirty="0"/>
          </a:p>
          <a:p>
            <a:pPr lvl="1">
              <a:spcAft>
                <a:spcPts val="1200"/>
              </a:spcAft>
            </a:pPr>
            <a:r>
              <a:rPr lang="en-US" dirty="0"/>
              <a:t>Ignorance is no excuse (</a:t>
            </a:r>
            <a:r>
              <a:rPr lang="en-US" b="1" dirty="0"/>
              <a:t>Leviticus </a:t>
            </a:r>
            <a:r>
              <a:rPr lang="en-US" b="1" dirty="0" smtClean="0"/>
              <a:t>5:17</a:t>
            </a:r>
            <a:r>
              <a:rPr lang="en-US" dirty="0" smtClean="0"/>
              <a:t>)</a:t>
            </a:r>
            <a:endParaRPr lang="en-US" dirty="0"/>
          </a:p>
          <a:p>
            <a:pPr>
              <a:spcAft>
                <a:spcPts val="1200"/>
              </a:spcAft>
            </a:pPr>
            <a:r>
              <a:rPr lang="en-US" dirty="0" smtClean="0"/>
              <a:t>The 10 Commandments are like a mirror</a:t>
            </a:r>
          </a:p>
          <a:p>
            <a:pPr lvl="1">
              <a:spcAft>
                <a:spcPts val="1200"/>
              </a:spcAft>
            </a:pPr>
            <a:r>
              <a:rPr lang="en-US" dirty="0" smtClean="0"/>
              <a:t>An honest look shows our </a:t>
            </a:r>
            <a:r>
              <a:rPr lang="en-US" dirty="0"/>
              <a:t>guilt </a:t>
            </a:r>
            <a:r>
              <a:rPr lang="en-US" b="1" dirty="0"/>
              <a:t>(Romans </a:t>
            </a:r>
            <a:r>
              <a:rPr lang="en-US" b="1" dirty="0" smtClean="0"/>
              <a:t>3:19-20)</a:t>
            </a:r>
            <a:endParaRPr lang="en-US" b="1" dirty="0"/>
          </a:p>
          <a:p>
            <a:pPr lvl="1">
              <a:spcAft>
                <a:spcPts val="1200"/>
              </a:spcAft>
            </a:pPr>
            <a:r>
              <a:rPr lang="en-US" dirty="0"/>
              <a:t>We don’t use a mirror to wash our </a:t>
            </a:r>
            <a:r>
              <a:rPr lang="en-US" dirty="0" smtClean="0"/>
              <a:t>face, we need something else to remove our sin</a:t>
            </a:r>
            <a:endParaRPr lang="en-US" dirty="0"/>
          </a:p>
          <a:p>
            <a:pPr>
              <a:spcAft>
                <a:spcPts val="1200"/>
              </a:spcAft>
            </a:pPr>
            <a:endParaRPr lang="en-US" dirty="0"/>
          </a:p>
        </p:txBody>
      </p:sp>
    </p:spTree>
    <p:extLst>
      <p:ext uri="{BB962C8B-B14F-4D97-AF65-F5344CB8AC3E}">
        <p14:creationId xmlns:p14="http://schemas.microsoft.com/office/powerpoint/2010/main" val="2356673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r>
              <a:rPr lang="en-US" sz="4000" u="sng" dirty="0" smtClean="0"/>
              <a:t>Guilty of breaking God’s Law</a:t>
            </a:r>
            <a:endParaRPr lang="en-US" sz="4000" u="sng" dirty="0"/>
          </a:p>
        </p:txBody>
      </p:sp>
      <p:sp>
        <p:nvSpPr>
          <p:cNvPr id="4" name="Content Placeholder 3"/>
          <p:cNvSpPr>
            <a:spLocks noGrp="1"/>
          </p:cNvSpPr>
          <p:nvPr>
            <p:ph idx="1"/>
          </p:nvPr>
        </p:nvSpPr>
        <p:spPr>
          <a:xfrm>
            <a:off x="76200" y="762000"/>
            <a:ext cx="8839200" cy="6019800"/>
          </a:xfrm>
        </p:spPr>
        <p:txBody>
          <a:bodyPr>
            <a:normAutofit/>
          </a:bodyPr>
          <a:lstStyle/>
          <a:p>
            <a:pPr>
              <a:spcAft>
                <a:spcPts val="1200"/>
              </a:spcAft>
            </a:pPr>
            <a:r>
              <a:rPr lang="en-US" dirty="0" smtClean="0"/>
              <a:t>Breaking </a:t>
            </a:r>
            <a:r>
              <a:rPr lang="en-US" dirty="0"/>
              <a:t>the law leads to </a:t>
            </a:r>
            <a:r>
              <a:rPr lang="en-US" b="1" dirty="0"/>
              <a:t>punishment </a:t>
            </a:r>
          </a:p>
          <a:p>
            <a:pPr lvl="1">
              <a:spcAft>
                <a:spcPts val="1200"/>
              </a:spcAft>
            </a:pPr>
            <a:r>
              <a:rPr lang="en-US" dirty="0"/>
              <a:t>If </a:t>
            </a:r>
            <a:r>
              <a:rPr lang="en-US" dirty="0" smtClean="0"/>
              <a:t>we break </a:t>
            </a:r>
            <a:r>
              <a:rPr lang="en-US" dirty="0"/>
              <a:t>the law of </a:t>
            </a:r>
            <a:r>
              <a:rPr lang="en-US" dirty="0" smtClean="0"/>
              <a:t>this country, we are guilty and the </a:t>
            </a:r>
            <a:r>
              <a:rPr lang="en-US" dirty="0"/>
              <a:t>government has the authority to punish us.</a:t>
            </a:r>
          </a:p>
          <a:p>
            <a:pPr lvl="1">
              <a:spcAft>
                <a:spcPts val="1200"/>
              </a:spcAft>
            </a:pPr>
            <a:r>
              <a:rPr lang="en-US" dirty="0"/>
              <a:t>When we </a:t>
            </a:r>
            <a:r>
              <a:rPr lang="en-US" dirty="0" smtClean="0"/>
              <a:t>break </a:t>
            </a:r>
            <a:r>
              <a:rPr lang="en-US" dirty="0"/>
              <a:t>God’s laws, </a:t>
            </a:r>
            <a:r>
              <a:rPr lang="en-US" dirty="0" smtClean="0"/>
              <a:t>we are guilty and He </a:t>
            </a:r>
            <a:r>
              <a:rPr lang="en-US" dirty="0"/>
              <a:t>has the authority to punish us.</a:t>
            </a:r>
          </a:p>
          <a:p>
            <a:pPr lvl="1">
              <a:spcAft>
                <a:spcPts val="1200"/>
              </a:spcAft>
            </a:pPr>
            <a:r>
              <a:rPr lang="en-US" dirty="0"/>
              <a:t>He has perfect knowledge of our thoughts, feelings, and actions (</a:t>
            </a:r>
            <a:r>
              <a:rPr lang="en-US" b="1" dirty="0"/>
              <a:t>Psalm </a:t>
            </a:r>
            <a:r>
              <a:rPr lang="en-US" b="1" dirty="0" smtClean="0"/>
              <a:t>139:4</a:t>
            </a:r>
            <a:r>
              <a:rPr lang="en-US" dirty="0" smtClean="0"/>
              <a:t>)</a:t>
            </a:r>
            <a:endParaRPr lang="en-US" dirty="0"/>
          </a:p>
          <a:p>
            <a:pPr lvl="1">
              <a:spcAft>
                <a:spcPts val="1200"/>
              </a:spcAft>
            </a:pPr>
            <a:r>
              <a:rPr lang="en-US" dirty="0" smtClean="0"/>
              <a:t>We are much worse than we think (</a:t>
            </a:r>
            <a:r>
              <a:rPr lang="en-US" b="1" dirty="0"/>
              <a:t>Romans </a:t>
            </a:r>
            <a:r>
              <a:rPr lang="en-US" b="1" dirty="0" smtClean="0"/>
              <a:t>3:10-18</a:t>
            </a:r>
            <a:r>
              <a:rPr lang="en-US" dirty="0" smtClean="0"/>
              <a:t>)</a:t>
            </a:r>
            <a:endParaRPr lang="en-US" dirty="0"/>
          </a:p>
          <a:p>
            <a:pPr>
              <a:spcAft>
                <a:spcPts val="1200"/>
              </a:spcAft>
            </a:pPr>
            <a:endParaRPr lang="en-US" dirty="0"/>
          </a:p>
        </p:txBody>
      </p:sp>
    </p:spTree>
    <p:extLst>
      <p:ext uri="{BB962C8B-B14F-4D97-AF65-F5344CB8AC3E}">
        <p14:creationId xmlns:p14="http://schemas.microsoft.com/office/powerpoint/2010/main" val="141993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1809</TotalTime>
  <Words>3273</Words>
  <Application>Microsoft Office PowerPoint</Application>
  <PresentationFormat>On-screen Show (4:3)</PresentationFormat>
  <Paragraphs>169</Paragraphs>
  <Slides>11</Slides>
  <Notes>10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Courier New</vt:lpstr>
      <vt:lpstr>Office Theme</vt:lpstr>
      <vt:lpstr>Study Plan</vt:lpstr>
      <vt:lpstr>What is the Purpose of  the Ten Commandments?</vt:lpstr>
      <vt:lpstr>Things to Remember</vt:lpstr>
      <vt:lpstr>Into the Wilderness</vt:lpstr>
      <vt:lpstr>Back to Mount Sinai</vt:lpstr>
      <vt:lpstr>The Ten Commandments : Exodus 20</vt:lpstr>
      <vt:lpstr>The Ten Commandments : Exodus 20</vt:lpstr>
      <vt:lpstr>So, how did you do?</vt:lpstr>
      <vt:lpstr>Guilty of breaking God’s Law</vt:lpstr>
      <vt:lpstr>The People of Israel</vt:lpstr>
      <vt:lpstr>Things to Think About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125</cp:revision>
  <cp:lastPrinted>2019-10-17T11:34:57Z</cp:lastPrinted>
  <dcterms:created xsi:type="dcterms:W3CDTF">2016-09-26T12:13:45Z</dcterms:created>
  <dcterms:modified xsi:type="dcterms:W3CDTF">2023-05-07T00:55:52Z</dcterms:modified>
</cp:coreProperties>
</file>