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11" r:id="rId2"/>
    <p:sldId id="310" r:id="rId3"/>
    <p:sldId id="294" r:id="rId4"/>
    <p:sldId id="296" r:id="rId5"/>
    <p:sldId id="307" r:id="rId6"/>
    <p:sldId id="297" r:id="rId7"/>
    <p:sldId id="312" r:id="rId8"/>
    <p:sldId id="299" r:id="rId9"/>
    <p:sldId id="300" r:id="rId10"/>
    <p:sldId id="298" r:id="rId11"/>
    <p:sldId id="301" r:id="rId12"/>
    <p:sldId id="302" r:id="rId13"/>
    <p:sldId id="303" r:id="rId14"/>
    <p:sldId id="304" r:id="rId15"/>
    <p:sldId id="305" r:id="rId16"/>
    <p:sldId id="306"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7" autoAdjust="0"/>
    <p:restoredTop sz="70349" autoAdjust="0"/>
  </p:normalViewPr>
  <p:slideViewPr>
    <p:cSldViewPr>
      <p:cViewPr varScale="1">
        <p:scale>
          <a:sx n="84" d="100"/>
          <a:sy n="84" d="100"/>
        </p:scale>
        <p:origin x="20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374A46-AB49-4958-8423-8EFCFD057771}" type="datetimeFigureOut">
              <a:rPr lang="en-US" smtClean="0"/>
              <a:t>11/13/2021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564C34-6730-45BA-8F85-099E6AD2C086}" type="slidenum">
              <a:rPr lang="en-US" smtClean="0"/>
              <a:t>‹#›</a:t>
            </a:fld>
            <a:endParaRPr lang="en-US"/>
          </a:p>
        </p:txBody>
      </p:sp>
    </p:spTree>
    <p:extLst>
      <p:ext uri="{BB962C8B-B14F-4D97-AF65-F5344CB8AC3E}">
        <p14:creationId xmlns:p14="http://schemas.microsoft.com/office/powerpoint/2010/main" val="3873234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We’ve talked</a:t>
            </a:r>
            <a:r>
              <a:rPr lang="en-US" baseline="0" dirty="0" smtClean="0"/>
              <a:t> a lot about the first big problem of all humanity – sin leads to death.  Tonight, we’ll discover the second big problem that all </a:t>
            </a:r>
            <a:r>
              <a:rPr lang="en-US" baseline="0" smtClean="0"/>
              <a:t>people face.</a:t>
            </a:r>
            <a:endParaRPr lang="en-US"/>
          </a:p>
        </p:txBody>
      </p:sp>
      <p:sp>
        <p:nvSpPr>
          <p:cNvPr id="4" name="Slide Number Placeholder 3"/>
          <p:cNvSpPr>
            <a:spLocks noGrp="1"/>
          </p:cNvSpPr>
          <p:nvPr>
            <p:ph type="sldNum" sz="quarter" idx="10"/>
          </p:nvPr>
        </p:nvSpPr>
        <p:spPr/>
        <p:txBody>
          <a:bodyPr/>
          <a:lstStyle/>
          <a:p>
            <a:fld id="{9E23DD91-ACE9-4637-B21F-B35DB8F153FE}" type="slidenum">
              <a:rPr lang="en-US" smtClean="0"/>
              <a:t>1</a:t>
            </a:fld>
            <a:endParaRPr lang="en-US"/>
          </a:p>
        </p:txBody>
      </p:sp>
    </p:spTree>
    <p:extLst>
      <p:ext uri="{BB962C8B-B14F-4D97-AF65-F5344CB8AC3E}">
        <p14:creationId xmlns:p14="http://schemas.microsoft.com/office/powerpoint/2010/main" val="19083749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But that doesn’t mean David was perfect.  In fact, something you must know about the Bible: it give realistic pictures of all the “heroes.”  They are all sinful and need God to save them.  Turn to </a:t>
            </a:r>
            <a:r>
              <a:rPr lang="en-US" sz="1200" b="1" kern="1200" dirty="0" smtClean="0">
                <a:solidFill>
                  <a:schemeClr val="tx1"/>
                </a:solidFill>
                <a:effectLst/>
                <a:latin typeface="+mn-lt"/>
                <a:ea typeface="+mn-ea"/>
                <a:cs typeface="+mn-cs"/>
              </a:rPr>
              <a:t>2 Samuel 11 (OT511)</a:t>
            </a:r>
            <a:r>
              <a:rPr lang="en-US" sz="1200" kern="1200" dirty="0" smtClean="0">
                <a:solidFill>
                  <a:schemeClr val="tx1"/>
                </a:solidFill>
                <a:effectLst/>
                <a:latin typeface="+mn-lt"/>
                <a:ea typeface="+mn-ea"/>
                <a:cs typeface="+mn-cs"/>
              </a:rPr>
              <a:t>.  One time, while his army was out fighting, David stayed home (</a:t>
            </a:r>
            <a:r>
              <a:rPr lang="en-US" sz="1200" b="1" kern="1200" dirty="0" smtClean="0">
                <a:solidFill>
                  <a:schemeClr val="tx1"/>
                </a:solidFill>
                <a:effectLst/>
                <a:latin typeface="+mn-lt"/>
                <a:ea typeface="+mn-ea"/>
                <a:cs typeface="+mn-cs"/>
              </a:rPr>
              <a:t>verse 1</a:t>
            </a:r>
            <a:r>
              <a:rPr lang="en-US" sz="1200" kern="1200" dirty="0" smtClean="0">
                <a:solidFill>
                  <a:schemeClr val="tx1"/>
                </a:solidFill>
                <a:effectLst/>
                <a:latin typeface="+mn-lt"/>
                <a:ea typeface="+mn-ea"/>
                <a:cs typeface="+mn-cs"/>
              </a:rPr>
              <a:t>).  He went out for an evening stroll and happened to see a beautiful woman taking a bath (</a:t>
            </a:r>
            <a:r>
              <a:rPr lang="en-US" sz="1200" b="1" kern="1200" dirty="0" smtClean="0">
                <a:solidFill>
                  <a:schemeClr val="tx1"/>
                </a:solidFill>
                <a:effectLst/>
                <a:latin typeface="+mn-lt"/>
                <a:ea typeface="+mn-ea"/>
                <a:cs typeface="+mn-cs"/>
              </a:rPr>
              <a:t>verse 2</a:t>
            </a:r>
            <a:r>
              <a:rPr lang="en-US" sz="1200" kern="1200" dirty="0" smtClean="0">
                <a:solidFill>
                  <a:schemeClr val="tx1"/>
                </a:solidFill>
                <a:effectLst/>
                <a:latin typeface="+mn-lt"/>
                <a:ea typeface="+mn-ea"/>
                <a:cs typeface="+mn-cs"/>
              </a:rPr>
              <a:t>).  It is not a sin to be tempted - temptation comes to everyone.  But the next thing David did was the problem (</a:t>
            </a:r>
            <a:r>
              <a:rPr lang="en-US" sz="1200" b="1" kern="1200" dirty="0" smtClean="0">
                <a:solidFill>
                  <a:schemeClr val="tx1"/>
                </a:solidFill>
                <a:effectLst/>
                <a:latin typeface="+mn-lt"/>
                <a:ea typeface="+mn-ea"/>
                <a:cs typeface="+mn-cs"/>
              </a:rPr>
              <a:t>verse 3</a:t>
            </a:r>
            <a:r>
              <a:rPr lang="en-US" sz="1200" kern="1200" dirty="0" smtClean="0">
                <a:solidFill>
                  <a:schemeClr val="tx1"/>
                </a:solidFill>
                <a:effectLst/>
                <a:latin typeface="+mn-lt"/>
                <a:ea typeface="+mn-ea"/>
                <a:cs typeface="+mn-cs"/>
              </a:rPr>
              <a:t>): he followed up on the temptation, leading to adultery (</a:t>
            </a:r>
            <a:r>
              <a:rPr lang="en-US" sz="1200" b="1" kern="1200" dirty="0" smtClean="0">
                <a:solidFill>
                  <a:schemeClr val="tx1"/>
                </a:solidFill>
                <a:effectLst/>
                <a:latin typeface="+mn-lt"/>
                <a:ea typeface="+mn-ea"/>
                <a:cs typeface="+mn-cs"/>
              </a:rPr>
              <a:t>verse 4</a:t>
            </a:r>
            <a:r>
              <a:rPr lang="en-US" sz="1200" kern="1200" dirty="0" smtClean="0">
                <a:solidFill>
                  <a:schemeClr val="tx1"/>
                </a:solidFill>
                <a:effectLst/>
                <a:latin typeface="+mn-lt"/>
                <a:ea typeface="+mn-ea"/>
                <a:cs typeface="+mn-cs"/>
              </a:rPr>
              <a:t>) and pregnancy (</a:t>
            </a:r>
            <a:r>
              <a:rPr lang="en-US" sz="1200" b="1" kern="1200" dirty="0" smtClean="0">
                <a:solidFill>
                  <a:schemeClr val="tx1"/>
                </a:solidFill>
                <a:effectLst/>
                <a:latin typeface="+mn-lt"/>
                <a:ea typeface="+mn-ea"/>
                <a:cs typeface="+mn-cs"/>
              </a:rPr>
              <a:t>verse 5</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order to cover up his sin, he calls Bathsheba’s husband back from the battle, hoping they’ll have sex (</a:t>
            </a:r>
            <a:r>
              <a:rPr lang="en-US" sz="1200" b="1" kern="1200" dirty="0" smtClean="0">
                <a:solidFill>
                  <a:schemeClr val="tx1"/>
                </a:solidFill>
                <a:effectLst/>
                <a:latin typeface="+mn-lt"/>
                <a:ea typeface="+mn-ea"/>
                <a:cs typeface="+mn-cs"/>
              </a:rPr>
              <a:t>verses 6-9</a:t>
            </a:r>
            <a:r>
              <a:rPr lang="en-US" sz="1200" kern="1200" dirty="0" smtClean="0">
                <a:solidFill>
                  <a:schemeClr val="tx1"/>
                </a:solidFill>
                <a:effectLst/>
                <a:latin typeface="+mn-lt"/>
                <a:ea typeface="+mn-ea"/>
                <a:cs typeface="+mn-cs"/>
              </a:rPr>
              <a:t>).  But Uriah’s integrity and loyalty shines forth, eventually leading David to arrange his death (</a:t>
            </a:r>
            <a:r>
              <a:rPr lang="en-US" sz="1200" b="1" kern="1200" dirty="0" smtClean="0">
                <a:solidFill>
                  <a:schemeClr val="tx1"/>
                </a:solidFill>
                <a:effectLst/>
                <a:latin typeface="+mn-lt"/>
                <a:ea typeface="+mn-ea"/>
                <a:cs typeface="+mn-cs"/>
              </a:rPr>
              <a:t>verses 14,15</a:t>
            </a:r>
            <a:r>
              <a:rPr lang="en-US" sz="1200" kern="1200" dirty="0" smtClean="0">
                <a:solidFill>
                  <a:schemeClr val="tx1"/>
                </a:solidFill>
                <a:effectLst/>
                <a:latin typeface="+mn-lt"/>
                <a:ea typeface="+mn-ea"/>
                <a:cs typeface="+mn-cs"/>
              </a:rPr>
              <a:t>).  David then took Bathsheba as his wife (</a:t>
            </a:r>
            <a:r>
              <a:rPr lang="en-US" sz="1200" b="1" kern="1200" dirty="0" smtClean="0">
                <a:solidFill>
                  <a:schemeClr val="tx1"/>
                </a:solidFill>
                <a:effectLst/>
                <a:latin typeface="+mn-lt"/>
                <a:ea typeface="+mn-ea"/>
                <a:cs typeface="+mn-cs"/>
              </a:rPr>
              <a:t>verses 26,27</a:t>
            </a:r>
            <a:r>
              <a:rPr lang="en-US" sz="1200" kern="1200" dirty="0" smtClean="0">
                <a:solidFill>
                  <a:schemeClr val="tx1"/>
                </a:solidFill>
                <a:effectLst/>
                <a:latin typeface="+mn-lt"/>
                <a:ea typeface="+mn-ea"/>
                <a:cs typeface="+mn-cs"/>
              </a:rPr>
              <a:t>).  But sin cannot be covered up, especially from God, and David’s family suffers death and division because of his sin.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You might be thinking, “How could a ‘</a:t>
            </a:r>
            <a:r>
              <a:rPr lang="en-US" sz="1200" i="1" kern="1200" dirty="0" smtClean="0">
                <a:solidFill>
                  <a:schemeClr val="tx1"/>
                </a:solidFill>
                <a:effectLst/>
                <a:latin typeface="+mn-lt"/>
                <a:ea typeface="+mn-ea"/>
                <a:cs typeface="+mn-cs"/>
              </a:rPr>
              <a:t>man after God’s own heart’</a:t>
            </a:r>
            <a:r>
              <a:rPr lang="en-US" sz="1200" kern="1200" dirty="0" smtClean="0">
                <a:solidFill>
                  <a:schemeClr val="tx1"/>
                </a:solidFill>
                <a:effectLst/>
                <a:latin typeface="+mn-lt"/>
                <a:ea typeface="+mn-ea"/>
                <a:cs typeface="+mn-cs"/>
              </a:rPr>
              <a:t> commit such an evil sin?” Turn to </a:t>
            </a:r>
            <a:r>
              <a:rPr lang="en-US" sz="1200" b="1" kern="1200" dirty="0" smtClean="0">
                <a:solidFill>
                  <a:schemeClr val="tx1"/>
                </a:solidFill>
                <a:effectLst/>
                <a:latin typeface="+mn-lt"/>
                <a:ea typeface="+mn-ea"/>
                <a:cs typeface="+mn-cs"/>
              </a:rPr>
              <a:t>Psalm 51 (OT929)</a:t>
            </a:r>
            <a:r>
              <a:rPr lang="en-US" sz="1200" kern="1200" dirty="0" smtClean="0">
                <a:solidFill>
                  <a:schemeClr val="tx1"/>
                </a:solidFill>
                <a:effectLst/>
                <a:latin typeface="+mn-lt"/>
                <a:ea typeface="+mn-ea"/>
                <a:cs typeface="+mn-cs"/>
              </a:rPr>
              <a:t>.  Notice the writing above the Psalm, showing when David wrote this song.  </a:t>
            </a:r>
            <a:r>
              <a:rPr lang="en-US" sz="1200" b="1" kern="1200" dirty="0" smtClean="0">
                <a:solidFill>
                  <a:schemeClr val="tx1"/>
                </a:solidFill>
                <a:effectLst/>
                <a:latin typeface="+mn-lt"/>
                <a:ea typeface="+mn-ea"/>
                <a:cs typeface="+mn-cs"/>
              </a:rPr>
              <a:t>Read verses 1 to 12</a:t>
            </a:r>
            <a:r>
              <a:rPr lang="en-US" sz="1200" kern="1200" dirty="0" smtClean="0">
                <a:solidFill>
                  <a:schemeClr val="tx1"/>
                </a:solidFill>
                <a:effectLst/>
                <a:latin typeface="+mn-lt"/>
                <a:ea typeface="+mn-ea"/>
                <a:cs typeface="+mn-cs"/>
              </a:rPr>
              <a:t> and listen to David’s prayer.  You see that David was not a ‘man after God’s own heart’ because he was perfect, but because he was truly sorry for his sin and asked God for forgiveness and renewal.</a:t>
            </a:r>
          </a:p>
        </p:txBody>
      </p:sp>
      <p:sp>
        <p:nvSpPr>
          <p:cNvPr id="4" name="Slide Number Placeholder 3"/>
          <p:cNvSpPr>
            <a:spLocks noGrp="1"/>
          </p:cNvSpPr>
          <p:nvPr>
            <p:ph type="sldNum" sz="quarter" idx="10"/>
          </p:nvPr>
        </p:nvSpPr>
        <p:spPr/>
        <p:txBody>
          <a:bodyPr/>
          <a:lstStyle/>
          <a:p>
            <a:fld id="{33564C34-6730-45BA-8F85-099E6AD2C086}" type="slidenum">
              <a:rPr lang="en-US" smtClean="0"/>
              <a:t>13</a:t>
            </a:fld>
            <a:endParaRPr lang="en-US"/>
          </a:p>
        </p:txBody>
      </p:sp>
    </p:spTree>
    <p:extLst>
      <p:ext uri="{BB962C8B-B14F-4D97-AF65-F5344CB8AC3E}">
        <p14:creationId xmlns:p14="http://schemas.microsoft.com/office/powerpoint/2010/main" val="10802489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After David died, one of his sons, Solomon, took his place as king over Israel.  Solomon was a young man when he became king, and he had a very important meeting with God in </a:t>
            </a:r>
            <a:r>
              <a:rPr lang="en-US" sz="1200" b="1" kern="1200" dirty="0" smtClean="0">
                <a:solidFill>
                  <a:schemeClr val="tx1"/>
                </a:solidFill>
                <a:effectLst/>
                <a:latin typeface="+mn-lt"/>
                <a:ea typeface="+mn-ea"/>
                <a:cs typeface="+mn-cs"/>
              </a:rPr>
              <a:t>1 Kings 3:5</a:t>
            </a:r>
            <a:r>
              <a:rPr lang="en-US" sz="1200" kern="1200" dirty="0" smtClean="0">
                <a:solidFill>
                  <a:schemeClr val="tx1"/>
                </a:solidFill>
                <a:effectLst/>
                <a:latin typeface="+mn-lt"/>
                <a:ea typeface="+mn-ea"/>
                <a:cs typeface="+mn-cs"/>
              </a:rPr>
              <a:t>.  Solomon knew that he was young and weak, so he asked God for wisdom (</a:t>
            </a:r>
            <a:r>
              <a:rPr lang="en-US" sz="1200" b="1" kern="1200" dirty="0" smtClean="0">
                <a:solidFill>
                  <a:schemeClr val="tx1"/>
                </a:solidFill>
                <a:effectLst/>
                <a:latin typeface="+mn-lt"/>
                <a:ea typeface="+mn-ea"/>
                <a:cs typeface="+mn-cs"/>
              </a:rPr>
              <a:t>verses 7-9</a:t>
            </a:r>
            <a:r>
              <a:rPr lang="en-US" sz="1200" kern="1200" dirty="0" smtClean="0">
                <a:solidFill>
                  <a:schemeClr val="tx1"/>
                </a:solidFill>
                <a:effectLst/>
                <a:latin typeface="+mn-lt"/>
                <a:ea typeface="+mn-ea"/>
                <a:cs typeface="+mn-cs"/>
              </a:rPr>
              <a:t>), a request which pleased God   (</a:t>
            </a:r>
            <a:r>
              <a:rPr lang="en-US" sz="1200" b="1" kern="1200" dirty="0" smtClean="0">
                <a:solidFill>
                  <a:schemeClr val="tx1"/>
                </a:solidFill>
                <a:effectLst/>
                <a:latin typeface="+mn-lt"/>
                <a:ea typeface="+mn-ea"/>
                <a:cs typeface="+mn-cs"/>
              </a:rPr>
              <a:t>verses 10-15</a:t>
            </a:r>
            <a:r>
              <a:rPr lang="en-US" sz="1200" kern="1200" dirty="0" smtClean="0">
                <a:solidFill>
                  <a:schemeClr val="tx1"/>
                </a:solidFill>
                <a:effectLst/>
                <a:latin typeface="+mn-lt"/>
                <a:ea typeface="+mn-ea"/>
                <a:cs typeface="+mn-cs"/>
              </a:rPr>
              <a:t>).  God’s promise came true: Solomon was the wisest king of Israel, building a magnificent temple, counseling people from every nation, and writing several Bible books, including the book of Proverbs.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Although Solomon was very wise, he was not careful to follow his own wisdom.  In the culture of those days, kings would often marry the daughters of other kings in order to seal a peace treaty.  Even though Solomon knew that God had commanded against this, he listened to the culture more than he listened to God.  As we read in </a:t>
            </a:r>
            <a:r>
              <a:rPr lang="en-US" sz="1200" b="1" kern="1200" dirty="0" smtClean="0">
                <a:solidFill>
                  <a:schemeClr val="tx1"/>
                </a:solidFill>
                <a:effectLst/>
                <a:latin typeface="+mn-lt"/>
                <a:ea typeface="+mn-ea"/>
                <a:cs typeface="+mn-cs"/>
              </a:rPr>
              <a:t>1 Kings 11:1,</a:t>
            </a:r>
            <a:r>
              <a:rPr lang="en-US" sz="1200" kern="1200" dirty="0" smtClean="0">
                <a:solidFill>
                  <a:schemeClr val="tx1"/>
                </a:solidFill>
                <a:effectLst/>
                <a:latin typeface="+mn-lt"/>
                <a:ea typeface="+mn-ea"/>
                <a:cs typeface="+mn-cs"/>
              </a:rPr>
              <a:t> we can see that Solomon married </a:t>
            </a:r>
            <a:r>
              <a:rPr lang="en-US" sz="1200" i="1" kern="1200" dirty="0" smtClean="0">
                <a:solidFill>
                  <a:schemeClr val="tx1"/>
                </a:solidFill>
                <a:effectLst/>
                <a:latin typeface="+mn-lt"/>
                <a:ea typeface="+mn-ea"/>
                <a:cs typeface="+mn-cs"/>
              </a:rPr>
              <a:t>many</a:t>
            </a:r>
            <a:r>
              <a:rPr lang="en-US" sz="1200" kern="1200" dirty="0" smtClean="0">
                <a:solidFill>
                  <a:schemeClr val="tx1"/>
                </a:solidFill>
                <a:effectLst/>
                <a:latin typeface="+mn-lt"/>
                <a:ea typeface="+mn-ea"/>
                <a:cs typeface="+mn-cs"/>
              </a:rPr>
              <a:t> women from foreign countries.  And just as God had warned, his foreign wives pulled his heart away from God (</a:t>
            </a:r>
            <a:r>
              <a:rPr lang="en-US" sz="1200" b="1" kern="1200" dirty="0" smtClean="0">
                <a:solidFill>
                  <a:schemeClr val="tx1"/>
                </a:solidFill>
                <a:effectLst/>
                <a:latin typeface="+mn-lt"/>
                <a:ea typeface="+mn-ea"/>
                <a:cs typeface="+mn-cs"/>
              </a:rPr>
              <a:t>verses 2-6</a:t>
            </a:r>
            <a:r>
              <a:rPr lang="en-US" sz="1200" kern="1200" dirty="0" smtClean="0">
                <a:solidFill>
                  <a:schemeClr val="tx1"/>
                </a:solidFill>
                <a:effectLst/>
                <a:latin typeface="+mn-lt"/>
                <a:ea typeface="+mn-ea"/>
                <a:cs typeface="+mn-cs"/>
              </a:rPr>
              <a:t>). Please remember this: just learning about the Bible is not enough – we must do what it says.</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14</a:t>
            </a:fld>
            <a:endParaRPr lang="en-US"/>
          </a:p>
        </p:txBody>
      </p:sp>
    </p:spTree>
    <p:extLst>
      <p:ext uri="{BB962C8B-B14F-4D97-AF65-F5344CB8AC3E}">
        <p14:creationId xmlns:p14="http://schemas.microsoft.com/office/powerpoint/2010/main" val="1468774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many more things that we can learn from the Old Testament, but we need to move on to the New Testament.  Tonight, I want you to remember some of the clues that we saw in these true stories: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Because of their sin, people suffered death due to snakebites</a:t>
            </a:r>
          </a:p>
          <a:p>
            <a:r>
              <a:rPr lang="en-US" sz="1200" kern="1200" dirty="0" smtClean="0">
                <a:solidFill>
                  <a:schemeClr val="tx1"/>
                </a:solidFill>
                <a:effectLst/>
                <a:latin typeface="+mn-lt"/>
                <a:ea typeface="+mn-ea"/>
                <a:cs typeface="+mn-cs"/>
              </a:rPr>
              <a:t>* Snake bitten people could only live if they looked up at the snake on the pole and believed God </a:t>
            </a:r>
          </a:p>
          <a:p>
            <a:r>
              <a:rPr lang="en-US" sz="1200" kern="1200" dirty="0" smtClean="0">
                <a:solidFill>
                  <a:schemeClr val="tx1"/>
                </a:solidFill>
                <a:effectLst/>
                <a:latin typeface="+mn-lt"/>
                <a:ea typeface="+mn-ea"/>
                <a:cs typeface="+mn-cs"/>
              </a:rPr>
              <a:t>* A step of faith usually comes before receiving power from God</a:t>
            </a:r>
          </a:p>
          <a:p>
            <a:r>
              <a:rPr lang="en-US" sz="1200" kern="1200" dirty="0" smtClean="0">
                <a:solidFill>
                  <a:schemeClr val="tx1"/>
                </a:solidFill>
                <a:effectLst/>
                <a:latin typeface="+mn-lt"/>
                <a:ea typeface="+mn-ea"/>
                <a:cs typeface="+mn-cs"/>
              </a:rPr>
              <a:t>* God promised that an eternal ruler would come from David’s offspring.</a:t>
            </a:r>
          </a:p>
          <a:p>
            <a:r>
              <a:rPr lang="en-US" sz="1200" kern="1200" dirty="0" smtClean="0">
                <a:solidFill>
                  <a:schemeClr val="tx1"/>
                </a:solidFill>
                <a:effectLst/>
                <a:latin typeface="+mn-lt"/>
                <a:ea typeface="+mn-ea"/>
                <a:cs typeface="+mn-cs"/>
              </a:rPr>
              <a:t>* Even the greatest men in the Bible are sinners and need God’s forgiveness</a:t>
            </a:r>
          </a:p>
        </p:txBody>
      </p:sp>
      <p:sp>
        <p:nvSpPr>
          <p:cNvPr id="4" name="Slide Number Placeholder 3"/>
          <p:cNvSpPr>
            <a:spLocks noGrp="1"/>
          </p:cNvSpPr>
          <p:nvPr>
            <p:ph type="sldNum" sz="quarter" idx="10"/>
          </p:nvPr>
        </p:nvSpPr>
        <p:spPr/>
        <p:txBody>
          <a:bodyPr/>
          <a:lstStyle/>
          <a:p>
            <a:fld id="{33564C34-6730-45BA-8F85-099E6AD2C086}" type="slidenum">
              <a:rPr lang="en-US" smtClean="0"/>
              <a:t>15</a:t>
            </a:fld>
            <a:endParaRPr lang="en-US"/>
          </a:p>
        </p:txBody>
      </p:sp>
    </p:spTree>
    <p:extLst>
      <p:ext uri="{BB962C8B-B14F-4D97-AF65-F5344CB8AC3E}">
        <p14:creationId xmlns:p14="http://schemas.microsoft.com/office/powerpoint/2010/main" val="38553060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1200"/>
              </a:spcAft>
            </a:pPr>
            <a:r>
              <a:rPr lang="en-US" dirty="0" smtClean="0"/>
              <a:t>All men are guilty of sin.</a:t>
            </a:r>
          </a:p>
          <a:p>
            <a:pPr>
              <a:spcAft>
                <a:spcPts val="1200"/>
              </a:spcAft>
            </a:pPr>
            <a:r>
              <a:rPr lang="en-US" dirty="0" smtClean="0"/>
              <a:t>The righteous payment for sin is death (</a:t>
            </a:r>
            <a:r>
              <a:rPr lang="en-US" b="1" dirty="0" smtClean="0"/>
              <a:t>Ezekiel 18:4</a:t>
            </a:r>
            <a:r>
              <a:rPr lang="en-US" dirty="0" smtClean="0"/>
              <a:t>)</a:t>
            </a:r>
          </a:p>
          <a:p>
            <a:pPr>
              <a:spcAft>
                <a:spcPts val="1200"/>
              </a:spcAft>
            </a:pPr>
            <a:r>
              <a:rPr lang="en-US" dirty="0" smtClean="0"/>
              <a:t>How can a God of justice </a:t>
            </a:r>
            <a:r>
              <a:rPr lang="en-US" u="sng" dirty="0" smtClean="0"/>
              <a:t>punish</a:t>
            </a:r>
            <a:r>
              <a:rPr lang="en-US" dirty="0" smtClean="0"/>
              <a:t> sin </a:t>
            </a:r>
            <a:r>
              <a:rPr lang="en-US" b="1" dirty="0" smtClean="0"/>
              <a:t>and </a:t>
            </a:r>
            <a:r>
              <a:rPr lang="en-US" u="sng" dirty="0" smtClean="0"/>
              <a:t>forgive</a:t>
            </a:r>
            <a:r>
              <a:rPr lang="en-US" dirty="0" smtClean="0"/>
              <a:t> sin (</a:t>
            </a:r>
            <a:r>
              <a:rPr lang="en-US" b="1" dirty="0" smtClean="0"/>
              <a:t>Exodus 34:6,7</a:t>
            </a:r>
            <a:r>
              <a:rPr lang="en-US" dirty="0" smtClean="0"/>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closing, I’d like for us to read a few verses from </a:t>
            </a:r>
            <a:r>
              <a:rPr lang="en-US" sz="1200" b="1" kern="1200" dirty="0" smtClean="0">
                <a:solidFill>
                  <a:schemeClr val="tx1"/>
                </a:solidFill>
                <a:effectLst/>
                <a:latin typeface="+mn-lt"/>
                <a:ea typeface="+mn-ea"/>
                <a:cs typeface="+mn-cs"/>
              </a:rPr>
              <a:t>Psalm 73:21-26</a:t>
            </a:r>
            <a:r>
              <a:rPr lang="en-US" sz="1200" kern="1200" dirty="0" smtClean="0">
                <a:solidFill>
                  <a:schemeClr val="tx1"/>
                </a:solidFill>
                <a:effectLst/>
                <a:latin typeface="+mn-lt"/>
                <a:ea typeface="+mn-ea"/>
                <a:cs typeface="+mn-cs"/>
              </a:rPr>
              <a:t>.  When we are far away from God, we are like a brute beast.  But then, He draws us near…</a:t>
            </a:r>
          </a:p>
        </p:txBody>
      </p:sp>
      <p:sp>
        <p:nvSpPr>
          <p:cNvPr id="4" name="Slide Number Placeholder 3"/>
          <p:cNvSpPr>
            <a:spLocks noGrp="1"/>
          </p:cNvSpPr>
          <p:nvPr>
            <p:ph type="sldNum" sz="quarter" idx="10"/>
          </p:nvPr>
        </p:nvSpPr>
        <p:spPr/>
        <p:txBody>
          <a:bodyPr/>
          <a:lstStyle/>
          <a:p>
            <a:fld id="{33564C34-6730-45BA-8F85-099E6AD2C086}" type="slidenum">
              <a:rPr lang="en-US" smtClean="0"/>
              <a:t>16</a:t>
            </a:fld>
            <a:endParaRPr lang="en-US"/>
          </a:p>
        </p:txBody>
      </p:sp>
    </p:spTree>
    <p:extLst>
      <p:ext uri="{BB962C8B-B14F-4D97-AF65-F5344CB8AC3E}">
        <p14:creationId xmlns:p14="http://schemas.microsoft.com/office/powerpoint/2010/main" val="1841899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our last lesson, we reviewed the Law of God – the 10 Commandments.  It is important to remember that we have all broken God’s law, and stand before Him guilty and responsible.  We also saw the people of Israel – even though they said they would trust and obey God, they backed away in fear as He exposed their sin. </a:t>
            </a:r>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3</a:t>
            </a:fld>
            <a:endParaRPr lang="en-US"/>
          </a:p>
        </p:txBody>
      </p:sp>
    </p:spTree>
    <p:extLst>
      <p:ext uri="{BB962C8B-B14F-4D97-AF65-F5344CB8AC3E}">
        <p14:creationId xmlns:p14="http://schemas.microsoft.com/office/powerpoint/2010/main" val="702236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24 months after leaving Egypt, the people finally reach the “Promised Land.”  In Numbers 13, we see that God told Moses to send out one man from each tribe of Israel to explore the land of Canaan.  After 40 days (</a:t>
            </a:r>
            <a:r>
              <a:rPr lang="en-US" sz="1200" b="1" kern="1200" dirty="0" smtClean="0">
                <a:solidFill>
                  <a:schemeClr val="tx1"/>
                </a:solidFill>
                <a:effectLst/>
                <a:latin typeface="+mn-lt"/>
                <a:ea typeface="+mn-ea"/>
                <a:cs typeface="+mn-cs"/>
              </a:rPr>
              <a:t>Numbers 13:25-28</a:t>
            </a:r>
            <a:r>
              <a:rPr lang="en-US" sz="1200" kern="1200" dirty="0" smtClean="0">
                <a:solidFill>
                  <a:schemeClr val="tx1"/>
                </a:solidFill>
                <a:effectLst/>
                <a:latin typeface="+mn-lt"/>
                <a:ea typeface="+mn-ea"/>
                <a:cs typeface="+mn-cs"/>
              </a:rPr>
              <a:t>), the spies returned with fruit from the land.  They told the Israelites that the land was good but that the people and the cities on the land were great and powerful.  </a:t>
            </a:r>
            <a:r>
              <a:rPr lang="en-US" sz="1200" b="1" kern="1200" dirty="0" smtClean="0">
                <a:solidFill>
                  <a:schemeClr val="tx1"/>
                </a:solidFill>
                <a:effectLst/>
                <a:latin typeface="+mn-lt"/>
                <a:ea typeface="+mn-ea"/>
                <a:cs typeface="+mn-cs"/>
              </a:rPr>
              <a:t>Ten of the men said that it was not possible </a:t>
            </a:r>
            <a:r>
              <a:rPr lang="en-US" sz="1200" kern="1200" dirty="0" smtClean="0">
                <a:solidFill>
                  <a:schemeClr val="tx1"/>
                </a:solidFill>
                <a:effectLst/>
                <a:latin typeface="+mn-lt"/>
                <a:ea typeface="+mn-ea"/>
                <a:cs typeface="+mn-cs"/>
              </a:rPr>
              <a:t>to take the land.  But two of the men (</a:t>
            </a:r>
            <a:r>
              <a:rPr lang="en-US" sz="1200" b="1" kern="1200" dirty="0" smtClean="0">
                <a:solidFill>
                  <a:schemeClr val="tx1"/>
                </a:solidFill>
                <a:effectLst/>
                <a:latin typeface="+mn-lt"/>
                <a:ea typeface="+mn-ea"/>
                <a:cs typeface="+mn-cs"/>
              </a:rPr>
              <a:t>Joshua and Caleb</a:t>
            </a:r>
            <a:r>
              <a:rPr lang="en-US" sz="1200" kern="1200" dirty="0" smtClean="0">
                <a:solidFill>
                  <a:schemeClr val="tx1"/>
                </a:solidFill>
                <a:effectLst/>
                <a:latin typeface="+mn-lt"/>
                <a:ea typeface="+mn-ea"/>
                <a:cs typeface="+mn-cs"/>
              </a:rPr>
              <a:t>) said that </a:t>
            </a:r>
            <a:r>
              <a:rPr lang="en-US" sz="1200" b="1" kern="1200" dirty="0" smtClean="0">
                <a:solidFill>
                  <a:schemeClr val="tx1"/>
                </a:solidFill>
                <a:effectLst/>
                <a:latin typeface="+mn-lt"/>
                <a:ea typeface="+mn-ea"/>
                <a:cs typeface="+mn-cs"/>
              </a:rPr>
              <a:t>it did not matter </a:t>
            </a:r>
            <a:r>
              <a:rPr lang="en-US" sz="1200" kern="1200" dirty="0" smtClean="0">
                <a:solidFill>
                  <a:schemeClr val="tx1"/>
                </a:solidFill>
                <a:effectLst/>
                <a:latin typeface="+mn-lt"/>
                <a:ea typeface="+mn-ea"/>
                <a:cs typeface="+mn-cs"/>
              </a:rPr>
              <a:t>that the people and cities were great and powerful because </a:t>
            </a:r>
            <a:r>
              <a:rPr lang="en-US" sz="1200" b="1" kern="1200" dirty="0" smtClean="0">
                <a:solidFill>
                  <a:schemeClr val="tx1"/>
                </a:solidFill>
                <a:effectLst/>
                <a:latin typeface="+mn-lt"/>
                <a:ea typeface="+mn-ea"/>
                <a:cs typeface="+mn-cs"/>
              </a:rPr>
              <a:t>God was on their side </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verse 30</a:t>
            </a:r>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For two years, these people had seen God’s mighty power first-hand.  And now, He is giving them the opportunity to follow Him into this good land.  </a:t>
            </a:r>
            <a:r>
              <a:rPr lang="en-US" sz="1200" b="1" kern="1200" dirty="0" smtClean="0">
                <a:solidFill>
                  <a:schemeClr val="tx1"/>
                </a:solidFill>
                <a:effectLst/>
                <a:latin typeface="+mn-lt"/>
                <a:ea typeface="+mn-ea"/>
                <a:cs typeface="+mn-cs"/>
              </a:rPr>
              <a:t>Just like Adam in the garden, God gave them a choice</a:t>
            </a:r>
            <a:r>
              <a:rPr lang="en-US" sz="1200" kern="120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trust me and follow me, or turn away and trust yourself</a:t>
            </a:r>
            <a:r>
              <a:rPr lang="en-US" sz="1200" kern="1200" dirty="0" smtClean="0">
                <a:solidFill>
                  <a:schemeClr val="tx1"/>
                </a:solidFill>
                <a:effectLst/>
                <a:latin typeface="+mn-lt"/>
                <a:ea typeface="+mn-ea"/>
                <a:cs typeface="+mn-cs"/>
              </a:rPr>
              <a:t>.  And just like Adam, the people turned away from the God who is mightier than any army on the planet (</a:t>
            </a:r>
            <a:r>
              <a:rPr lang="en-US" sz="1200" b="1" kern="1200" dirty="0" smtClean="0">
                <a:solidFill>
                  <a:schemeClr val="tx1"/>
                </a:solidFill>
                <a:effectLst/>
                <a:latin typeface="+mn-lt"/>
                <a:ea typeface="+mn-ea"/>
                <a:cs typeface="+mn-cs"/>
              </a:rPr>
              <a:t>Numbers 14:1-4).</a:t>
            </a:r>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God </a:t>
            </a:r>
            <a:r>
              <a:rPr lang="en-US" sz="1200" kern="1200" dirty="0" smtClean="0">
                <a:solidFill>
                  <a:schemeClr val="tx1"/>
                </a:solidFill>
                <a:effectLst/>
                <a:latin typeface="+mn-lt"/>
                <a:ea typeface="+mn-ea"/>
                <a:cs typeface="+mn-cs"/>
              </a:rPr>
              <a:t>could’ve instantly </a:t>
            </a:r>
            <a:r>
              <a:rPr lang="en-US" sz="1200" kern="1200" dirty="0" smtClean="0">
                <a:solidFill>
                  <a:schemeClr val="tx1"/>
                </a:solidFill>
                <a:effectLst/>
                <a:latin typeface="+mn-lt"/>
                <a:ea typeface="+mn-ea"/>
                <a:cs typeface="+mn-cs"/>
              </a:rPr>
              <a:t>killed </a:t>
            </a: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people for their disobedience, but He forgave them.  He gave them what they asked for in verse 2 – He told them to turn around and go back into the desert – and die there (</a:t>
            </a:r>
            <a:r>
              <a:rPr lang="en-US" sz="1200" b="1" kern="1200" dirty="0" smtClean="0">
                <a:solidFill>
                  <a:schemeClr val="tx1"/>
                </a:solidFill>
                <a:effectLst/>
                <a:latin typeface="+mn-lt"/>
                <a:ea typeface="+mn-ea"/>
                <a:cs typeface="+mn-cs"/>
              </a:rPr>
              <a:t>Numbers 14:20-24).</a:t>
            </a:r>
            <a:r>
              <a:rPr lang="en-US" sz="1200" kern="1200" dirty="0" smtClean="0">
                <a:solidFill>
                  <a:schemeClr val="tx1"/>
                </a:solidFill>
                <a:effectLst/>
                <a:latin typeface="+mn-lt"/>
                <a:ea typeface="+mn-ea"/>
                <a:cs typeface="+mn-cs"/>
              </a:rPr>
              <a:t>  So, for the next 40 years, they wandered around as a new generation grew up, one that would trust God and follow Him into the Promised Land.</a:t>
            </a:r>
          </a:p>
          <a:p>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was </a:t>
            </a:r>
            <a:r>
              <a:rPr lang="en-US" sz="1200" b="1" kern="1200" dirty="0" smtClean="0">
                <a:solidFill>
                  <a:schemeClr val="tx1"/>
                </a:solidFill>
                <a:effectLst/>
                <a:latin typeface="+mn-lt"/>
                <a:ea typeface="+mn-ea"/>
                <a:cs typeface="+mn-cs"/>
              </a:rPr>
              <a:t>a very sad decision on their part</a:t>
            </a:r>
            <a:r>
              <a:rPr lang="en-US" sz="1200" kern="1200" dirty="0" smtClean="0">
                <a:solidFill>
                  <a:schemeClr val="tx1"/>
                </a:solidFill>
                <a:effectLst/>
                <a:latin typeface="+mn-lt"/>
                <a:ea typeface="+mn-ea"/>
                <a:cs typeface="+mn-cs"/>
              </a:rPr>
              <a:t>, a decision that becomes </a:t>
            </a:r>
            <a:r>
              <a:rPr lang="en-US" sz="1200" b="1" kern="1200" dirty="0" smtClean="0">
                <a:solidFill>
                  <a:schemeClr val="tx1"/>
                </a:solidFill>
                <a:effectLst/>
                <a:latin typeface="+mn-lt"/>
                <a:ea typeface="+mn-ea"/>
                <a:cs typeface="+mn-cs"/>
              </a:rPr>
              <a:t>an example for us to avoid </a:t>
            </a:r>
            <a:r>
              <a:rPr lang="en-US" sz="1200" kern="1200" dirty="0" smtClean="0">
                <a:solidFill>
                  <a:schemeClr val="tx1"/>
                </a:solidFill>
                <a:effectLst/>
                <a:latin typeface="+mn-lt"/>
                <a:ea typeface="+mn-ea"/>
                <a:cs typeface="+mn-cs"/>
              </a:rPr>
              <a:t>(</a:t>
            </a:r>
            <a:r>
              <a:rPr lang="en-US" sz="1200" b="1" kern="1200" dirty="0" smtClean="0">
                <a:solidFill>
                  <a:schemeClr val="tx1"/>
                </a:solidFill>
                <a:effectLst/>
                <a:latin typeface="+mn-lt"/>
                <a:ea typeface="+mn-ea"/>
                <a:cs typeface="+mn-cs"/>
              </a:rPr>
              <a:t>Hebrews 3:7-9</a:t>
            </a:r>
            <a:r>
              <a:rPr lang="en-US" sz="1200" kern="1200" dirty="0" smtClean="0">
                <a:solidFill>
                  <a:schemeClr val="tx1"/>
                </a:solidFill>
                <a:effectLst/>
                <a:latin typeface="+mn-lt"/>
                <a:ea typeface="+mn-ea"/>
                <a:cs typeface="+mn-cs"/>
              </a:rPr>
              <a:t>).  For the next 40 years, they wandered around and died in the desert until a new generation grew up to take their place.  Many important events happened during their journey, but we only have time to look at one more before they enter the Promised Land.  </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5</a:t>
            </a:fld>
            <a:endParaRPr lang="en-US"/>
          </a:p>
        </p:txBody>
      </p:sp>
    </p:spTree>
    <p:extLst>
      <p:ext uri="{BB962C8B-B14F-4D97-AF65-F5344CB8AC3E}">
        <p14:creationId xmlns:p14="http://schemas.microsoft.com/office/powerpoint/2010/main" val="16213211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 </a:t>
            </a:r>
            <a:r>
              <a:rPr lang="en-US" sz="1200" b="1" kern="1200" dirty="0" smtClean="0">
                <a:solidFill>
                  <a:schemeClr val="tx1"/>
                </a:solidFill>
                <a:effectLst/>
                <a:latin typeface="+mn-lt"/>
                <a:ea typeface="+mn-ea"/>
                <a:cs typeface="+mn-cs"/>
              </a:rPr>
              <a:t>Numbers 21:4,5. </a:t>
            </a:r>
            <a:r>
              <a:rPr lang="en-US" sz="1200" kern="1200" dirty="0" smtClean="0">
                <a:solidFill>
                  <a:schemeClr val="tx1"/>
                </a:solidFill>
                <a:effectLst/>
                <a:latin typeface="+mn-lt"/>
                <a:ea typeface="+mn-ea"/>
                <a:cs typeface="+mn-cs"/>
              </a:rPr>
              <a:t> Once again, we find the Israelites angry at Moses and God.  Even though they awoke every morning to find His bread on the ground, they were </a:t>
            </a:r>
            <a:r>
              <a:rPr lang="en-US" sz="1200" b="1" kern="1200" dirty="0" smtClean="0">
                <a:solidFill>
                  <a:schemeClr val="tx1"/>
                </a:solidFill>
                <a:effectLst/>
                <a:latin typeface="+mn-lt"/>
                <a:ea typeface="+mn-ea"/>
                <a:cs typeface="+mn-cs"/>
              </a:rPr>
              <a:t>no longer thankful and spent most of their time complaining</a:t>
            </a:r>
            <a:r>
              <a:rPr lang="en-US" sz="1200" kern="1200" dirty="0" smtClean="0">
                <a:solidFill>
                  <a:schemeClr val="tx1"/>
                </a:solidFill>
                <a:effectLst/>
                <a:latin typeface="+mn-lt"/>
                <a:ea typeface="+mn-ea"/>
                <a:cs typeface="+mn-cs"/>
              </a:rPr>
              <a:t> about their circumstances.  </a:t>
            </a:r>
            <a:r>
              <a:rPr lang="en-US" sz="1200" b="1" kern="1200" dirty="0" smtClean="0">
                <a:solidFill>
                  <a:schemeClr val="tx1"/>
                </a:solidFill>
                <a:effectLst/>
                <a:latin typeface="+mn-lt"/>
                <a:ea typeface="+mn-ea"/>
                <a:cs typeface="+mn-cs"/>
              </a:rPr>
              <a:t>Does this ever happen to you</a:t>
            </a:r>
            <a:r>
              <a:rPr lang="en-US" sz="1200" kern="1200" dirty="0" smtClean="0">
                <a:solidFill>
                  <a:schemeClr val="tx1"/>
                </a:solidFill>
                <a:effectLst/>
                <a:latin typeface="+mn-lt"/>
                <a:ea typeface="+mn-ea"/>
                <a:cs typeface="+mn-cs"/>
              </a:rPr>
              <a:t>?  You know that you </a:t>
            </a:r>
            <a:r>
              <a:rPr lang="en-US" sz="1200" b="1" kern="1200" dirty="0" smtClean="0">
                <a:solidFill>
                  <a:schemeClr val="tx1"/>
                </a:solidFill>
                <a:effectLst/>
                <a:latin typeface="+mn-lt"/>
                <a:ea typeface="+mn-ea"/>
                <a:cs typeface="+mn-cs"/>
              </a:rPr>
              <a:t>should be grateful to God</a:t>
            </a:r>
            <a:r>
              <a:rPr lang="en-US" sz="1200" kern="1200" dirty="0" smtClean="0">
                <a:solidFill>
                  <a:schemeClr val="tx1"/>
                </a:solidFill>
                <a:effectLst/>
                <a:latin typeface="+mn-lt"/>
                <a:ea typeface="+mn-ea"/>
                <a:cs typeface="+mn-cs"/>
              </a:rPr>
              <a:t>, but instead, you </a:t>
            </a:r>
            <a:r>
              <a:rPr lang="en-US" sz="1200" b="1" kern="1200" dirty="0" smtClean="0">
                <a:solidFill>
                  <a:schemeClr val="tx1"/>
                </a:solidFill>
                <a:effectLst/>
                <a:latin typeface="+mn-lt"/>
                <a:ea typeface="+mn-ea"/>
                <a:cs typeface="+mn-cs"/>
              </a:rPr>
              <a:t>look at your troubles </a:t>
            </a:r>
            <a:r>
              <a:rPr lang="en-US" sz="1200" kern="1200" dirty="0" smtClean="0">
                <a:solidFill>
                  <a:schemeClr val="tx1"/>
                </a:solidFill>
                <a:effectLst/>
                <a:latin typeface="+mn-lt"/>
                <a:ea typeface="+mn-ea"/>
                <a:cs typeface="+mn-cs"/>
              </a:rPr>
              <a:t>– and you </a:t>
            </a:r>
            <a:r>
              <a:rPr lang="en-US" sz="1200" b="1" kern="1200" dirty="0" smtClean="0">
                <a:solidFill>
                  <a:schemeClr val="tx1"/>
                </a:solidFill>
                <a:effectLst/>
                <a:latin typeface="+mn-lt"/>
                <a:ea typeface="+mn-ea"/>
                <a:cs typeface="+mn-cs"/>
              </a:rPr>
              <a:t>complain.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Because of their complaints, God gave them something else to think about: poisonous snakes </a:t>
            </a:r>
            <a:r>
              <a:rPr lang="en-US" sz="1200" b="1" kern="1200" dirty="0" smtClean="0">
                <a:solidFill>
                  <a:schemeClr val="tx1"/>
                </a:solidFill>
                <a:effectLst/>
                <a:latin typeface="+mn-lt"/>
                <a:ea typeface="+mn-ea"/>
                <a:cs typeface="+mn-cs"/>
              </a:rPr>
              <a:t>(v.6).</a:t>
            </a:r>
            <a:r>
              <a:rPr lang="en-US" sz="1200" kern="1200" dirty="0" smtClean="0">
                <a:solidFill>
                  <a:schemeClr val="tx1"/>
                </a:solidFill>
                <a:effectLst/>
                <a:latin typeface="+mn-lt"/>
                <a:ea typeface="+mn-ea"/>
                <a:cs typeface="+mn-cs"/>
              </a:rPr>
              <a:t>  Think about this carefully – why were the people dying?  They were not dying because of the snake bites, they were dying because of their sin – lying about God and His goodness.  The snake bite was just the way that death came to them.  Like in the garden of Eden, </a:t>
            </a:r>
            <a:r>
              <a:rPr lang="en-US" sz="1200" b="1" kern="1200" dirty="0" smtClean="0">
                <a:solidFill>
                  <a:schemeClr val="tx1"/>
                </a:solidFill>
                <a:effectLst/>
                <a:latin typeface="+mn-lt"/>
                <a:ea typeface="+mn-ea"/>
                <a:cs typeface="+mn-cs"/>
              </a:rPr>
              <a:t>the root cause of death is sin</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Now that they began to experience the immediate result of their sin, they recognized their guilt and need for deliverance.  They asked Moses to plead with God to take away the snakes </a:t>
            </a:r>
            <a:r>
              <a:rPr lang="en-US" sz="1200" b="1" kern="1200" dirty="0" smtClean="0">
                <a:solidFill>
                  <a:schemeClr val="tx1"/>
                </a:solidFill>
                <a:effectLst/>
                <a:latin typeface="+mn-lt"/>
                <a:ea typeface="+mn-ea"/>
                <a:cs typeface="+mn-cs"/>
              </a:rPr>
              <a:t>(v.7),</a:t>
            </a:r>
            <a:r>
              <a:rPr lang="en-US" sz="1200" kern="1200" dirty="0" smtClean="0">
                <a:solidFill>
                  <a:schemeClr val="tx1"/>
                </a:solidFill>
                <a:effectLst/>
                <a:latin typeface="+mn-lt"/>
                <a:ea typeface="+mn-ea"/>
                <a:cs typeface="+mn-cs"/>
              </a:rPr>
              <a:t> so Moses prayed for them.  Something to notice here: throughout their journey, </a:t>
            </a:r>
            <a:r>
              <a:rPr lang="en-US" sz="1200" b="1" kern="1200" dirty="0" smtClean="0">
                <a:solidFill>
                  <a:schemeClr val="tx1"/>
                </a:solidFill>
                <a:effectLst/>
                <a:latin typeface="+mn-lt"/>
                <a:ea typeface="+mn-ea"/>
                <a:cs typeface="+mn-cs"/>
              </a:rPr>
              <a:t>Moses would come between God and the sinful Israelites</a:t>
            </a:r>
            <a:r>
              <a:rPr lang="en-US" sz="1200" kern="1200" dirty="0" smtClean="0">
                <a:solidFill>
                  <a:schemeClr val="tx1"/>
                </a:solidFill>
                <a:effectLst/>
                <a:latin typeface="+mn-lt"/>
                <a:ea typeface="+mn-ea"/>
                <a:cs typeface="+mn-cs"/>
              </a:rPr>
              <a:t>.  He was a “</a:t>
            </a:r>
            <a:r>
              <a:rPr lang="en-US" sz="1200" b="1" kern="1200" dirty="0" smtClean="0">
                <a:solidFill>
                  <a:schemeClr val="tx1"/>
                </a:solidFill>
                <a:effectLst/>
                <a:latin typeface="+mn-lt"/>
                <a:ea typeface="+mn-ea"/>
                <a:cs typeface="+mn-cs"/>
              </a:rPr>
              <a:t>mediator</a:t>
            </a:r>
            <a:r>
              <a:rPr lang="en-US" sz="1200" kern="1200" dirty="0" smtClean="0">
                <a:solidFill>
                  <a:schemeClr val="tx1"/>
                </a:solidFill>
                <a:effectLst/>
                <a:latin typeface="+mn-lt"/>
                <a:ea typeface="+mn-ea"/>
                <a:cs typeface="+mn-cs"/>
              </a:rPr>
              <a:t>”: delaying the judgment of God while delivering messages to the people.  He is </a:t>
            </a:r>
            <a:r>
              <a:rPr lang="en-US" sz="1200" b="1" kern="1200" dirty="0" smtClean="0">
                <a:solidFill>
                  <a:schemeClr val="tx1"/>
                </a:solidFill>
                <a:effectLst/>
                <a:latin typeface="+mn-lt"/>
                <a:ea typeface="+mn-ea"/>
                <a:cs typeface="+mn-cs"/>
              </a:rPr>
              <a:t>a picture of someone much greater to come </a:t>
            </a:r>
            <a:r>
              <a:rPr lang="en-US" sz="1200" kern="1200" dirty="0" smtClean="0">
                <a:solidFill>
                  <a:schemeClr val="tx1"/>
                </a:solidFill>
                <a:effectLst/>
                <a:latin typeface="+mn-lt"/>
                <a:ea typeface="+mn-ea"/>
                <a:cs typeface="+mn-cs"/>
              </a:rPr>
              <a:t>in the future.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Remember, the real cause of their death was not the snakes – the real cause of death was their sin.  So God didn’t take away the snakes – He did something unexpected. God told Moses to make a bronze snake and put it up on a tall pole (</a:t>
            </a:r>
            <a:r>
              <a:rPr lang="en-US" sz="1200" b="1" kern="1200" dirty="0" smtClean="0">
                <a:solidFill>
                  <a:schemeClr val="tx1"/>
                </a:solidFill>
                <a:effectLst/>
                <a:latin typeface="+mn-lt"/>
                <a:ea typeface="+mn-ea"/>
                <a:cs typeface="+mn-cs"/>
              </a:rPr>
              <a:t>v.8,9</a:t>
            </a:r>
            <a:r>
              <a:rPr lang="en-US" sz="1200" kern="1200" dirty="0" smtClean="0">
                <a:solidFill>
                  <a:schemeClr val="tx1"/>
                </a:solidFill>
                <a:effectLst/>
                <a:latin typeface="+mn-lt"/>
                <a:ea typeface="+mn-ea"/>
                <a:cs typeface="+mn-cs"/>
              </a:rPr>
              <a:t>).  And whenever anyone was bitten by a real snake, if he looked up at the bronze snake on the pole and believed God’s promise of healing, he would live.  It seemed strange that God would use the symbol of death, a snake on the pole, to bring about life.  But it worked.  They didn’t need to go to the doctor.  Just look up and trust God.</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6</a:t>
            </a:fld>
            <a:endParaRPr lang="en-US"/>
          </a:p>
        </p:txBody>
      </p:sp>
    </p:spTree>
    <p:extLst>
      <p:ext uri="{BB962C8B-B14F-4D97-AF65-F5344CB8AC3E}">
        <p14:creationId xmlns:p14="http://schemas.microsoft.com/office/powerpoint/2010/main" val="1556228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of this true story of healing, a special symbol is used all over</a:t>
            </a:r>
            <a:r>
              <a:rPr lang="en-US" sz="1200" kern="1200" baseline="0" dirty="0" smtClean="0">
                <a:solidFill>
                  <a:schemeClr val="tx1"/>
                </a:solidFill>
                <a:effectLst/>
                <a:latin typeface="+mn-lt"/>
                <a:ea typeface="+mn-ea"/>
                <a:cs typeface="+mn-cs"/>
              </a:rPr>
              <a:t> the world for medical facilities – a snake on a pole.  Wherever you travel, you will see it, but people probably never think about it.  It is truly odd: a snake (which is usually associated with death) has come to represent healing.</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8</a:t>
            </a:fld>
            <a:endParaRPr lang="en-US"/>
          </a:p>
        </p:txBody>
      </p:sp>
    </p:spTree>
    <p:extLst>
      <p:ext uri="{BB962C8B-B14F-4D97-AF65-F5344CB8AC3E}">
        <p14:creationId xmlns:p14="http://schemas.microsoft.com/office/powerpoint/2010/main" val="19440016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And for centuries, the people of Israel probably had no idea what was so special about this story.  They read about it and talked about it, but didn’t know why God would tell Moses to make a snake, lift if up on a pole, and tell dying people to look up and believe.  But when we read the New Testament in a few weeks, you will discover the true meaning.  By the way, ever since that time, the snake on the pole has been a symbol for medical services around the world (these aren’t just stories of fiction).</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3564C34-6730-45BA-8F85-099E6AD2C086}" type="slidenum">
              <a:rPr lang="en-US" smtClean="0"/>
              <a:t>9</a:t>
            </a:fld>
            <a:endParaRPr lang="en-US"/>
          </a:p>
        </p:txBody>
      </p:sp>
    </p:spTree>
    <p:extLst>
      <p:ext uri="{BB962C8B-B14F-4D97-AF65-F5344CB8AC3E}">
        <p14:creationId xmlns:p14="http://schemas.microsoft.com/office/powerpoint/2010/main" val="7285735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r>
              <a:rPr lang="en-US" sz="1200" kern="1200" dirty="0" smtClean="0">
                <a:solidFill>
                  <a:schemeClr val="tx1"/>
                </a:solidFill>
                <a:effectLst/>
                <a:latin typeface="+mn-lt"/>
                <a:ea typeface="+mn-ea"/>
                <a:cs typeface="+mn-cs"/>
              </a:rPr>
              <a:t>The people continued to journey for many years, and finally they prepare to enter the land for a second time (</a:t>
            </a:r>
            <a:r>
              <a:rPr lang="en-US" sz="1200" b="1" kern="1200" dirty="0" smtClean="0">
                <a:solidFill>
                  <a:schemeClr val="tx1"/>
                </a:solidFill>
                <a:effectLst/>
                <a:latin typeface="+mn-lt"/>
                <a:ea typeface="+mn-ea"/>
                <a:cs typeface="+mn-cs"/>
              </a:rPr>
              <a:t>Joshua 1:1,2</a:t>
            </a:r>
            <a:r>
              <a:rPr lang="en-US" sz="1200" kern="1200" dirty="0" smtClean="0">
                <a:solidFill>
                  <a:schemeClr val="tx1"/>
                </a:solidFill>
                <a:effectLst/>
                <a:latin typeface="+mn-lt"/>
                <a:ea typeface="+mn-ea"/>
                <a:cs typeface="+mn-cs"/>
              </a:rPr>
              <a:t>).  Joshua has now replaced Moses as the leader of the people, and God gives him an important command and a wonderful promise (</a:t>
            </a:r>
            <a:r>
              <a:rPr lang="en-US" sz="1200" b="1" kern="1200" dirty="0" smtClean="0">
                <a:solidFill>
                  <a:schemeClr val="tx1"/>
                </a:solidFill>
                <a:effectLst/>
                <a:latin typeface="+mn-lt"/>
                <a:ea typeface="+mn-ea"/>
                <a:cs typeface="+mn-cs"/>
              </a:rPr>
              <a:t>verses 8,9</a:t>
            </a:r>
            <a:r>
              <a:rPr lang="en-US" sz="1200" kern="1200" dirty="0" smtClean="0">
                <a:solidFill>
                  <a:schemeClr val="tx1"/>
                </a:solidFill>
                <a:effectLst/>
                <a:latin typeface="+mn-lt"/>
                <a:ea typeface="+mn-ea"/>
                <a:cs typeface="+mn-cs"/>
              </a:rPr>
              <a:t>): meditate on the Word of God, do what it says, be strong and courageous, and I will be with you wherever you go.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God fulfils His promise to Joshua three days later.  He commands the priests to carry the ark of the covenant, the most precious possession of the nation, and step into the Jordan River (</a:t>
            </a:r>
            <a:r>
              <a:rPr lang="en-US" sz="1200" b="1" kern="1200" dirty="0" smtClean="0">
                <a:solidFill>
                  <a:schemeClr val="tx1"/>
                </a:solidFill>
                <a:effectLst/>
                <a:latin typeface="+mn-lt"/>
                <a:ea typeface="+mn-ea"/>
                <a:cs typeface="+mn-cs"/>
              </a:rPr>
              <a:t>Joshua 3:14-17</a:t>
            </a:r>
            <a:r>
              <a:rPr lang="en-US" sz="1200" kern="1200" dirty="0" smtClean="0">
                <a:solidFill>
                  <a:schemeClr val="tx1"/>
                </a:solidFill>
                <a:effectLst/>
                <a:latin typeface="+mn-lt"/>
                <a:ea typeface="+mn-ea"/>
                <a:cs typeface="+mn-cs"/>
              </a:rPr>
              <a:t>).  When their feet enter the water, the river splits in two and piles upstream, allowing the entire nation to cross on dry ground.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miracle strengthened the faith of the people and melted the hearts of the kings of the land that were about to be defeated (</a:t>
            </a:r>
            <a:r>
              <a:rPr lang="en-US" sz="1200" b="1" kern="1200" dirty="0" smtClean="0">
                <a:solidFill>
                  <a:schemeClr val="tx1"/>
                </a:solidFill>
                <a:effectLst/>
                <a:latin typeface="+mn-lt"/>
                <a:ea typeface="+mn-ea"/>
                <a:cs typeface="+mn-cs"/>
              </a:rPr>
              <a:t>Joshua 5:1</a:t>
            </a:r>
            <a:r>
              <a:rPr lang="en-US" sz="1200" kern="1200" dirty="0" smtClean="0">
                <a:solidFill>
                  <a:schemeClr val="tx1"/>
                </a:solidFill>
                <a:effectLst/>
                <a:latin typeface="+mn-lt"/>
                <a:ea typeface="+mn-ea"/>
                <a:cs typeface="+mn-cs"/>
              </a:rPr>
              <a:t>).  But notice an important principle here: the river didn’t split until the priests stepped into the water.  This is a model of faith in the Bible: when we take a step of faith toward God, He opens up the way toward Himself.  Even though He does the work, He requires that we must first take a step of faith (</a:t>
            </a:r>
            <a:r>
              <a:rPr lang="en-US" sz="1200" b="1" kern="1200" dirty="0" smtClean="0">
                <a:solidFill>
                  <a:schemeClr val="tx1"/>
                </a:solidFill>
                <a:effectLst/>
                <a:latin typeface="+mn-lt"/>
                <a:ea typeface="+mn-ea"/>
                <a:cs typeface="+mn-cs"/>
              </a:rPr>
              <a:t>Hebrews 11:6</a:t>
            </a:r>
            <a:r>
              <a:rPr lang="en-US" sz="1200" kern="1200" dirty="0" smtClean="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10</a:t>
            </a:fld>
            <a:endParaRPr lang="en-US"/>
          </a:p>
        </p:txBody>
      </p:sp>
    </p:spTree>
    <p:extLst>
      <p:ext uri="{BB962C8B-B14F-4D97-AF65-F5344CB8AC3E}">
        <p14:creationId xmlns:p14="http://schemas.microsoft.com/office/powerpoint/2010/main" val="17966589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Just as He promised, God led the Israelites into the Promised Land, conquering the people who stood against them.  Each of the twelve tribes received a portion of the land for their own possession.  God then established a unique governmental system for them: </a:t>
            </a:r>
          </a:p>
          <a:p>
            <a:pPr lvl="0"/>
            <a:r>
              <a:rPr lang="en-US" sz="1200" kern="1200" dirty="0" smtClean="0">
                <a:solidFill>
                  <a:schemeClr val="tx1"/>
                </a:solidFill>
                <a:effectLst/>
                <a:latin typeface="+mn-lt"/>
                <a:ea typeface="+mn-ea"/>
                <a:cs typeface="+mn-cs"/>
              </a:rPr>
              <a:t>God was their King and His law was the law of the land </a:t>
            </a:r>
          </a:p>
          <a:p>
            <a:pPr lvl="0"/>
            <a:r>
              <a:rPr lang="en-US" sz="1200" kern="1200" dirty="0" smtClean="0">
                <a:solidFill>
                  <a:schemeClr val="tx1"/>
                </a:solidFill>
                <a:effectLst/>
                <a:latin typeface="+mn-lt"/>
                <a:ea typeface="+mn-ea"/>
                <a:cs typeface="+mn-cs"/>
              </a:rPr>
              <a:t>God appointed a system of judges to help the people follow the law</a:t>
            </a:r>
          </a:p>
          <a:p>
            <a:pPr lvl="0"/>
            <a:r>
              <a:rPr lang="en-US" sz="1200" kern="1200" dirty="0" smtClean="0">
                <a:solidFill>
                  <a:schemeClr val="tx1"/>
                </a:solidFill>
                <a:effectLst/>
                <a:latin typeface="+mn-lt"/>
                <a:ea typeface="+mn-ea"/>
                <a:cs typeface="+mn-cs"/>
              </a:rPr>
              <a:t>God appointed a group of priests to offer sacrifices for their sins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After about 300 years, the people decided that they didn’t like God’s system.  Instead, they demanded to have a physical king, just like the nations around them (</a:t>
            </a:r>
            <a:r>
              <a:rPr lang="en-US" sz="1200" b="1" kern="1200" dirty="0" smtClean="0">
                <a:solidFill>
                  <a:schemeClr val="tx1"/>
                </a:solidFill>
                <a:effectLst/>
                <a:latin typeface="+mn-lt"/>
                <a:ea typeface="+mn-ea"/>
                <a:cs typeface="+mn-cs"/>
              </a:rPr>
              <a:t>1 Samuel 8:4-7</a:t>
            </a:r>
            <a:r>
              <a:rPr lang="en-US" sz="1200" kern="1200" dirty="0" smtClean="0">
                <a:solidFill>
                  <a:schemeClr val="tx1"/>
                </a:solidFill>
                <a:effectLst/>
                <a:latin typeface="+mn-lt"/>
                <a:ea typeface="+mn-ea"/>
                <a:cs typeface="+mn-cs"/>
              </a:rPr>
              <a:t>).  Their first king was a tall handsome guy named Saul (</a:t>
            </a:r>
            <a:r>
              <a:rPr lang="en-US" sz="1200" b="1" kern="1200" dirty="0" smtClean="0">
                <a:solidFill>
                  <a:schemeClr val="tx1"/>
                </a:solidFill>
                <a:effectLst/>
                <a:latin typeface="+mn-lt"/>
                <a:ea typeface="+mn-ea"/>
                <a:cs typeface="+mn-cs"/>
              </a:rPr>
              <a:t>1 Samuel 9:2</a:t>
            </a:r>
            <a:r>
              <a:rPr lang="en-US" sz="1200" kern="1200" dirty="0" smtClean="0">
                <a:solidFill>
                  <a:schemeClr val="tx1"/>
                </a:solidFill>
                <a:effectLst/>
                <a:latin typeface="+mn-lt"/>
                <a:ea typeface="+mn-ea"/>
                <a:cs typeface="+mn-cs"/>
              </a:rPr>
              <a:t>). But even though he was physically impressive, he disobeyed God and struggled to lead the nation (</a:t>
            </a:r>
            <a:r>
              <a:rPr lang="en-US" sz="1200" b="1" kern="1200" dirty="0" smtClean="0">
                <a:solidFill>
                  <a:schemeClr val="tx1"/>
                </a:solidFill>
                <a:effectLst/>
                <a:latin typeface="+mn-lt"/>
                <a:ea typeface="+mn-ea"/>
                <a:cs typeface="+mn-cs"/>
              </a:rPr>
              <a:t>1 Samuel 14:13,14</a:t>
            </a:r>
            <a:r>
              <a:rPr lang="en-US" sz="1200" kern="1200" dirty="0" smtClean="0">
                <a:solidFill>
                  <a:schemeClr val="tx1"/>
                </a:solidFill>
                <a:effectLst/>
                <a:latin typeface="+mn-lt"/>
                <a:ea typeface="+mn-ea"/>
                <a:cs typeface="+mn-cs"/>
              </a:rPr>
              <a:t>).  During this time, God selected a new king, “a man after His own heart.”  And that king is about to enter the scene.</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11</a:t>
            </a:fld>
            <a:endParaRPr lang="en-US"/>
          </a:p>
        </p:txBody>
      </p:sp>
    </p:spTree>
    <p:extLst>
      <p:ext uri="{BB962C8B-B14F-4D97-AF65-F5344CB8AC3E}">
        <p14:creationId xmlns:p14="http://schemas.microsoft.com/office/powerpoint/2010/main" val="27441157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turn to </a:t>
            </a:r>
            <a:r>
              <a:rPr lang="en-US" sz="1200" b="1" kern="1200" dirty="0" smtClean="0">
                <a:solidFill>
                  <a:schemeClr val="tx1"/>
                </a:solidFill>
                <a:effectLst/>
                <a:latin typeface="+mn-lt"/>
                <a:ea typeface="+mn-ea"/>
                <a:cs typeface="+mn-cs"/>
              </a:rPr>
              <a:t>1 Samuel 17</a:t>
            </a:r>
            <a:r>
              <a:rPr lang="en-US" sz="1200" kern="1200" dirty="0" smtClean="0">
                <a:solidFill>
                  <a:schemeClr val="tx1"/>
                </a:solidFill>
                <a:effectLst/>
                <a:latin typeface="+mn-lt"/>
                <a:ea typeface="+mn-ea"/>
                <a:cs typeface="+mn-cs"/>
              </a:rPr>
              <a:t>, we find Saul and his army facing the powerful Philistines.  Not only did the Philistines have superior weapons, they had a really big champion named Goliath, about 3 meters tall.  Every day, he would challenge one of the Israelites to a fight, leaving Saul and the whole army of Israel shaking with fear (</a:t>
            </a:r>
            <a:r>
              <a:rPr lang="en-US" sz="1200" b="1" kern="1200" dirty="0" smtClean="0">
                <a:solidFill>
                  <a:schemeClr val="tx1"/>
                </a:solidFill>
                <a:effectLst/>
                <a:latin typeface="+mn-lt"/>
                <a:ea typeface="+mn-ea"/>
                <a:cs typeface="+mn-cs"/>
              </a:rPr>
              <a:t>verses 10,11</a:t>
            </a:r>
            <a:r>
              <a:rPr lang="en-US" sz="1200" kern="1200" dirty="0" smtClean="0">
                <a:solidFill>
                  <a:schemeClr val="tx1"/>
                </a:solidFill>
                <a:effectLst/>
                <a:latin typeface="+mn-lt"/>
                <a:ea typeface="+mn-ea"/>
                <a:cs typeface="+mn-cs"/>
              </a:rPr>
              <a:t>).  One day, a young man named David steps out of the pack to fight Goliath, prompting Goliath to joke and curse (</a:t>
            </a:r>
            <a:r>
              <a:rPr lang="en-US" sz="1200" b="1" kern="1200" dirty="0" smtClean="0">
                <a:solidFill>
                  <a:schemeClr val="tx1"/>
                </a:solidFill>
                <a:effectLst/>
                <a:latin typeface="+mn-lt"/>
                <a:ea typeface="+mn-ea"/>
                <a:cs typeface="+mn-cs"/>
              </a:rPr>
              <a:t>verses 43,44</a:t>
            </a:r>
            <a:r>
              <a:rPr lang="en-US" sz="1200" kern="1200" dirty="0" smtClean="0">
                <a:solidFill>
                  <a:schemeClr val="tx1"/>
                </a:solidFill>
                <a:effectLst/>
                <a:latin typeface="+mn-lt"/>
                <a:ea typeface="+mn-ea"/>
                <a:cs typeface="+mn-cs"/>
              </a:rPr>
              <a:t>).  But David has a powerful response (</a:t>
            </a:r>
            <a:r>
              <a:rPr lang="en-US" sz="1200" b="1" kern="1200" dirty="0" smtClean="0">
                <a:solidFill>
                  <a:schemeClr val="tx1"/>
                </a:solidFill>
                <a:effectLst/>
                <a:latin typeface="+mn-lt"/>
                <a:ea typeface="+mn-ea"/>
                <a:cs typeface="+mn-cs"/>
              </a:rPr>
              <a:t>verses 45-47</a:t>
            </a:r>
            <a:r>
              <a:rPr lang="en-US" sz="1200" kern="1200" dirty="0" smtClean="0">
                <a:solidFill>
                  <a:schemeClr val="tx1"/>
                </a:solidFill>
                <a:effectLst/>
                <a:latin typeface="+mn-lt"/>
                <a:ea typeface="+mn-ea"/>
                <a:cs typeface="+mn-cs"/>
              </a:rPr>
              <a:t>), trusting in God and seeking His glory.  David’s words come true as he kills Goliath and removes his head (</a:t>
            </a:r>
            <a:r>
              <a:rPr lang="en-US" sz="1200" b="1" kern="1200" dirty="0" smtClean="0">
                <a:solidFill>
                  <a:schemeClr val="tx1"/>
                </a:solidFill>
                <a:effectLst/>
                <a:latin typeface="+mn-lt"/>
                <a:ea typeface="+mn-ea"/>
                <a:cs typeface="+mn-cs"/>
              </a:rPr>
              <a:t>verses 48-51</a:t>
            </a:r>
            <a:r>
              <a:rPr lang="en-US" sz="1200" kern="1200" dirty="0" smtClean="0">
                <a:solidFill>
                  <a:schemeClr val="tx1"/>
                </a:solidFill>
                <a:effectLst/>
                <a:latin typeface="+mn-lt"/>
                <a:ea typeface="+mn-ea"/>
                <a:cs typeface="+mn-cs"/>
              </a:rPr>
              <a:t>), rallying the army of Israel to conquer the Philistines.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Saul dies, David becomes the second king of Israel (2 Samuel 5).  God blesses David, a man who understands that every good thing comes from God.  God makes an important promise to David in </a:t>
            </a:r>
            <a:r>
              <a:rPr lang="en-US" sz="1200" b="1" kern="1200" dirty="0" smtClean="0">
                <a:solidFill>
                  <a:schemeClr val="tx1"/>
                </a:solidFill>
                <a:effectLst/>
                <a:latin typeface="+mn-lt"/>
                <a:ea typeface="+mn-ea"/>
                <a:cs typeface="+mn-cs"/>
              </a:rPr>
              <a:t>2 Samuel 7:12,13.</a:t>
            </a:r>
            <a:r>
              <a:rPr lang="en-US" sz="1200" kern="1200" dirty="0" smtClean="0">
                <a:solidFill>
                  <a:schemeClr val="tx1"/>
                </a:solidFill>
                <a:effectLst/>
                <a:latin typeface="+mn-lt"/>
                <a:ea typeface="+mn-ea"/>
                <a:cs typeface="+mn-cs"/>
              </a:rPr>
              <a:t>  David has a humble response (</a:t>
            </a:r>
            <a:r>
              <a:rPr lang="en-US" sz="1200" b="1" kern="1200" dirty="0" smtClean="0">
                <a:solidFill>
                  <a:schemeClr val="tx1"/>
                </a:solidFill>
                <a:effectLst/>
                <a:latin typeface="+mn-lt"/>
                <a:ea typeface="+mn-ea"/>
                <a:cs typeface="+mn-cs"/>
              </a:rPr>
              <a:t>2 Samuel 7:18-21</a:t>
            </a:r>
            <a:r>
              <a:rPr lang="en-US" sz="1200" kern="1200" dirty="0" smtClean="0">
                <a:solidFill>
                  <a:schemeClr val="tx1"/>
                </a:solidFill>
                <a:effectLst/>
                <a:latin typeface="+mn-lt"/>
                <a:ea typeface="+mn-ea"/>
                <a:cs typeface="+mn-cs"/>
              </a:rPr>
              <a:t>).  David is truly a man after God’s own heart.</a:t>
            </a:r>
          </a:p>
          <a:p>
            <a:endParaRPr lang="en-US" dirty="0"/>
          </a:p>
        </p:txBody>
      </p:sp>
      <p:sp>
        <p:nvSpPr>
          <p:cNvPr id="4" name="Slide Number Placeholder 3"/>
          <p:cNvSpPr>
            <a:spLocks noGrp="1"/>
          </p:cNvSpPr>
          <p:nvPr>
            <p:ph type="sldNum" sz="quarter" idx="10"/>
          </p:nvPr>
        </p:nvSpPr>
        <p:spPr/>
        <p:txBody>
          <a:bodyPr/>
          <a:lstStyle/>
          <a:p>
            <a:fld id="{33564C34-6730-45BA-8F85-099E6AD2C086}" type="slidenum">
              <a:rPr lang="en-US" smtClean="0"/>
              <a:t>12</a:t>
            </a:fld>
            <a:endParaRPr lang="en-US"/>
          </a:p>
        </p:txBody>
      </p:sp>
    </p:spTree>
    <p:extLst>
      <p:ext uri="{BB962C8B-B14F-4D97-AF65-F5344CB8AC3E}">
        <p14:creationId xmlns:p14="http://schemas.microsoft.com/office/powerpoint/2010/main" val="3872880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219951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54454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05472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605DCD-45B6-4EEB-AEC9-E8416ED78990}"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552926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605DCD-45B6-4EEB-AEC9-E8416ED78990}" type="datetimeFigureOut">
              <a:rPr lang="en-US" smtClean="0"/>
              <a:t>11/13/2021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1250231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605DCD-45B6-4EEB-AEC9-E8416ED78990}"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75268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605DCD-45B6-4EEB-AEC9-E8416ED78990}" type="datetimeFigureOut">
              <a:rPr lang="en-US" smtClean="0"/>
              <a:t>11/13/2021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530220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605DCD-45B6-4EEB-AEC9-E8416ED78990}" type="datetimeFigureOut">
              <a:rPr lang="en-US" smtClean="0"/>
              <a:t>11/13/2021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26868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605DCD-45B6-4EEB-AEC9-E8416ED78990}" type="datetimeFigureOut">
              <a:rPr lang="en-US" smtClean="0"/>
              <a:t>11/13/2021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362681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4005183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605DCD-45B6-4EEB-AEC9-E8416ED78990}" type="datetimeFigureOut">
              <a:rPr lang="en-US" smtClean="0"/>
              <a:t>11/13/2021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D84A6-8E52-47EB-A794-0B6EEF020468}" type="slidenum">
              <a:rPr lang="en-US" smtClean="0"/>
              <a:t>‹#›</a:t>
            </a:fld>
            <a:endParaRPr lang="en-US"/>
          </a:p>
        </p:txBody>
      </p:sp>
    </p:spTree>
    <p:extLst>
      <p:ext uri="{BB962C8B-B14F-4D97-AF65-F5344CB8AC3E}">
        <p14:creationId xmlns:p14="http://schemas.microsoft.com/office/powerpoint/2010/main" val="2661762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605DCD-45B6-4EEB-AEC9-E8416ED78990}" type="datetimeFigureOut">
              <a:rPr lang="en-US" smtClean="0"/>
              <a:t>11/13/2021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D84A6-8E52-47EB-A794-0B6EEF020468}" type="slidenum">
              <a:rPr lang="en-US" smtClean="0"/>
              <a:t>‹#›</a:t>
            </a:fld>
            <a:endParaRPr lang="en-US"/>
          </a:p>
        </p:txBody>
      </p:sp>
    </p:spTree>
    <p:extLst>
      <p:ext uri="{BB962C8B-B14F-4D97-AF65-F5344CB8AC3E}">
        <p14:creationId xmlns:p14="http://schemas.microsoft.com/office/powerpoint/2010/main" val="11543626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5496" y="1600200"/>
            <a:ext cx="7391400" cy="2057400"/>
          </a:xfrm>
        </p:spPr>
        <p:txBody>
          <a:bodyPr>
            <a:noAutofit/>
          </a:bodyPr>
          <a:lstStyle/>
          <a:p>
            <a:r>
              <a:rPr lang="en-US" sz="5400" b="1" u="sng" dirty="0" smtClean="0"/>
              <a:t>What does it mean to </a:t>
            </a:r>
            <a:br>
              <a:rPr lang="en-US" sz="5400" b="1" u="sng" dirty="0" smtClean="0"/>
            </a:br>
            <a:r>
              <a:rPr lang="en-US" sz="5400" b="1" u="sng" dirty="0" smtClean="0"/>
              <a:t>“take a step of faith?”</a:t>
            </a:r>
            <a:endParaRPr lang="en-US" sz="5400" dirty="0"/>
          </a:p>
        </p:txBody>
      </p:sp>
      <p:sp>
        <p:nvSpPr>
          <p:cNvPr id="3" name="Subtitle 2"/>
          <p:cNvSpPr>
            <a:spLocks noGrp="1"/>
          </p:cNvSpPr>
          <p:nvPr>
            <p:ph type="subTitle" idx="1"/>
          </p:nvPr>
        </p:nvSpPr>
        <p:spPr/>
        <p:txBody>
          <a:bodyPr anchor="ctr" anchorCtr="1"/>
          <a:lstStyle/>
          <a:p>
            <a:r>
              <a:rPr lang="en-US" dirty="0" smtClean="0"/>
              <a:t>It comes </a:t>
            </a:r>
            <a:r>
              <a:rPr lang="en-US" i="1" dirty="0" smtClean="0"/>
              <a:t>before</a:t>
            </a:r>
            <a:r>
              <a:rPr lang="en-US" dirty="0" smtClean="0"/>
              <a:t> God’s blessing</a:t>
            </a:r>
            <a:endParaRPr lang="en-US" dirty="0"/>
          </a:p>
        </p:txBody>
      </p:sp>
    </p:spTree>
    <p:extLst>
      <p:ext uri="{BB962C8B-B14F-4D97-AF65-F5344CB8AC3E}">
        <p14:creationId xmlns:p14="http://schemas.microsoft.com/office/powerpoint/2010/main" val="2893222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noAutofit/>
          </a:bodyPr>
          <a:lstStyle/>
          <a:p>
            <a:pPr>
              <a:spcAft>
                <a:spcPts val="1200"/>
              </a:spcAft>
            </a:pPr>
            <a:r>
              <a:rPr lang="en-US" sz="4000" b="1" u="sng" dirty="0" smtClean="0"/>
              <a:t>Entering the Promised Land</a:t>
            </a:r>
            <a:endParaRPr lang="en-US" sz="4000" b="1" dirty="0"/>
          </a:p>
        </p:txBody>
      </p:sp>
      <p:sp>
        <p:nvSpPr>
          <p:cNvPr id="4" name="Content Placeholder 3"/>
          <p:cNvSpPr>
            <a:spLocks noGrp="1"/>
          </p:cNvSpPr>
          <p:nvPr>
            <p:ph idx="1"/>
          </p:nvPr>
        </p:nvSpPr>
        <p:spPr>
          <a:xfrm>
            <a:off x="76200" y="914400"/>
            <a:ext cx="8991600" cy="6019800"/>
          </a:xfrm>
        </p:spPr>
        <p:txBody>
          <a:bodyPr>
            <a:normAutofit fontScale="92500" lnSpcReduction="20000"/>
          </a:bodyPr>
          <a:lstStyle/>
          <a:p>
            <a:pPr>
              <a:spcAft>
                <a:spcPts val="1200"/>
              </a:spcAft>
            </a:pPr>
            <a:r>
              <a:rPr lang="en-US" u="sng" dirty="0" smtClean="0"/>
              <a:t>God’s promises</a:t>
            </a:r>
            <a:r>
              <a:rPr lang="en-US" dirty="0" smtClean="0"/>
              <a:t>: I will give you the land and </a:t>
            </a:r>
            <a:r>
              <a:rPr lang="en-US" b="1" dirty="0" smtClean="0"/>
              <a:t>I will be with you</a:t>
            </a:r>
            <a:r>
              <a:rPr lang="en-US" dirty="0" smtClean="0"/>
              <a:t>  (</a:t>
            </a:r>
            <a:r>
              <a:rPr lang="en-US" b="1" dirty="0" smtClean="0"/>
              <a:t>Joshua 1:1-5</a:t>
            </a:r>
            <a:r>
              <a:rPr lang="en-US" dirty="0" smtClean="0"/>
              <a:t>)</a:t>
            </a:r>
          </a:p>
          <a:p>
            <a:pPr>
              <a:spcAft>
                <a:spcPts val="1200"/>
              </a:spcAft>
            </a:pPr>
            <a:r>
              <a:rPr lang="en-US" u="sng" dirty="0" smtClean="0"/>
              <a:t>God’s command</a:t>
            </a:r>
            <a:r>
              <a:rPr lang="en-US" dirty="0" smtClean="0"/>
              <a:t>: </a:t>
            </a:r>
            <a:r>
              <a:rPr lang="en-US" b="1" dirty="0" smtClean="0"/>
              <a:t>meditate</a:t>
            </a:r>
            <a:r>
              <a:rPr lang="en-US" dirty="0" smtClean="0"/>
              <a:t> on the </a:t>
            </a:r>
            <a:r>
              <a:rPr lang="en-US" b="1" dirty="0" smtClean="0"/>
              <a:t>Word of God </a:t>
            </a:r>
            <a:r>
              <a:rPr lang="en-US" dirty="0" smtClean="0"/>
              <a:t>and obey (</a:t>
            </a:r>
            <a:r>
              <a:rPr lang="en-US" b="1" dirty="0" smtClean="0"/>
              <a:t>Joshua 1:8,9</a:t>
            </a:r>
            <a:r>
              <a:rPr lang="en-US" dirty="0" smtClean="0"/>
              <a:t>)</a:t>
            </a:r>
          </a:p>
          <a:p>
            <a:pPr>
              <a:spcAft>
                <a:spcPts val="1200"/>
              </a:spcAft>
            </a:pPr>
            <a:r>
              <a:rPr lang="en-US" dirty="0" smtClean="0"/>
              <a:t>Crossing the Jordan River  (</a:t>
            </a:r>
            <a:r>
              <a:rPr lang="en-US" b="1" dirty="0" smtClean="0"/>
              <a:t>Joshua 3:14-17</a:t>
            </a:r>
            <a:r>
              <a:rPr lang="en-US" dirty="0" smtClean="0"/>
              <a:t>)</a:t>
            </a:r>
          </a:p>
          <a:p>
            <a:pPr lvl="1">
              <a:spcAft>
                <a:spcPts val="1200"/>
              </a:spcAft>
            </a:pPr>
            <a:r>
              <a:rPr lang="en-US" dirty="0" smtClean="0"/>
              <a:t>Step into a flooded river with your most valuable possession</a:t>
            </a:r>
          </a:p>
          <a:p>
            <a:pPr lvl="1">
              <a:spcAft>
                <a:spcPts val="1200"/>
              </a:spcAft>
            </a:pPr>
            <a:r>
              <a:rPr lang="en-US" dirty="0" smtClean="0"/>
              <a:t>The Israelite people cross on dry ground</a:t>
            </a:r>
          </a:p>
          <a:p>
            <a:pPr lvl="1">
              <a:spcAft>
                <a:spcPts val="1200"/>
              </a:spcAft>
            </a:pPr>
            <a:r>
              <a:rPr lang="en-US" dirty="0" smtClean="0"/>
              <a:t>The people of Canaan melted in fear (Joshua 5:1)</a:t>
            </a:r>
          </a:p>
          <a:p>
            <a:pPr>
              <a:spcAft>
                <a:spcPts val="1200"/>
              </a:spcAft>
            </a:pPr>
            <a:r>
              <a:rPr lang="en-US" dirty="0" smtClean="0"/>
              <a:t>Important principle: a </a:t>
            </a:r>
            <a:r>
              <a:rPr lang="en-US" u="sng" dirty="0" smtClean="0"/>
              <a:t>step of faith</a:t>
            </a:r>
            <a:r>
              <a:rPr lang="en-US" dirty="0" smtClean="0"/>
              <a:t> comes before God opens His way to a person (</a:t>
            </a:r>
            <a:r>
              <a:rPr lang="en-US" b="1" dirty="0" smtClean="0"/>
              <a:t>Hebrews 11:6</a:t>
            </a:r>
            <a:r>
              <a:rPr lang="en-US" dirty="0" smtClean="0"/>
              <a:t>)</a:t>
            </a:r>
          </a:p>
          <a:p>
            <a:pPr>
              <a:spcAft>
                <a:spcPts val="1200"/>
              </a:spcAft>
            </a:pPr>
            <a:r>
              <a:rPr lang="en-US" dirty="0"/>
              <a:t>The conquest completed (</a:t>
            </a:r>
            <a:r>
              <a:rPr lang="en-US" b="1" dirty="0"/>
              <a:t>Joshua 24:13-15</a:t>
            </a:r>
            <a:r>
              <a:rPr lang="en-US" dirty="0" smtClean="0"/>
              <a:t>).</a:t>
            </a:r>
          </a:p>
          <a:p>
            <a:pPr>
              <a:spcAft>
                <a:spcPts val="1200"/>
              </a:spcAft>
            </a:pPr>
            <a:endParaRPr lang="en-US" dirty="0" smtClean="0"/>
          </a:p>
          <a:p>
            <a:pPr>
              <a:spcAft>
                <a:spcPts val="1200"/>
              </a:spcAft>
            </a:pPr>
            <a:endParaRPr lang="en-US" dirty="0" smtClean="0"/>
          </a:p>
        </p:txBody>
      </p:sp>
    </p:spTree>
    <p:extLst>
      <p:ext uri="{BB962C8B-B14F-4D97-AF65-F5344CB8AC3E}">
        <p14:creationId xmlns:p14="http://schemas.microsoft.com/office/powerpoint/2010/main" val="68480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noAutofit/>
          </a:bodyPr>
          <a:lstStyle/>
          <a:p>
            <a:pPr>
              <a:spcAft>
                <a:spcPts val="1200"/>
              </a:spcAft>
            </a:pPr>
            <a:r>
              <a:rPr lang="en-US" sz="4000" b="1" u="sng" dirty="0" smtClean="0"/>
              <a:t>Israel’s Government</a:t>
            </a:r>
            <a:endParaRPr lang="en-US" sz="4000" b="1" dirty="0"/>
          </a:p>
        </p:txBody>
      </p:sp>
      <p:sp>
        <p:nvSpPr>
          <p:cNvPr id="4" name="Content Placeholder 3"/>
          <p:cNvSpPr>
            <a:spLocks noGrp="1"/>
          </p:cNvSpPr>
          <p:nvPr>
            <p:ph idx="1"/>
          </p:nvPr>
        </p:nvSpPr>
        <p:spPr>
          <a:xfrm>
            <a:off x="76200" y="990600"/>
            <a:ext cx="8915400" cy="5791200"/>
          </a:xfrm>
        </p:spPr>
        <p:txBody>
          <a:bodyPr>
            <a:normAutofit fontScale="92500" lnSpcReduction="20000"/>
          </a:bodyPr>
          <a:lstStyle/>
          <a:p>
            <a:pPr>
              <a:spcAft>
                <a:spcPts val="1200"/>
              </a:spcAft>
            </a:pPr>
            <a:r>
              <a:rPr lang="en-US" dirty="0" smtClean="0"/>
              <a:t>God’s original plan for Israel:</a:t>
            </a:r>
          </a:p>
          <a:p>
            <a:pPr lvl="1">
              <a:spcAft>
                <a:spcPts val="1200"/>
              </a:spcAft>
            </a:pPr>
            <a:r>
              <a:rPr lang="en-US" b="1" dirty="0" smtClean="0"/>
              <a:t>God was </a:t>
            </a:r>
            <a:r>
              <a:rPr lang="en-US" dirty="0" smtClean="0"/>
              <a:t>their </a:t>
            </a:r>
            <a:r>
              <a:rPr lang="en-US" b="1" dirty="0" smtClean="0"/>
              <a:t>King</a:t>
            </a:r>
            <a:r>
              <a:rPr lang="en-US" dirty="0" smtClean="0"/>
              <a:t> and </a:t>
            </a:r>
            <a:r>
              <a:rPr lang="en-US" b="1" dirty="0" smtClean="0"/>
              <a:t>His Word </a:t>
            </a:r>
            <a:r>
              <a:rPr lang="en-US" dirty="0" smtClean="0"/>
              <a:t>was their law</a:t>
            </a:r>
          </a:p>
          <a:p>
            <a:pPr lvl="1">
              <a:spcAft>
                <a:spcPts val="1200"/>
              </a:spcAft>
            </a:pPr>
            <a:r>
              <a:rPr lang="en-US" dirty="0" smtClean="0"/>
              <a:t>They were given </a:t>
            </a:r>
            <a:r>
              <a:rPr lang="en-US" b="1" dirty="0" smtClean="0"/>
              <a:t>judges</a:t>
            </a:r>
            <a:r>
              <a:rPr lang="en-US" dirty="0" smtClean="0"/>
              <a:t> to enforce His law in court</a:t>
            </a:r>
          </a:p>
          <a:p>
            <a:pPr lvl="1">
              <a:spcAft>
                <a:spcPts val="1200"/>
              </a:spcAft>
            </a:pPr>
            <a:r>
              <a:rPr lang="en-US" dirty="0" smtClean="0"/>
              <a:t>They were given </a:t>
            </a:r>
            <a:r>
              <a:rPr lang="en-US" b="1" dirty="0" smtClean="0"/>
              <a:t>priests</a:t>
            </a:r>
            <a:r>
              <a:rPr lang="en-US" dirty="0" smtClean="0"/>
              <a:t> to offer sacrifices</a:t>
            </a:r>
          </a:p>
          <a:p>
            <a:pPr lvl="1">
              <a:spcAft>
                <a:spcPts val="1200"/>
              </a:spcAft>
            </a:pPr>
            <a:r>
              <a:rPr lang="en-US" dirty="0" smtClean="0"/>
              <a:t>This continued for about 300 years, but then …</a:t>
            </a:r>
          </a:p>
          <a:p>
            <a:pPr>
              <a:spcAft>
                <a:spcPts val="1200"/>
              </a:spcAft>
            </a:pPr>
            <a:r>
              <a:rPr lang="en-US" dirty="0"/>
              <a:t>T</a:t>
            </a:r>
            <a:r>
              <a:rPr lang="en-US" dirty="0" smtClean="0"/>
              <a:t>he people wanted to be like every other nation with a </a:t>
            </a:r>
            <a:r>
              <a:rPr lang="en-US" u="sng" dirty="0" smtClean="0"/>
              <a:t>physical king</a:t>
            </a:r>
            <a:r>
              <a:rPr lang="en-US" dirty="0" smtClean="0"/>
              <a:t>: </a:t>
            </a:r>
            <a:r>
              <a:rPr lang="en-US" b="1" dirty="0" smtClean="0"/>
              <a:t>1 Samuel 8:4-7</a:t>
            </a:r>
          </a:p>
          <a:p>
            <a:pPr lvl="1">
              <a:spcAft>
                <a:spcPts val="1200"/>
              </a:spcAft>
            </a:pPr>
            <a:r>
              <a:rPr lang="en-US" dirty="0" smtClean="0"/>
              <a:t>The first king: Saul, a tall, handsome guy (</a:t>
            </a:r>
            <a:r>
              <a:rPr lang="en-US" b="1" dirty="0" smtClean="0"/>
              <a:t>1 Samuel 9:2</a:t>
            </a:r>
            <a:r>
              <a:rPr lang="en-US" dirty="0" smtClean="0"/>
              <a:t>)</a:t>
            </a:r>
          </a:p>
          <a:p>
            <a:pPr lvl="1">
              <a:spcAft>
                <a:spcPts val="1200"/>
              </a:spcAft>
            </a:pPr>
            <a:r>
              <a:rPr lang="en-US" dirty="0" smtClean="0"/>
              <a:t>Saul was tall, but foolish (</a:t>
            </a:r>
            <a:r>
              <a:rPr lang="en-US" b="1" dirty="0" smtClean="0"/>
              <a:t>1 Samuel 13:13,14</a:t>
            </a:r>
            <a:r>
              <a:rPr lang="en-US" dirty="0" smtClean="0"/>
              <a:t>)</a:t>
            </a:r>
          </a:p>
          <a:p>
            <a:pPr lvl="1">
              <a:spcAft>
                <a:spcPts val="1200"/>
              </a:spcAft>
            </a:pPr>
            <a:r>
              <a:rPr lang="en-US" dirty="0" smtClean="0"/>
              <a:t>God chose a new king based on His heart, not appearance</a:t>
            </a:r>
          </a:p>
          <a:p>
            <a:pPr>
              <a:spcAft>
                <a:spcPts val="1200"/>
              </a:spcAft>
            </a:pPr>
            <a:endParaRPr lang="en-US" dirty="0" smtClean="0"/>
          </a:p>
        </p:txBody>
      </p:sp>
    </p:spTree>
    <p:extLst>
      <p:ext uri="{BB962C8B-B14F-4D97-AF65-F5344CB8AC3E}">
        <p14:creationId xmlns:p14="http://schemas.microsoft.com/office/powerpoint/2010/main" val="30327808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1066800"/>
          </a:xfrm>
        </p:spPr>
        <p:txBody>
          <a:bodyPr>
            <a:noAutofit/>
          </a:bodyPr>
          <a:lstStyle/>
          <a:p>
            <a:pPr>
              <a:spcAft>
                <a:spcPts val="1200"/>
              </a:spcAft>
            </a:pPr>
            <a:r>
              <a:rPr lang="en-US" sz="4000" b="1" u="sng" dirty="0" smtClean="0"/>
              <a:t>David – a man after God’s own heart</a:t>
            </a:r>
            <a:endParaRPr lang="en-US" sz="4000" b="1" dirty="0"/>
          </a:p>
        </p:txBody>
      </p:sp>
      <p:sp>
        <p:nvSpPr>
          <p:cNvPr id="4" name="Content Placeholder 3"/>
          <p:cNvSpPr>
            <a:spLocks noGrp="1"/>
          </p:cNvSpPr>
          <p:nvPr>
            <p:ph idx="1"/>
          </p:nvPr>
        </p:nvSpPr>
        <p:spPr>
          <a:xfrm>
            <a:off x="76200" y="914400"/>
            <a:ext cx="8991600" cy="5791200"/>
          </a:xfrm>
        </p:spPr>
        <p:txBody>
          <a:bodyPr>
            <a:normAutofit fontScale="92500" lnSpcReduction="20000"/>
          </a:bodyPr>
          <a:lstStyle/>
          <a:p>
            <a:pPr>
              <a:spcAft>
                <a:spcPts val="1200"/>
              </a:spcAft>
            </a:pPr>
            <a:r>
              <a:rPr lang="en-US" dirty="0" smtClean="0"/>
              <a:t>The Philistines and Goliath (</a:t>
            </a:r>
            <a:r>
              <a:rPr lang="en-US" b="1" dirty="0" smtClean="0"/>
              <a:t>1 Samuel 17</a:t>
            </a:r>
            <a:r>
              <a:rPr lang="en-US" dirty="0" smtClean="0"/>
              <a:t>)</a:t>
            </a:r>
          </a:p>
          <a:p>
            <a:pPr lvl="1">
              <a:spcAft>
                <a:spcPts val="1200"/>
              </a:spcAft>
            </a:pPr>
            <a:r>
              <a:rPr lang="en-US" dirty="0" smtClean="0"/>
              <a:t>Goliath challenges Israel (</a:t>
            </a:r>
            <a:r>
              <a:rPr lang="en-US" b="1" dirty="0" smtClean="0"/>
              <a:t>verses 4-7, 8-10</a:t>
            </a:r>
            <a:r>
              <a:rPr lang="en-US" dirty="0" smtClean="0"/>
              <a:t>)</a:t>
            </a:r>
          </a:p>
          <a:p>
            <a:pPr lvl="1">
              <a:spcAft>
                <a:spcPts val="1200"/>
              </a:spcAft>
            </a:pPr>
            <a:r>
              <a:rPr lang="en-US" dirty="0" smtClean="0"/>
              <a:t>The Israelites shook with fear (</a:t>
            </a:r>
            <a:r>
              <a:rPr lang="en-US" b="1" dirty="0" smtClean="0"/>
              <a:t>verse 11</a:t>
            </a:r>
            <a:r>
              <a:rPr lang="en-US" dirty="0" smtClean="0"/>
              <a:t>)</a:t>
            </a:r>
          </a:p>
          <a:p>
            <a:pPr lvl="1">
              <a:spcAft>
                <a:spcPts val="1200"/>
              </a:spcAft>
            </a:pPr>
            <a:r>
              <a:rPr lang="en-US" dirty="0" smtClean="0"/>
              <a:t>David comes to fight (</a:t>
            </a:r>
            <a:r>
              <a:rPr lang="en-US" b="1" dirty="0" smtClean="0"/>
              <a:t>verses 43,44</a:t>
            </a:r>
            <a:r>
              <a:rPr lang="en-US" dirty="0" smtClean="0"/>
              <a:t>)</a:t>
            </a:r>
          </a:p>
          <a:p>
            <a:pPr lvl="1">
              <a:spcAft>
                <a:spcPts val="1200"/>
              </a:spcAft>
            </a:pPr>
            <a:r>
              <a:rPr lang="en-US" dirty="0" smtClean="0"/>
              <a:t>David has a powerful response (</a:t>
            </a:r>
            <a:r>
              <a:rPr lang="en-US" b="1" dirty="0" smtClean="0"/>
              <a:t>verses 45-47</a:t>
            </a:r>
            <a:r>
              <a:rPr lang="en-US" dirty="0" smtClean="0"/>
              <a:t>)</a:t>
            </a:r>
          </a:p>
          <a:p>
            <a:pPr lvl="1">
              <a:spcAft>
                <a:spcPts val="1200"/>
              </a:spcAft>
            </a:pPr>
            <a:r>
              <a:rPr lang="en-US" dirty="0" smtClean="0"/>
              <a:t>David kills Goliath and Israel wins the battle (</a:t>
            </a:r>
            <a:r>
              <a:rPr lang="en-US" b="1" dirty="0" smtClean="0"/>
              <a:t>verses 48-51</a:t>
            </a:r>
            <a:r>
              <a:rPr lang="en-US" dirty="0" smtClean="0"/>
              <a:t>)</a:t>
            </a:r>
          </a:p>
          <a:p>
            <a:pPr>
              <a:spcAft>
                <a:spcPts val="1200"/>
              </a:spcAft>
            </a:pPr>
            <a:r>
              <a:rPr lang="en-US" dirty="0" smtClean="0"/>
              <a:t>David becomes king when Saul dies (</a:t>
            </a:r>
            <a:r>
              <a:rPr lang="en-US" b="1" dirty="0" smtClean="0"/>
              <a:t>2 Samuel 5:1,2</a:t>
            </a:r>
            <a:r>
              <a:rPr lang="en-US" dirty="0" smtClean="0"/>
              <a:t>)</a:t>
            </a:r>
          </a:p>
          <a:p>
            <a:pPr lvl="1">
              <a:spcAft>
                <a:spcPts val="1200"/>
              </a:spcAft>
            </a:pPr>
            <a:r>
              <a:rPr lang="en-US" dirty="0" smtClean="0"/>
              <a:t>God makes a special promise to David (</a:t>
            </a:r>
            <a:r>
              <a:rPr lang="en-US" b="1" dirty="0" smtClean="0"/>
              <a:t>2 Samuel 7:12,13</a:t>
            </a:r>
            <a:r>
              <a:rPr lang="en-US" dirty="0" smtClean="0"/>
              <a:t>)</a:t>
            </a:r>
          </a:p>
          <a:p>
            <a:pPr lvl="1">
              <a:spcAft>
                <a:spcPts val="1200"/>
              </a:spcAft>
            </a:pPr>
            <a:r>
              <a:rPr lang="en-US" dirty="0" smtClean="0"/>
              <a:t>David responds in humility (</a:t>
            </a:r>
            <a:r>
              <a:rPr lang="en-US" b="1" dirty="0" smtClean="0"/>
              <a:t>2 Samuel 7:18-21</a:t>
            </a:r>
            <a:r>
              <a:rPr lang="en-US" dirty="0" smtClean="0"/>
              <a:t>)</a:t>
            </a:r>
          </a:p>
          <a:p>
            <a:pPr lvl="1">
              <a:spcAft>
                <a:spcPts val="1200"/>
              </a:spcAft>
            </a:pPr>
            <a:r>
              <a:rPr lang="en-US" dirty="0" smtClean="0"/>
              <a:t>David had a heart for God, but…</a:t>
            </a:r>
          </a:p>
        </p:txBody>
      </p:sp>
    </p:spTree>
    <p:extLst>
      <p:ext uri="{BB962C8B-B14F-4D97-AF65-F5344CB8AC3E}">
        <p14:creationId xmlns:p14="http://schemas.microsoft.com/office/powerpoint/2010/main" val="4043933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066800"/>
          </a:xfrm>
        </p:spPr>
        <p:txBody>
          <a:bodyPr>
            <a:noAutofit/>
          </a:bodyPr>
          <a:lstStyle/>
          <a:p>
            <a:pPr>
              <a:spcAft>
                <a:spcPts val="1200"/>
              </a:spcAft>
            </a:pPr>
            <a:r>
              <a:rPr lang="en-US" sz="4000" b="1" u="sng" dirty="0" smtClean="0"/>
              <a:t>David – a sinful man</a:t>
            </a:r>
            <a:endParaRPr lang="en-US" sz="4000" b="1" dirty="0"/>
          </a:p>
        </p:txBody>
      </p:sp>
      <p:sp>
        <p:nvSpPr>
          <p:cNvPr id="4" name="Content Placeholder 3"/>
          <p:cNvSpPr>
            <a:spLocks noGrp="1"/>
          </p:cNvSpPr>
          <p:nvPr>
            <p:ph idx="1"/>
          </p:nvPr>
        </p:nvSpPr>
        <p:spPr>
          <a:xfrm>
            <a:off x="76200" y="762000"/>
            <a:ext cx="8991600" cy="6019800"/>
          </a:xfrm>
        </p:spPr>
        <p:txBody>
          <a:bodyPr>
            <a:normAutofit fontScale="77500" lnSpcReduction="20000"/>
          </a:bodyPr>
          <a:lstStyle/>
          <a:p>
            <a:pPr>
              <a:spcAft>
                <a:spcPts val="1200"/>
              </a:spcAft>
            </a:pPr>
            <a:r>
              <a:rPr lang="en-US" dirty="0" smtClean="0"/>
              <a:t>David and Bathsheba (2</a:t>
            </a:r>
            <a:r>
              <a:rPr lang="en-US" b="1" dirty="0" smtClean="0"/>
              <a:t> Samuel 11</a:t>
            </a:r>
            <a:r>
              <a:rPr lang="en-US" dirty="0" smtClean="0"/>
              <a:t>)</a:t>
            </a:r>
          </a:p>
          <a:p>
            <a:pPr lvl="1">
              <a:spcAft>
                <a:spcPts val="1200"/>
              </a:spcAft>
            </a:pPr>
            <a:r>
              <a:rPr lang="en-US" dirty="0" smtClean="0"/>
              <a:t>David’s men go to war, but he stays home (</a:t>
            </a:r>
            <a:r>
              <a:rPr lang="en-US" b="1" dirty="0" smtClean="0"/>
              <a:t>verse 1</a:t>
            </a:r>
            <a:r>
              <a:rPr lang="en-US" dirty="0" smtClean="0"/>
              <a:t>)</a:t>
            </a:r>
          </a:p>
          <a:p>
            <a:pPr lvl="1">
              <a:spcAft>
                <a:spcPts val="1200"/>
              </a:spcAft>
            </a:pPr>
            <a:r>
              <a:rPr lang="en-US" dirty="0" smtClean="0"/>
              <a:t>David is tempted to look at a pretty girl (</a:t>
            </a:r>
            <a:r>
              <a:rPr lang="en-US" b="1" dirty="0" smtClean="0"/>
              <a:t>verse 2</a:t>
            </a:r>
            <a:r>
              <a:rPr lang="en-US" dirty="0" smtClean="0"/>
              <a:t>)</a:t>
            </a:r>
          </a:p>
          <a:p>
            <a:pPr lvl="1">
              <a:spcAft>
                <a:spcPts val="1200"/>
              </a:spcAft>
            </a:pPr>
            <a:r>
              <a:rPr lang="en-US" dirty="0" smtClean="0"/>
              <a:t>David kept looking at the girl (</a:t>
            </a:r>
            <a:r>
              <a:rPr lang="en-US" b="1" dirty="0" smtClean="0"/>
              <a:t>verse 3</a:t>
            </a:r>
            <a:r>
              <a:rPr lang="en-US" dirty="0" smtClean="0"/>
              <a:t>)</a:t>
            </a:r>
          </a:p>
          <a:p>
            <a:pPr lvl="1">
              <a:spcAft>
                <a:spcPts val="1200"/>
              </a:spcAft>
            </a:pPr>
            <a:r>
              <a:rPr lang="en-US" dirty="0" smtClean="0"/>
              <a:t>David commits adultery (</a:t>
            </a:r>
            <a:r>
              <a:rPr lang="en-US" b="1" dirty="0" smtClean="0"/>
              <a:t>verses 4-5</a:t>
            </a:r>
            <a:r>
              <a:rPr lang="en-US" dirty="0" smtClean="0"/>
              <a:t>)</a:t>
            </a:r>
          </a:p>
          <a:p>
            <a:pPr>
              <a:spcAft>
                <a:spcPts val="1200"/>
              </a:spcAft>
            </a:pPr>
            <a:r>
              <a:rPr lang="en-US" dirty="0" smtClean="0"/>
              <a:t>David tries to cover up his sin</a:t>
            </a:r>
          </a:p>
          <a:p>
            <a:pPr lvl="1">
              <a:spcAft>
                <a:spcPts val="1200"/>
              </a:spcAft>
            </a:pPr>
            <a:r>
              <a:rPr lang="en-US" dirty="0" smtClean="0"/>
              <a:t>He sends for Bathsheba’s husband, hoping that he will have sex with his wife (</a:t>
            </a:r>
            <a:r>
              <a:rPr lang="en-US" b="1" dirty="0" smtClean="0"/>
              <a:t>verses 6-9</a:t>
            </a:r>
            <a:r>
              <a:rPr lang="en-US" dirty="0" smtClean="0"/>
              <a:t>)</a:t>
            </a:r>
          </a:p>
          <a:p>
            <a:pPr lvl="1">
              <a:spcAft>
                <a:spcPts val="1200"/>
              </a:spcAft>
            </a:pPr>
            <a:r>
              <a:rPr lang="en-US" dirty="0" smtClean="0"/>
              <a:t>David has Uriah killed (</a:t>
            </a:r>
            <a:r>
              <a:rPr lang="en-US" b="1" dirty="0" smtClean="0"/>
              <a:t>vs. 14,15</a:t>
            </a:r>
            <a:r>
              <a:rPr lang="en-US" dirty="0" smtClean="0"/>
              <a:t>) and marries Bathsheba (</a:t>
            </a:r>
            <a:r>
              <a:rPr lang="en-US" b="1" dirty="0" smtClean="0"/>
              <a:t>vs. 26,27</a:t>
            </a:r>
            <a:r>
              <a:rPr lang="en-US" dirty="0" smtClean="0"/>
              <a:t>)</a:t>
            </a:r>
          </a:p>
          <a:p>
            <a:pPr>
              <a:spcAft>
                <a:spcPts val="1200"/>
              </a:spcAft>
            </a:pPr>
            <a:r>
              <a:rPr lang="en-US" dirty="0" smtClean="0"/>
              <a:t>David confesses his sin to God (</a:t>
            </a:r>
            <a:r>
              <a:rPr lang="en-US" b="1" dirty="0" smtClean="0"/>
              <a:t>Psalm 51:1-12</a:t>
            </a:r>
            <a:r>
              <a:rPr lang="en-US" dirty="0" smtClean="0"/>
              <a:t>)</a:t>
            </a:r>
          </a:p>
          <a:p>
            <a:pPr lvl="1">
              <a:spcAft>
                <a:spcPts val="1200"/>
              </a:spcAft>
            </a:pPr>
            <a:r>
              <a:rPr lang="en-US" dirty="0" smtClean="0"/>
              <a:t>A man after God’s own heart?  David was not perfect, but when he sinned, he was truly sorry and asked God for forgiveness</a:t>
            </a:r>
          </a:p>
        </p:txBody>
      </p:sp>
    </p:spTree>
    <p:extLst>
      <p:ext uri="{BB962C8B-B14F-4D97-AF65-F5344CB8AC3E}">
        <p14:creationId xmlns:p14="http://schemas.microsoft.com/office/powerpoint/2010/main" val="1973910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066800"/>
          </a:xfrm>
        </p:spPr>
        <p:txBody>
          <a:bodyPr>
            <a:noAutofit/>
          </a:bodyPr>
          <a:lstStyle/>
          <a:p>
            <a:pPr>
              <a:spcAft>
                <a:spcPts val="1200"/>
              </a:spcAft>
            </a:pPr>
            <a:r>
              <a:rPr lang="en-US" sz="4000" b="1" u="sng" dirty="0" smtClean="0"/>
              <a:t>The Wisdom of Solomon</a:t>
            </a:r>
            <a:endParaRPr lang="en-US" sz="4000" b="1" dirty="0"/>
          </a:p>
        </p:txBody>
      </p:sp>
      <p:sp>
        <p:nvSpPr>
          <p:cNvPr id="4" name="Content Placeholder 3"/>
          <p:cNvSpPr>
            <a:spLocks noGrp="1"/>
          </p:cNvSpPr>
          <p:nvPr>
            <p:ph idx="1"/>
          </p:nvPr>
        </p:nvSpPr>
        <p:spPr>
          <a:xfrm>
            <a:off x="76200" y="762000"/>
            <a:ext cx="8991600" cy="6019800"/>
          </a:xfrm>
        </p:spPr>
        <p:txBody>
          <a:bodyPr>
            <a:normAutofit/>
          </a:bodyPr>
          <a:lstStyle/>
          <a:p>
            <a:pPr>
              <a:spcAft>
                <a:spcPts val="1200"/>
              </a:spcAft>
            </a:pPr>
            <a:r>
              <a:rPr lang="en-US" dirty="0" smtClean="0"/>
              <a:t>An important meeting with God (</a:t>
            </a:r>
            <a:r>
              <a:rPr lang="en-US" b="1" dirty="0" smtClean="0"/>
              <a:t>1 Kings 3</a:t>
            </a:r>
            <a:r>
              <a:rPr lang="en-US" dirty="0" smtClean="0"/>
              <a:t>)</a:t>
            </a:r>
          </a:p>
          <a:p>
            <a:pPr lvl="1">
              <a:spcAft>
                <a:spcPts val="1200"/>
              </a:spcAft>
            </a:pPr>
            <a:r>
              <a:rPr lang="en-US" dirty="0" smtClean="0"/>
              <a:t>Verse 5: ask for anything you want</a:t>
            </a:r>
          </a:p>
          <a:p>
            <a:pPr lvl="1">
              <a:spcAft>
                <a:spcPts val="1200"/>
              </a:spcAft>
            </a:pPr>
            <a:r>
              <a:rPr lang="en-US" dirty="0" smtClean="0"/>
              <a:t>Verses 7-9: </a:t>
            </a:r>
            <a:r>
              <a:rPr lang="en-US" dirty="0"/>
              <a:t>h</a:t>
            </a:r>
            <a:r>
              <a:rPr lang="en-US" dirty="0" smtClean="0"/>
              <a:t>e asks for wisdom to lead</a:t>
            </a:r>
          </a:p>
          <a:p>
            <a:pPr lvl="1">
              <a:spcAft>
                <a:spcPts val="1200"/>
              </a:spcAft>
            </a:pPr>
            <a:r>
              <a:rPr lang="en-US" dirty="0" smtClean="0"/>
              <a:t>Verse 12: God blesses Solomon</a:t>
            </a:r>
          </a:p>
          <a:p>
            <a:pPr>
              <a:spcAft>
                <a:spcPts val="1200"/>
              </a:spcAft>
            </a:pPr>
            <a:r>
              <a:rPr lang="en-US" dirty="0" smtClean="0"/>
              <a:t>Solomon was </a:t>
            </a:r>
            <a:r>
              <a:rPr lang="en-US" u="sng" dirty="0" smtClean="0"/>
              <a:t>very wise</a:t>
            </a:r>
            <a:r>
              <a:rPr lang="en-US" dirty="0" smtClean="0"/>
              <a:t> (</a:t>
            </a:r>
            <a:r>
              <a:rPr lang="en-US" b="1" dirty="0" smtClean="0"/>
              <a:t>1 Kings 10:6-7</a:t>
            </a:r>
            <a:r>
              <a:rPr lang="en-US" dirty="0" smtClean="0"/>
              <a:t>)</a:t>
            </a:r>
          </a:p>
          <a:p>
            <a:pPr>
              <a:spcAft>
                <a:spcPts val="1200"/>
              </a:spcAft>
            </a:pPr>
            <a:r>
              <a:rPr lang="en-US" u="sng" dirty="0" smtClean="0"/>
              <a:t>But</a:t>
            </a:r>
            <a:r>
              <a:rPr lang="en-US" dirty="0" smtClean="0"/>
              <a:t> Solomon was </a:t>
            </a:r>
            <a:r>
              <a:rPr lang="en-US" u="sng" dirty="0" smtClean="0"/>
              <a:t>sinful</a:t>
            </a:r>
            <a:r>
              <a:rPr lang="en-US" dirty="0" smtClean="0"/>
              <a:t> (</a:t>
            </a:r>
            <a:r>
              <a:rPr lang="en-US" b="1" dirty="0" smtClean="0"/>
              <a:t>1 Kings 11</a:t>
            </a:r>
            <a:r>
              <a:rPr lang="en-US" dirty="0" smtClean="0"/>
              <a:t>)</a:t>
            </a:r>
          </a:p>
          <a:p>
            <a:pPr lvl="1">
              <a:spcAft>
                <a:spcPts val="1200"/>
              </a:spcAft>
            </a:pPr>
            <a:r>
              <a:rPr lang="en-US" dirty="0" smtClean="0"/>
              <a:t>Verse 1: married many foreign women</a:t>
            </a:r>
          </a:p>
          <a:p>
            <a:pPr lvl="1">
              <a:spcAft>
                <a:spcPts val="1200"/>
              </a:spcAft>
            </a:pPr>
            <a:r>
              <a:rPr lang="en-US" dirty="0" smtClean="0"/>
              <a:t>Verses 2-4: his heart turned away to false gods</a:t>
            </a:r>
          </a:p>
          <a:p>
            <a:pPr>
              <a:spcAft>
                <a:spcPts val="1200"/>
              </a:spcAft>
            </a:pPr>
            <a:endParaRPr lang="en-US" dirty="0" smtClean="0"/>
          </a:p>
        </p:txBody>
      </p:sp>
    </p:spTree>
    <p:extLst>
      <p:ext uri="{BB962C8B-B14F-4D97-AF65-F5344CB8AC3E}">
        <p14:creationId xmlns:p14="http://schemas.microsoft.com/office/powerpoint/2010/main" val="35481410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066800"/>
          </a:xfrm>
        </p:spPr>
        <p:txBody>
          <a:bodyPr>
            <a:noAutofit/>
          </a:bodyPr>
          <a:lstStyle/>
          <a:p>
            <a:pPr>
              <a:spcAft>
                <a:spcPts val="1200"/>
              </a:spcAft>
            </a:pPr>
            <a:r>
              <a:rPr lang="en-US" sz="4000" b="1" u="sng" dirty="0" smtClean="0"/>
              <a:t>Things to Remember:</a:t>
            </a:r>
            <a:endParaRPr lang="en-US" sz="4000" b="1" dirty="0"/>
          </a:p>
        </p:txBody>
      </p:sp>
      <p:sp>
        <p:nvSpPr>
          <p:cNvPr id="4" name="Content Placeholder 3"/>
          <p:cNvSpPr>
            <a:spLocks noGrp="1"/>
          </p:cNvSpPr>
          <p:nvPr>
            <p:ph idx="1"/>
          </p:nvPr>
        </p:nvSpPr>
        <p:spPr>
          <a:xfrm>
            <a:off x="76200" y="914400"/>
            <a:ext cx="8991600" cy="6019800"/>
          </a:xfrm>
        </p:spPr>
        <p:txBody>
          <a:bodyPr>
            <a:normAutofit/>
          </a:bodyPr>
          <a:lstStyle/>
          <a:p>
            <a:pPr>
              <a:spcAft>
                <a:spcPts val="1200"/>
              </a:spcAft>
            </a:pPr>
            <a:r>
              <a:rPr lang="en-US" dirty="0" smtClean="0"/>
              <a:t>Because of their </a:t>
            </a:r>
            <a:r>
              <a:rPr lang="en-US" u="sng" dirty="0" smtClean="0"/>
              <a:t>sin</a:t>
            </a:r>
            <a:r>
              <a:rPr lang="en-US" dirty="0" smtClean="0"/>
              <a:t>, the people suffered and </a:t>
            </a:r>
            <a:r>
              <a:rPr lang="en-US" u="sng" dirty="0" smtClean="0"/>
              <a:t>died</a:t>
            </a:r>
            <a:r>
              <a:rPr lang="en-US" dirty="0" smtClean="0"/>
              <a:t> due to snakebites</a:t>
            </a:r>
          </a:p>
          <a:p>
            <a:pPr>
              <a:spcAft>
                <a:spcPts val="1200"/>
              </a:spcAft>
            </a:pPr>
            <a:r>
              <a:rPr lang="en-US" dirty="0" smtClean="0"/>
              <a:t>Snake-bitten people </a:t>
            </a:r>
            <a:r>
              <a:rPr lang="en-US" u="sng" dirty="0" smtClean="0"/>
              <a:t>could live</a:t>
            </a:r>
            <a:r>
              <a:rPr lang="en-US" dirty="0" smtClean="0"/>
              <a:t> if they </a:t>
            </a:r>
            <a:r>
              <a:rPr lang="en-US" u="sng" dirty="0" smtClean="0"/>
              <a:t>looked up</a:t>
            </a:r>
            <a:r>
              <a:rPr lang="en-US" dirty="0" smtClean="0"/>
              <a:t> at the snake on the pole and </a:t>
            </a:r>
            <a:r>
              <a:rPr lang="en-US" u="sng" dirty="0" smtClean="0"/>
              <a:t>believed God</a:t>
            </a:r>
          </a:p>
          <a:p>
            <a:pPr>
              <a:spcAft>
                <a:spcPts val="1200"/>
              </a:spcAft>
            </a:pPr>
            <a:r>
              <a:rPr lang="en-US" dirty="0" smtClean="0"/>
              <a:t>A </a:t>
            </a:r>
            <a:r>
              <a:rPr lang="en-US" u="sng" dirty="0" smtClean="0"/>
              <a:t>step of faith</a:t>
            </a:r>
            <a:r>
              <a:rPr lang="en-US" dirty="0" smtClean="0"/>
              <a:t> usually comes before God shows His power</a:t>
            </a:r>
          </a:p>
          <a:p>
            <a:pPr>
              <a:spcAft>
                <a:spcPts val="1200"/>
              </a:spcAft>
            </a:pPr>
            <a:r>
              <a:rPr lang="en-US" dirty="0" smtClean="0"/>
              <a:t>Even </a:t>
            </a:r>
            <a:r>
              <a:rPr lang="en-US" u="sng" dirty="0" smtClean="0"/>
              <a:t>the greatest</a:t>
            </a:r>
            <a:r>
              <a:rPr lang="en-US" dirty="0" smtClean="0"/>
              <a:t> men in the Bible are </a:t>
            </a:r>
            <a:r>
              <a:rPr lang="en-US" u="sng" dirty="0" smtClean="0"/>
              <a:t>sinners</a:t>
            </a:r>
            <a:r>
              <a:rPr lang="en-US" dirty="0" smtClean="0"/>
              <a:t> and </a:t>
            </a:r>
            <a:r>
              <a:rPr lang="en-US" u="sng" dirty="0" smtClean="0"/>
              <a:t>need God’s forgiveness</a:t>
            </a:r>
          </a:p>
        </p:txBody>
      </p:sp>
    </p:spTree>
    <p:extLst>
      <p:ext uri="{BB962C8B-B14F-4D97-AF65-F5344CB8AC3E}">
        <p14:creationId xmlns:p14="http://schemas.microsoft.com/office/powerpoint/2010/main" val="192098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066800"/>
          </a:xfrm>
        </p:spPr>
        <p:txBody>
          <a:bodyPr>
            <a:noAutofit/>
          </a:bodyPr>
          <a:lstStyle/>
          <a:p>
            <a:pPr>
              <a:spcAft>
                <a:spcPts val="1200"/>
              </a:spcAft>
            </a:pPr>
            <a:r>
              <a:rPr lang="en-US" b="1" u="sng" dirty="0" smtClean="0"/>
              <a:t>The big question…</a:t>
            </a:r>
            <a:endParaRPr lang="en-US" b="1" dirty="0"/>
          </a:p>
        </p:txBody>
      </p:sp>
      <p:sp>
        <p:nvSpPr>
          <p:cNvPr id="4" name="Content Placeholder 3"/>
          <p:cNvSpPr>
            <a:spLocks noGrp="1"/>
          </p:cNvSpPr>
          <p:nvPr>
            <p:ph idx="1"/>
          </p:nvPr>
        </p:nvSpPr>
        <p:spPr>
          <a:xfrm>
            <a:off x="838200" y="1219200"/>
            <a:ext cx="7620000" cy="5029200"/>
          </a:xfrm>
        </p:spPr>
        <p:txBody>
          <a:bodyPr>
            <a:normAutofit fontScale="92500" lnSpcReduction="20000"/>
          </a:bodyPr>
          <a:lstStyle/>
          <a:p>
            <a:pPr>
              <a:spcAft>
                <a:spcPts val="1200"/>
              </a:spcAft>
            </a:pPr>
            <a:r>
              <a:rPr lang="en-US" dirty="0" smtClean="0"/>
              <a:t>God is holy and just and must punish sin (</a:t>
            </a:r>
            <a:r>
              <a:rPr lang="en-US" b="1" dirty="0" smtClean="0"/>
              <a:t>Exodus 34:6,7</a:t>
            </a:r>
            <a:r>
              <a:rPr lang="en-US" dirty="0" smtClean="0"/>
              <a:t>)</a:t>
            </a:r>
          </a:p>
          <a:p>
            <a:pPr>
              <a:spcAft>
                <a:spcPts val="1200"/>
              </a:spcAft>
            </a:pPr>
            <a:r>
              <a:rPr lang="en-US" dirty="0"/>
              <a:t>The righteous payment for sin is death (</a:t>
            </a:r>
            <a:r>
              <a:rPr lang="en-US" b="1" dirty="0"/>
              <a:t>Ezekiel 18:4</a:t>
            </a:r>
            <a:r>
              <a:rPr lang="en-US" dirty="0"/>
              <a:t>)</a:t>
            </a:r>
          </a:p>
          <a:p>
            <a:pPr>
              <a:spcAft>
                <a:spcPts val="1200"/>
              </a:spcAft>
            </a:pPr>
            <a:r>
              <a:rPr lang="en-US" dirty="0" smtClean="0"/>
              <a:t>All people are guilty of sin and will die.</a:t>
            </a:r>
          </a:p>
          <a:p>
            <a:pPr>
              <a:spcAft>
                <a:spcPts val="1200"/>
              </a:spcAft>
            </a:pPr>
            <a:r>
              <a:rPr lang="en-US" dirty="0" smtClean="0"/>
              <a:t>How </a:t>
            </a:r>
            <a:r>
              <a:rPr lang="en-US" dirty="0"/>
              <a:t>can a God of justice </a:t>
            </a:r>
            <a:r>
              <a:rPr lang="en-US" u="sng" dirty="0"/>
              <a:t>punish</a:t>
            </a:r>
            <a:r>
              <a:rPr lang="en-US" dirty="0"/>
              <a:t> sin </a:t>
            </a:r>
            <a:r>
              <a:rPr lang="en-US" b="1" dirty="0"/>
              <a:t>and </a:t>
            </a:r>
            <a:r>
              <a:rPr lang="en-US" u="sng" dirty="0"/>
              <a:t>forgive</a:t>
            </a:r>
            <a:r>
              <a:rPr lang="en-US" dirty="0"/>
              <a:t> sin (</a:t>
            </a:r>
            <a:r>
              <a:rPr lang="en-US" b="1" dirty="0"/>
              <a:t>Exodus </a:t>
            </a:r>
            <a:r>
              <a:rPr lang="en-US" b="1" dirty="0" smtClean="0"/>
              <a:t>34:6,7</a:t>
            </a:r>
            <a:r>
              <a:rPr lang="en-US" dirty="0" smtClean="0"/>
              <a:t>)?</a:t>
            </a:r>
          </a:p>
          <a:p>
            <a:pPr>
              <a:spcAft>
                <a:spcPts val="1200"/>
              </a:spcAft>
            </a:pPr>
            <a:r>
              <a:rPr lang="en-US" b="1" dirty="0" smtClean="0"/>
              <a:t>Psalm 73:21-26  &gt;  </a:t>
            </a:r>
            <a:r>
              <a:rPr lang="en-US" dirty="0" smtClean="0"/>
              <a:t>A final thought: </a:t>
            </a:r>
          </a:p>
          <a:p>
            <a:pPr lvl="1">
              <a:spcAft>
                <a:spcPts val="1200"/>
              </a:spcAft>
            </a:pPr>
            <a:r>
              <a:rPr lang="en-US" dirty="0" smtClean="0"/>
              <a:t>Am I like a brute beast or do I desire God above all else?</a:t>
            </a:r>
            <a:endParaRPr lang="en-US" dirty="0"/>
          </a:p>
        </p:txBody>
      </p:sp>
    </p:spTree>
    <p:extLst>
      <p:ext uri="{BB962C8B-B14F-4D97-AF65-F5344CB8AC3E}">
        <p14:creationId xmlns:p14="http://schemas.microsoft.com/office/powerpoint/2010/main" val="159685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par>
                          <p:cTn id="28" fill="hold">
                            <p:stCondLst>
                              <p:cond delay="500"/>
                            </p:stCondLst>
                            <p:childTnLst>
                              <p:par>
                                <p:cTn id="29" presetID="22" presetClass="entr" presetSubtype="8" fill="hold" grpId="0" nodeType="after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Effect transition="in" filter="wipe(left)">
                                      <p:cBhvr>
                                        <p:cTn id="31"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15962"/>
          </a:xfrm>
        </p:spPr>
        <p:txBody>
          <a:bodyPr>
            <a:normAutofit fontScale="90000"/>
          </a:bodyPr>
          <a:lstStyle/>
          <a:p>
            <a:r>
              <a:rPr lang="en-US" b="1" u="sng" dirty="0" smtClean="0"/>
              <a:t>Study Plan</a:t>
            </a:r>
            <a:endParaRPr lang="en-US" b="1" u="sng" dirty="0"/>
          </a:p>
        </p:txBody>
      </p:sp>
      <p:graphicFrame>
        <p:nvGraphicFramePr>
          <p:cNvPr id="4" name="Table 3"/>
          <p:cNvGraphicFramePr>
            <a:graphicFrameLocks noGrp="1"/>
          </p:cNvGraphicFramePr>
          <p:nvPr>
            <p:extLst/>
          </p:nvPr>
        </p:nvGraphicFramePr>
        <p:xfrm>
          <a:off x="304800" y="761994"/>
          <a:ext cx="8534400" cy="5943600"/>
        </p:xfrm>
        <a:graphic>
          <a:graphicData uri="http://schemas.openxmlformats.org/drawingml/2006/table">
            <a:tbl>
              <a:tblPr>
                <a:tableStyleId>{5C22544A-7EE6-4342-B048-85BDC9FD1C3A}</a:tableStyleId>
              </a:tblPr>
              <a:tblGrid>
                <a:gridCol w="757492">
                  <a:extLst>
                    <a:ext uri="{9D8B030D-6E8A-4147-A177-3AD203B41FA5}">
                      <a16:colId xmlns:a16="http://schemas.microsoft.com/office/drawing/2014/main" val="20000"/>
                    </a:ext>
                  </a:extLst>
                </a:gridCol>
                <a:gridCol w="7776908">
                  <a:extLst>
                    <a:ext uri="{9D8B030D-6E8A-4147-A177-3AD203B41FA5}">
                      <a16:colId xmlns:a16="http://schemas.microsoft.com/office/drawing/2014/main" val="20001"/>
                    </a:ext>
                  </a:extLst>
                </a:gridCol>
              </a:tblGrid>
              <a:tr h="495300">
                <a:tc>
                  <a:txBody>
                    <a:bodyPr/>
                    <a:lstStyle/>
                    <a:p>
                      <a:pPr algn="ctr" fontAlgn="ctr"/>
                      <a:r>
                        <a:rPr lang="en-US" sz="2800" u="none" strike="noStrike" dirty="0">
                          <a:effectLst/>
                        </a:rPr>
                        <a:t>1</a:t>
                      </a:r>
                      <a:endParaRPr lang="en-US" sz="2800" b="0" i="0" u="none" strike="noStrike" dirty="0">
                        <a:solidFill>
                          <a:srgbClr val="000000"/>
                        </a:solidFill>
                        <a:effectLst/>
                        <a:latin typeface="Calibri"/>
                      </a:endParaRPr>
                    </a:p>
                  </a:txBody>
                  <a:tcPr marL="9525" marR="9525" marT="9525" marB="0" anchor="ctr"/>
                </a:tc>
                <a:tc>
                  <a:txBody>
                    <a:bodyPr/>
                    <a:lstStyle/>
                    <a:p>
                      <a:pPr algn="l" fontAlgn="ctr"/>
                      <a:r>
                        <a:rPr lang="en-US" sz="2800" u="none" strike="noStrike">
                          <a:effectLst/>
                        </a:rPr>
                        <a:t>Is the Bible Trustworthy?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495300">
                <a:tc>
                  <a:txBody>
                    <a:bodyPr/>
                    <a:lstStyle/>
                    <a:p>
                      <a:pPr algn="ctr" fontAlgn="ctr"/>
                      <a:r>
                        <a:rPr lang="en-US" sz="2800" u="none" strike="noStrike">
                          <a:effectLst/>
                        </a:rPr>
                        <a:t>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Did</a:t>
                      </a:r>
                      <a:r>
                        <a:rPr lang="en-US" sz="2800" u="none" strike="noStrike" baseline="0" dirty="0" smtClean="0">
                          <a:effectLst/>
                        </a:rPr>
                        <a:t> God Really Create the World</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495300">
                <a:tc>
                  <a:txBody>
                    <a:bodyPr/>
                    <a:lstStyle/>
                    <a:p>
                      <a:pPr algn="ctr" fontAlgn="ctr"/>
                      <a:r>
                        <a:rPr lang="en-US" sz="2800" u="none" strike="noStrike">
                          <a:effectLst/>
                        </a:rPr>
                        <a:t>3</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If God is good, why does suffering exist?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495300">
                <a:tc>
                  <a:txBody>
                    <a:bodyPr/>
                    <a:lstStyle/>
                    <a:p>
                      <a:pPr algn="ctr" fontAlgn="ctr"/>
                      <a:r>
                        <a:rPr lang="en-US" sz="2800" u="none" strike="noStrike">
                          <a:effectLst/>
                        </a:rPr>
                        <a:t>4</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evil so widespread and powerful?</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495300">
                <a:tc>
                  <a:txBody>
                    <a:bodyPr/>
                    <a:lstStyle/>
                    <a:p>
                      <a:pPr algn="ctr" fontAlgn="ctr"/>
                      <a:r>
                        <a:rPr lang="en-US" sz="2800" u="none" strike="noStrike">
                          <a:effectLst/>
                        </a:rPr>
                        <a:t>5</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Why is Israel so important?</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r h="495300">
                <a:tc>
                  <a:txBody>
                    <a:bodyPr/>
                    <a:lstStyle/>
                    <a:p>
                      <a:pPr algn="ctr" fontAlgn="ctr"/>
                      <a:r>
                        <a:rPr lang="en-US" sz="2800" u="none" strike="noStrike">
                          <a:effectLst/>
                        </a:rPr>
                        <a:t>6</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Who is God?</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5"/>
                  </a:ext>
                </a:extLst>
              </a:tr>
              <a:tr h="495300">
                <a:tc>
                  <a:txBody>
                    <a:bodyPr/>
                    <a:lstStyle/>
                    <a:p>
                      <a:pPr algn="ctr" fontAlgn="ctr"/>
                      <a:r>
                        <a:rPr lang="en-US" sz="2800" u="none" strike="noStrike">
                          <a:effectLst/>
                        </a:rPr>
                        <a:t>7</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What </a:t>
                      </a:r>
                      <a:r>
                        <a:rPr lang="en-US" sz="2800" u="none" strike="noStrike" dirty="0" smtClean="0">
                          <a:effectLst/>
                        </a:rPr>
                        <a:t>is the purpose</a:t>
                      </a:r>
                      <a:r>
                        <a:rPr lang="en-US" sz="2800" u="none" strike="noStrike" baseline="0" dirty="0" smtClean="0">
                          <a:effectLst/>
                        </a:rPr>
                        <a:t> of the Ten Commandments</a:t>
                      </a:r>
                      <a:r>
                        <a:rPr lang="en-US" sz="2800" u="none" strike="noStrike" dirty="0" smtClean="0">
                          <a:effectLst/>
                        </a:rPr>
                        <a:t>?</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6"/>
                  </a:ext>
                </a:extLst>
              </a:tr>
              <a:tr h="495300">
                <a:tc>
                  <a:txBody>
                    <a:bodyPr/>
                    <a:lstStyle/>
                    <a:p>
                      <a:pPr algn="ctr" fontAlgn="ctr"/>
                      <a:r>
                        <a:rPr lang="en-US" sz="2800" u="none" strike="noStrike">
                          <a:effectLst/>
                        </a:rPr>
                        <a:t>8</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smtClean="0">
                          <a:effectLst/>
                        </a:rPr>
                        <a:t>What does it mean to “take a step of faith”?</a:t>
                      </a:r>
                      <a:endParaRPr lang="en-US" sz="28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10007"/>
                  </a:ext>
                </a:extLst>
              </a:tr>
              <a:tr h="495300">
                <a:tc>
                  <a:txBody>
                    <a:bodyPr/>
                    <a:lstStyle/>
                    <a:p>
                      <a:pPr algn="ctr" fontAlgn="ctr"/>
                      <a:r>
                        <a:rPr lang="en-US" sz="2800" u="none" strike="noStrike">
                          <a:effectLst/>
                        </a:rPr>
                        <a:t>9</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How do the Old and New Testaments fit together?</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8"/>
                  </a:ext>
                </a:extLst>
              </a:tr>
              <a:tr h="495300">
                <a:tc>
                  <a:txBody>
                    <a:bodyPr/>
                    <a:lstStyle/>
                    <a:p>
                      <a:pPr algn="ctr" fontAlgn="ctr"/>
                      <a:r>
                        <a:rPr lang="en-US" sz="2800" u="none" strike="noStrike">
                          <a:effectLst/>
                        </a:rPr>
                        <a:t>10</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Why did Jesus perform miracles?</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9"/>
                  </a:ext>
                </a:extLst>
              </a:tr>
              <a:tr h="495300">
                <a:tc>
                  <a:txBody>
                    <a:bodyPr/>
                    <a:lstStyle/>
                    <a:p>
                      <a:pPr algn="ctr" fontAlgn="ctr"/>
                      <a:r>
                        <a:rPr lang="en-US" sz="2800" u="none" strike="noStrike">
                          <a:effectLst/>
                        </a:rPr>
                        <a:t>11</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a:effectLst/>
                        </a:rPr>
                        <a:t>What did Jesus really say?</a:t>
                      </a:r>
                      <a:endParaRPr lang="en-US" sz="280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10"/>
                  </a:ext>
                </a:extLst>
              </a:tr>
              <a:tr h="495300">
                <a:tc>
                  <a:txBody>
                    <a:bodyPr/>
                    <a:lstStyle/>
                    <a:p>
                      <a:pPr algn="ctr" fontAlgn="ctr"/>
                      <a:r>
                        <a:rPr lang="en-US" sz="2800" u="none" strike="noStrike">
                          <a:effectLst/>
                        </a:rPr>
                        <a:t>12</a:t>
                      </a:r>
                      <a:endParaRPr lang="en-US" sz="2800" b="0" i="0" u="none" strike="noStrike">
                        <a:solidFill>
                          <a:srgbClr val="000000"/>
                        </a:solidFill>
                        <a:effectLst/>
                        <a:latin typeface="Calibri"/>
                      </a:endParaRPr>
                    </a:p>
                  </a:txBody>
                  <a:tcPr marL="9525" marR="9525" marT="9525" marB="0" anchor="ctr"/>
                </a:tc>
                <a:tc>
                  <a:txBody>
                    <a:bodyPr/>
                    <a:lstStyle/>
                    <a:p>
                      <a:pPr algn="l" fontAlgn="ctr"/>
                      <a:r>
                        <a:rPr lang="en-US" sz="2800" u="none" strike="noStrike" dirty="0">
                          <a:effectLst/>
                        </a:rPr>
                        <a:t>Is death the end (or the beginning)?</a:t>
                      </a:r>
                      <a:endParaRPr lang="en-US" sz="28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11"/>
                  </a:ext>
                </a:extLst>
              </a:tr>
            </a:tbl>
          </a:graphicData>
        </a:graphic>
      </p:graphicFrame>
      <p:cxnSp>
        <p:nvCxnSpPr>
          <p:cNvPr id="5" name="Straight Connector 4"/>
          <p:cNvCxnSpPr/>
          <p:nvPr/>
        </p:nvCxnSpPr>
        <p:spPr>
          <a:xfrm>
            <a:off x="304800" y="10668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304800" y="15376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04800" y="2035792"/>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2563504"/>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30480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3518848"/>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 y="4038600"/>
            <a:ext cx="7848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7177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685800"/>
          </a:xfrm>
        </p:spPr>
        <p:txBody>
          <a:bodyPr>
            <a:noAutofit/>
          </a:bodyPr>
          <a:lstStyle/>
          <a:p>
            <a:r>
              <a:rPr lang="en-US" sz="3200" b="1" u="sng" dirty="0" smtClean="0"/>
              <a:t>Last week - God’s Ten Commandments (Exodus 20)</a:t>
            </a:r>
            <a:endParaRPr lang="en-US" sz="3200" b="1" u="sng" dirty="0"/>
          </a:p>
        </p:txBody>
      </p:sp>
      <p:sp>
        <p:nvSpPr>
          <p:cNvPr id="4" name="Content Placeholder 3"/>
          <p:cNvSpPr>
            <a:spLocks noGrp="1"/>
          </p:cNvSpPr>
          <p:nvPr>
            <p:ph idx="1"/>
          </p:nvPr>
        </p:nvSpPr>
        <p:spPr>
          <a:xfrm>
            <a:off x="228600" y="838200"/>
            <a:ext cx="8610600" cy="5867400"/>
          </a:xfrm>
        </p:spPr>
        <p:txBody>
          <a:bodyPr>
            <a:normAutofit fontScale="85000" lnSpcReduction="20000"/>
          </a:bodyPr>
          <a:lstStyle/>
          <a:p>
            <a:pPr marL="514350" indent="-514350">
              <a:spcAft>
                <a:spcPts val="1200"/>
              </a:spcAft>
              <a:buFont typeface="+mj-lt"/>
              <a:buAutoNum type="arabicPeriod"/>
            </a:pPr>
            <a:r>
              <a:rPr lang="en-US" b="1" dirty="0" smtClean="0"/>
              <a:t>Verse 3</a:t>
            </a:r>
            <a:r>
              <a:rPr lang="en-US" dirty="0" smtClean="0"/>
              <a:t>:  You shall have </a:t>
            </a:r>
            <a:r>
              <a:rPr lang="en-US" u="sng" dirty="0" smtClean="0"/>
              <a:t>no other gods</a:t>
            </a:r>
            <a:r>
              <a:rPr lang="en-US" dirty="0" smtClean="0"/>
              <a:t> before Me</a:t>
            </a:r>
          </a:p>
          <a:p>
            <a:pPr marL="514350" indent="-514350">
              <a:spcAft>
                <a:spcPts val="1200"/>
              </a:spcAft>
              <a:buFont typeface="+mj-lt"/>
              <a:buAutoNum type="arabicPeriod"/>
            </a:pPr>
            <a:r>
              <a:rPr lang="en-US" b="1" dirty="0" smtClean="0"/>
              <a:t>Verses 4-6</a:t>
            </a:r>
            <a:r>
              <a:rPr lang="en-US" dirty="0" smtClean="0"/>
              <a:t>:  You shall </a:t>
            </a:r>
            <a:r>
              <a:rPr lang="en-US" u="sng" dirty="0" smtClean="0"/>
              <a:t>not make and worship idols</a:t>
            </a:r>
          </a:p>
          <a:p>
            <a:pPr marL="514350" indent="-514350">
              <a:spcAft>
                <a:spcPts val="1200"/>
              </a:spcAft>
              <a:buFont typeface="+mj-lt"/>
              <a:buAutoNum type="arabicPeriod"/>
            </a:pPr>
            <a:r>
              <a:rPr lang="en-US" b="1" dirty="0" smtClean="0"/>
              <a:t>Verse 7</a:t>
            </a:r>
            <a:r>
              <a:rPr lang="en-US" dirty="0" smtClean="0"/>
              <a:t>:  You shall </a:t>
            </a:r>
            <a:r>
              <a:rPr lang="en-US" u="sng" dirty="0" smtClean="0"/>
              <a:t>not misuse the name of God</a:t>
            </a:r>
          </a:p>
          <a:p>
            <a:pPr marL="514350" indent="-514350">
              <a:spcAft>
                <a:spcPts val="1200"/>
              </a:spcAft>
              <a:buFont typeface="+mj-lt"/>
              <a:buAutoNum type="arabicPeriod"/>
            </a:pPr>
            <a:r>
              <a:rPr lang="en-US" b="1" dirty="0" smtClean="0"/>
              <a:t>Verses 8-10</a:t>
            </a:r>
            <a:r>
              <a:rPr lang="en-US" dirty="0" smtClean="0"/>
              <a:t>:  Remember the </a:t>
            </a:r>
            <a:r>
              <a:rPr lang="en-US" u="sng" dirty="0" smtClean="0"/>
              <a:t>Sabbath day</a:t>
            </a:r>
            <a:r>
              <a:rPr lang="en-US" dirty="0" smtClean="0"/>
              <a:t>, to keep it </a:t>
            </a:r>
            <a:r>
              <a:rPr lang="en-US" u="sng" dirty="0" smtClean="0"/>
              <a:t>holy</a:t>
            </a:r>
          </a:p>
          <a:p>
            <a:pPr marL="514350" indent="-514350">
              <a:spcAft>
                <a:spcPts val="1200"/>
              </a:spcAft>
              <a:buFont typeface="+mj-lt"/>
              <a:buAutoNum type="arabicPeriod" startAt="5"/>
            </a:pPr>
            <a:r>
              <a:rPr lang="en-US" b="1" dirty="0"/>
              <a:t>Verse 12</a:t>
            </a:r>
            <a:r>
              <a:rPr lang="en-US" dirty="0"/>
              <a:t>:  </a:t>
            </a:r>
            <a:r>
              <a:rPr lang="en-US" u="sng" dirty="0"/>
              <a:t>Honor</a:t>
            </a:r>
            <a:r>
              <a:rPr lang="en-US" dirty="0"/>
              <a:t> your </a:t>
            </a:r>
            <a:r>
              <a:rPr lang="en-US" u="sng" dirty="0"/>
              <a:t>father and mother</a:t>
            </a:r>
          </a:p>
          <a:p>
            <a:pPr marL="514350" indent="-514350">
              <a:spcAft>
                <a:spcPts val="1200"/>
              </a:spcAft>
              <a:buFont typeface="+mj-lt"/>
              <a:buAutoNum type="arabicPeriod" startAt="5"/>
            </a:pPr>
            <a:r>
              <a:rPr lang="en-US" b="1" dirty="0" smtClean="0"/>
              <a:t>Verse </a:t>
            </a:r>
            <a:r>
              <a:rPr lang="en-US" b="1" dirty="0"/>
              <a:t>13</a:t>
            </a:r>
            <a:r>
              <a:rPr lang="en-US" dirty="0"/>
              <a:t>:  You shall </a:t>
            </a:r>
            <a:r>
              <a:rPr lang="en-US" u="sng" dirty="0"/>
              <a:t>not murder</a:t>
            </a:r>
          </a:p>
          <a:p>
            <a:pPr marL="514350" indent="-514350">
              <a:spcAft>
                <a:spcPts val="1200"/>
              </a:spcAft>
              <a:buFont typeface="+mj-lt"/>
              <a:buAutoNum type="arabicPeriod" startAt="5"/>
            </a:pPr>
            <a:r>
              <a:rPr lang="en-US" b="1" dirty="0" smtClean="0"/>
              <a:t>Verse </a:t>
            </a:r>
            <a:r>
              <a:rPr lang="en-US" b="1" dirty="0"/>
              <a:t>14</a:t>
            </a:r>
            <a:r>
              <a:rPr lang="en-US" dirty="0"/>
              <a:t>:  You shall </a:t>
            </a:r>
            <a:r>
              <a:rPr lang="en-US" u="sng" dirty="0"/>
              <a:t>not commit adultery</a:t>
            </a:r>
          </a:p>
          <a:p>
            <a:pPr marL="514350" indent="-514350">
              <a:spcAft>
                <a:spcPts val="1200"/>
              </a:spcAft>
              <a:buFont typeface="+mj-lt"/>
              <a:buAutoNum type="arabicPeriod" startAt="5"/>
            </a:pPr>
            <a:r>
              <a:rPr lang="en-US" b="1" dirty="0" smtClean="0"/>
              <a:t>Verse </a:t>
            </a:r>
            <a:r>
              <a:rPr lang="en-US" b="1" dirty="0"/>
              <a:t>15</a:t>
            </a:r>
            <a:r>
              <a:rPr lang="en-US" dirty="0"/>
              <a:t>:  You shall </a:t>
            </a:r>
            <a:r>
              <a:rPr lang="en-US" u="sng" dirty="0"/>
              <a:t>not steal</a:t>
            </a:r>
          </a:p>
          <a:p>
            <a:pPr marL="514350" indent="-514350">
              <a:spcAft>
                <a:spcPts val="1200"/>
              </a:spcAft>
              <a:buFont typeface="+mj-lt"/>
              <a:buAutoNum type="arabicPeriod" startAt="5"/>
            </a:pPr>
            <a:r>
              <a:rPr lang="en-US" b="1" dirty="0" smtClean="0"/>
              <a:t>Verse </a:t>
            </a:r>
            <a:r>
              <a:rPr lang="en-US" b="1" dirty="0"/>
              <a:t>16</a:t>
            </a:r>
            <a:r>
              <a:rPr lang="en-US" dirty="0"/>
              <a:t>:  You shall </a:t>
            </a:r>
            <a:r>
              <a:rPr lang="en-US" u="sng" dirty="0"/>
              <a:t>not lie</a:t>
            </a:r>
          </a:p>
          <a:p>
            <a:pPr marL="514350" indent="-514350">
              <a:spcAft>
                <a:spcPts val="1200"/>
              </a:spcAft>
              <a:buFont typeface="+mj-lt"/>
              <a:buAutoNum type="arabicPeriod" startAt="5"/>
            </a:pPr>
            <a:r>
              <a:rPr lang="en-US" b="1" dirty="0" smtClean="0"/>
              <a:t>Verse </a:t>
            </a:r>
            <a:r>
              <a:rPr lang="en-US" b="1" dirty="0"/>
              <a:t>17</a:t>
            </a:r>
            <a:r>
              <a:rPr lang="en-US" dirty="0"/>
              <a:t>:  You shall </a:t>
            </a:r>
            <a:r>
              <a:rPr lang="en-US" u="sng" dirty="0"/>
              <a:t>not covet</a:t>
            </a:r>
          </a:p>
          <a:p>
            <a:pPr marL="514350" indent="-514350">
              <a:spcAft>
                <a:spcPts val="1200"/>
              </a:spcAft>
              <a:buFont typeface="+mj-lt"/>
              <a:buAutoNum type="arabicPeriod"/>
            </a:pPr>
            <a:endParaRPr lang="en-US" u="sng" dirty="0" smtClean="0"/>
          </a:p>
        </p:txBody>
      </p:sp>
    </p:spTree>
    <p:extLst>
      <p:ext uri="{BB962C8B-B14F-4D97-AF65-F5344CB8AC3E}">
        <p14:creationId xmlns:p14="http://schemas.microsoft.com/office/powerpoint/2010/main" val="1966479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685800"/>
          </a:xfrm>
        </p:spPr>
        <p:txBody>
          <a:bodyPr>
            <a:noAutofit/>
          </a:bodyPr>
          <a:lstStyle/>
          <a:p>
            <a:pPr>
              <a:spcAft>
                <a:spcPts val="1200"/>
              </a:spcAft>
            </a:pPr>
            <a:r>
              <a:rPr lang="en-US" sz="4000" u="sng" dirty="0" smtClean="0"/>
              <a:t>Last week - we have </a:t>
            </a:r>
            <a:r>
              <a:rPr lang="en-US" sz="4000" b="1" u="sng" dirty="0" smtClean="0"/>
              <a:t>big</a:t>
            </a:r>
            <a:r>
              <a:rPr lang="en-US" sz="4000" u="sng" dirty="0" smtClean="0"/>
              <a:t> problems!</a:t>
            </a:r>
            <a:endParaRPr lang="en-US" sz="4000" u="sng" dirty="0"/>
          </a:p>
        </p:txBody>
      </p:sp>
      <p:sp>
        <p:nvSpPr>
          <p:cNvPr id="4" name="Content Placeholder 3"/>
          <p:cNvSpPr>
            <a:spLocks noGrp="1"/>
          </p:cNvSpPr>
          <p:nvPr>
            <p:ph idx="1"/>
          </p:nvPr>
        </p:nvSpPr>
        <p:spPr>
          <a:xfrm>
            <a:off x="76200" y="762000"/>
            <a:ext cx="8991600" cy="6019800"/>
          </a:xfrm>
        </p:spPr>
        <p:txBody>
          <a:bodyPr>
            <a:normAutofit fontScale="77500" lnSpcReduction="20000"/>
          </a:bodyPr>
          <a:lstStyle/>
          <a:p>
            <a:pPr>
              <a:spcAft>
                <a:spcPts val="1200"/>
              </a:spcAft>
            </a:pPr>
            <a:r>
              <a:rPr lang="en-US" b="1" u="sng" dirty="0"/>
              <a:t>We all fail </a:t>
            </a:r>
            <a:r>
              <a:rPr lang="en-US" u="sng" dirty="0"/>
              <a:t>this test!</a:t>
            </a:r>
            <a:endParaRPr lang="en-US" dirty="0" smtClean="0"/>
          </a:p>
          <a:p>
            <a:pPr lvl="1">
              <a:spcAft>
                <a:spcPts val="1200"/>
              </a:spcAft>
            </a:pPr>
            <a:r>
              <a:rPr lang="en-US" dirty="0" smtClean="0"/>
              <a:t>The only passing score:  100% perfect (</a:t>
            </a:r>
            <a:r>
              <a:rPr lang="en-US" b="1" dirty="0" smtClean="0"/>
              <a:t>Matthew 5:48</a:t>
            </a:r>
            <a:r>
              <a:rPr lang="en-US" dirty="0" smtClean="0"/>
              <a:t>)</a:t>
            </a:r>
          </a:p>
          <a:p>
            <a:pPr lvl="1">
              <a:spcAft>
                <a:spcPts val="1200"/>
              </a:spcAft>
            </a:pPr>
            <a:r>
              <a:rPr lang="en-US" dirty="0" smtClean="0"/>
              <a:t>If you break one law, you fail (</a:t>
            </a:r>
            <a:r>
              <a:rPr lang="en-US" b="1" dirty="0" smtClean="0"/>
              <a:t>James 2:10</a:t>
            </a:r>
            <a:r>
              <a:rPr lang="en-US" dirty="0" smtClean="0"/>
              <a:t>)</a:t>
            </a:r>
          </a:p>
          <a:p>
            <a:pPr lvl="1">
              <a:spcAft>
                <a:spcPts val="1200"/>
              </a:spcAft>
            </a:pPr>
            <a:r>
              <a:rPr lang="en-US" dirty="0" smtClean="0"/>
              <a:t>No one can do it; we all stand silent (</a:t>
            </a:r>
            <a:r>
              <a:rPr lang="en-US" b="1" dirty="0" smtClean="0"/>
              <a:t>Romans 3:19,20</a:t>
            </a:r>
            <a:r>
              <a:rPr lang="en-US" dirty="0" smtClean="0"/>
              <a:t>)</a:t>
            </a:r>
          </a:p>
          <a:p>
            <a:pPr>
              <a:spcAft>
                <a:spcPts val="1200"/>
              </a:spcAft>
            </a:pPr>
            <a:r>
              <a:rPr lang="en-US" dirty="0" smtClean="0"/>
              <a:t>Breaking the law requires </a:t>
            </a:r>
            <a:r>
              <a:rPr lang="en-US" b="1" dirty="0" smtClean="0"/>
              <a:t>punishment </a:t>
            </a:r>
          </a:p>
          <a:p>
            <a:pPr lvl="1">
              <a:spcAft>
                <a:spcPts val="1200"/>
              </a:spcAft>
            </a:pPr>
            <a:r>
              <a:rPr lang="en-US" dirty="0" smtClean="0"/>
              <a:t>If we are guilty of breaking the law in this country, the government has the authority to punish us.</a:t>
            </a:r>
          </a:p>
          <a:p>
            <a:pPr lvl="1">
              <a:spcAft>
                <a:spcPts val="1200"/>
              </a:spcAft>
            </a:pPr>
            <a:r>
              <a:rPr lang="en-US" dirty="0" smtClean="0"/>
              <a:t>When we break God’s laws, He has the authority to punish us.</a:t>
            </a:r>
          </a:p>
          <a:p>
            <a:pPr>
              <a:spcAft>
                <a:spcPts val="1200"/>
              </a:spcAft>
            </a:pPr>
            <a:r>
              <a:rPr lang="en-US" dirty="0"/>
              <a:t>The entire human race has </a:t>
            </a:r>
            <a:r>
              <a:rPr lang="en-US" b="1" dirty="0"/>
              <a:t>two problems</a:t>
            </a:r>
            <a:r>
              <a:rPr lang="en-US" dirty="0"/>
              <a:t>:</a:t>
            </a:r>
          </a:p>
          <a:p>
            <a:pPr marL="971550" lvl="1" indent="-514350">
              <a:spcAft>
                <a:spcPts val="1200"/>
              </a:spcAft>
              <a:buFont typeface="+mj-lt"/>
              <a:buAutoNum type="arabicPeriod"/>
            </a:pPr>
            <a:r>
              <a:rPr lang="en-US" dirty="0"/>
              <a:t>Adam’s </a:t>
            </a:r>
            <a:r>
              <a:rPr lang="en-US" b="1" dirty="0"/>
              <a:t>sin </a:t>
            </a:r>
            <a:r>
              <a:rPr lang="en-US" dirty="0"/>
              <a:t>resulted in </a:t>
            </a:r>
            <a:r>
              <a:rPr lang="en-US" b="1" dirty="0"/>
              <a:t>death </a:t>
            </a:r>
            <a:r>
              <a:rPr lang="en-US" dirty="0"/>
              <a:t>(physical and spiritual).  For him and for all humans.</a:t>
            </a:r>
          </a:p>
          <a:p>
            <a:pPr marL="971550" lvl="1" indent="-514350">
              <a:spcAft>
                <a:spcPts val="1200"/>
              </a:spcAft>
              <a:buFont typeface="+mj-lt"/>
              <a:buAutoNum type="arabicPeriod"/>
            </a:pPr>
            <a:r>
              <a:rPr lang="en-US" dirty="0"/>
              <a:t>We </a:t>
            </a:r>
            <a:r>
              <a:rPr lang="en-US" dirty="0" smtClean="0"/>
              <a:t>are </a:t>
            </a:r>
            <a:r>
              <a:rPr lang="en-US" b="1" dirty="0" smtClean="0"/>
              <a:t>all guilty </a:t>
            </a:r>
            <a:r>
              <a:rPr lang="en-US" dirty="0" smtClean="0"/>
              <a:t>of </a:t>
            </a:r>
            <a:r>
              <a:rPr lang="en-US" b="1" dirty="0" smtClean="0"/>
              <a:t>breaking</a:t>
            </a:r>
            <a:r>
              <a:rPr lang="en-US" dirty="0" smtClean="0"/>
              <a:t> </a:t>
            </a:r>
            <a:r>
              <a:rPr lang="en-US" b="1" dirty="0" smtClean="0"/>
              <a:t>God’s laws</a:t>
            </a:r>
            <a:r>
              <a:rPr lang="en-US" dirty="0" smtClean="0"/>
              <a:t> and deserve </a:t>
            </a:r>
            <a:r>
              <a:rPr lang="en-US" b="1" dirty="0" smtClean="0"/>
              <a:t>punishment.</a:t>
            </a:r>
            <a:endParaRPr lang="en-US" dirty="0"/>
          </a:p>
        </p:txBody>
      </p:sp>
    </p:spTree>
    <p:extLst>
      <p:ext uri="{BB962C8B-B14F-4D97-AF65-F5344CB8AC3E}">
        <p14:creationId xmlns:p14="http://schemas.microsoft.com/office/powerpoint/2010/main" val="2356673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
                                            <p:txEl>
                                              <p:pRg st="9" end="9"/>
                                            </p:txEl>
                                          </p:spTgt>
                                        </p:tgtEl>
                                        <p:attrNameLst>
                                          <p:attrName>style.visibility</p:attrName>
                                        </p:attrNameLst>
                                      </p:cBhvr>
                                      <p:to>
                                        <p:strVal val="visible"/>
                                      </p:to>
                                    </p:set>
                                    <p:animEffect transition="in" filter="wipe(left)">
                                      <p:cBhvr>
                                        <p:cTn id="5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 y="0"/>
            <a:ext cx="8991600" cy="685800"/>
          </a:xfrm>
        </p:spPr>
        <p:txBody>
          <a:bodyPr>
            <a:noAutofit/>
          </a:bodyPr>
          <a:lstStyle/>
          <a:p>
            <a:r>
              <a:rPr lang="en-US" sz="4000" u="sng" dirty="0" smtClean="0"/>
              <a:t>The Long Journey of the People of Israel</a:t>
            </a:r>
            <a:endParaRPr lang="en-US" sz="4000" u="sng" dirty="0"/>
          </a:p>
        </p:txBody>
      </p:sp>
      <p:sp>
        <p:nvSpPr>
          <p:cNvPr id="4" name="Content Placeholder 3"/>
          <p:cNvSpPr>
            <a:spLocks noGrp="1"/>
          </p:cNvSpPr>
          <p:nvPr>
            <p:ph idx="1"/>
          </p:nvPr>
        </p:nvSpPr>
        <p:spPr>
          <a:xfrm>
            <a:off x="76200" y="838200"/>
            <a:ext cx="8991600" cy="6019800"/>
          </a:xfrm>
        </p:spPr>
        <p:txBody>
          <a:bodyPr>
            <a:normAutofit fontScale="85000" lnSpcReduction="20000"/>
          </a:bodyPr>
          <a:lstStyle/>
          <a:p>
            <a:pPr>
              <a:spcAft>
                <a:spcPts val="1200"/>
              </a:spcAft>
            </a:pPr>
            <a:r>
              <a:rPr lang="en-US" b="1" dirty="0" smtClean="0"/>
              <a:t>Numbers 13 </a:t>
            </a:r>
            <a:r>
              <a:rPr lang="en-US" dirty="0" smtClean="0"/>
              <a:t> “The Promised Land” – Canaan</a:t>
            </a:r>
          </a:p>
          <a:p>
            <a:pPr lvl="1">
              <a:spcAft>
                <a:spcPts val="1200"/>
              </a:spcAft>
            </a:pPr>
            <a:r>
              <a:rPr lang="en-US" dirty="0" smtClean="0"/>
              <a:t>2 years after leaving Egypt, they arrive at Canaan</a:t>
            </a:r>
          </a:p>
          <a:p>
            <a:pPr lvl="1">
              <a:spcAft>
                <a:spcPts val="1200"/>
              </a:spcAft>
            </a:pPr>
            <a:r>
              <a:rPr lang="en-US" b="1" dirty="0" smtClean="0"/>
              <a:t>Verses 1-2  </a:t>
            </a:r>
            <a:r>
              <a:rPr lang="en-US" dirty="0" smtClean="0"/>
              <a:t>Twelve men are sent to explore the land</a:t>
            </a:r>
          </a:p>
          <a:p>
            <a:pPr lvl="1">
              <a:spcAft>
                <a:spcPts val="1200"/>
              </a:spcAft>
            </a:pPr>
            <a:r>
              <a:rPr lang="en-US" b="1" dirty="0" smtClean="0"/>
              <a:t>Verses 25-28  </a:t>
            </a:r>
            <a:r>
              <a:rPr lang="en-US" dirty="0" smtClean="0"/>
              <a:t>The land was very good, but filled with powerful warriors</a:t>
            </a:r>
          </a:p>
          <a:p>
            <a:pPr lvl="1">
              <a:spcAft>
                <a:spcPts val="1200"/>
              </a:spcAft>
            </a:pPr>
            <a:r>
              <a:rPr lang="en-US" b="1" dirty="0" smtClean="0"/>
              <a:t>Verses 30-31  </a:t>
            </a:r>
            <a:r>
              <a:rPr lang="en-US" dirty="0" smtClean="0"/>
              <a:t>Two men believed God (Joshua and Caleb), but the rest were afraid</a:t>
            </a:r>
            <a:endParaRPr lang="en-US" dirty="0"/>
          </a:p>
          <a:p>
            <a:pPr>
              <a:spcAft>
                <a:spcPts val="1200"/>
              </a:spcAft>
            </a:pPr>
            <a:r>
              <a:rPr lang="en-US" b="1" dirty="0" smtClean="0"/>
              <a:t>Numbers 14  </a:t>
            </a:r>
            <a:r>
              <a:rPr lang="en-US" dirty="0" smtClean="0"/>
              <a:t>An important decision</a:t>
            </a:r>
          </a:p>
          <a:p>
            <a:pPr lvl="1">
              <a:spcAft>
                <a:spcPts val="1200"/>
              </a:spcAft>
            </a:pPr>
            <a:r>
              <a:rPr lang="en-US" b="1" dirty="0" smtClean="0"/>
              <a:t>Verses 1-4  </a:t>
            </a:r>
            <a:r>
              <a:rPr lang="en-US" dirty="0" smtClean="0"/>
              <a:t>The people fail to trust God and prefer death in the wilderness</a:t>
            </a:r>
          </a:p>
          <a:p>
            <a:pPr lvl="1">
              <a:spcAft>
                <a:spcPts val="1200"/>
              </a:spcAft>
            </a:pPr>
            <a:r>
              <a:rPr lang="en-US" dirty="0" smtClean="0"/>
              <a:t>Verses </a:t>
            </a:r>
            <a:r>
              <a:rPr lang="en-US" b="1" dirty="0" smtClean="0"/>
              <a:t>20-24</a:t>
            </a:r>
            <a:r>
              <a:rPr lang="en-US" dirty="0" smtClean="0"/>
              <a:t>  The people turn around and wander in the desert for 40 years, waiting for a new generation</a:t>
            </a:r>
          </a:p>
          <a:p>
            <a:pPr lvl="1">
              <a:spcAft>
                <a:spcPts val="1200"/>
              </a:spcAft>
            </a:pPr>
            <a:r>
              <a:rPr lang="en-US" dirty="0" smtClean="0"/>
              <a:t>A warning for us :  </a:t>
            </a:r>
            <a:r>
              <a:rPr lang="en-US" b="1" dirty="0" smtClean="0"/>
              <a:t>Hebrews 3:7-9</a:t>
            </a:r>
          </a:p>
        </p:txBody>
      </p:sp>
    </p:spTree>
    <p:extLst>
      <p:ext uri="{BB962C8B-B14F-4D97-AF65-F5344CB8AC3E}">
        <p14:creationId xmlns:p14="http://schemas.microsoft.com/office/powerpoint/2010/main" val="171521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wipe(left)">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wipe(left)">
                                      <p:cBhvr>
                                        <p:cTn id="42" dur="500"/>
                                        <p:tgtEl>
                                          <p:spTgt spid="4">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
                                            <p:txEl>
                                              <p:pRg st="8" end="8"/>
                                            </p:txEl>
                                          </p:spTgt>
                                        </p:tgtEl>
                                        <p:attrNameLst>
                                          <p:attrName>style.visibility</p:attrName>
                                        </p:attrNameLst>
                                      </p:cBhvr>
                                      <p:to>
                                        <p:strVal val="visible"/>
                                      </p:to>
                                    </p:set>
                                    <p:animEffect transition="in" filter="wipe(left)">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6200"/>
            <a:ext cx="8229600" cy="1066800"/>
          </a:xfrm>
        </p:spPr>
        <p:txBody>
          <a:bodyPr>
            <a:noAutofit/>
          </a:bodyPr>
          <a:lstStyle/>
          <a:p>
            <a:pPr>
              <a:spcAft>
                <a:spcPts val="1200"/>
              </a:spcAft>
            </a:pPr>
            <a:r>
              <a:rPr lang="en-US" sz="3600" u="sng" dirty="0" smtClean="0"/>
              <a:t>Suffering in the Wilderness</a:t>
            </a:r>
            <a:br>
              <a:rPr lang="en-US" sz="3600" u="sng" dirty="0" smtClean="0"/>
            </a:br>
            <a:r>
              <a:rPr lang="en-US" sz="2800" b="1" dirty="0" smtClean="0"/>
              <a:t>Numbers 21</a:t>
            </a:r>
            <a:endParaRPr lang="en-US" sz="3600" dirty="0"/>
          </a:p>
        </p:txBody>
      </p:sp>
      <p:sp>
        <p:nvSpPr>
          <p:cNvPr id="4" name="Content Placeholder 3"/>
          <p:cNvSpPr>
            <a:spLocks noGrp="1"/>
          </p:cNvSpPr>
          <p:nvPr>
            <p:ph idx="1"/>
          </p:nvPr>
        </p:nvSpPr>
        <p:spPr>
          <a:xfrm>
            <a:off x="76200" y="1143000"/>
            <a:ext cx="8305800" cy="2743200"/>
          </a:xfrm>
        </p:spPr>
        <p:txBody>
          <a:bodyPr>
            <a:normAutofit fontScale="70000" lnSpcReduction="20000"/>
          </a:bodyPr>
          <a:lstStyle/>
          <a:p>
            <a:pPr>
              <a:spcAft>
                <a:spcPts val="1200"/>
              </a:spcAft>
            </a:pPr>
            <a:r>
              <a:rPr lang="en-US" b="1" dirty="0" smtClean="0"/>
              <a:t>Complaining</a:t>
            </a:r>
            <a:r>
              <a:rPr lang="en-US" dirty="0" smtClean="0"/>
              <a:t> against Moses and God (</a:t>
            </a:r>
            <a:r>
              <a:rPr lang="en-US" b="1" dirty="0" smtClean="0"/>
              <a:t>verses 4-5</a:t>
            </a:r>
            <a:r>
              <a:rPr lang="en-US" dirty="0" smtClean="0"/>
              <a:t>)</a:t>
            </a:r>
          </a:p>
          <a:p>
            <a:pPr lvl="1">
              <a:spcAft>
                <a:spcPts val="1200"/>
              </a:spcAft>
              <a:buFont typeface="Wingdings" panose="05000000000000000000" pitchFamily="2" charset="2"/>
              <a:buChar char="Ø"/>
            </a:pPr>
            <a:r>
              <a:rPr lang="en-US" dirty="0" smtClean="0"/>
              <a:t>Did God really bring them out of Egypt to kill them?</a:t>
            </a:r>
          </a:p>
          <a:p>
            <a:pPr lvl="1">
              <a:spcAft>
                <a:spcPts val="1200"/>
              </a:spcAft>
              <a:buFont typeface="Wingdings" panose="05000000000000000000" pitchFamily="2" charset="2"/>
              <a:buChar char="Ø"/>
            </a:pPr>
            <a:r>
              <a:rPr lang="en-US" dirty="0" smtClean="0"/>
              <a:t>Only focused on their troubles instead of thankful</a:t>
            </a:r>
          </a:p>
          <a:p>
            <a:pPr>
              <a:spcAft>
                <a:spcPts val="1200"/>
              </a:spcAft>
            </a:pPr>
            <a:r>
              <a:rPr lang="en-US" dirty="0" smtClean="0"/>
              <a:t>God’s response to their sinful complaints (</a:t>
            </a:r>
            <a:r>
              <a:rPr lang="en-US" b="1" dirty="0" smtClean="0"/>
              <a:t>verse 6</a:t>
            </a:r>
            <a:r>
              <a:rPr lang="en-US" dirty="0" smtClean="0"/>
              <a:t>)</a:t>
            </a:r>
          </a:p>
          <a:p>
            <a:pPr lvl="1">
              <a:spcAft>
                <a:spcPts val="1200"/>
              </a:spcAft>
              <a:buFont typeface="Wingdings" panose="05000000000000000000" pitchFamily="2" charset="2"/>
              <a:buChar char="Ø"/>
            </a:pPr>
            <a:r>
              <a:rPr lang="en-US" dirty="0" smtClean="0"/>
              <a:t>Why were the people dying?</a:t>
            </a:r>
          </a:p>
          <a:p>
            <a:pPr lvl="1">
              <a:spcAft>
                <a:spcPts val="1200"/>
              </a:spcAft>
              <a:buFont typeface="Wingdings" panose="05000000000000000000" pitchFamily="2" charset="2"/>
              <a:buChar char="Ø"/>
            </a:pPr>
            <a:r>
              <a:rPr lang="en-US" dirty="0" smtClean="0"/>
              <a:t>Because of their sin</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600" y="1676400"/>
            <a:ext cx="2650524" cy="1600200"/>
          </a:xfrm>
          <a:prstGeom prst="rect">
            <a:avLst/>
          </a:prstGeom>
        </p:spPr>
      </p:pic>
      <p:sp>
        <p:nvSpPr>
          <p:cNvPr id="5" name="TextBox 4"/>
          <p:cNvSpPr txBox="1"/>
          <p:nvPr/>
        </p:nvSpPr>
        <p:spPr>
          <a:xfrm>
            <a:off x="0" y="3962400"/>
            <a:ext cx="8382000" cy="2769989"/>
          </a:xfrm>
          <a:prstGeom prst="rect">
            <a:avLst/>
          </a:prstGeom>
          <a:noFill/>
        </p:spPr>
        <p:txBody>
          <a:bodyPr wrap="square" rtlCol="0">
            <a:spAutoFit/>
          </a:bodyPr>
          <a:lstStyle/>
          <a:p>
            <a:pPr marL="342900" indent="-274320">
              <a:spcAft>
                <a:spcPts val="1200"/>
              </a:spcAft>
              <a:buFont typeface="Arial" panose="020B0604020202020204" pitchFamily="34" charset="0"/>
              <a:buChar char="•"/>
            </a:pPr>
            <a:r>
              <a:rPr lang="en-US" sz="2200" dirty="0"/>
              <a:t>“Moses – help us!” (</a:t>
            </a:r>
            <a:r>
              <a:rPr lang="en-US" sz="2200" b="1" dirty="0"/>
              <a:t>verse 7</a:t>
            </a:r>
            <a:r>
              <a:rPr lang="en-US" sz="2200" dirty="0"/>
              <a:t>)</a:t>
            </a:r>
          </a:p>
          <a:p>
            <a:pPr marL="800100" lvl="1" indent="-274320">
              <a:spcAft>
                <a:spcPts val="1200"/>
              </a:spcAft>
              <a:buFont typeface="Wingdings" panose="05000000000000000000" pitchFamily="2" charset="2"/>
              <a:buChar char="Ø"/>
            </a:pPr>
            <a:r>
              <a:rPr lang="en-US" sz="2000" dirty="0"/>
              <a:t>Moses comes between the sinful Israelites and God – a </a:t>
            </a:r>
            <a:r>
              <a:rPr lang="en-US" sz="2000" dirty="0" smtClean="0"/>
              <a:t>“mediator.”</a:t>
            </a:r>
            <a:endParaRPr lang="en-US" sz="2000" dirty="0"/>
          </a:p>
          <a:p>
            <a:pPr marL="800100" lvl="1" indent="-274320">
              <a:spcAft>
                <a:spcPts val="1200"/>
              </a:spcAft>
              <a:buFont typeface="Wingdings" panose="05000000000000000000" pitchFamily="2" charset="2"/>
              <a:buChar char="Ø"/>
            </a:pPr>
            <a:r>
              <a:rPr lang="en-US" sz="2000" dirty="0"/>
              <a:t>His life is a picture of someone much greater to come in the future</a:t>
            </a:r>
          </a:p>
          <a:p>
            <a:pPr marL="342900" indent="-274320">
              <a:spcAft>
                <a:spcPts val="1200"/>
              </a:spcAft>
              <a:buFont typeface="Arial" panose="020B0604020202020204" pitchFamily="34" charset="0"/>
              <a:buChar char="•"/>
            </a:pPr>
            <a:r>
              <a:rPr lang="en-US" sz="2200" dirty="0"/>
              <a:t>The answer: a bronze snake on a pole (</a:t>
            </a:r>
            <a:r>
              <a:rPr lang="en-US" sz="2200" b="1" dirty="0"/>
              <a:t>verses 8-9</a:t>
            </a:r>
            <a:r>
              <a:rPr lang="en-US" sz="2200" dirty="0"/>
              <a:t>)</a:t>
            </a:r>
          </a:p>
          <a:p>
            <a:pPr marL="800100" lvl="1" indent="-274320">
              <a:spcAft>
                <a:spcPts val="1200"/>
              </a:spcAft>
              <a:buFont typeface="Wingdings" panose="05000000000000000000" pitchFamily="2" charset="2"/>
              <a:buChar char="Ø"/>
            </a:pPr>
            <a:r>
              <a:rPr lang="en-US" sz="2000" dirty="0"/>
              <a:t>Their real problem was not the snakes – it was their sin</a:t>
            </a:r>
          </a:p>
          <a:p>
            <a:pPr marL="800100" lvl="1" indent="-274320">
              <a:spcAft>
                <a:spcPts val="1200"/>
              </a:spcAft>
              <a:buFont typeface="Wingdings" panose="05000000000000000000" pitchFamily="2" charset="2"/>
              <a:buChar char="Ø"/>
            </a:pPr>
            <a:r>
              <a:rPr lang="en-US" sz="2000" dirty="0"/>
              <a:t>Look up, believe God, and live.  Only one way to survive</a:t>
            </a:r>
            <a:r>
              <a:rPr lang="en-US" sz="2000" dirty="0" smtClean="0"/>
              <a:t>.</a:t>
            </a:r>
            <a:endParaRPr lang="en-US" sz="2000" dirty="0"/>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29600" y="3343275"/>
            <a:ext cx="914400" cy="3514725"/>
          </a:xfrm>
          <a:prstGeom prst="rect">
            <a:avLst/>
          </a:prstGeom>
        </p:spPr>
      </p:pic>
    </p:spTree>
    <p:extLst>
      <p:ext uri="{BB962C8B-B14F-4D97-AF65-F5344CB8AC3E}">
        <p14:creationId xmlns:p14="http://schemas.microsoft.com/office/powerpoint/2010/main" val="1591230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left)">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left)">
                                      <p:cBhvr>
                                        <p:cTn id="32" dur="500"/>
                                        <p:tgtEl>
                                          <p:spTgt spid="4">
                                            <p:txEl>
                                              <p:pRg st="5" end="5"/>
                                            </p:txEl>
                                          </p:spTgt>
                                        </p:tgtEl>
                                      </p:cBhvr>
                                    </p:animEffect>
                                  </p:childTnLst>
                                </p:cTn>
                              </p:par>
                            </p:childTnLst>
                          </p:cTn>
                        </p:par>
                        <p:par>
                          <p:cTn id="33" fill="hold">
                            <p:stCondLst>
                              <p:cond delay="500"/>
                            </p:stCondLst>
                            <p:childTnLst>
                              <p:par>
                                <p:cTn id="34" presetID="22" presetClass="entr" presetSubtype="8"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left)">
                                      <p:cBhvr>
                                        <p:cTn id="36" dur="500"/>
                                        <p:tgtEl>
                                          <p:spTgt spid="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5">
                                            <p:txEl>
                                              <p:pRg st="0" end="0"/>
                                            </p:txEl>
                                          </p:spTgt>
                                        </p:tgtEl>
                                        <p:attrNameLst>
                                          <p:attrName>style.visibility</p:attrName>
                                        </p:attrNameLst>
                                      </p:cBhvr>
                                      <p:to>
                                        <p:strVal val="visible"/>
                                      </p:to>
                                    </p:set>
                                    <p:animEffect transition="in" filter="wipe(left)">
                                      <p:cBhvr>
                                        <p:cTn id="41" dur="500"/>
                                        <p:tgtEl>
                                          <p:spTgt spid="5">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
                                            <p:txEl>
                                              <p:pRg st="1" end="1"/>
                                            </p:txEl>
                                          </p:spTgt>
                                        </p:tgtEl>
                                        <p:attrNameLst>
                                          <p:attrName>style.visibility</p:attrName>
                                        </p:attrNameLst>
                                      </p:cBhvr>
                                      <p:to>
                                        <p:strVal val="visible"/>
                                      </p:to>
                                    </p:set>
                                    <p:animEffect transition="in" filter="wipe(left)">
                                      <p:cBhvr>
                                        <p:cTn id="46" dur="500"/>
                                        <p:tgtEl>
                                          <p:spTgt spid="5">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5">
                                            <p:txEl>
                                              <p:pRg st="2" end="2"/>
                                            </p:txEl>
                                          </p:spTgt>
                                        </p:tgtEl>
                                        <p:attrNameLst>
                                          <p:attrName>style.visibility</p:attrName>
                                        </p:attrNameLst>
                                      </p:cBhvr>
                                      <p:to>
                                        <p:strVal val="visible"/>
                                      </p:to>
                                    </p:set>
                                    <p:animEffect transition="in" filter="wipe(left)">
                                      <p:cBhvr>
                                        <p:cTn id="51" dur="500"/>
                                        <p:tgtEl>
                                          <p:spTgt spid="5">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
                                            <p:txEl>
                                              <p:pRg st="3" end="3"/>
                                            </p:txEl>
                                          </p:spTgt>
                                        </p:tgtEl>
                                        <p:attrNameLst>
                                          <p:attrName>style.visibility</p:attrName>
                                        </p:attrNameLst>
                                      </p:cBhvr>
                                      <p:to>
                                        <p:strVal val="visible"/>
                                      </p:to>
                                    </p:set>
                                    <p:animEffect transition="in" filter="wipe(left)">
                                      <p:cBhvr>
                                        <p:cTn id="56" dur="500"/>
                                        <p:tgtEl>
                                          <p:spTgt spid="5">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wipe(down)">
                                      <p:cBhvr>
                                        <p:cTn id="61" dur="2000"/>
                                        <p:tgtEl>
                                          <p:spTgt spid="6"/>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grpId="0" nodeType="clickEffect">
                                  <p:stCondLst>
                                    <p:cond delay="0"/>
                                  </p:stCondLst>
                                  <p:childTnLst>
                                    <p:set>
                                      <p:cBhvr>
                                        <p:cTn id="65" dur="1" fill="hold">
                                          <p:stCondLst>
                                            <p:cond delay="0"/>
                                          </p:stCondLst>
                                        </p:cTn>
                                        <p:tgtEl>
                                          <p:spTgt spid="5">
                                            <p:txEl>
                                              <p:pRg st="4" end="4"/>
                                            </p:txEl>
                                          </p:spTgt>
                                        </p:tgtEl>
                                        <p:attrNameLst>
                                          <p:attrName>style.visibility</p:attrName>
                                        </p:attrNameLst>
                                      </p:cBhvr>
                                      <p:to>
                                        <p:strVal val="visible"/>
                                      </p:to>
                                    </p:set>
                                    <p:animEffect transition="in" filter="wipe(left)">
                                      <p:cBhvr>
                                        <p:cTn id="66" dur="500"/>
                                        <p:tgtEl>
                                          <p:spTgt spid="5">
                                            <p:txEl>
                                              <p:pRg st="4" end="4"/>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grpId="0" nodeType="clickEffect">
                                  <p:stCondLst>
                                    <p:cond delay="0"/>
                                  </p:stCondLst>
                                  <p:childTnLst>
                                    <p:set>
                                      <p:cBhvr>
                                        <p:cTn id="70" dur="1" fill="hold">
                                          <p:stCondLst>
                                            <p:cond delay="0"/>
                                          </p:stCondLst>
                                        </p:cTn>
                                        <p:tgtEl>
                                          <p:spTgt spid="5">
                                            <p:txEl>
                                              <p:pRg st="5" end="5"/>
                                            </p:txEl>
                                          </p:spTgt>
                                        </p:tgtEl>
                                        <p:attrNameLst>
                                          <p:attrName>style.visibility</p:attrName>
                                        </p:attrNameLst>
                                      </p:cBhvr>
                                      <p:to>
                                        <p:strVal val="visible"/>
                                      </p:to>
                                    </p:set>
                                    <p:animEffect transition="in" filter="wipe(left)">
                                      <p:cBhvr>
                                        <p:cTn id="71"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P spid="5" grpId="0" uiExpand="1"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228600"/>
            <a:ext cx="8991600" cy="1470025"/>
          </a:xfrm>
        </p:spPr>
        <p:txBody>
          <a:bodyPr>
            <a:noAutofit/>
          </a:bodyPr>
          <a:lstStyle/>
          <a:p>
            <a:r>
              <a:rPr lang="en-US" sz="4800" b="1" dirty="0" smtClean="0"/>
              <a:t>Now you know why </a:t>
            </a:r>
            <a:r>
              <a:rPr lang="en-US" sz="4800" b="1" dirty="0" smtClean="0"/>
              <a:t>is there a snake on </a:t>
            </a:r>
            <a:r>
              <a:rPr lang="en-US" sz="4800" b="1" dirty="0" smtClean="0"/>
              <a:t>global </a:t>
            </a:r>
            <a:r>
              <a:rPr lang="en-US" sz="4800" b="1" dirty="0" smtClean="0"/>
              <a:t>medical </a:t>
            </a:r>
            <a:r>
              <a:rPr lang="en-US" sz="4800" b="1" dirty="0" smtClean="0"/>
              <a:t>symbols.</a:t>
            </a:r>
            <a:endParaRPr lang="en-US" sz="4800" dirty="0"/>
          </a:p>
        </p:txBody>
      </p:sp>
      <p:sp>
        <p:nvSpPr>
          <p:cNvPr id="8" name="Subtitle 7"/>
          <p:cNvSpPr>
            <a:spLocks noGrp="1"/>
          </p:cNvSpPr>
          <p:nvPr>
            <p:ph type="subTitle" idx="1"/>
          </p:nvPr>
        </p:nvSpPr>
        <p:spPr>
          <a:xfrm>
            <a:off x="762000" y="5548312"/>
            <a:ext cx="7696200" cy="609600"/>
          </a:xfrm>
        </p:spPr>
        <p:txBody>
          <a:bodyPr>
            <a:normAutofit/>
          </a:bodyPr>
          <a:lstStyle/>
          <a:p>
            <a:r>
              <a:rPr lang="en-US" sz="2800" dirty="0" smtClean="0"/>
              <a:t>The need for healing is deeper than you think…</a:t>
            </a: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24600" y="2438400"/>
            <a:ext cx="2552849" cy="25908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513" y="2438400"/>
            <a:ext cx="2364331" cy="2347912"/>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2514600"/>
            <a:ext cx="2230165" cy="2205037"/>
          </a:xfrm>
          <a:prstGeom prst="rect">
            <a:avLst/>
          </a:prstGeom>
        </p:spPr>
      </p:pic>
    </p:spTree>
    <p:extLst>
      <p:ext uri="{BB962C8B-B14F-4D97-AF65-F5344CB8AC3E}">
        <p14:creationId xmlns:p14="http://schemas.microsoft.com/office/powerpoint/2010/main" val="13865228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8905" y="56864"/>
            <a:ext cx="9029146" cy="792162"/>
          </a:xfrm>
        </p:spPr>
        <p:txBody>
          <a:bodyPr>
            <a:normAutofit/>
          </a:bodyPr>
          <a:lstStyle/>
          <a:p>
            <a:r>
              <a:rPr lang="en-US" sz="3800" u="sng" dirty="0" smtClean="0"/>
              <a:t>Kunming International Travel Health Center</a:t>
            </a:r>
            <a:endParaRPr lang="en-US" sz="3800" u="sng"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914400"/>
            <a:ext cx="9029147" cy="5562600"/>
          </a:xfrm>
          <a:prstGeom prst="rect">
            <a:avLst/>
          </a:prstGeom>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1447800"/>
            <a:ext cx="4548692" cy="385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18126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500" fill="hold"/>
                                        <p:tgtEl>
                                          <p:spTgt spid="1026"/>
                                        </p:tgtEl>
                                        <p:attrNameLst>
                                          <p:attrName>ppt_w</p:attrName>
                                        </p:attrNameLst>
                                      </p:cBhvr>
                                      <p:tavLst>
                                        <p:tav tm="0">
                                          <p:val>
                                            <p:fltVal val="0"/>
                                          </p:val>
                                        </p:tav>
                                        <p:tav tm="100000">
                                          <p:val>
                                            <p:strVal val="#ppt_w"/>
                                          </p:val>
                                        </p:tav>
                                      </p:tavLst>
                                    </p:anim>
                                    <p:anim calcmode="lin" valueType="num">
                                      <p:cBhvr>
                                        <p:cTn id="8" dur="500" fill="hold"/>
                                        <p:tgtEl>
                                          <p:spTgt spid="1026"/>
                                        </p:tgtEl>
                                        <p:attrNameLst>
                                          <p:attrName>ppt_h</p:attrName>
                                        </p:attrNameLst>
                                      </p:cBhvr>
                                      <p:tavLst>
                                        <p:tav tm="0">
                                          <p:val>
                                            <p:fltVal val="0"/>
                                          </p:val>
                                        </p:tav>
                                        <p:tav tm="100000">
                                          <p:val>
                                            <p:strVal val="#ppt_h"/>
                                          </p:val>
                                        </p:tav>
                                      </p:tavLst>
                                    </p:anim>
                                    <p:animEffect transition="in" filter="fade">
                                      <p:cBhvr>
                                        <p:cTn id="9"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868" y="27296"/>
            <a:ext cx="9081876" cy="6790501"/>
          </a:xfrm>
          <a:prstGeom prst="rect">
            <a:avLst/>
          </a:prstGeom>
        </p:spPr>
      </p:pic>
      <p:sp>
        <p:nvSpPr>
          <p:cNvPr id="4" name="Title 3"/>
          <p:cNvSpPr>
            <a:spLocks noGrp="1"/>
          </p:cNvSpPr>
          <p:nvPr>
            <p:ph type="title"/>
          </p:nvPr>
        </p:nvSpPr>
        <p:spPr>
          <a:xfrm>
            <a:off x="457200" y="152400"/>
            <a:ext cx="4876800" cy="1600200"/>
          </a:xfrm>
        </p:spPr>
        <p:txBody>
          <a:bodyPr>
            <a:normAutofit/>
          </a:bodyPr>
          <a:lstStyle/>
          <a:p>
            <a:r>
              <a:rPr lang="en-US" u="sng" dirty="0" smtClean="0"/>
              <a:t>Calumet Hospital in North Kunming</a:t>
            </a:r>
            <a:endParaRPr lang="en-US" u="sng" dirty="0"/>
          </a:p>
        </p:txBody>
      </p:sp>
    </p:spTree>
    <p:extLst>
      <p:ext uri="{BB962C8B-B14F-4D97-AF65-F5344CB8AC3E}">
        <p14:creationId xmlns:p14="http://schemas.microsoft.com/office/powerpoint/2010/main" val="13126907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TotalTime>
  <Words>3677</Words>
  <Application>Microsoft Office PowerPoint</Application>
  <PresentationFormat>On-screen Show (4:3)</PresentationFormat>
  <Paragraphs>203</Paragraphs>
  <Slides>16</Slides>
  <Notes>13</Notes>
  <HiddenSlides>2</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Wingdings</vt:lpstr>
      <vt:lpstr>Office Theme</vt:lpstr>
      <vt:lpstr>What does it mean to  “take a step of faith?”</vt:lpstr>
      <vt:lpstr>Study Plan</vt:lpstr>
      <vt:lpstr>Last week - God’s Ten Commandments (Exodus 20)</vt:lpstr>
      <vt:lpstr>Last week - we have big problems!</vt:lpstr>
      <vt:lpstr>The Long Journey of the People of Israel</vt:lpstr>
      <vt:lpstr>Suffering in the Wilderness Numbers 21</vt:lpstr>
      <vt:lpstr>Now you know why is there a snake on global medical symbols.</vt:lpstr>
      <vt:lpstr>Kunming International Travel Health Center</vt:lpstr>
      <vt:lpstr>Calumet Hospital in North Kunming</vt:lpstr>
      <vt:lpstr>Entering the Promised Land</vt:lpstr>
      <vt:lpstr>Israel’s Government</vt:lpstr>
      <vt:lpstr>David – a man after God’s own heart</vt:lpstr>
      <vt:lpstr>David – a sinful man</vt:lpstr>
      <vt:lpstr>The Wisdom of Solomon</vt:lpstr>
      <vt:lpstr>Things to Remember:</vt:lpstr>
      <vt:lpstr>The big question…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Spirits and the Origin of Evil</dc:title>
  <dc:creator>Mark Robnett</dc:creator>
  <cp:lastModifiedBy>Mark Robnett</cp:lastModifiedBy>
  <cp:revision>134</cp:revision>
  <dcterms:created xsi:type="dcterms:W3CDTF">2016-09-26T12:13:45Z</dcterms:created>
  <dcterms:modified xsi:type="dcterms:W3CDTF">2021-11-13T23:36:31Z</dcterms:modified>
</cp:coreProperties>
</file>