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79" r:id="rId2"/>
    <p:sldId id="300" r:id="rId3"/>
    <p:sldId id="280" r:id="rId4"/>
    <p:sldId id="297" r:id="rId5"/>
    <p:sldId id="293" r:id="rId6"/>
    <p:sldId id="294" r:id="rId7"/>
    <p:sldId id="296" r:id="rId8"/>
    <p:sldId id="282" r:id="rId9"/>
    <p:sldId id="283" r:id="rId10"/>
    <p:sldId id="285" r:id="rId11"/>
    <p:sldId id="286" r:id="rId12"/>
    <p:sldId id="298" r:id="rId13"/>
    <p:sldId id="287" r:id="rId14"/>
    <p:sldId id="289" r:id="rId1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578" autoAdjust="0"/>
    <p:restoredTop sz="87319" autoAdjust="0"/>
  </p:normalViewPr>
  <p:slideViewPr>
    <p:cSldViewPr>
      <p:cViewPr varScale="1">
        <p:scale>
          <a:sx n="105" d="100"/>
          <a:sy n="105" d="100"/>
        </p:scale>
        <p:origin x="936"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6065" cy="496835"/>
          </a:xfrm>
          <a:prstGeom prst="rect">
            <a:avLst/>
          </a:prstGeom>
        </p:spPr>
        <p:txBody>
          <a:bodyPr vert="horz" lIns="90443" tIns="45222" rIns="90443" bIns="45222" rtlCol="0"/>
          <a:lstStyle>
            <a:lvl1pPr algn="l">
              <a:defRPr sz="1200"/>
            </a:lvl1pPr>
          </a:lstStyle>
          <a:p>
            <a:endParaRPr lang="en-US"/>
          </a:p>
        </p:txBody>
      </p:sp>
      <p:sp>
        <p:nvSpPr>
          <p:cNvPr id="3" name="Date Placeholder 2"/>
          <p:cNvSpPr>
            <a:spLocks noGrp="1"/>
          </p:cNvSpPr>
          <p:nvPr>
            <p:ph type="dt" sz="quarter" idx="1"/>
          </p:nvPr>
        </p:nvSpPr>
        <p:spPr>
          <a:xfrm>
            <a:off x="3850092" y="1"/>
            <a:ext cx="2946065" cy="496835"/>
          </a:xfrm>
          <a:prstGeom prst="rect">
            <a:avLst/>
          </a:prstGeom>
        </p:spPr>
        <p:txBody>
          <a:bodyPr vert="horz" lIns="90443" tIns="45222" rIns="90443" bIns="45222" rtlCol="0"/>
          <a:lstStyle>
            <a:lvl1pPr algn="r">
              <a:defRPr sz="1200"/>
            </a:lvl1pPr>
          </a:lstStyle>
          <a:p>
            <a:fld id="{E4CB7561-E6E0-4D14-839F-415EC4AE3CC3}" type="datetimeFigureOut">
              <a:rPr lang="en-US" smtClean="0"/>
              <a:t>11/20/2021</a:t>
            </a:fld>
            <a:endParaRPr lang="en-US"/>
          </a:p>
        </p:txBody>
      </p:sp>
      <p:sp>
        <p:nvSpPr>
          <p:cNvPr id="4" name="Footer Placeholder 3"/>
          <p:cNvSpPr>
            <a:spLocks noGrp="1"/>
          </p:cNvSpPr>
          <p:nvPr>
            <p:ph type="ftr" sz="quarter" idx="2"/>
          </p:nvPr>
        </p:nvSpPr>
        <p:spPr>
          <a:xfrm>
            <a:off x="0" y="9428125"/>
            <a:ext cx="2946065" cy="496835"/>
          </a:xfrm>
          <a:prstGeom prst="rect">
            <a:avLst/>
          </a:prstGeom>
        </p:spPr>
        <p:txBody>
          <a:bodyPr vert="horz" lIns="90443" tIns="45222" rIns="90443" bIns="45222" rtlCol="0" anchor="b"/>
          <a:lstStyle>
            <a:lvl1pPr algn="l">
              <a:defRPr sz="1200"/>
            </a:lvl1pPr>
          </a:lstStyle>
          <a:p>
            <a:endParaRPr lang="en-US"/>
          </a:p>
        </p:txBody>
      </p:sp>
      <p:sp>
        <p:nvSpPr>
          <p:cNvPr id="5" name="Slide Number Placeholder 4"/>
          <p:cNvSpPr>
            <a:spLocks noGrp="1"/>
          </p:cNvSpPr>
          <p:nvPr>
            <p:ph type="sldNum" sz="quarter" idx="3"/>
          </p:nvPr>
        </p:nvSpPr>
        <p:spPr>
          <a:xfrm>
            <a:off x="3850092" y="9428125"/>
            <a:ext cx="2946065" cy="496835"/>
          </a:xfrm>
          <a:prstGeom prst="rect">
            <a:avLst/>
          </a:prstGeom>
        </p:spPr>
        <p:txBody>
          <a:bodyPr vert="horz" lIns="90443" tIns="45222" rIns="90443" bIns="45222" rtlCol="0" anchor="b"/>
          <a:lstStyle>
            <a:lvl1pPr algn="r">
              <a:defRPr sz="1200"/>
            </a:lvl1pPr>
          </a:lstStyle>
          <a:p>
            <a:fld id="{8DB73F71-D6C7-4AC6-9A54-223D73E4C693}" type="slidenum">
              <a:rPr lang="en-US" smtClean="0"/>
              <a:t>‹#›</a:t>
            </a:fld>
            <a:endParaRPr lang="en-US"/>
          </a:p>
        </p:txBody>
      </p:sp>
    </p:spTree>
    <p:extLst>
      <p:ext uri="{BB962C8B-B14F-4D97-AF65-F5344CB8AC3E}">
        <p14:creationId xmlns:p14="http://schemas.microsoft.com/office/powerpoint/2010/main" val="1933705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1AFB96CD-4932-4A87-81D8-B65D95735B92}" type="datetimeFigureOut">
              <a:rPr lang="en-US" smtClean="0"/>
              <a:t>11/20/2021</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F58289D4-5441-47D9-9428-9F83A65006ED}" type="slidenum">
              <a:rPr lang="en-US" smtClean="0"/>
              <a:t>‹#›</a:t>
            </a:fld>
            <a:endParaRPr lang="en-US"/>
          </a:p>
        </p:txBody>
      </p:sp>
    </p:spTree>
    <p:extLst>
      <p:ext uri="{BB962C8B-B14F-4D97-AF65-F5344CB8AC3E}">
        <p14:creationId xmlns:p14="http://schemas.microsoft.com/office/powerpoint/2010/main" val="4194885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8289D4-5441-47D9-9428-9F83A65006ED}" type="slidenum">
              <a:rPr lang="en-US" smtClean="0"/>
              <a:t>1</a:t>
            </a:fld>
            <a:endParaRPr lang="en-US"/>
          </a:p>
        </p:txBody>
      </p:sp>
    </p:spTree>
    <p:extLst>
      <p:ext uri="{BB962C8B-B14F-4D97-AF65-F5344CB8AC3E}">
        <p14:creationId xmlns:p14="http://schemas.microsoft.com/office/powerpoint/2010/main" val="25438459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hangingPunct="0"/>
            <a:r>
              <a:rPr lang="en-US" sz="1200" kern="1200" dirty="0" smtClean="0">
                <a:solidFill>
                  <a:schemeClr val="tx1"/>
                </a:solidFill>
                <a:effectLst/>
                <a:latin typeface="+mn-lt"/>
                <a:ea typeface="+mn-ea"/>
                <a:cs typeface="+mn-cs"/>
              </a:rPr>
              <a:t>At this time, there were many different kinds of people who came to John in the wilderness:</a:t>
            </a:r>
          </a:p>
          <a:p>
            <a:pPr lvl="0" hangingPunct="0"/>
            <a:r>
              <a:rPr lang="en-US" sz="1200" kern="1200" dirty="0" smtClean="0">
                <a:solidFill>
                  <a:schemeClr val="tx1"/>
                </a:solidFill>
                <a:effectLst/>
                <a:latin typeface="+mn-lt"/>
                <a:ea typeface="+mn-ea"/>
                <a:cs typeface="+mn-cs"/>
              </a:rPr>
              <a:t>Normal Jewish men and women – people who knew that they had broken God’s law, were separated from God, and were seeking a solution for their problem.</a:t>
            </a:r>
          </a:p>
          <a:p>
            <a:pPr lvl="0" hangingPunct="0"/>
            <a:r>
              <a:rPr lang="en-US" sz="1200" kern="1200" dirty="0" smtClean="0">
                <a:solidFill>
                  <a:schemeClr val="tx1"/>
                </a:solidFill>
                <a:effectLst/>
                <a:latin typeface="+mn-lt"/>
                <a:ea typeface="+mn-ea"/>
                <a:cs typeface="+mn-cs"/>
              </a:rPr>
              <a:t>Roman soldiers – people who often experienced death and suffering and were seeking answers to life’s deepest questions.</a:t>
            </a:r>
          </a:p>
          <a:p>
            <a:pPr lvl="0" hangingPunct="0"/>
            <a:r>
              <a:rPr lang="en-US" sz="1200" kern="1200" dirty="0" smtClean="0">
                <a:solidFill>
                  <a:schemeClr val="tx1"/>
                </a:solidFill>
                <a:effectLst/>
                <a:latin typeface="+mn-lt"/>
                <a:ea typeface="+mn-ea"/>
                <a:cs typeface="+mn-cs"/>
              </a:rPr>
              <a:t>Pharisees – proud religious leaders who tried to please God by obeying their outward obedience to the law, following the traditions of their historical culture.  </a:t>
            </a:r>
          </a:p>
          <a:p>
            <a:pPr lvl="0" hangingPunct="0"/>
            <a:r>
              <a:rPr lang="en-US" sz="1200" kern="1200" dirty="0" smtClean="0">
                <a:solidFill>
                  <a:schemeClr val="tx1"/>
                </a:solidFill>
                <a:effectLst/>
                <a:latin typeface="+mn-lt"/>
                <a:ea typeface="+mn-ea"/>
                <a:cs typeface="+mn-cs"/>
              </a:rPr>
              <a:t>Sadducees – religious people who served in the temple, but didn’t really believe many of the things God had said.  Their goal was to maintain good relationships with the Roman government and keep their high positions of leadership.</a:t>
            </a:r>
          </a:p>
        </p:txBody>
      </p:sp>
      <p:sp>
        <p:nvSpPr>
          <p:cNvPr id="4" name="Slide Number Placeholder 3"/>
          <p:cNvSpPr>
            <a:spLocks noGrp="1"/>
          </p:cNvSpPr>
          <p:nvPr>
            <p:ph type="sldNum" sz="quarter" idx="10"/>
          </p:nvPr>
        </p:nvSpPr>
        <p:spPr/>
        <p:txBody>
          <a:bodyPr/>
          <a:lstStyle/>
          <a:p>
            <a:fld id="{F58289D4-5441-47D9-9428-9F83A65006ED}" type="slidenum">
              <a:rPr lang="en-US" smtClean="0"/>
              <a:t>11</a:t>
            </a:fld>
            <a:endParaRPr lang="en-US"/>
          </a:p>
        </p:txBody>
      </p:sp>
    </p:spTree>
    <p:extLst>
      <p:ext uri="{BB962C8B-B14F-4D97-AF65-F5344CB8AC3E}">
        <p14:creationId xmlns:p14="http://schemas.microsoft.com/office/powerpoint/2010/main" val="5887265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auto" hangingPunct="1"/>
            <a:r>
              <a:rPr lang="en-US" sz="1200" b="1" i="0" kern="1200" dirty="0" smtClean="0">
                <a:solidFill>
                  <a:schemeClr val="tx1"/>
                </a:solidFill>
                <a:effectLst/>
                <a:latin typeface="+mn-lt"/>
                <a:ea typeface="+mn-ea"/>
                <a:cs typeface="+mn-cs"/>
              </a:rPr>
              <a:t>Matthew 3:7-9 </a:t>
            </a:r>
            <a:r>
              <a:rPr lang="en-US" sz="1200" i="0" kern="1200" dirty="0" smtClean="0">
                <a:solidFill>
                  <a:schemeClr val="tx1"/>
                </a:solidFill>
                <a:effectLst/>
                <a:latin typeface="+mn-lt"/>
                <a:ea typeface="+mn-ea"/>
                <a:cs typeface="+mn-cs"/>
              </a:rPr>
              <a:t> -  John spoke some</a:t>
            </a:r>
            <a:r>
              <a:rPr lang="en-US" sz="1200" i="0" kern="1200" baseline="0" dirty="0" smtClean="0">
                <a:solidFill>
                  <a:schemeClr val="tx1"/>
                </a:solidFill>
                <a:effectLst/>
                <a:latin typeface="+mn-lt"/>
                <a:ea typeface="+mn-ea"/>
                <a:cs typeface="+mn-cs"/>
              </a:rPr>
              <a:t> very strong words to the Jewish Leaders who came out to hear him.</a:t>
            </a:r>
          </a:p>
          <a:p>
            <a:pPr hangingPunct="0"/>
            <a:r>
              <a:rPr lang="en-US" sz="1200" kern="1200" dirty="0" smtClean="0">
                <a:solidFill>
                  <a:schemeClr val="tx1"/>
                </a:solidFill>
                <a:effectLst/>
                <a:latin typeface="+mn-lt"/>
                <a:ea typeface="+mn-ea"/>
                <a:cs typeface="+mn-cs"/>
              </a:rPr>
              <a:t> </a:t>
            </a:r>
          </a:p>
          <a:p>
            <a:pPr hangingPunct="0"/>
            <a:r>
              <a:rPr lang="en-US" sz="1200" kern="1200" dirty="0" smtClean="0">
                <a:solidFill>
                  <a:schemeClr val="tx1"/>
                </a:solidFill>
                <a:effectLst/>
                <a:latin typeface="+mn-lt"/>
                <a:ea typeface="+mn-ea"/>
                <a:cs typeface="+mn-cs"/>
              </a:rPr>
              <a:t>Would God accept the people just because they were descendants of Abraham? Of course not. Some people think that they will be accepted by God because of their parent’s faith, because they try to be good, or because they went through some kind of ceremony.  No one is accepted by God because of these things.  God judges everyone individually - not by family, success, position, or religious activities.  God will bless anyone that chooses to recognize their sin and turn to Him.</a:t>
            </a:r>
            <a:endParaRPr lang="en-US" dirty="0"/>
          </a:p>
        </p:txBody>
      </p:sp>
      <p:sp>
        <p:nvSpPr>
          <p:cNvPr id="4" name="Slide Number Placeholder 3"/>
          <p:cNvSpPr>
            <a:spLocks noGrp="1"/>
          </p:cNvSpPr>
          <p:nvPr>
            <p:ph type="sldNum" sz="quarter" idx="10"/>
          </p:nvPr>
        </p:nvSpPr>
        <p:spPr/>
        <p:txBody>
          <a:bodyPr/>
          <a:lstStyle/>
          <a:p>
            <a:fld id="{F58289D4-5441-47D9-9428-9F83A65006ED}" type="slidenum">
              <a:rPr lang="en-US" smtClean="0"/>
              <a:t>12</a:t>
            </a:fld>
            <a:endParaRPr lang="en-US"/>
          </a:p>
        </p:txBody>
      </p:sp>
    </p:spTree>
    <p:extLst>
      <p:ext uri="{BB962C8B-B14F-4D97-AF65-F5344CB8AC3E}">
        <p14:creationId xmlns:p14="http://schemas.microsoft.com/office/powerpoint/2010/main" val="9127193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hangingPunct="0"/>
            <a:r>
              <a:rPr lang="en-US" sz="1200" kern="1200" dirty="0" smtClean="0">
                <a:solidFill>
                  <a:schemeClr val="tx1"/>
                </a:solidFill>
                <a:effectLst/>
                <a:latin typeface="+mn-lt"/>
                <a:ea typeface="+mn-ea"/>
                <a:cs typeface="+mn-cs"/>
              </a:rPr>
              <a:t>As we close this lesson, remember: we have all offended God and are separated from Him – this is the “bad news” of the Bible.  I wonder – which kind of person are you like: </a:t>
            </a:r>
          </a:p>
          <a:p>
            <a:pPr hangingPunct="0"/>
            <a:r>
              <a:rPr lang="en-US" sz="1200" kern="1200" dirty="0" smtClean="0">
                <a:solidFill>
                  <a:schemeClr val="tx1"/>
                </a:solidFill>
                <a:effectLst/>
                <a:latin typeface="+mn-lt"/>
                <a:ea typeface="+mn-ea"/>
                <a:cs typeface="+mn-cs"/>
              </a:rPr>
              <a:t> </a:t>
            </a:r>
          </a:p>
          <a:p>
            <a:pPr hangingPunct="0"/>
            <a:r>
              <a:rPr lang="en-US" sz="1200" kern="1200" dirty="0" smtClean="0">
                <a:solidFill>
                  <a:schemeClr val="tx1"/>
                </a:solidFill>
                <a:effectLst/>
                <a:latin typeface="+mn-lt"/>
                <a:ea typeface="+mn-ea"/>
                <a:cs typeface="+mn-cs"/>
              </a:rPr>
              <a:t>The common person who knows you have sinned?</a:t>
            </a:r>
          </a:p>
          <a:p>
            <a:pPr hangingPunct="0"/>
            <a:r>
              <a:rPr lang="en-US" sz="1200" kern="1200" dirty="0" smtClean="0">
                <a:solidFill>
                  <a:schemeClr val="tx1"/>
                </a:solidFill>
                <a:effectLst/>
                <a:latin typeface="+mn-lt"/>
                <a:ea typeface="+mn-ea"/>
                <a:cs typeface="+mn-cs"/>
              </a:rPr>
              <a:t>The Roman solider who is seeking the meaning of life?</a:t>
            </a:r>
          </a:p>
          <a:p>
            <a:pPr hangingPunct="0"/>
            <a:r>
              <a:rPr lang="en-US" sz="1200" kern="1200" dirty="0" smtClean="0">
                <a:solidFill>
                  <a:schemeClr val="tx1"/>
                </a:solidFill>
                <a:effectLst/>
                <a:latin typeface="+mn-lt"/>
                <a:ea typeface="+mn-ea"/>
                <a:cs typeface="+mn-cs"/>
              </a:rPr>
              <a:t>The Pharisee who is trying to obey the rules and maintain traditions of culture?</a:t>
            </a:r>
          </a:p>
          <a:p>
            <a:pPr hangingPunct="0"/>
            <a:r>
              <a:rPr lang="en-US" sz="1200" kern="1200" dirty="0" smtClean="0">
                <a:solidFill>
                  <a:schemeClr val="tx1"/>
                </a:solidFill>
                <a:effectLst/>
                <a:latin typeface="+mn-lt"/>
                <a:ea typeface="+mn-ea"/>
                <a:cs typeface="+mn-cs"/>
              </a:rPr>
              <a:t>The Sadducee, trusting in your connections, relationships, or job for success?</a:t>
            </a:r>
          </a:p>
          <a:p>
            <a:pPr hangingPunct="0"/>
            <a:r>
              <a:rPr lang="en-US" sz="1200" kern="1200" dirty="0" smtClean="0">
                <a:solidFill>
                  <a:schemeClr val="tx1"/>
                </a:solidFill>
                <a:effectLst/>
                <a:latin typeface="+mn-lt"/>
                <a:ea typeface="+mn-ea"/>
                <a:cs typeface="+mn-cs"/>
              </a:rPr>
              <a:t>The Scribe, putting your hope in your education?</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58289D4-5441-47D9-9428-9F83A65006ED}" type="slidenum">
              <a:rPr lang="en-US" smtClean="0"/>
              <a:t>13</a:t>
            </a:fld>
            <a:endParaRPr lang="en-US"/>
          </a:p>
        </p:txBody>
      </p:sp>
    </p:spTree>
    <p:extLst>
      <p:ext uri="{BB962C8B-B14F-4D97-AF65-F5344CB8AC3E}">
        <p14:creationId xmlns:p14="http://schemas.microsoft.com/office/powerpoint/2010/main" val="26211436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Regardless of who you are, the first step we must take is to recognize that we are each guilty of breaking God’s law.  This step of repentance and humility prepares the way in our own hearts to receive the “good news” in the next lesson.</a:t>
            </a:r>
          </a:p>
        </p:txBody>
      </p:sp>
      <p:sp>
        <p:nvSpPr>
          <p:cNvPr id="4" name="Slide Number Placeholder 3"/>
          <p:cNvSpPr>
            <a:spLocks noGrp="1"/>
          </p:cNvSpPr>
          <p:nvPr>
            <p:ph type="sldNum" sz="quarter" idx="10"/>
          </p:nvPr>
        </p:nvSpPr>
        <p:spPr/>
        <p:txBody>
          <a:bodyPr/>
          <a:lstStyle/>
          <a:p>
            <a:fld id="{F58289D4-5441-47D9-9428-9F83A65006ED}" type="slidenum">
              <a:rPr lang="en-US" smtClean="0"/>
              <a:t>14</a:t>
            </a:fld>
            <a:endParaRPr lang="en-US"/>
          </a:p>
        </p:txBody>
      </p:sp>
    </p:spTree>
    <p:extLst>
      <p:ext uri="{BB962C8B-B14F-4D97-AF65-F5344CB8AC3E}">
        <p14:creationId xmlns:p14="http://schemas.microsoft.com/office/powerpoint/2010/main" val="24393773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hangingPunct="0"/>
            <a:r>
              <a:rPr lang="en-US" sz="1200" kern="1200" dirty="0" smtClean="0">
                <a:solidFill>
                  <a:schemeClr val="tx1"/>
                </a:solidFill>
                <a:effectLst/>
                <a:latin typeface="+mn-lt"/>
                <a:ea typeface="+mn-ea"/>
                <a:cs typeface="+mn-cs"/>
              </a:rPr>
              <a:t>Before we transition from the Old Testament to the New Testament, I want to go back and remind you of the </a:t>
            </a:r>
            <a:r>
              <a:rPr lang="en-US" sz="1200" b="1" kern="1200" dirty="0" smtClean="0">
                <a:solidFill>
                  <a:schemeClr val="tx1"/>
                </a:solidFill>
                <a:effectLst/>
                <a:latin typeface="+mn-lt"/>
                <a:ea typeface="+mn-ea"/>
                <a:cs typeface="+mn-cs"/>
              </a:rPr>
              <a:t>two problems</a:t>
            </a:r>
            <a:r>
              <a:rPr lang="en-US" sz="1200" kern="1200" dirty="0" smtClean="0">
                <a:solidFill>
                  <a:schemeClr val="tx1"/>
                </a:solidFill>
                <a:effectLst/>
                <a:latin typeface="+mn-lt"/>
                <a:ea typeface="+mn-ea"/>
                <a:cs typeface="+mn-cs"/>
              </a:rPr>
              <a:t> that face every person:</a:t>
            </a:r>
          </a:p>
          <a:p>
            <a:pPr hangingPunct="0"/>
            <a:endParaRPr lang="en-US" sz="1200" kern="1200" dirty="0" smtClean="0">
              <a:solidFill>
                <a:schemeClr val="tx1"/>
              </a:solidFill>
              <a:effectLst/>
              <a:latin typeface="+mn-lt"/>
              <a:ea typeface="+mn-ea"/>
              <a:cs typeface="+mn-cs"/>
            </a:endParaRPr>
          </a:p>
          <a:p>
            <a:pPr lvl="0" hangingPunct="0"/>
            <a:r>
              <a:rPr lang="en-US" sz="1200" b="1" kern="1200" dirty="0" smtClean="0">
                <a:solidFill>
                  <a:schemeClr val="tx1"/>
                </a:solidFill>
                <a:effectLst/>
                <a:latin typeface="+mn-lt"/>
                <a:ea typeface="+mn-ea"/>
                <a:cs typeface="+mn-cs"/>
              </a:rPr>
              <a:t>Sin leads to death</a:t>
            </a:r>
            <a:r>
              <a:rPr lang="en-US" sz="1200" kern="1200" dirty="0" smtClean="0">
                <a:solidFill>
                  <a:schemeClr val="tx1"/>
                </a:solidFill>
                <a:effectLst/>
                <a:latin typeface="+mn-lt"/>
                <a:ea typeface="+mn-ea"/>
                <a:cs typeface="+mn-cs"/>
              </a:rPr>
              <a:t> (Genesis 2:16,17 OT4).  </a:t>
            </a:r>
            <a:r>
              <a:rPr lang="en-US" sz="1200" b="1" kern="1200" dirty="0" smtClean="0">
                <a:solidFill>
                  <a:schemeClr val="tx1"/>
                </a:solidFill>
                <a:effectLst/>
                <a:latin typeface="+mn-lt"/>
                <a:ea typeface="+mn-ea"/>
                <a:cs typeface="+mn-cs"/>
              </a:rPr>
              <a:t>Romans 5:12 (NT272)</a:t>
            </a:r>
            <a:r>
              <a:rPr lang="en-US" sz="1200" kern="1200" dirty="0" smtClean="0">
                <a:solidFill>
                  <a:schemeClr val="tx1"/>
                </a:solidFill>
                <a:effectLst/>
                <a:latin typeface="+mn-lt"/>
                <a:ea typeface="+mn-ea"/>
                <a:cs typeface="+mn-cs"/>
              </a:rPr>
              <a:t> reminds us that we inherited a sin nature from Adam.  It’s not just what we do, it’s who we are.  Because of sin, our life will be separated from our body.  And even more importantly, we are separated from God.</a:t>
            </a:r>
          </a:p>
          <a:p>
            <a:pPr lvl="0" hangingPunct="0"/>
            <a:endParaRPr lang="en-US" sz="1200" kern="1200" dirty="0" smtClean="0">
              <a:solidFill>
                <a:schemeClr val="tx1"/>
              </a:solidFill>
              <a:effectLst/>
              <a:latin typeface="+mn-lt"/>
              <a:ea typeface="+mn-ea"/>
              <a:cs typeface="+mn-cs"/>
            </a:endParaRPr>
          </a:p>
          <a:p>
            <a:pPr lvl="0" hangingPunct="0"/>
            <a:r>
              <a:rPr lang="en-US" sz="1200" b="1" kern="1200" dirty="0" smtClean="0">
                <a:solidFill>
                  <a:schemeClr val="tx1"/>
                </a:solidFill>
                <a:effectLst/>
                <a:latin typeface="+mn-lt"/>
                <a:ea typeface="+mn-ea"/>
                <a:cs typeface="+mn-cs"/>
              </a:rPr>
              <a:t>Breaking the law leads to punishment</a:t>
            </a:r>
            <a:r>
              <a:rPr lang="en-US" sz="1200" kern="1200" dirty="0" smtClean="0">
                <a:solidFill>
                  <a:schemeClr val="tx1"/>
                </a:solidFill>
                <a:effectLst/>
                <a:latin typeface="+mn-lt"/>
                <a:ea typeface="+mn-ea"/>
                <a:cs typeface="+mn-cs"/>
              </a:rPr>
              <a:t> (Exodus 20:1-20 OT125). We are all guilty of breaking all of God’s laws and should feel like David in </a:t>
            </a:r>
            <a:r>
              <a:rPr lang="en-US" sz="1200" b="1" kern="1200" dirty="0" smtClean="0">
                <a:solidFill>
                  <a:schemeClr val="tx1"/>
                </a:solidFill>
                <a:effectLst/>
                <a:latin typeface="+mn-lt"/>
                <a:ea typeface="+mn-ea"/>
                <a:cs typeface="+mn-cs"/>
              </a:rPr>
              <a:t>Psalm 38:3,4 (OT916),</a:t>
            </a:r>
            <a:r>
              <a:rPr lang="en-US" sz="1200" kern="1200" dirty="0" smtClean="0">
                <a:solidFill>
                  <a:schemeClr val="tx1"/>
                </a:solidFill>
                <a:effectLst/>
                <a:latin typeface="+mn-lt"/>
                <a:ea typeface="+mn-ea"/>
                <a:cs typeface="+mn-cs"/>
              </a:rPr>
              <a:t> burdened by guilt and concerned about God’s pending judgment. </a:t>
            </a:r>
            <a:r>
              <a:rPr lang="en-US" sz="1200" i="1" kern="1200" dirty="0" smtClean="0">
                <a:solidFill>
                  <a:schemeClr val="tx1"/>
                </a:solidFill>
                <a:effectLst/>
                <a:latin typeface="+mn-lt"/>
                <a:ea typeface="+mn-ea"/>
                <a:cs typeface="+mn-cs"/>
              </a:rPr>
              <a:t>Man-made religions</a:t>
            </a:r>
            <a:r>
              <a:rPr lang="en-US" sz="1200" kern="1200" dirty="0" smtClean="0">
                <a:solidFill>
                  <a:schemeClr val="tx1"/>
                </a:solidFill>
                <a:effectLst/>
                <a:latin typeface="+mn-lt"/>
                <a:ea typeface="+mn-ea"/>
                <a:cs typeface="+mn-cs"/>
              </a:rPr>
              <a:t> teach us that we should balance our sin by doing good works.  But when we get a clear understanding of the nature of God (</a:t>
            </a:r>
            <a:r>
              <a:rPr lang="en-US" sz="1200" b="1" kern="1200" dirty="0" smtClean="0">
                <a:solidFill>
                  <a:schemeClr val="tx1"/>
                </a:solidFill>
                <a:effectLst/>
                <a:latin typeface="+mn-lt"/>
                <a:ea typeface="+mn-ea"/>
                <a:cs typeface="+mn-cs"/>
              </a:rPr>
              <a:t>Revelation 15:3,4,8 NT450</a:t>
            </a:r>
            <a:r>
              <a:rPr lang="en-US" sz="1200" kern="1200" dirty="0" smtClean="0">
                <a:solidFill>
                  <a:schemeClr val="tx1"/>
                </a:solidFill>
                <a:effectLst/>
                <a:latin typeface="+mn-lt"/>
                <a:ea typeface="+mn-ea"/>
                <a:cs typeface="+mn-cs"/>
              </a:rPr>
              <a:t>) and the nature of man (</a:t>
            </a:r>
            <a:r>
              <a:rPr lang="en-US" sz="1200" b="1" kern="1200" dirty="0" smtClean="0">
                <a:solidFill>
                  <a:schemeClr val="tx1"/>
                </a:solidFill>
                <a:effectLst/>
                <a:latin typeface="+mn-lt"/>
                <a:ea typeface="+mn-ea"/>
                <a:cs typeface="+mn-cs"/>
              </a:rPr>
              <a:t>Romans 3:19,20 NT269</a:t>
            </a:r>
            <a:r>
              <a:rPr lang="en-US" sz="1200" kern="1200" dirty="0" smtClean="0">
                <a:solidFill>
                  <a:schemeClr val="tx1"/>
                </a:solidFill>
                <a:effectLst/>
                <a:latin typeface="+mn-lt"/>
                <a:ea typeface="+mn-ea"/>
                <a:cs typeface="+mn-cs"/>
              </a:rPr>
              <a:t>), it becomes clear that such a solution will never work (</a:t>
            </a:r>
            <a:r>
              <a:rPr lang="en-US" sz="1200" b="1" kern="1200" dirty="0" smtClean="0">
                <a:solidFill>
                  <a:schemeClr val="tx1"/>
                </a:solidFill>
                <a:effectLst/>
                <a:latin typeface="+mn-lt"/>
                <a:ea typeface="+mn-ea"/>
                <a:cs typeface="+mn-cs"/>
              </a:rPr>
              <a:t>Proverbs 16:25 OT1054</a:t>
            </a:r>
            <a:r>
              <a:rPr lang="en-US" sz="1200" kern="1200" dirty="0" smtClean="0">
                <a:solidFill>
                  <a:schemeClr val="tx1"/>
                </a:solidFill>
                <a:effectLst/>
                <a:latin typeface="+mn-lt"/>
                <a:ea typeface="+mn-ea"/>
                <a:cs typeface="+mn-cs"/>
              </a:rPr>
              <a:t>).</a:t>
            </a:r>
          </a:p>
          <a:p>
            <a:pPr hangingPunct="0"/>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These two problems represent the “bad news” in the Bible.  Regardless of what people may want to believe, these problems will not go away if we ignore them and they cannot be overcome by human effort.  Our only hope is this: God must do something to save us, something amazing and powerful.  And in our brief study of the Old Testament, we have seen some clues that point us toward God’s ultimate solution for these terrible problems.</a:t>
            </a:r>
            <a:endParaRPr lang="en-US" dirty="0"/>
          </a:p>
        </p:txBody>
      </p:sp>
      <p:sp>
        <p:nvSpPr>
          <p:cNvPr id="4" name="Slide Number Placeholder 3"/>
          <p:cNvSpPr>
            <a:spLocks noGrp="1"/>
          </p:cNvSpPr>
          <p:nvPr>
            <p:ph type="sldNum" sz="quarter" idx="10"/>
          </p:nvPr>
        </p:nvSpPr>
        <p:spPr/>
        <p:txBody>
          <a:bodyPr/>
          <a:lstStyle/>
          <a:p>
            <a:fld id="{F58289D4-5441-47D9-9428-9F83A65006ED}" type="slidenum">
              <a:rPr lang="en-US" smtClean="0"/>
              <a:t>3</a:t>
            </a:fld>
            <a:endParaRPr lang="en-US"/>
          </a:p>
        </p:txBody>
      </p:sp>
    </p:spTree>
    <p:extLst>
      <p:ext uri="{BB962C8B-B14F-4D97-AF65-F5344CB8AC3E}">
        <p14:creationId xmlns:p14="http://schemas.microsoft.com/office/powerpoint/2010/main" val="10530706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our study (so far), we’ve focused mainly on the first two sections of the Old Testament:</a:t>
            </a:r>
          </a:p>
          <a:p>
            <a:endParaRPr lang="en-US" baseline="0" dirty="0" smtClean="0"/>
          </a:p>
          <a:p>
            <a:r>
              <a:rPr lang="en-US" baseline="0" dirty="0" smtClean="0"/>
              <a:t>The </a:t>
            </a:r>
            <a:r>
              <a:rPr lang="en-US" baseline="0" dirty="0" err="1" smtClean="0"/>
              <a:t>Pentatuch</a:t>
            </a:r>
            <a:r>
              <a:rPr lang="en-US" baseline="0" dirty="0" smtClean="0"/>
              <a:t> – five books of history and the Law written down by Moses</a:t>
            </a:r>
          </a:p>
          <a:p>
            <a:r>
              <a:rPr lang="en-US" baseline="0" dirty="0" smtClean="0"/>
              <a:t>History – true stories of the history of Israel and its kings</a:t>
            </a:r>
          </a:p>
          <a:p>
            <a:endParaRPr lang="en-US" baseline="0" dirty="0" smtClean="0"/>
          </a:p>
          <a:p>
            <a:r>
              <a:rPr lang="en-US" baseline="0" dirty="0" smtClean="0"/>
              <a:t>We’ve read some verses from the “Poetry” books of Psalms and Proverbs</a:t>
            </a:r>
          </a:p>
          <a:p>
            <a:endParaRPr lang="en-US" baseline="0" dirty="0" smtClean="0"/>
          </a:p>
          <a:p>
            <a:r>
              <a:rPr lang="en-US" dirty="0" smtClean="0"/>
              <a:t>As</a:t>
            </a:r>
            <a:r>
              <a:rPr lang="en-US" baseline="0" dirty="0" smtClean="0"/>
              <a:t> we transition to the New Testament today, we will look at a few of the words spoken by the Prophets.</a:t>
            </a:r>
            <a:endParaRPr lang="en-US" dirty="0"/>
          </a:p>
        </p:txBody>
      </p:sp>
      <p:sp>
        <p:nvSpPr>
          <p:cNvPr id="4" name="Slide Number Placeholder 3"/>
          <p:cNvSpPr>
            <a:spLocks noGrp="1"/>
          </p:cNvSpPr>
          <p:nvPr>
            <p:ph type="sldNum" sz="quarter" idx="10"/>
          </p:nvPr>
        </p:nvSpPr>
        <p:spPr/>
        <p:txBody>
          <a:bodyPr/>
          <a:lstStyle/>
          <a:p>
            <a:fld id="{F58289D4-5441-47D9-9428-9F83A65006ED}" type="slidenum">
              <a:rPr lang="en-US" smtClean="0"/>
              <a:t>4</a:t>
            </a:fld>
            <a:endParaRPr lang="en-US"/>
          </a:p>
        </p:txBody>
      </p:sp>
    </p:spTree>
    <p:extLst>
      <p:ext uri="{BB962C8B-B14F-4D97-AF65-F5344CB8AC3E}">
        <p14:creationId xmlns:p14="http://schemas.microsoft.com/office/powerpoint/2010/main" val="2707569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hangingPunct="0"/>
            <a:r>
              <a:rPr lang="en-US" sz="1200" kern="1200" dirty="0" smtClean="0">
                <a:solidFill>
                  <a:schemeClr val="tx1"/>
                </a:solidFill>
                <a:effectLst/>
                <a:latin typeface="+mn-lt"/>
                <a:ea typeface="+mn-ea"/>
                <a:cs typeface="+mn-cs"/>
              </a:rPr>
              <a:t>To complete our very brief study of the Old Testament, I want to point out six prophecies that will help us transition to the New Testament.  First, three prophecies from the book of Isaiah, written 600 years before Christ:</a:t>
            </a:r>
          </a:p>
        </p:txBody>
      </p:sp>
      <p:sp>
        <p:nvSpPr>
          <p:cNvPr id="4" name="Slide Number Placeholder 3"/>
          <p:cNvSpPr>
            <a:spLocks noGrp="1"/>
          </p:cNvSpPr>
          <p:nvPr>
            <p:ph type="sldNum" sz="quarter" idx="10"/>
          </p:nvPr>
        </p:nvSpPr>
        <p:spPr/>
        <p:txBody>
          <a:bodyPr/>
          <a:lstStyle/>
          <a:p>
            <a:fld id="{F58289D4-5441-47D9-9428-9F83A65006ED}" type="slidenum">
              <a:rPr lang="en-US" smtClean="0"/>
              <a:t>5</a:t>
            </a:fld>
            <a:endParaRPr lang="en-US"/>
          </a:p>
        </p:txBody>
      </p:sp>
    </p:spTree>
    <p:extLst>
      <p:ext uri="{BB962C8B-B14F-4D97-AF65-F5344CB8AC3E}">
        <p14:creationId xmlns:p14="http://schemas.microsoft.com/office/powerpoint/2010/main" val="4684584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hangingPunct="0"/>
            <a:r>
              <a:rPr lang="en-US" sz="1200" kern="1200" dirty="0" smtClean="0">
                <a:solidFill>
                  <a:schemeClr val="tx1"/>
                </a:solidFill>
                <a:effectLst/>
                <a:latin typeface="+mn-lt"/>
                <a:ea typeface="+mn-ea"/>
                <a:cs typeface="+mn-cs"/>
              </a:rPr>
              <a:t>Malachi was the last Old Testament Prophet, and he reminded the Jews that God’s promised Savior would come to save them.  He also told them that before the Savior came, God would first send another prophet.  This prophet would teach the people so that they would be ready for the coming Savior.</a:t>
            </a:r>
          </a:p>
          <a:p>
            <a:endParaRPr lang="en-US" dirty="0"/>
          </a:p>
        </p:txBody>
      </p:sp>
      <p:sp>
        <p:nvSpPr>
          <p:cNvPr id="4" name="Slide Number Placeholder 3"/>
          <p:cNvSpPr>
            <a:spLocks noGrp="1"/>
          </p:cNvSpPr>
          <p:nvPr>
            <p:ph type="sldNum" sz="quarter" idx="10"/>
          </p:nvPr>
        </p:nvSpPr>
        <p:spPr/>
        <p:txBody>
          <a:bodyPr/>
          <a:lstStyle/>
          <a:p>
            <a:fld id="{F58289D4-5441-47D9-9428-9F83A65006ED}" type="slidenum">
              <a:rPr lang="en-US" smtClean="0"/>
              <a:t>6</a:t>
            </a:fld>
            <a:endParaRPr lang="en-US"/>
          </a:p>
        </p:txBody>
      </p:sp>
    </p:spTree>
    <p:extLst>
      <p:ext uri="{BB962C8B-B14F-4D97-AF65-F5344CB8AC3E}">
        <p14:creationId xmlns:p14="http://schemas.microsoft.com/office/powerpoint/2010/main" val="23168103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hangingPunct="0"/>
            <a:r>
              <a:rPr lang="en-US" sz="1200" kern="1200" dirty="0" smtClean="0">
                <a:solidFill>
                  <a:schemeClr val="tx1"/>
                </a:solidFill>
                <a:effectLst/>
                <a:latin typeface="+mn-lt"/>
                <a:ea typeface="+mn-ea"/>
                <a:cs typeface="+mn-cs"/>
              </a:rPr>
              <a:t>Next, a prediction from the prophet Daniel from 535BC about the coming of “The … One”:</a:t>
            </a:r>
          </a:p>
          <a:p>
            <a:pPr hangingPunct="0"/>
            <a:endParaRPr lang="en-US" sz="1200" kern="1200" dirty="0" smtClean="0">
              <a:solidFill>
                <a:schemeClr val="tx1"/>
              </a:solidFill>
              <a:effectLst/>
              <a:latin typeface="+mn-lt"/>
              <a:ea typeface="+mn-ea"/>
              <a:cs typeface="+mn-cs"/>
            </a:endParaRPr>
          </a:p>
          <a:p>
            <a:pPr hangingPunct="0"/>
            <a:r>
              <a:rPr lang="en-US" sz="1200" b="1" i="1" kern="1200" dirty="0" smtClean="0">
                <a:solidFill>
                  <a:schemeClr val="tx1"/>
                </a:solidFill>
                <a:effectLst/>
                <a:latin typeface="+mn-lt"/>
                <a:ea typeface="+mn-ea"/>
                <a:cs typeface="+mn-cs"/>
              </a:rPr>
              <a:t>Daniel 9:25,26 </a:t>
            </a:r>
            <a:r>
              <a:rPr lang="en-US" sz="1200" i="1" kern="1200" dirty="0" smtClean="0">
                <a:solidFill>
                  <a:schemeClr val="tx1"/>
                </a:solidFill>
                <a:effectLst/>
                <a:latin typeface="+mn-lt"/>
                <a:ea typeface="+mn-ea"/>
                <a:cs typeface="+mn-cs"/>
              </a:rPr>
              <a:t>– “Know and understand this: from the issuing of a decree to restore and rebuild Jerusalem until the Anointed One…” (62+7)*7 = 483 years. “the One will be cut off…”  </a:t>
            </a:r>
            <a:r>
              <a:rPr lang="en-US" sz="1200" kern="1200" dirty="0" smtClean="0">
                <a:solidFill>
                  <a:schemeClr val="tx1"/>
                </a:solidFill>
                <a:effectLst/>
                <a:latin typeface="+mn-lt"/>
                <a:ea typeface="+mn-ea"/>
                <a:cs typeface="+mn-cs"/>
              </a:rPr>
              <a:t>The decree was issued by Artaxerxes in 445BC (Nehemiah 2:1-8).</a:t>
            </a:r>
            <a:endParaRPr lang="en-US" dirty="0"/>
          </a:p>
        </p:txBody>
      </p:sp>
      <p:sp>
        <p:nvSpPr>
          <p:cNvPr id="4" name="Slide Number Placeholder 3"/>
          <p:cNvSpPr>
            <a:spLocks noGrp="1"/>
          </p:cNvSpPr>
          <p:nvPr>
            <p:ph type="sldNum" sz="quarter" idx="10"/>
          </p:nvPr>
        </p:nvSpPr>
        <p:spPr/>
        <p:txBody>
          <a:bodyPr/>
          <a:lstStyle/>
          <a:p>
            <a:fld id="{F58289D4-5441-47D9-9428-9F83A65006ED}" type="slidenum">
              <a:rPr lang="en-US" smtClean="0"/>
              <a:t>7</a:t>
            </a:fld>
            <a:endParaRPr lang="en-US"/>
          </a:p>
        </p:txBody>
      </p:sp>
    </p:spTree>
    <p:extLst>
      <p:ext uri="{BB962C8B-B14F-4D97-AF65-F5344CB8AC3E}">
        <p14:creationId xmlns:p14="http://schemas.microsoft.com/office/powerpoint/2010/main" val="10543758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hangingPunct="0"/>
            <a:r>
              <a:rPr lang="en-US" sz="1200" kern="1200" dirty="0" smtClean="0">
                <a:solidFill>
                  <a:schemeClr val="tx1"/>
                </a:solidFill>
                <a:effectLst/>
                <a:latin typeface="+mn-lt"/>
                <a:ea typeface="+mn-ea"/>
                <a:cs typeface="+mn-cs"/>
              </a:rPr>
              <a:t>For 400 years after Malachi was written there was a period of silence.  But then, something very important happened.  During the reign of Herod the Great (ruler of Israel from 37-4BC), an angel appeared to a priest named Zechariah and gave him some great news (</a:t>
            </a:r>
            <a:r>
              <a:rPr lang="en-US" sz="1200" b="1" kern="1200" dirty="0" smtClean="0">
                <a:solidFill>
                  <a:schemeClr val="tx1"/>
                </a:solidFill>
                <a:effectLst/>
                <a:latin typeface="+mn-lt"/>
                <a:ea typeface="+mn-ea"/>
                <a:cs typeface="+mn-cs"/>
              </a:rPr>
              <a:t>Luke 1:5,11-13,17</a:t>
            </a:r>
            <a:r>
              <a:rPr lang="en-US" sz="1200" kern="1200" dirty="0" smtClean="0">
                <a:solidFill>
                  <a:schemeClr val="tx1"/>
                </a:solidFill>
                <a:effectLst/>
                <a:latin typeface="+mn-lt"/>
                <a:ea typeface="+mn-ea"/>
                <a:cs typeface="+mn-cs"/>
              </a:rPr>
              <a:t>).  Zachariah and his elderly wife would have a son – the prophet that Malachi said would “prepare the way.”  </a:t>
            </a:r>
          </a:p>
          <a:p>
            <a:pPr hangingPunct="0"/>
            <a:r>
              <a:rPr lang="en-US" sz="1200" kern="1200" dirty="0" smtClean="0">
                <a:solidFill>
                  <a:schemeClr val="tx1"/>
                </a:solidFill>
                <a:effectLst/>
                <a:latin typeface="+mn-lt"/>
                <a:ea typeface="+mn-ea"/>
                <a:cs typeface="+mn-cs"/>
              </a:rPr>
              <a:t> </a:t>
            </a:r>
          </a:p>
          <a:p>
            <a:pPr hangingPunct="0"/>
            <a:r>
              <a:rPr lang="en-US" sz="1200" kern="1200" dirty="0" smtClean="0">
                <a:solidFill>
                  <a:schemeClr val="tx1"/>
                </a:solidFill>
                <a:effectLst/>
                <a:latin typeface="+mn-lt"/>
                <a:ea typeface="+mn-ea"/>
                <a:cs typeface="+mn-cs"/>
              </a:rPr>
              <a:t>As we studied in the Old Testament, when God makes a promise, He will fulfill it.  Sometimes a promise seems impossible to man, but nothing is too difficult for God.  But, we know that God will fulfill every promise - down to every last detail.  Zachariah’s wife Elizabeth gave birth to a son just like the angel said, and he was named John.  His father then gave this prophecy:</a:t>
            </a:r>
          </a:p>
          <a:p>
            <a:pPr hangingPunct="0"/>
            <a:r>
              <a:rPr lang="en-US" sz="1200" kern="1200" dirty="0" smtClean="0">
                <a:solidFill>
                  <a:schemeClr val="tx1"/>
                </a:solidFill>
                <a:effectLst/>
                <a:latin typeface="+mn-lt"/>
                <a:ea typeface="+mn-ea"/>
                <a:cs typeface="+mn-cs"/>
              </a:rPr>
              <a:t> </a:t>
            </a:r>
          </a:p>
          <a:p>
            <a:pPr hangingPunct="0"/>
            <a:r>
              <a:rPr lang="en-US" sz="1200" b="1" i="1" kern="1200" dirty="0" smtClean="0">
                <a:solidFill>
                  <a:schemeClr val="tx1"/>
                </a:solidFill>
                <a:effectLst/>
                <a:latin typeface="+mn-lt"/>
                <a:ea typeface="+mn-ea"/>
                <a:cs typeface="+mn-cs"/>
              </a:rPr>
              <a:t>Luke 1:76-79   </a:t>
            </a:r>
            <a:r>
              <a:rPr lang="en-US" sz="1200" kern="1200" dirty="0" smtClean="0">
                <a:solidFill>
                  <a:schemeClr val="tx1"/>
                </a:solidFill>
                <a:effectLst/>
                <a:latin typeface="+mn-lt"/>
                <a:ea typeface="+mn-ea"/>
                <a:cs typeface="+mn-cs"/>
              </a:rPr>
              <a:t>Since the time of Adam and Eve, man had been in darkness (the darkness of sin).  Finally, the time was coming!</a:t>
            </a:r>
            <a:endParaRPr lang="en-US" dirty="0"/>
          </a:p>
        </p:txBody>
      </p:sp>
      <p:sp>
        <p:nvSpPr>
          <p:cNvPr id="4" name="Slide Number Placeholder 3"/>
          <p:cNvSpPr>
            <a:spLocks noGrp="1"/>
          </p:cNvSpPr>
          <p:nvPr>
            <p:ph type="sldNum" sz="quarter" idx="10"/>
          </p:nvPr>
        </p:nvSpPr>
        <p:spPr/>
        <p:txBody>
          <a:bodyPr/>
          <a:lstStyle/>
          <a:p>
            <a:fld id="{F58289D4-5441-47D9-9428-9F83A65006ED}" type="slidenum">
              <a:rPr lang="en-US" smtClean="0"/>
              <a:t>8</a:t>
            </a:fld>
            <a:endParaRPr lang="en-US"/>
          </a:p>
        </p:txBody>
      </p:sp>
    </p:spTree>
    <p:extLst>
      <p:ext uri="{BB962C8B-B14F-4D97-AF65-F5344CB8AC3E}">
        <p14:creationId xmlns:p14="http://schemas.microsoft.com/office/powerpoint/2010/main" val="10170936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hangingPunct="0"/>
            <a:r>
              <a:rPr lang="en-US" sz="1200" kern="1200" dirty="0" smtClean="0">
                <a:solidFill>
                  <a:schemeClr val="tx1"/>
                </a:solidFill>
                <a:effectLst/>
                <a:latin typeface="+mn-lt"/>
                <a:ea typeface="+mn-ea"/>
                <a:cs typeface="+mn-cs"/>
              </a:rPr>
              <a:t>Six months after the angel appeared to Zachariah, the angel came to have a talk with a young virgin named Mary living in a small town (Nazareth) </a:t>
            </a:r>
            <a:r>
              <a:rPr lang="en-US" sz="1200" b="1" kern="1200" dirty="0" smtClean="0">
                <a:solidFill>
                  <a:schemeClr val="tx1"/>
                </a:solidFill>
                <a:effectLst/>
                <a:latin typeface="+mn-lt"/>
                <a:ea typeface="+mn-ea"/>
                <a:cs typeface="+mn-cs"/>
              </a:rPr>
              <a:t>Luke 1:26-33</a:t>
            </a:r>
            <a:r>
              <a:rPr lang="en-US" sz="1200" kern="1200" dirty="0" smtClean="0">
                <a:solidFill>
                  <a:schemeClr val="tx1"/>
                </a:solidFill>
                <a:effectLst/>
                <a:latin typeface="+mn-lt"/>
                <a:ea typeface="+mn-ea"/>
                <a:cs typeface="+mn-cs"/>
              </a:rPr>
              <a:t>.  The angel Gabriel tells Mary that she will have a baby: the Son of God.  She asks a very good question in </a:t>
            </a:r>
            <a:r>
              <a:rPr lang="en-US" sz="1200" b="1" kern="1200" dirty="0" smtClean="0">
                <a:solidFill>
                  <a:schemeClr val="tx1"/>
                </a:solidFill>
                <a:effectLst/>
                <a:latin typeface="+mn-lt"/>
                <a:ea typeface="+mn-ea"/>
                <a:cs typeface="+mn-cs"/>
              </a:rPr>
              <a:t>v.34</a:t>
            </a:r>
            <a:r>
              <a:rPr lang="en-US" sz="1200" kern="1200" dirty="0" smtClean="0">
                <a:solidFill>
                  <a:schemeClr val="tx1"/>
                </a:solidFill>
                <a:effectLst/>
                <a:latin typeface="+mn-lt"/>
                <a:ea typeface="+mn-ea"/>
                <a:cs typeface="+mn-cs"/>
              </a:rPr>
              <a:t>, and is given the clear answer in </a:t>
            </a:r>
            <a:r>
              <a:rPr lang="en-US" sz="1200" b="1" kern="1200" dirty="0" smtClean="0">
                <a:solidFill>
                  <a:schemeClr val="tx1"/>
                </a:solidFill>
                <a:effectLst/>
                <a:latin typeface="+mn-lt"/>
                <a:ea typeface="+mn-ea"/>
                <a:cs typeface="+mn-cs"/>
              </a:rPr>
              <a:t>v.35</a:t>
            </a:r>
            <a:r>
              <a:rPr lang="en-US" sz="1200" kern="1200" dirty="0" smtClean="0">
                <a:solidFill>
                  <a:schemeClr val="tx1"/>
                </a:solidFill>
                <a:effectLst/>
                <a:latin typeface="+mn-lt"/>
                <a:ea typeface="+mn-ea"/>
                <a:cs typeface="+mn-cs"/>
              </a:rPr>
              <a:t> – God is able to do whatever He chooses.  </a:t>
            </a:r>
          </a:p>
          <a:p>
            <a:pPr hangingPunct="0"/>
            <a:r>
              <a:rPr lang="en-US" sz="1200" kern="1200" dirty="0" smtClean="0">
                <a:solidFill>
                  <a:schemeClr val="tx1"/>
                </a:solidFill>
                <a:effectLst/>
                <a:latin typeface="+mn-lt"/>
                <a:ea typeface="+mn-ea"/>
                <a:cs typeface="+mn-cs"/>
              </a:rPr>
              <a:t> </a:t>
            </a:r>
          </a:p>
          <a:p>
            <a:pPr hangingPunct="0"/>
            <a:r>
              <a:rPr lang="en-US" sz="1200" kern="1200" dirty="0" smtClean="0">
                <a:solidFill>
                  <a:schemeClr val="tx1"/>
                </a:solidFill>
                <a:effectLst/>
                <a:latin typeface="+mn-lt"/>
                <a:ea typeface="+mn-ea"/>
                <a:cs typeface="+mn-cs"/>
              </a:rPr>
              <a:t>Maybe you have heard this story before – the “Christmas” story.  But please don’t miss the significance of this: The Almighty God, who created everything in the universe, awesome in power and glory, was about to take on the humble limitations of a human body and move onto this tiny speck of a planet.  Immanuel – God with us, as a helpless baby.  Can you imagine anything more amazing?  For God to take such an unbelievable step, He must have had a glorious plan in mind.</a:t>
            </a:r>
          </a:p>
          <a:p>
            <a:pPr hangingPunct="0"/>
            <a:r>
              <a:rPr lang="en-US" sz="1200" kern="1200" dirty="0" smtClean="0">
                <a:solidFill>
                  <a:schemeClr val="tx1"/>
                </a:solidFill>
                <a:effectLst/>
                <a:latin typeface="+mn-lt"/>
                <a:ea typeface="+mn-ea"/>
                <a:cs typeface="+mn-cs"/>
              </a:rPr>
              <a:t> </a:t>
            </a:r>
          </a:p>
          <a:p>
            <a:pPr hangingPunct="0"/>
            <a:r>
              <a:rPr lang="en-US" sz="1200" kern="1200" dirty="0" smtClean="0">
                <a:solidFill>
                  <a:schemeClr val="tx1"/>
                </a:solidFill>
                <a:effectLst/>
                <a:latin typeface="+mn-lt"/>
                <a:ea typeface="+mn-ea"/>
                <a:cs typeface="+mn-cs"/>
              </a:rPr>
              <a:t>There is another important prophecy concerning the birth of the Savior in </a:t>
            </a:r>
            <a:r>
              <a:rPr lang="en-US" sz="1200" b="1" kern="1200" dirty="0" smtClean="0">
                <a:solidFill>
                  <a:schemeClr val="tx1"/>
                </a:solidFill>
                <a:effectLst/>
                <a:latin typeface="+mn-lt"/>
                <a:ea typeface="+mn-ea"/>
                <a:cs typeface="+mn-cs"/>
              </a:rPr>
              <a:t>Micah 5:2</a:t>
            </a:r>
            <a:r>
              <a:rPr lang="en-US" sz="1200" kern="1200" dirty="0" smtClean="0">
                <a:solidFill>
                  <a:schemeClr val="tx1"/>
                </a:solidFill>
                <a:effectLst/>
                <a:latin typeface="+mn-lt"/>
                <a:ea typeface="+mn-ea"/>
                <a:cs typeface="+mn-cs"/>
              </a:rPr>
              <a:t>, saying that He would be born in the city of Bethlehem.  But we have a problem: Mary was from Nazareth.  However, look what happens in </a:t>
            </a:r>
            <a:r>
              <a:rPr lang="en-US" sz="1200" b="1" kern="1200" dirty="0" smtClean="0">
                <a:solidFill>
                  <a:schemeClr val="tx1"/>
                </a:solidFill>
                <a:effectLst/>
                <a:latin typeface="+mn-lt"/>
                <a:ea typeface="+mn-ea"/>
                <a:cs typeface="+mn-cs"/>
              </a:rPr>
              <a:t>Luke 2:1-4</a:t>
            </a:r>
            <a:r>
              <a:rPr lang="en-US" sz="1200" kern="1200" dirty="0" smtClean="0">
                <a:solidFill>
                  <a:schemeClr val="tx1"/>
                </a:solidFill>
                <a:effectLst/>
                <a:latin typeface="+mn-lt"/>
                <a:ea typeface="+mn-ea"/>
                <a:cs typeface="+mn-cs"/>
              </a:rPr>
              <a:t>.  Caesar Augustus (Caius Octavius) ruled the Roman Empire between 31BC and 14AD.  About 8BC, he issued an order for a census (it probably took a few years to complete), requiring everyone to return to their hometowns.  </a:t>
            </a:r>
          </a:p>
          <a:p>
            <a:pPr hangingPunct="0"/>
            <a:endParaRPr lang="en-US" sz="1200" kern="1200" dirty="0" smtClean="0">
              <a:solidFill>
                <a:schemeClr val="tx1"/>
              </a:solidFill>
              <a:effectLst/>
              <a:latin typeface="+mn-lt"/>
              <a:ea typeface="+mn-ea"/>
              <a:cs typeface="+mn-cs"/>
            </a:endParaRPr>
          </a:p>
          <a:p>
            <a:pPr hangingPunct="0"/>
            <a:r>
              <a:rPr lang="en-US" sz="1200" kern="1200" dirty="0" smtClean="0">
                <a:solidFill>
                  <a:schemeClr val="tx1"/>
                </a:solidFill>
                <a:effectLst/>
                <a:latin typeface="+mn-lt"/>
                <a:ea typeface="+mn-ea"/>
                <a:cs typeface="+mn-cs"/>
              </a:rPr>
              <a:t>Because of this command, Mary and her new husband Joseph needed to register in Bethlehem, the city of David (his ancestor).  In </a:t>
            </a:r>
            <a:r>
              <a:rPr lang="en-US" sz="1200" b="1" kern="1200" dirty="0" smtClean="0">
                <a:solidFill>
                  <a:schemeClr val="tx1"/>
                </a:solidFill>
                <a:effectLst/>
                <a:latin typeface="+mn-lt"/>
                <a:ea typeface="+mn-ea"/>
                <a:cs typeface="+mn-cs"/>
              </a:rPr>
              <a:t>verses 5-7</a:t>
            </a:r>
            <a:r>
              <a:rPr lang="en-US" sz="1200" kern="1200" dirty="0" smtClean="0">
                <a:solidFill>
                  <a:schemeClr val="tx1"/>
                </a:solidFill>
                <a:effectLst/>
                <a:latin typeface="+mn-lt"/>
                <a:ea typeface="+mn-ea"/>
                <a:cs typeface="+mn-cs"/>
              </a:rPr>
              <a:t>, we see that the child named Jesus was born in a humble stable, certainly not what you would expect for a normal king.  But Jesus was not a normal king!</a:t>
            </a:r>
          </a:p>
        </p:txBody>
      </p:sp>
      <p:sp>
        <p:nvSpPr>
          <p:cNvPr id="4" name="Slide Number Placeholder 3"/>
          <p:cNvSpPr>
            <a:spLocks noGrp="1"/>
          </p:cNvSpPr>
          <p:nvPr>
            <p:ph type="sldNum" sz="quarter" idx="10"/>
          </p:nvPr>
        </p:nvSpPr>
        <p:spPr/>
        <p:txBody>
          <a:bodyPr/>
          <a:lstStyle/>
          <a:p>
            <a:fld id="{F58289D4-5441-47D9-9428-9F83A65006ED}" type="slidenum">
              <a:rPr lang="en-US" smtClean="0"/>
              <a:t>9</a:t>
            </a:fld>
            <a:endParaRPr lang="en-US"/>
          </a:p>
        </p:txBody>
      </p:sp>
    </p:spTree>
    <p:extLst>
      <p:ext uri="{BB962C8B-B14F-4D97-AF65-F5344CB8AC3E}">
        <p14:creationId xmlns:p14="http://schemas.microsoft.com/office/powerpoint/2010/main" val="9633843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hangingPunct="0"/>
            <a:r>
              <a:rPr lang="en-US" sz="1200" kern="1200" dirty="0" smtClean="0">
                <a:solidFill>
                  <a:schemeClr val="tx1"/>
                </a:solidFill>
                <a:effectLst/>
                <a:latin typeface="+mn-lt"/>
                <a:ea typeface="+mn-ea"/>
                <a:cs typeface="+mn-cs"/>
              </a:rPr>
              <a:t>There is much more to say about Jesus, but for now, let’s go back to the story of John, the one sent to announce the coming of the Savior and prepare the Jews to receive Him.  God made sure that John gave an urgent and important message to get the people’s attention</a:t>
            </a:r>
            <a:r>
              <a:rPr lang="en-US" sz="1200" kern="1200" baseline="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pPr hangingPunct="0"/>
            <a:endParaRPr lang="en-US" sz="1200" kern="1200" dirty="0" smtClean="0">
              <a:solidFill>
                <a:schemeClr val="tx1"/>
              </a:solidFill>
              <a:effectLst/>
              <a:latin typeface="+mn-lt"/>
              <a:ea typeface="+mn-ea"/>
              <a:cs typeface="+mn-cs"/>
            </a:endParaRPr>
          </a:p>
          <a:p>
            <a:pPr hangingPunct="0"/>
            <a:r>
              <a:rPr lang="en-US" sz="1200" kern="1200" dirty="0" smtClean="0">
                <a:solidFill>
                  <a:schemeClr val="tx1"/>
                </a:solidFill>
                <a:effectLst/>
                <a:latin typeface="+mn-lt"/>
                <a:ea typeface="+mn-ea"/>
                <a:cs typeface="+mn-cs"/>
              </a:rPr>
              <a:t>What was the message that John was preaching?  When John used the word “repent” he meant that the people needed to change their attitude about themselves and sin.  They had to change their minds in preparation for the coming Savior.  The people needed to understand and agree that there is only one true God and they must serve and worship Him completely.  They must admit that they had sinned against God by disobeying His laws and they couldn’t do anything to make themselves acceptable to Him.  They must confess that all sin is against God and God hates sin and will always punish it by separating the sinner from Himself.</a:t>
            </a:r>
          </a:p>
          <a:p>
            <a:pPr hangingPunct="0"/>
            <a:r>
              <a:rPr lang="en-US" sz="1200" kern="1200" dirty="0" smtClean="0">
                <a:solidFill>
                  <a:schemeClr val="tx1"/>
                </a:solidFill>
                <a:effectLst/>
                <a:latin typeface="+mn-lt"/>
                <a:ea typeface="+mn-ea"/>
                <a:cs typeface="+mn-cs"/>
              </a:rPr>
              <a:t> </a:t>
            </a:r>
          </a:p>
          <a:p>
            <a:pPr hangingPunct="0"/>
            <a:r>
              <a:rPr lang="en-US" sz="1200" kern="1200" dirty="0" smtClean="0">
                <a:solidFill>
                  <a:schemeClr val="tx1"/>
                </a:solidFill>
                <a:effectLst/>
                <a:latin typeface="+mn-lt"/>
                <a:ea typeface="+mn-ea"/>
                <a:cs typeface="+mn-cs"/>
              </a:rPr>
              <a:t>When a person was baptized, it was a sign to everyone else that the person agreed with God that he deserved death for his sins (going under the water was a picture of burial). It was also a sign that he believed that God would send a Savior to save him.  Baptism doesn’t make God accept us and cannot pay the price that we deserve for our sins.  The payment of sin is always death.  Baptism is just a sign to show others that we agree with God’s message and we are trusting only in Him to save us.</a:t>
            </a:r>
            <a:endParaRPr lang="en-US" dirty="0"/>
          </a:p>
        </p:txBody>
      </p:sp>
      <p:sp>
        <p:nvSpPr>
          <p:cNvPr id="4" name="Slide Number Placeholder 3"/>
          <p:cNvSpPr>
            <a:spLocks noGrp="1"/>
          </p:cNvSpPr>
          <p:nvPr>
            <p:ph type="sldNum" sz="quarter" idx="10"/>
          </p:nvPr>
        </p:nvSpPr>
        <p:spPr/>
        <p:txBody>
          <a:bodyPr/>
          <a:lstStyle/>
          <a:p>
            <a:fld id="{F58289D4-5441-47D9-9428-9F83A65006ED}" type="slidenum">
              <a:rPr lang="en-US" smtClean="0"/>
              <a:t>10</a:t>
            </a:fld>
            <a:endParaRPr lang="en-US"/>
          </a:p>
        </p:txBody>
      </p:sp>
    </p:spTree>
    <p:extLst>
      <p:ext uri="{BB962C8B-B14F-4D97-AF65-F5344CB8AC3E}">
        <p14:creationId xmlns:p14="http://schemas.microsoft.com/office/powerpoint/2010/main" val="3527368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AB796B1-1743-4D1F-8A98-C61D19DAA024}" type="datetimeFigureOut">
              <a:rPr lang="en-US" smtClean="0"/>
              <a:t>11/20/2021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83269D-3AEC-47FF-B826-BA92A776F021}" type="slidenum">
              <a:rPr lang="en-US" smtClean="0"/>
              <a:t>‹#›</a:t>
            </a:fld>
            <a:endParaRPr lang="en-US"/>
          </a:p>
        </p:txBody>
      </p:sp>
    </p:spTree>
    <p:extLst>
      <p:ext uri="{BB962C8B-B14F-4D97-AF65-F5344CB8AC3E}">
        <p14:creationId xmlns:p14="http://schemas.microsoft.com/office/powerpoint/2010/main" val="3546104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B796B1-1743-4D1F-8A98-C61D19DAA024}" type="datetimeFigureOut">
              <a:rPr lang="en-US" smtClean="0"/>
              <a:t>11/20/2021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83269D-3AEC-47FF-B826-BA92A776F021}" type="slidenum">
              <a:rPr lang="en-US" smtClean="0"/>
              <a:t>‹#›</a:t>
            </a:fld>
            <a:endParaRPr lang="en-US"/>
          </a:p>
        </p:txBody>
      </p:sp>
    </p:spTree>
    <p:extLst>
      <p:ext uri="{BB962C8B-B14F-4D97-AF65-F5344CB8AC3E}">
        <p14:creationId xmlns:p14="http://schemas.microsoft.com/office/powerpoint/2010/main" val="677905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B796B1-1743-4D1F-8A98-C61D19DAA024}" type="datetimeFigureOut">
              <a:rPr lang="en-US" smtClean="0"/>
              <a:t>11/20/2021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83269D-3AEC-47FF-B826-BA92A776F021}" type="slidenum">
              <a:rPr lang="en-US" smtClean="0"/>
              <a:t>‹#›</a:t>
            </a:fld>
            <a:endParaRPr lang="en-US"/>
          </a:p>
        </p:txBody>
      </p:sp>
    </p:spTree>
    <p:extLst>
      <p:ext uri="{BB962C8B-B14F-4D97-AF65-F5344CB8AC3E}">
        <p14:creationId xmlns:p14="http://schemas.microsoft.com/office/powerpoint/2010/main" val="630885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B796B1-1743-4D1F-8A98-C61D19DAA024}" type="datetimeFigureOut">
              <a:rPr lang="en-US" smtClean="0"/>
              <a:t>11/20/2021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83269D-3AEC-47FF-B826-BA92A776F021}" type="slidenum">
              <a:rPr lang="en-US" smtClean="0"/>
              <a:t>‹#›</a:t>
            </a:fld>
            <a:endParaRPr lang="en-US"/>
          </a:p>
        </p:txBody>
      </p:sp>
    </p:spTree>
    <p:extLst>
      <p:ext uri="{BB962C8B-B14F-4D97-AF65-F5344CB8AC3E}">
        <p14:creationId xmlns:p14="http://schemas.microsoft.com/office/powerpoint/2010/main" val="1402512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B796B1-1743-4D1F-8A98-C61D19DAA024}" type="datetimeFigureOut">
              <a:rPr lang="en-US" smtClean="0"/>
              <a:t>11/20/2021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83269D-3AEC-47FF-B826-BA92A776F021}" type="slidenum">
              <a:rPr lang="en-US" smtClean="0"/>
              <a:t>‹#›</a:t>
            </a:fld>
            <a:endParaRPr lang="en-US"/>
          </a:p>
        </p:txBody>
      </p:sp>
    </p:spTree>
    <p:extLst>
      <p:ext uri="{BB962C8B-B14F-4D97-AF65-F5344CB8AC3E}">
        <p14:creationId xmlns:p14="http://schemas.microsoft.com/office/powerpoint/2010/main" val="383515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AB796B1-1743-4D1F-8A98-C61D19DAA024}" type="datetimeFigureOut">
              <a:rPr lang="en-US" smtClean="0"/>
              <a:t>11/20/2021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83269D-3AEC-47FF-B826-BA92A776F021}" type="slidenum">
              <a:rPr lang="en-US" smtClean="0"/>
              <a:t>‹#›</a:t>
            </a:fld>
            <a:endParaRPr lang="en-US"/>
          </a:p>
        </p:txBody>
      </p:sp>
    </p:spTree>
    <p:extLst>
      <p:ext uri="{BB962C8B-B14F-4D97-AF65-F5344CB8AC3E}">
        <p14:creationId xmlns:p14="http://schemas.microsoft.com/office/powerpoint/2010/main" val="3145707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AB796B1-1743-4D1F-8A98-C61D19DAA024}" type="datetimeFigureOut">
              <a:rPr lang="en-US" smtClean="0"/>
              <a:t>11/20/2021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83269D-3AEC-47FF-B826-BA92A776F021}" type="slidenum">
              <a:rPr lang="en-US" smtClean="0"/>
              <a:t>‹#›</a:t>
            </a:fld>
            <a:endParaRPr lang="en-US"/>
          </a:p>
        </p:txBody>
      </p:sp>
    </p:spTree>
    <p:extLst>
      <p:ext uri="{BB962C8B-B14F-4D97-AF65-F5344CB8AC3E}">
        <p14:creationId xmlns:p14="http://schemas.microsoft.com/office/powerpoint/2010/main" val="3750871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AB796B1-1743-4D1F-8A98-C61D19DAA024}" type="datetimeFigureOut">
              <a:rPr lang="en-US" smtClean="0"/>
              <a:t>11/20/2021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83269D-3AEC-47FF-B826-BA92A776F021}" type="slidenum">
              <a:rPr lang="en-US" smtClean="0"/>
              <a:t>‹#›</a:t>
            </a:fld>
            <a:endParaRPr lang="en-US"/>
          </a:p>
        </p:txBody>
      </p:sp>
    </p:spTree>
    <p:extLst>
      <p:ext uri="{BB962C8B-B14F-4D97-AF65-F5344CB8AC3E}">
        <p14:creationId xmlns:p14="http://schemas.microsoft.com/office/powerpoint/2010/main" val="3359690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B796B1-1743-4D1F-8A98-C61D19DAA024}" type="datetimeFigureOut">
              <a:rPr lang="en-US" smtClean="0"/>
              <a:t>11/20/2021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83269D-3AEC-47FF-B826-BA92A776F021}" type="slidenum">
              <a:rPr lang="en-US" smtClean="0"/>
              <a:t>‹#›</a:t>
            </a:fld>
            <a:endParaRPr lang="en-US"/>
          </a:p>
        </p:txBody>
      </p:sp>
    </p:spTree>
    <p:extLst>
      <p:ext uri="{BB962C8B-B14F-4D97-AF65-F5344CB8AC3E}">
        <p14:creationId xmlns:p14="http://schemas.microsoft.com/office/powerpoint/2010/main" val="1859881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B796B1-1743-4D1F-8A98-C61D19DAA024}" type="datetimeFigureOut">
              <a:rPr lang="en-US" smtClean="0"/>
              <a:t>11/20/2021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83269D-3AEC-47FF-B826-BA92A776F021}" type="slidenum">
              <a:rPr lang="en-US" smtClean="0"/>
              <a:t>‹#›</a:t>
            </a:fld>
            <a:endParaRPr lang="en-US"/>
          </a:p>
        </p:txBody>
      </p:sp>
    </p:spTree>
    <p:extLst>
      <p:ext uri="{BB962C8B-B14F-4D97-AF65-F5344CB8AC3E}">
        <p14:creationId xmlns:p14="http://schemas.microsoft.com/office/powerpoint/2010/main" val="1724534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B796B1-1743-4D1F-8A98-C61D19DAA024}" type="datetimeFigureOut">
              <a:rPr lang="en-US" smtClean="0"/>
              <a:t>11/20/2021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83269D-3AEC-47FF-B826-BA92A776F021}" type="slidenum">
              <a:rPr lang="en-US" smtClean="0"/>
              <a:t>‹#›</a:t>
            </a:fld>
            <a:endParaRPr lang="en-US"/>
          </a:p>
        </p:txBody>
      </p:sp>
    </p:spTree>
    <p:extLst>
      <p:ext uri="{BB962C8B-B14F-4D97-AF65-F5344CB8AC3E}">
        <p14:creationId xmlns:p14="http://schemas.microsoft.com/office/powerpoint/2010/main" val="113209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B796B1-1743-4D1F-8A98-C61D19DAA024}" type="datetimeFigureOut">
              <a:rPr lang="en-US" smtClean="0"/>
              <a:t>11/20/2021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83269D-3AEC-47FF-B826-BA92A776F021}" type="slidenum">
              <a:rPr lang="en-US" smtClean="0"/>
              <a:t>‹#›</a:t>
            </a:fld>
            <a:endParaRPr lang="en-US"/>
          </a:p>
        </p:txBody>
      </p:sp>
    </p:spTree>
    <p:extLst>
      <p:ext uri="{BB962C8B-B14F-4D97-AF65-F5344CB8AC3E}">
        <p14:creationId xmlns:p14="http://schemas.microsoft.com/office/powerpoint/2010/main" val="11004854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676400"/>
            <a:ext cx="7772400" cy="1470025"/>
          </a:xfrm>
        </p:spPr>
        <p:txBody>
          <a:bodyPr/>
          <a:lstStyle/>
          <a:p>
            <a:r>
              <a:rPr lang="en-US" b="1" u="sng" dirty="0" smtClean="0"/>
              <a:t>How do the Old and New Testaments fit together?</a:t>
            </a:r>
            <a:endParaRPr lang="en-US" dirty="0"/>
          </a:p>
        </p:txBody>
      </p:sp>
      <p:sp>
        <p:nvSpPr>
          <p:cNvPr id="5" name="Subtitle 4"/>
          <p:cNvSpPr>
            <a:spLocks noGrp="1"/>
          </p:cNvSpPr>
          <p:nvPr>
            <p:ph type="subTitle" idx="1"/>
          </p:nvPr>
        </p:nvSpPr>
        <p:spPr/>
        <p:txBody>
          <a:bodyPr/>
          <a:lstStyle/>
          <a:p>
            <a:r>
              <a:rPr lang="en-US" dirty="0" smtClean="0"/>
              <a:t>Get ready…</a:t>
            </a:r>
            <a:endParaRPr lang="en-US" dirty="0"/>
          </a:p>
        </p:txBody>
      </p:sp>
    </p:spTree>
    <p:extLst>
      <p:ext uri="{BB962C8B-B14F-4D97-AF65-F5344CB8AC3E}">
        <p14:creationId xmlns:p14="http://schemas.microsoft.com/office/powerpoint/2010/main" val="21011212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868362"/>
          </a:xfrm>
        </p:spPr>
        <p:txBody>
          <a:bodyPr>
            <a:normAutofit/>
          </a:bodyPr>
          <a:lstStyle/>
          <a:p>
            <a:r>
              <a:rPr lang="en-US" b="1" u="sng" dirty="0" smtClean="0"/>
              <a:t>John’s Message : Matthew 3</a:t>
            </a:r>
            <a:endParaRPr lang="en-US" b="1" u="sng" dirty="0"/>
          </a:p>
        </p:txBody>
      </p:sp>
      <p:sp>
        <p:nvSpPr>
          <p:cNvPr id="4" name="Content Placeholder 3"/>
          <p:cNvSpPr>
            <a:spLocks noGrp="1"/>
          </p:cNvSpPr>
          <p:nvPr>
            <p:ph idx="1"/>
          </p:nvPr>
        </p:nvSpPr>
        <p:spPr>
          <a:xfrm>
            <a:off x="-1" y="990600"/>
            <a:ext cx="6172201" cy="5867400"/>
          </a:xfrm>
        </p:spPr>
        <p:txBody>
          <a:bodyPr>
            <a:noAutofit/>
          </a:bodyPr>
          <a:lstStyle/>
          <a:p>
            <a:pPr marL="91440" indent="0">
              <a:spcBef>
                <a:spcPts val="0"/>
              </a:spcBef>
              <a:spcAft>
                <a:spcPts val="1200"/>
              </a:spcAft>
            </a:pPr>
            <a:r>
              <a:rPr lang="en-US" sz="2400" b="1" dirty="0" smtClean="0"/>
              <a:t> Verses </a:t>
            </a:r>
            <a:r>
              <a:rPr lang="en-US" sz="2400" b="1" dirty="0" smtClean="0"/>
              <a:t>1-3</a:t>
            </a:r>
            <a:r>
              <a:rPr lang="en-US" sz="2400" dirty="0" smtClean="0"/>
              <a:t>:  </a:t>
            </a:r>
            <a:r>
              <a:rPr lang="en-US" sz="2400" dirty="0" smtClean="0"/>
              <a:t>What </a:t>
            </a:r>
            <a:r>
              <a:rPr lang="en-US" sz="2400" dirty="0"/>
              <a:t>was the message that John was preaching?  </a:t>
            </a:r>
            <a:endParaRPr lang="en-US" sz="2400" dirty="0" smtClean="0"/>
          </a:p>
          <a:p>
            <a:pPr marL="274320" lvl="1" indent="0">
              <a:spcBef>
                <a:spcPts val="0"/>
              </a:spcBef>
              <a:spcAft>
                <a:spcPts val="1200"/>
              </a:spcAft>
            </a:pPr>
            <a:r>
              <a:rPr lang="en-US" sz="2200" dirty="0" smtClean="0"/>
              <a:t> Repent = change </a:t>
            </a:r>
            <a:r>
              <a:rPr lang="en-US" sz="2200" dirty="0"/>
              <a:t>their minds </a:t>
            </a:r>
            <a:r>
              <a:rPr lang="en-US" sz="2200" dirty="0" smtClean="0"/>
              <a:t>and direction</a:t>
            </a:r>
          </a:p>
          <a:p>
            <a:pPr marL="274320" lvl="1" indent="0">
              <a:spcBef>
                <a:spcPts val="0"/>
              </a:spcBef>
              <a:spcAft>
                <a:spcPts val="1200"/>
              </a:spcAft>
            </a:pPr>
            <a:r>
              <a:rPr lang="en-US" sz="2200" dirty="0" smtClean="0"/>
              <a:t> Turn away from sin &amp; self AND turn toward God</a:t>
            </a:r>
          </a:p>
          <a:p>
            <a:pPr marL="91440" indent="0">
              <a:spcBef>
                <a:spcPts val="0"/>
              </a:spcBef>
              <a:spcAft>
                <a:spcPts val="1200"/>
              </a:spcAft>
            </a:pPr>
            <a:r>
              <a:rPr lang="en-US" sz="2400" b="1" dirty="0" smtClean="0"/>
              <a:t> Verses 4-6</a:t>
            </a:r>
            <a:r>
              <a:rPr lang="en-US" sz="2400" dirty="0" smtClean="0"/>
              <a:t>: What were the people doing?</a:t>
            </a:r>
          </a:p>
          <a:p>
            <a:pPr marL="274320" lvl="1" indent="0" hangingPunct="0">
              <a:spcBef>
                <a:spcPts val="0"/>
              </a:spcBef>
              <a:spcAft>
                <a:spcPts val="1200"/>
              </a:spcAft>
            </a:pPr>
            <a:r>
              <a:rPr lang="en-US" sz="2200" dirty="0" smtClean="0"/>
              <a:t> Confessing </a:t>
            </a:r>
            <a:r>
              <a:rPr lang="en-US" sz="2200" dirty="0" smtClean="0"/>
              <a:t>= </a:t>
            </a:r>
            <a:r>
              <a:rPr lang="en-US" sz="2200" dirty="0" smtClean="0"/>
              <a:t>to speak the truth about their sin</a:t>
            </a:r>
          </a:p>
          <a:p>
            <a:pPr marL="274320" lvl="1" indent="0" hangingPunct="0">
              <a:spcBef>
                <a:spcPts val="0"/>
              </a:spcBef>
              <a:spcAft>
                <a:spcPts val="1200"/>
              </a:spcAft>
            </a:pPr>
            <a:r>
              <a:rPr lang="en-US" sz="2200" dirty="0" smtClean="0"/>
              <a:t> Baptism = showing agreement that our sin deserves death (</a:t>
            </a:r>
            <a:r>
              <a:rPr lang="en-US" sz="2200" dirty="0"/>
              <a:t>going under the water was a picture of burial). </a:t>
            </a:r>
            <a:endParaRPr lang="en-US" sz="2200" dirty="0" smtClean="0"/>
          </a:p>
          <a:p>
            <a:pPr marL="274320" lvl="1" indent="0" hangingPunct="0">
              <a:spcBef>
                <a:spcPts val="0"/>
              </a:spcBef>
              <a:spcAft>
                <a:spcPts val="1200"/>
              </a:spcAft>
            </a:pPr>
            <a:r>
              <a:rPr lang="en-US" sz="2200" dirty="0" smtClean="0"/>
              <a:t> Baptism didn’t save anyone – it showed that people agree with God about sin, death, and the need for a Savior</a:t>
            </a:r>
            <a:r>
              <a:rPr lang="en-US" sz="2200" dirty="0"/>
              <a:t> </a:t>
            </a:r>
            <a:r>
              <a:rPr lang="en-US" sz="2200" dirty="0" smtClean="0"/>
              <a:t>(Mark 1:8).</a:t>
            </a:r>
          </a:p>
        </p:txBody>
      </p:sp>
      <p:pic>
        <p:nvPicPr>
          <p:cNvPr id="2" name="Picture 1"/>
          <p:cNvPicPr>
            <a:picLocks noChangeAspect="1"/>
          </p:cNvPicPr>
          <p:nvPr/>
        </p:nvPicPr>
        <p:blipFill rotWithShape="1">
          <a:blip r:embed="rId3">
            <a:extLst>
              <a:ext uri="{28A0092B-C50C-407E-A947-70E740481C1C}">
                <a14:useLocalDpi xmlns:a14="http://schemas.microsoft.com/office/drawing/2010/main" val="0"/>
              </a:ext>
            </a:extLst>
          </a:blip>
          <a:srcRect l="11628" b="17521"/>
          <a:stretch/>
        </p:blipFill>
        <p:spPr>
          <a:xfrm>
            <a:off x="6172200" y="914400"/>
            <a:ext cx="2895600" cy="5808372"/>
          </a:xfrm>
          <a:prstGeom prst="rect">
            <a:avLst/>
          </a:prstGeom>
        </p:spPr>
      </p:pic>
      <p:sp>
        <p:nvSpPr>
          <p:cNvPr id="5" name="Oval 4"/>
          <p:cNvSpPr/>
          <p:nvPr/>
        </p:nvSpPr>
        <p:spPr>
          <a:xfrm>
            <a:off x="7380514" y="3853542"/>
            <a:ext cx="838200" cy="609600"/>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36545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wipe(left)">
                                      <p:cBhvr>
                                        <p:cTn id="14" dur="500"/>
                                        <p:tgtEl>
                                          <p:spTgt spid="4">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Effect transition="in" filter="wipe(left)">
                                      <p:cBhvr>
                                        <p:cTn id="19" dur="500"/>
                                        <p:tgtEl>
                                          <p:spTgt spid="4">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4">
                                            <p:txEl>
                                              <p:pRg st="2" end="2"/>
                                            </p:txEl>
                                          </p:spTgt>
                                        </p:tgtEl>
                                        <p:attrNameLst>
                                          <p:attrName>style.visibility</p:attrName>
                                        </p:attrNameLst>
                                      </p:cBhvr>
                                      <p:to>
                                        <p:strVal val="visible"/>
                                      </p:to>
                                    </p:set>
                                    <p:animEffect transition="in" filter="wipe(left)">
                                      <p:cBhvr>
                                        <p:cTn id="24" dur="500"/>
                                        <p:tgtEl>
                                          <p:spTgt spid="4">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4">
                                            <p:txEl>
                                              <p:pRg st="3" end="3"/>
                                            </p:txEl>
                                          </p:spTgt>
                                        </p:tgtEl>
                                        <p:attrNameLst>
                                          <p:attrName>style.visibility</p:attrName>
                                        </p:attrNameLst>
                                      </p:cBhvr>
                                      <p:to>
                                        <p:strVal val="visible"/>
                                      </p:to>
                                    </p:set>
                                    <p:animEffect transition="in" filter="wipe(left)">
                                      <p:cBhvr>
                                        <p:cTn id="29" dur="500"/>
                                        <p:tgtEl>
                                          <p:spTgt spid="4">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4">
                                            <p:txEl>
                                              <p:pRg st="4" end="4"/>
                                            </p:txEl>
                                          </p:spTgt>
                                        </p:tgtEl>
                                        <p:attrNameLst>
                                          <p:attrName>style.visibility</p:attrName>
                                        </p:attrNameLst>
                                      </p:cBhvr>
                                      <p:to>
                                        <p:strVal val="visible"/>
                                      </p:to>
                                    </p:set>
                                    <p:animEffect transition="in" filter="wipe(left)">
                                      <p:cBhvr>
                                        <p:cTn id="34" dur="500"/>
                                        <p:tgtEl>
                                          <p:spTgt spid="4">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4">
                                            <p:txEl>
                                              <p:pRg st="5" end="5"/>
                                            </p:txEl>
                                          </p:spTgt>
                                        </p:tgtEl>
                                        <p:attrNameLst>
                                          <p:attrName>style.visibility</p:attrName>
                                        </p:attrNameLst>
                                      </p:cBhvr>
                                      <p:to>
                                        <p:strVal val="visible"/>
                                      </p:to>
                                    </p:set>
                                    <p:animEffect transition="in" filter="wipe(left)">
                                      <p:cBhvr>
                                        <p:cTn id="39" dur="500"/>
                                        <p:tgtEl>
                                          <p:spTgt spid="4">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4">
                                            <p:txEl>
                                              <p:pRg st="6" end="6"/>
                                            </p:txEl>
                                          </p:spTgt>
                                        </p:tgtEl>
                                        <p:attrNameLst>
                                          <p:attrName>style.visibility</p:attrName>
                                        </p:attrNameLst>
                                      </p:cBhvr>
                                      <p:to>
                                        <p:strVal val="visible"/>
                                      </p:to>
                                    </p:set>
                                    <p:animEffect transition="in" filter="wipe(left)">
                                      <p:cBhvr>
                                        <p:cTn id="44"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2879"/>
            <a:ext cx="8229600" cy="868362"/>
          </a:xfrm>
        </p:spPr>
        <p:txBody>
          <a:bodyPr>
            <a:normAutofit/>
          </a:bodyPr>
          <a:lstStyle/>
          <a:p>
            <a:r>
              <a:rPr lang="en-US" b="1" u="sng" dirty="0" smtClean="0"/>
              <a:t>Who Came to Listen?</a:t>
            </a:r>
            <a:endParaRPr lang="en-US" b="1" u="sng" dirty="0"/>
          </a:p>
        </p:txBody>
      </p:sp>
      <p:sp>
        <p:nvSpPr>
          <p:cNvPr id="4" name="Content Placeholder 3"/>
          <p:cNvSpPr>
            <a:spLocks noGrp="1"/>
          </p:cNvSpPr>
          <p:nvPr>
            <p:ph idx="1"/>
          </p:nvPr>
        </p:nvSpPr>
        <p:spPr>
          <a:xfrm>
            <a:off x="0" y="1066800"/>
            <a:ext cx="8991600" cy="5562600"/>
          </a:xfrm>
        </p:spPr>
        <p:txBody>
          <a:bodyPr>
            <a:normAutofit fontScale="92500" lnSpcReduction="20000"/>
          </a:bodyPr>
          <a:lstStyle/>
          <a:p>
            <a:pPr lvl="0" hangingPunct="0">
              <a:spcAft>
                <a:spcPts val="1200"/>
              </a:spcAft>
            </a:pPr>
            <a:r>
              <a:rPr lang="en-US" b="1" dirty="0" smtClean="0">
                <a:cs typeface="Browallia New" panose="020B0604020202020204" pitchFamily="34" charset="-34"/>
              </a:rPr>
              <a:t>Common </a:t>
            </a:r>
            <a:r>
              <a:rPr lang="en-US" b="1" dirty="0">
                <a:cs typeface="Browallia New" panose="020B0604020202020204" pitchFamily="34" charset="-34"/>
              </a:rPr>
              <a:t>Jewish men and women </a:t>
            </a:r>
            <a:r>
              <a:rPr lang="en-US" dirty="0">
                <a:cs typeface="Browallia New" panose="020B0604020202020204" pitchFamily="34" charset="-34"/>
              </a:rPr>
              <a:t>– </a:t>
            </a:r>
            <a:r>
              <a:rPr lang="en-US" dirty="0" smtClean="0">
                <a:cs typeface="Browallia New" panose="020B0604020202020204" pitchFamily="34" charset="-34"/>
              </a:rPr>
              <a:t>knew they </a:t>
            </a:r>
            <a:r>
              <a:rPr lang="en-US" dirty="0">
                <a:cs typeface="Browallia New" panose="020B0604020202020204" pitchFamily="34" charset="-34"/>
              </a:rPr>
              <a:t>had </a:t>
            </a:r>
            <a:r>
              <a:rPr lang="en-US" u="sng" dirty="0">
                <a:cs typeface="Browallia New" panose="020B0604020202020204" pitchFamily="34" charset="-34"/>
              </a:rPr>
              <a:t>broken God’s </a:t>
            </a:r>
            <a:r>
              <a:rPr lang="en-US" u="sng" dirty="0" smtClean="0">
                <a:cs typeface="Browallia New" panose="020B0604020202020204" pitchFamily="34" charset="-34"/>
              </a:rPr>
              <a:t>law</a:t>
            </a:r>
            <a:r>
              <a:rPr lang="en-US" dirty="0" smtClean="0">
                <a:cs typeface="Browallia New" panose="020B0604020202020204" pitchFamily="34" charset="-34"/>
              </a:rPr>
              <a:t> and were </a:t>
            </a:r>
            <a:r>
              <a:rPr lang="en-US" u="sng" dirty="0">
                <a:cs typeface="Browallia New" panose="020B0604020202020204" pitchFamily="34" charset="-34"/>
              </a:rPr>
              <a:t>separated from </a:t>
            </a:r>
            <a:r>
              <a:rPr lang="en-US" u="sng" dirty="0" smtClean="0">
                <a:cs typeface="Browallia New" panose="020B0604020202020204" pitchFamily="34" charset="-34"/>
              </a:rPr>
              <a:t>God</a:t>
            </a:r>
            <a:r>
              <a:rPr lang="en-US" dirty="0" smtClean="0">
                <a:cs typeface="Browallia New" panose="020B0604020202020204" pitchFamily="34" charset="-34"/>
              </a:rPr>
              <a:t>. (</a:t>
            </a:r>
            <a:r>
              <a:rPr lang="en-US" dirty="0" smtClean="0">
                <a:cs typeface="Browallia New" panose="020B0604020202020204" pitchFamily="34" charset="-34"/>
              </a:rPr>
              <a:t>v5,6</a:t>
            </a:r>
            <a:r>
              <a:rPr lang="en-US" dirty="0" smtClean="0">
                <a:cs typeface="Browallia New" panose="020B0604020202020204" pitchFamily="34" charset="-34"/>
              </a:rPr>
              <a:t>)</a:t>
            </a:r>
            <a:endParaRPr lang="en-US" dirty="0">
              <a:cs typeface="Browallia New" panose="020B0604020202020204" pitchFamily="34" charset="-34"/>
            </a:endParaRPr>
          </a:p>
          <a:p>
            <a:pPr lvl="0" hangingPunct="0">
              <a:spcAft>
                <a:spcPts val="1200"/>
              </a:spcAft>
            </a:pPr>
            <a:r>
              <a:rPr lang="en-US" b="1" dirty="0" smtClean="0">
                <a:cs typeface="Browallia New" panose="020B0604020202020204" pitchFamily="34" charset="-34"/>
              </a:rPr>
              <a:t>Pharisees</a:t>
            </a:r>
            <a:r>
              <a:rPr lang="en-US" dirty="0" smtClean="0">
                <a:cs typeface="Browallia New" panose="020B0604020202020204" pitchFamily="34" charset="-34"/>
              </a:rPr>
              <a:t> </a:t>
            </a:r>
            <a:r>
              <a:rPr lang="en-US" dirty="0">
                <a:cs typeface="Browallia New" panose="020B0604020202020204" pitchFamily="34" charset="-34"/>
              </a:rPr>
              <a:t>– </a:t>
            </a:r>
            <a:r>
              <a:rPr lang="en-US" dirty="0" smtClean="0">
                <a:cs typeface="Browallia New" panose="020B0604020202020204" pitchFamily="34" charset="-34"/>
              </a:rPr>
              <a:t>religious leaders, following </a:t>
            </a:r>
            <a:r>
              <a:rPr lang="en-US" dirty="0">
                <a:cs typeface="Browallia New" panose="020B0604020202020204" pitchFamily="34" charset="-34"/>
              </a:rPr>
              <a:t>the </a:t>
            </a:r>
            <a:r>
              <a:rPr lang="en-US" dirty="0" smtClean="0">
                <a:cs typeface="Browallia New" panose="020B0604020202020204" pitchFamily="34" charset="-34"/>
              </a:rPr>
              <a:t>religious </a:t>
            </a:r>
            <a:r>
              <a:rPr lang="en-US" u="sng" dirty="0" smtClean="0">
                <a:cs typeface="Browallia New" panose="020B0604020202020204" pitchFamily="34" charset="-34"/>
              </a:rPr>
              <a:t>traditions</a:t>
            </a:r>
            <a:r>
              <a:rPr lang="en-US" dirty="0" smtClean="0">
                <a:cs typeface="Browallia New" panose="020B0604020202020204" pitchFamily="34" charset="-34"/>
              </a:rPr>
              <a:t> </a:t>
            </a:r>
            <a:r>
              <a:rPr lang="en-US" dirty="0">
                <a:cs typeface="Browallia New" panose="020B0604020202020204" pitchFamily="34" charset="-34"/>
              </a:rPr>
              <a:t>of their historical </a:t>
            </a:r>
            <a:r>
              <a:rPr lang="en-US" u="sng" dirty="0">
                <a:cs typeface="Browallia New" panose="020B0604020202020204" pitchFamily="34" charset="-34"/>
              </a:rPr>
              <a:t>culture</a:t>
            </a:r>
            <a:r>
              <a:rPr lang="en-US" dirty="0">
                <a:cs typeface="Browallia New" panose="020B0604020202020204" pitchFamily="34" charset="-34"/>
              </a:rPr>
              <a:t>.  </a:t>
            </a:r>
            <a:r>
              <a:rPr lang="en-US" dirty="0" smtClean="0">
                <a:cs typeface="Browallia New" panose="020B0604020202020204" pitchFamily="34" charset="-34"/>
              </a:rPr>
              <a:t>(v.7)</a:t>
            </a:r>
            <a:endParaRPr lang="en-US" dirty="0">
              <a:cs typeface="Browallia New" panose="020B0604020202020204" pitchFamily="34" charset="-34"/>
            </a:endParaRPr>
          </a:p>
          <a:p>
            <a:pPr lvl="0" hangingPunct="0">
              <a:spcAft>
                <a:spcPts val="1200"/>
              </a:spcAft>
            </a:pPr>
            <a:r>
              <a:rPr lang="en-US" b="1" dirty="0">
                <a:cs typeface="Browallia New" panose="020B0604020202020204" pitchFamily="34" charset="-34"/>
              </a:rPr>
              <a:t>Sadducees</a:t>
            </a:r>
            <a:r>
              <a:rPr lang="en-US" dirty="0">
                <a:cs typeface="Browallia New" panose="020B0604020202020204" pitchFamily="34" charset="-34"/>
              </a:rPr>
              <a:t> – religious </a:t>
            </a:r>
            <a:r>
              <a:rPr lang="en-US" dirty="0" smtClean="0">
                <a:cs typeface="Browallia New" panose="020B0604020202020204" pitchFamily="34" charset="-34"/>
              </a:rPr>
              <a:t>leaders with </a:t>
            </a:r>
            <a:r>
              <a:rPr lang="en-US" u="sng" dirty="0" smtClean="0">
                <a:cs typeface="Browallia New" panose="020B0604020202020204" pitchFamily="34" charset="-34"/>
              </a:rPr>
              <a:t>good </a:t>
            </a:r>
            <a:r>
              <a:rPr lang="en-US" u="sng" dirty="0">
                <a:cs typeface="Browallia New" panose="020B0604020202020204" pitchFamily="34" charset="-34"/>
              </a:rPr>
              <a:t>relationships</a:t>
            </a:r>
            <a:r>
              <a:rPr lang="en-US" dirty="0">
                <a:cs typeface="Browallia New" panose="020B0604020202020204" pitchFamily="34" charset="-34"/>
              </a:rPr>
              <a:t> </a:t>
            </a:r>
            <a:r>
              <a:rPr lang="en-US" dirty="0" smtClean="0">
                <a:cs typeface="Browallia New" panose="020B0604020202020204" pitchFamily="34" charset="-34"/>
              </a:rPr>
              <a:t>trying keep </a:t>
            </a:r>
            <a:r>
              <a:rPr lang="en-US" dirty="0">
                <a:cs typeface="Browallia New" panose="020B0604020202020204" pitchFamily="34" charset="-34"/>
              </a:rPr>
              <a:t>their high positions of leadership</a:t>
            </a:r>
            <a:r>
              <a:rPr lang="en-US" dirty="0" smtClean="0">
                <a:cs typeface="Browallia New" panose="020B0604020202020204" pitchFamily="34" charset="-34"/>
              </a:rPr>
              <a:t>. (v.7)</a:t>
            </a:r>
            <a:endParaRPr lang="en-US" dirty="0">
              <a:cs typeface="Browallia New" panose="020B0604020202020204" pitchFamily="34" charset="-34"/>
            </a:endParaRPr>
          </a:p>
          <a:p>
            <a:pPr lvl="0" hangingPunct="0">
              <a:spcAft>
                <a:spcPts val="1200"/>
              </a:spcAft>
            </a:pPr>
            <a:r>
              <a:rPr lang="en-US" b="1" dirty="0" smtClean="0">
                <a:cs typeface="Browallia New" panose="020B0604020202020204" pitchFamily="34" charset="-34"/>
              </a:rPr>
              <a:t>Tax Collectors</a:t>
            </a:r>
            <a:r>
              <a:rPr lang="en-US" dirty="0" smtClean="0">
                <a:cs typeface="Browallia New" panose="020B0604020202020204" pitchFamily="34" charset="-34"/>
              </a:rPr>
              <a:t> </a:t>
            </a:r>
            <a:r>
              <a:rPr lang="en-US" dirty="0">
                <a:cs typeface="Browallia New" panose="020B0604020202020204" pitchFamily="34" charset="-34"/>
              </a:rPr>
              <a:t>– </a:t>
            </a:r>
            <a:r>
              <a:rPr lang="en-US" dirty="0" smtClean="0">
                <a:cs typeface="Browallia New" panose="020B0604020202020204" pitchFamily="34" charset="-34"/>
              </a:rPr>
              <a:t>partners with Rome, </a:t>
            </a:r>
            <a:r>
              <a:rPr lang="en-US" u="sng" dirty="0" smtClean="0">
                <a:cs typeface="Browallia New" panose="020B0604020202020204" pitchFamily="34" charset="-34"/>
              </a:rPr>
              <a:t>sinfully cheating</a:t>
            </a:r>
            <a:r>
              <a:rPr lang="en-US" dirty="0" smtClean="0">
                <a:cs typeface="Browallia New" panose="020B0604020202020204" pitchFamily="34" charset="-34"/>
              </a:rPr>
              <a:t> other Israelites while collecting taxes. (Luke 3:12,13)</a:t>
            </a:r>
          </a:p>
          <a:p>
            <a:pPr lvl="0" hangingPunct="0">
              <a:spcAft>
                <a:spcPts val="1200"/>
              </a:spcAft>
            </a:pPr>
            <a:r>
              <a:rPr lang="en-US" b="1" dirty="0" smtClean="0">
                <a:cs typeface="Browallia New" panose="020B0604020202020204" pitchFamily="34" charset="-34"/>
              </a:rPr>
              <a:t>Roman </a:t>
            </a:r>
            <a:r>
              <a:rPr lang="en-US" b="1" dirty="0">
                <a:cs typeface="Browallia New" panose="020B0604020202020204" pitchFamily="34" charset="-34"/>
              </a:rPr>
              <a:t>soldiers </a:t>
            </a:r>
            <a:r>
              <a:rPr lang="en-US" dirty="0">
                <a:cs typeface="Browallia New" panose="020B0604020202020204" pitchFamily="34" charset="-34"/>
              </a:rPr>
              <a:t>– experienced death &amp; suffering and were </a:t>
            </a:r>
            <a:r>
              <a:rPr lang="en-US" u="sng" dirty="0">
                <a:cs typeface="Browallia New" panose="020B0604020202020204" pitchFamily="34" charset="-34"/>
              </a:rPr>
              <a:t>seeking answers</a:t>
            </a:r>
            <a:r>
              <a:rPr lang="en-US" dirty="0">
                <a:cs typeface="Browallia New" panose="020B0604020202020204" pitchFamily="34" charset="-34"/>
              </a:rPr>
              <a:t> to life’s deepest questions</a:t>
            </a:r>
            <a:r>
              <a:rPr lang="en-US" dirty="0" smtClean="0">
                <a:cs typeface="Browallia New" panose="020B0604020202020204" pitchFamily="34" charset="-34"/>
              </a:rPr>
              <a:t>.</a:t>
            </a:r>
            <a:r>
              <a:rPr lang="en-US" dirty="0">
                <a:cs typeface="Browallia New" panose="020B0604020202020204" pitchFamily="34" charset="-34"/>
              </a:rPr>
              <a:t> </a:t>
            </a:r>
            <a:r>
              <a:rPr lang="en-US" dirty="0" smtClean="0">
                <a:cs typeface="Browallia New" panose="020B0604020202020204" pitchFamily="34" charset="-34"/>
              </a:rPr>
              <a:t>(Luke 3:14)</a:t>
            </a:r>
            <a:endParaRPr lang="en-US" dirty="0">
              <a:cs typeface="Browallia New" panose="020B0604020202020204" pitchFamily="34" charset="-34"/>
            </a:endParaRPr>
          </a:p>
        </p:txBody>
      </p:sp>
    </p:spTree>
    <p:extLst>
      <p:ext uri="{BB962C8B-B14F-4D97-AF65-F5344CB8AC3E}">
        <p14:creationId xmlns:p14="http://schemas.microsoft.com/office/powerpoint/2010/main" val="3436545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 y="76200"/>
            <a:ext cx="8839200" cy="868362"/>
          </a:xfrm>
        </p:spPr>
        <p:txBody>
          <a:bodyPr>
            <a:normAutofit/>
          </a:bodyPr>
          <a:lstStyle/>
          <a:p>
            <a:r>
              <a:rPr lang="en-US" b="1" u="sng" dirty="0" smtClean="0"/>
              <a:t>John’s Strong Words : Matthew 3:7-9</a:t>
            </a:r>
            <a:endParaRPr lang="en-US" b="1" u="sng" dirty="0"/>
          </a:p>
        </p:txBody>
      </p:sp>
      <p:sp>
        <p:nvSpPr>
          <p:cNvPr id="4" name="Content Placeholder 3"/>
          <p:cNvSpPr>
            <a:spLocks noGrp="1"/>
          </p:cNvSpPr>
          <p:nvPr>
            <p:ph idx="1"/>
          </p:nvPr>
        </p:nvSpPr>
        <p:spPr>
          <a:xfrm>
            <a:off x="152400" y="1066800"/>
            <a:ext cx="8839200" cy="5867400"/>
          </a:xfrm>
        </p:spPr>
        <p:txBody>
          <a:bodyPr>
            <a:noAutofit/>
          </a:bodyPr>
          <a:lstStyle/>
          <a:p>
            <a:pPr marL="400050" hangingPunct="0">
              <a:lnSpc>
                <a:spcPct val="150000"/>
              </a:lnSpc>
              <a:buFont typeface="Wingdings" panose="05000000000000000000" pitchFamily="2" charset="2"/>
              <a:buChar char="ü"/>
            </a:pPr>
            <a:r>
              <a:rPr lang="en-US" dirty="0" smtClean="0"/>
              <a:t>False religious teachers are like poisonous snakes</a:t>
            </a:r>
          </a:p>
          <a:p>
            <a:pPr marL="400050" hangingPunct="0">
              <a:lnSpc>
                <a:spcPct val="150000"/>
              </a:lnSpc>
              <a:buFont typeface="Wingdings" panose="05000000000000000000" pitchFamily="2" charset="2"/>
              <a:buChar char="ü"/>
            </a:pPr>
            <a:r>
              <a:rPr lang="en-US" dirty="0" smtClean="0"/>
              <a:t>Your </a:t>
            </a:r>
            <a:r>
              <a:rPr lang="en-US" u="sng" dirty="0" smtClean="0"/>
              <a:t>family</a:t>
            </a:r>
            <a:r>
              <a:rPr lang="en-US" dirty="0" smtClean="0"/>
              <a:t> history cannot save you</a:t>
            </a:r>
          </a:p>
          <a:p>
            <a:pPr marL="400050" hangingPunct="0">
              <a:lnSpc>
                <a:spcPct val="150000"/>
              </a:lnSpc>
              <a:buFont typeface="Wingdings" panose="05000000000000000000" pitchFamily="2" charset="2"/>
              <a:buChar char="ü"/>
            </a:pPr>
            <a:r>
              <a:rPr lang="en-US" dirty="0" smtClean="0"/>
              <a:t>Your </a:t>
            </a:r>
            <a:r>
              <a:rPr lang="en-US" u="sng" dirty="0" smtClean="0"/>
              <a:t>religion</a:t>
            </a:r>
            <a:r>
              <a:rPr lang="en-US" dirty="0" smtClean="0"/>
              <a:t> or your </a:t>
            </a:r>
            <a:r>
              <a:rPr lang="en-US" u="sng" dirty="0" smtClean="0"/>
              <a:t>position</a:t>
            </a:r>
            <a:r>
              <a:rPr lang="en-US" dirty="0" smtClean="0"/>
              <a:t> cannot save you</a:t>
            </a:r>
          </a:p>
          <a:p>
            <a:pPr marL="400050" hangingPunct="0">
              <a:lnSpc>
                <a:spcPct val="150000"/>
              </a:lnSpc>
              <a:buFont typeface="Wingdings" panose="05000000000000000000" pitchFamily="2" charset="2"/>
              <a:buChar char="ü"/>
            </a:pPr>
            <a:r>
              <a:rPr lang="en-US" dirty="0" smtClean="0"/>
              <a:t>If God can save a rock, He can save anyone</a:t>
            </a:r>
          </a:p>
          <a:p>
            <a:pPr marL="400050" hangingPunct="0">
              <a:lnSpc>
                <a:spcPct val="150000"/>
              </a:lnSpc>
              <a:buFont typeface="Wingdings" panose="05000000000000000000" pitchFamily="2" charset="2"/>
              <a:buChar char="ü"/>
            </a:pPr>
            <a:r>
              <a:rPr lang="en-US" u="sng" dirty="0" smtClean="0"/>
              <a:t>True repentance</a:t>
            </a:r>
            <a:r>
              <a:rPr lang="en-US" dirty="0" smtClean="0"/>
              <a:t> will lead to life change</a:t>
            </a:r>
          </a:p>
        </p:txBody>
      </p:sp>
    </p:spTree>
    <p:extLst>
      <p:ext uri="{BB962C8B-B14F-4D97-AF65-F5344CB8AC3E}">
        <p14:creationId xmlns:p14="http://schemas.microsoft.com/office/powerpoint/2010/main" val="3939930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868362"/>
          </a:xfrm>
        </p:spPr>
        <p:txBody>
          <a:bodyPr>
            <a:normAutofit/>
          </a:bodyPr>
          <a:lstStyle/>
          <a:p>
            <a:r>
              <a:rPr lang="en-US" sz="4000" b="1" u="sng" dirty="0" smtClean="0"/>
              <a:t>People are still the same…</a:t>
            </a:r>
            <a:endParaRPr lang="en-US" sz="4000" b="1" u="sng" dirty="0"/>
          </a:p>
        </p:txBody>
      </p:sp>
      <p:sp>
        <p:nvSpPr>
          <p:cNvPr id="4" name="Content Placeholder 3"/>
          <p:cNvSpPr>
            <a:spLocks noGrp="1"/>
          </p:cNvSpPr>
          <p:nvPr>
            <p:ph idx="1"/>
          </p:nvPr>
        </p:nvSpPr>
        <p:spPr>
          <a:xfrm>
            <a:off x="0" y="914400"/>
            <a:ext cx="9144000" cy="5562600"/>
          </a:xfrm>
        </p:spPr>
        <p:txBody>
          <a:bodyPr>
            <a:normAutofit lnSpcReduction="10000"/>
          </a:bodyPr>
          <a:lstStyle/>
          <a:p>
            <a:pPr hangingPunct="0">
              <a:spcAft>
                <a:spcPts val="1200"/>
              </a:spcAft>
            </a:pPr>
            <a:r>
              <a:rPr lang="en-US" dirty="0" smtClean="0"/>
              <a:t>The same kind of people today:</a:t>
            </a:r>
            <a:endParaRPr lang="en-US" dirty="0"/>
          </a:p>
          <a:p>
            <a:pPr lvl="1" hangingPunct="0">
              <a:spcAft>
                <a:spcPts val="600"/>
              </a:spcAft>
              <a:buFont typeface="Wingdings" panose="05000000000000000000" pitchFamily="2" charset="2"/>
              <a:buChar char="§"/>
            </a:pPr>
            <a:r>
              <a:rPr lang="en-US" dirty="0" smtClean="0"/>
              <a:t>Common people who </a:t>
            </a:r>
            <a:r>
              <a:rPr lang="en-US" b="1" dirty="0" smtClean="0"/>
              <a:t>need God</a:t>
            </a:r>
            <a:endParaRPr lang="en-US" b="1" dirty="0"/>
          </a:p>
          <a:p>
            <a:pPr lvl="1" hangingPunct="0">
              <a:spcAft>
                <a:spcPts val="600"/>
              </a:spcAft>
              <a:buFont typeface="Wingdings" panose="05000000000000000000" pitchFamily="2" charset="2"/>
              <a:buChar char="§"/>
            </a:pPr>
            <a:r>
              <a:rPr lang="en-US" dirty="0" smtClean="0"/>
              <a:t>Religious people </a:t>
            </a:r>
            <a:r>
              <a:rPr lang="en-US" b="1" dirty="0" smtClean="0"/>
              <a:t>trying </a:t>
            </a:r>
            <a:r>
              <a:rPr lang="en-US" b="1" dirty="0"/>
              <a:t>to obey the rules </a:t>
            </a:r>
            <a:r>
              <a:rPr lang="en-US" dirty="0"/>
              <a:t>and maintain </a:t>
            </a:r>
            <a:r>
              <a:rPr lang="en-US" b="1" dirty="0"/>
              <a:t>traditions</a:t>
            </a:r>
            <a:r>
              <a:rPr lang="en-US" dirty="0"/>
              <a:t> of </a:t>
            </a:r>
            <a:r>
              <a:rPr lang="en-US" b="1" dirty="0" smtClean="0"/>
              <a:t>culture</a:t>
            </a:r>
            <a:endParaRPr lang="en-US" b="1" dirty="0"/>
          </a:p>
          <a:p>
            <a:pPr lvl="1" hangingPunct="0">
              <a:spcAft>
                <a:spcPts val="600"/>
              </a:spcAft>
              <a:buFont typeface="Wingdings" panose="05000000000000000000" pitchFamily="2" charset="2"/>
              <a:buChar char="§"/>
            </a:pPr>
            <a:r>
              <a:rPr lang="en-US" dirty="0" smtClean="0"/>
              <a:t>Business people </a:t>
            </a:r>
            <a:r>
              <a:rPr lang="en-US" b="1" dirty="0"/>
              <a:t>trusting</a:t>
            </a:r>
            <a:r>
              <a:rPr lang="en-US" dirty="0"/>
              <a:t> in </a:t>
            </a:r>
            <a:r>
              <a:rPr lang="en-US" b="1" dirty="0" smtClean="0"/>
              <a:t>connections</a:t>
            </a:r>
            <a:r>
              <a:rPr lang="en-US" dirty="0"/>
              <a:t>, </a:t>
            </a:r>
            <a:r>
              <a:rPr lang="en-US" b="1" dirty="0"/>
              <a:t>relationships</a:t>
            </a:r>
            <a:r>
              <a:rPr lang="en-US" dirty="0"/>
              <a:t>, or </a:t>
            </a:r>
            <a:r>
              <a:rPr lang="en-US" b="1" dirty="0"/>
              <a:t>job</a:t>
            </a:r>
            <a:r>
              <a:rPr lang="en-US" dirty="0"/>
              <a:t> for </a:t>
            </a:r>
            <a:r>
              <a:rPr lang="en-US" dirty="0" smtClean="0"/>
              <a:t>success and security</a:t>
            </a:r>
          </a:p>
          <a:p>
            <a:pPr lvl="1" hangingPunct="0">
              <a:spcAft>
                <a:spcPts val="600"/>
              </a:spcAft>
              <a:buFont typeface="Wingdings" panose="05000000000000000000" pitchFamily="2" charset="2"/>
              <a:buChar char="§"/>
            </a:pPr>
            <a:r>
              <a:rPr lang="en-US" dirty="0" smtClean="0"/>
              <a:t>Openly sinful people, </a:t>
            </a:r>
            <a:r>
              <a:rPr lang="en-US" b="1" dirty="0" smtClean="0"/>
              <a:t>rejected</a:t>
            </a:r>
            <a:r>
              <a:rPr lang="en-US" dirty="0" smtClean="0"/>
              <a:t> by others, feeling </a:t>
            </a:r>
            <a:r>
              <a:rPr lang="en-US" b="1" dirty="0" smtClean="0"/>
              <a:t>hopeless</a:t>
            </a:r>
          </a:p>
          <a:p>
            <a:pPr lvl="1" hangingPunct="0">
              <a:spcAft>
                <a:spcPts val="600"/>
              </a:spcAft>
              <a:buFont typeface="Wingdings" panose="05000000000000000000" pitchFamily="2" charset="2"/>
              <a:buChar char="§"/>
            </a:pPr>
            <a:r>
              <a:rPr lang="en-US" dirty="0" smtClean="0"/>
              <a:t>Non-religious people, </a:t>
            </a:r>
            <a:r>
              <a:rPr lang="en-US" b="1" dirty="0" smtClean="0"/>
              <a:t>seeking </a:t>
            </a:r>
            <a:r>
              <a:rPr lang="en-US" b="1" dirty="0"/>
              <a:t>the meaning </a:t>
            </a:r>
            <a:r>
              <a:rPr lang="en-US" dirty="0"/>
              <a:t>of </a:t>
            </a:r>
            <a:r>
              <a:rPr lang="en-US" dirty="0" smtClean="0"/>
              <a:t>life</a:t>
            </a:r>
          </a:p>
          <a:p>
            <a:pPr lvl="1" hangingPunct="0">
              <a:spcAft>
                <a:spcPts val="600"/>
              </a:spcAft>
            </a:pPr>
            <a:endParaRPr lang="en-US" sz="2000" dirty="0" smtClean="0"/>
          </a:p>
          <a:p>
            <a:pPr hangingPunct="0"/>
            <a:r>
              <a:rPr lang="en-US" dirty="0" smtClean="0"/>
              <a:t>Which one are you?</a:t>
            </a:r>
            <a:endParaRPr lang="en-US" dirty="0"/>
          </a:p>
        </p:txBody>
      </p:sp>
    </p:spTree>
    <p:extLst>
      <p:ext uri="{BB962C8B-B14F-4D97-AF65-F5344CB8AC3E}">
        <p14:creationId xmlns:p14="http://schemas.microsoft.com/office/powerpoint/2010/main" val="37982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
                                            <p:txEl>
                                              <p:pRg st="7" end="7"/>
                                            </p:txEl>
                                          </p:spTgt>
                                        </p:tgtEl>
                                        <p:attrNameLst>
                                          <p:attrName>style.visibility</p:attrName>
                                        </p:attrNameLst>
                                      </p:cBhvr>
                                      <p:to>
                                        <p:strVal val="visible"/>
                                      </p:to>
                                    </p:set>
                                    <p:animEffect transition="in" filter="wipe(left)">
                                      <p:cBhvr>
                                        <p:cTn id="37"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868362"/>
          </a:xfrm>
        </p:spPr>
        <p:txBody>
          <a:bodyPr>
            <a:normAutofit/>
          </a:bodyPr>
          <a:lstStyle/>
          <a:p>
            <a:r>
              <a:rPr lang="en-US" sz="4000" b="1" u="sng" dirty="0" smtClean="0"/>
              <a:t>First Steps</a:t>
            </a:r>
            <a:endParaRPr lang="en-US" sz="4000" b="1" u="sng" dirty="0"/>
          </a:p>
        </p:txBody>
      </p:sp>
      <p:sp>
        <p:nvSpPr>
          <p:cNvPr id="4" name="Content Placeholder 3"/>
          <p:cNvSpPr>
            <a:spLocks noGrp="1"/>
          </p:cNvSpPr>
          <p:nvPr>
            <p:ph idx="1"/>
          </p:nvPr>
        </p:nvSpPr>
        <p:spPr>
          <a:xfrm>
            <a:off x="0" y="1143000"/>
            <a:ext cx="9144000" cy="5562600"/>
          </a:xfrm>
        </p:spPr>
        <p:txBody>
          <a:bodyPr>
            <a:normAutofit/>
          </a:bodyPr>
          <a:lstStyle/>
          <a:p>
            <a:pPr hangingPunct="0"/>
            <a:r>
              <a:rPr lang="en-US" sz="3600" dirty="0" smtClean="0"/>
              <a:t>Like those who came to John, everyone must:</a:t>
            </a:r>
          </a:p>
          <a:p>
            <a:pPr lvl="1" hangingPunct="0">
              <a:lnSpc>
                <a:spcPct val="200000"/>
              </a:lnSpc>
              <a:buBlip>
                <a:blip r:embed="rId3"/>
              </a:buBlip>
            </a:pPr>
            <a:r>
              <a:rPr lang="en-US" sz="3200" dirty="0" smtClean="0"/>
              <a:t> Admit </a:t>
            </a:r>
            <a:r>
              <a:rPr lang="en-US" sz="3200" dirty="0"/>
              <a:t>that we are </a:t>
            </a:r>
            <a:r>
              <a:rPr lang="en-US" sz="3200" dirty="0" smtClean="0"/>
              <a:t>guilty </a:t>
            </a:r>
            <a:r>
              <a:rPr lang="en-US" sz="3200" dirty="0"/>
              <a:t>of breaking God’s law.  </a:t>
            </a:r>
            <a:endParaRPr lang="en-US" sz="3200" dirty="0" smtClean="0"/>
          </a:p>
          <a:p>
            <a:pPr lvl="1" hangingPunct="0">
              <a:lnSpc>
                <a:spcPct val="200000"/>
              </a:lnSpc>
              <a:buBlip>
                <a:blip r:embed="rId3"/>
              </a:buBlip>
            </a:pPr>
            <a:r>
              <a:rPr lang="en-US" sz="3200" dirty="0" smtClean="0"/>
              <a:t> Turn from sin and self and turn toward God.</a:t>
            </a:r>
          </a:p>
          <a:p>
            <a:pPr lvl="1" hangingPunct="0">
              <a:lnSpc>
                <a:spcPct val="200000"/>
              </a:lnSpc>
              <a:buBlip>
                <a:blip r:embed="rId3"/>
              </a:buBlip>
            </a:pPr>
            <a:r>
              <a:rPr lang="en-US" sz="3200" dirty="0" smtClean="0"/>
              <a:t> Prepare to receive the good news of Jesus.</a:t>
            </a:r>
            <a:endParaRPr lang="en-US" sz="3200" dirty="0"/>
          </a:p>
          <a:p>
            <a:pPr>
              <a:spcAft>
                <a:spcPts val="1200"/>
              </a:spcAft>
              <a:buFont typeface="Wingdings" panose="05000000000000000000" pitchFamily="2" charset="2"/>
              <a:buChar char="Ø"/>
            </a:pPr>
            <a:endParaRPr lang="en-US" sz="3600" dirty="0"/>
          </a:p>
        </p:txBody>
      </p:sp>
    </p:spTree>
    <p:extLst>
      <p:ext uri="{BB962C8B-B14F-4D97-AF65-F5344CB8AC3E}">
        <p14:creationId xmlns:p14="http://schemas.microsoft.com/office/powerpoint/2010/main" val="2270084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15962"/>
          </a:xfrm>
        </p:spPr>
        <p:txBody>
          <a:bodyPr>
            <a:normAutofit fontScale="90000"/>
          </a:bodyPr>
          <a:lstStyle/>
          <a:p>
            <a:r>
              <a:rPr lang="en-US" b="1" u="sng" dirty="0" smtClean="0"/>
              <a:t>Study Plan</a:t>
            </a:r>
            <a:endParaRPr lang="en-US" b="1" u="sng" dirty="0"/>
          </a:p>
        </p:txBody>
      </p:sp>
      <p:graphicFrame>
        <p:nvGraphicFramePr>
          <p:cNvPr id="4" name="Table 3"/>
          <p:cNvGraphicFramePr>
            <a:graphicFrameLocks noGrp="1"/>
          </p:cNvGraphicFramePr>
          <p:nvPr>
            <p:extLst/>
          </p:nvPr>
        </p:nvGraphicFramePr>
        <p:xfrm>
          <a:off x="304800" y="761994"/>
          <a:ext cx="8534400" cy="5943600"/>
        </p:xfrm>
        <a:graphic>
          <a:graphicData uri="http://schemas.openxmlformats.org/drawingml/2006/table">
            <a:tbl>
              <a:tblPr>
                <a:tableStyleId>{5C22544A-7EE6-4342-B048-85BDC9FD1C3A}</a:tableStyleId>
              </a:tblPr>
              <a:tblGrid>
                <a:gridCol w="757492">
                  <a:extLst>
                    <a:ext uri="{9D8B030D-6E8A-4147-A177-3AD203B41FA5}">
                      <a16:colId xmlns:a16="http://schemas.microsoft.com/office/drawing/2014/main" val="20000"/>
                    </a:ext>
                  </a:extLst>
                </a:gridCol>
                <a:gridCol w="7776908">
                  <a:extLst>
                    <a:ext uri="{9D8B030D-6E8A-4147-A177-3AD203B41FA5}">
                      <a16:colId xmlns:a16="http://schemas.microsoft.com/office/drawing/2014/main" val="20001"/>
                    </a:ext>
                  </a:extLst>
                </a:gridCol>
              </a:tblGrid>
              <a:tr h="495300">
                <a:tc>
                  <a:txBody>
                    <a:bodyPr/>
                    <a:lstStyle/>
                    <a:p>
                      <a:pPr algn="ctr" fontAlgn="ctr"/>
                      <a:r>
                        <a:rPr lang="en-US" sz="2800" u="none" strike="noStrike" dirty="0">
                          <a:effectLst/>
                        </a:rPr>
                        <a:t>1</a:t>
                      </a:r>
                      <a:endParaRPr lang="en-US" sz="2800" b="0" i="0" u="none" strike="noStrike" dirty="0">
                        <a:solidFill>
                          <a:srgbClr val="000000"/>
                        </a:solidFill>
                        <a:effectLst/>
                        <a:latin typeface="Calibri"/>
                      </a:endParaRPr>
                    </a:p>
                  </a:txBody>
                  <a:tcPr marL="9525" marR="9525" marT="9525" marB="0" anchor="ctr"/>
                </a:tc>
                <a:tc>
                  <a:txBody>
                    <a:bodyPr/>
                    <a:lstStyle/>
                    <a:p>
                      <a:pPr algn="l" fontAlgn="ctr"/>
                      <a:r>
                        <a:rPr lang="en-US" sz="2800" u="none" strike="noStrike">
                          <a:effectLst/>
                        </a:rPr>
                        <a:t>Is the Bible Trustworthy?</a:t>
                      </a:r>
                      <a:endParaRPr lang="en-US" sz="28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0"/>
                  </a:ext>
                </a:extLst>
              </a:tr>
              <a:tr h="495300">
                <a:tc>
                  <a:txBody>
                    <a:bodyPr/>
                    <a:lstStyle/>
                    <a:p>
                      <a:pPr algn="ctr" fontAlgn="ctr"/>
                      <a:r>
                        <a:rPr lang="en-US" sz="2800" u="none" strike="noStrike">
                          <a:effectLst/>
                        </a:rPr>
                        <a:t>2</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dirty="0" smtClean="0">
                          <a:effectLst/>
                        </a:rPr>
                        <a:t>Did</a:t>
                      </a:r>
                      <a:r>
                        <a:rPr lang="en-US" sz="2800" u="none" strike="noStrike" baseline="0" dirty="0" smtClean="0">
                          <a:effectLst/>
                        </a:rPr>
                        <a:t> God Really Create the World</a:t>
                      </a:r>
                      <a:r>
                        <a:rPr lang="en-US" sz="2800" u="none" strike="noStrike" dirty="0" smtClean="0">
                          <a:effectLst/>
                        </a:rPr>
                        <a:t>?</a:t>
                      </a:r>
                      <a:endParaRPr lang="en-US" sz="28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1"/>
                  </a:ext>
                </a:extLst>
              </a:tr>
              <a:tr h="495300">
                <a:tc>
                  <a:txBody>
                    <a:bodyPr/>
                    <a:lstStyle/>
                    <a:p>
                      <a:pPr algn="ctr" fontAlgn="ctr"/>
                      <a:r>
                        <a:rPr lang="en-US" sz="2800" u="none" strike="noStrike">
                          <a:effectLst/>
                        </a:rPr>
                        <a:t>3</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a:effectLst/>
                        </a:rPr>
                        <a:t>If God is good, why does suffering exist?</a:t>
                      </a:r>
                      <a:endParaRPr lang="en-US" sz="28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2"/>
                  </a:ext>
                </a:extLst>
              </a:tr>
              <a:tr h="495300">
                <a:tc>
                  <a:txBody>
                    <a:bodyPr/>
                    <a:lstStyle/>
                    <a:p>
                      <a:pPr algn="ctr" fontAlgn="ctr"/>
                      <a:r>
                        <a:rPr lang="en-US" sz="2800" u="none" strike="noStrike">
                          <a:effectLst/>
                        </a:rPr>
                        <a:t>4</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a:effectLst/>
                        </a:rPr>
                        <a:t>Why is evil so widespread and powerful?</a:t>
                      </a:r>
                      <a:endParaRPr lang="en-US" sz="28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3"/>
                  </a:ext>
                </a:extLst>
              </a:tr>
              <a:tr h="495300">
                <a:tc>
                  <a:txBody>
                    <a:bodyPr/>
                    <a:lstStyle/>
                    <a:p>
                      <a:pPr algn="ctr" fontAlgn="ctr"/>
                      <a:r>
                        <a:rPr lang="en-US" sz="2800" u="none" strike="noStrike">
                          <a:effectLst/>
                        </a:rPr>
                        <a:t>5</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a:effectLst/>
                        </a:rPr>
                        <a:t>Why is Israel so important?</a:t>
                      </a:r>
                      <a:endParaRPr lang="en-US" sz="28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4"/>
                  </a:ext>
                </a:extLst>
              </a:tr>
              <a:tr h="495300">
                <a:tc>
                  <a:txBody>
                    <a:bodyPr/>
                    <a:lstStyle/>
                    <a:p>
                      <a:pPr algn="ctr" fontAlgn="ctr"/>
                      <a:r>
                        <a:rPr lang="en-US" sz="2800" u="none" strike="noStrike">
                          <a:effectLst/>
                        </a:rPr>
                        <a:t>6</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dirty="0" smtClean="0">
                          <a:effectLst/>
                        </a:rPr>
                        <a:t>Who is God?</a:t>
                      </a:r>
                      <a:endParaRPr lang="en-US" sz="28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5"/>
                  </a:ext>
                </a:extLst>
              </a:tr>
              <a:tr h="495300">
                <a:tc>
                  <a:txBody>
                    <a:bodyPr/>
                    <a:lstStyle/>
                    <a:p>
                      <a:pPr algn="ctr" fontAlgn="ctr"/>
                      <a:r>
                        <a:rPr lang="en-US" sz="2800" u="none" strike="noStrike">
                          <a:effectLst/>
                        </a:rPr>
                        <a:t>7</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dirty="0">
                          <a:effectLst/>
                        </a:rPr>
                        <a:t>What </a:t>
                      </a:r>
                      <a:r>
                        <a:rPr lang="en-US" sz="2800" u="none" strike="noStrike" dirty="0" smtClean="0">
                          <a:effectLst/>
                        </a:rPr>
                        <a:t>is the purpose</a:t>
                      </a:r>
                      <a:r>
                        <a:rPr lang="en-US" sz="2800" u="none" strike="noStrike" baseline="0" dirty="0" smtClean="0">
                          <a:effectLst/>
                        </a:rPr>
                        <a:t> of the Ten Commandments</a:t>
                      </a:r>
                      <a:r>
                        <a:rPr lang="en-US" sz="2800" u="none" strike="noStrike" dirty="0" smtClean="0">
                          <a:effectLst/>
                        </a:rPr>
                        <a:t>?</a:t>
                      </a:r>
                      <a:endParaRPr lang="en-US" sz="28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6"/>
                  </a:ext>
                </a:extLst>
              </a:tr>
              <a:tr h="495300">
                <a:tc>
                  <a:txBody>
                    <a:bodyPr/>
                    <a:lstStyle/>
                    <a:p>
                      <a:pPr algn="ctr" fontAlgn="ctr"/>
                      <a:r>
                        <a:rPr lang="en-US" sz="2800" u="none" strike="noStrike">
                          <a:effectLst/>
                        </a:rPr>
                        <a:t>8</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dirty="0" smtClean="0">
                          <a:effectLst/>
                        </a:rPr>
                        <a:t>What does it mean to “take a step of faith”?</a:t>
                      </a:r>
                      <a:endParaRPr lang="en-US" sz="28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0007"/>
                  </a:ext>
                </a:extLst>
              </a:tr>
              <a:tr h="495300">
                <a:tc>
                  <a:txBody>
                    <a:bodyPr/>
                    <a:lstStyle/>
                    <a:p>
                      <a:pPr algn="ctr" fontAlgn="ctr"/>
                      <a:r>
                        <a:rPr lang="en-US" sz="2800" u="none" strike="noStrike">
                          <a:effectLst/>
                        </a:rPr>
                        <a:t>9</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a:effectLst/>
                        </a:rPr>
                        <a:t>How do the Old and New Testaments fit together?</a:t>
                      </a:r>
                      <a:endParaRPr lang="en-US" sz="28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8"/>
                  </a:ext>
                </a:extLst>
              </a:tr>
              <a:tr h="495300">
                <a:tc>
                  <a:txBody>
                    <a:bodyPr/>
                    <a:lstStyle/>
                    <a:p>
                      <a:pPr algn="ctr" fontAlgn="ctr"/>
                      <a:r>
                        <a:rPr lang="en-US" sz="2800" u="none" strike="noStrike">
                          <a:effectLst/>
                        </a:rPr>
                        <a:t>10</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dirty="0">
                          <a:effectLst/>
                        </a:rPr>
                        <a:t>Why did Jesus perform miracles?</a:t>
                      </a:r>
                      <a:endParaRPr lang="en-US" sz="28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9"/>
                  </a:ext>
                </a:extLst>
              </a:tr>
              <a:tr h="495300">
                <a:tc>
                  <a:txBody>
                    <a:bodyPr/>
                    <a:lstStyle/>
                    <a:p>
                      <a:pPr algn="ctr" fontAlgn="ctr"/>
                      <a:r>
                        <a:rPr lang="en-US" sz="2800" u="none" strike="noStrike">
                          <a:effectLst/>
                        </a:rPr>
                        <a:t>11</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a:effectLst/>
                        </a:rPr>
                        <a:t>What did Jesus really say?</a:t>
                      </a:r>
                      <a:endParaRPr lang="en-US" sz="28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10"/>
                  </a:ext>
                </a:extLst>
              </a:tr>
              <a:tr h="495300">
                <a:tc>
                  <a:txBody>
                    <a:bodyPr/>
                    <a:lstStyle/>
                    <a:p>
                      <a:pPr algn="ctr" fontAlgn="ctr"/>
                      <a:r>
                        <a:rPr lang="en-US" sz="2800" u="none" strike="noStrike">
                          <a:effectLst/>
                        </a:rPr>
                        <a:t>12</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dirty="0">
                          <a:effectLst/>
                        </a:rPr>
                        <a:t>Is death the end (or the beginning)?</a:t>
                      </a:r>
                      <a:endParaRPr lang="en-US" sz="28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1"/>
                  </a:ext>
                </a:extLst>
              </a:tr>
            </a:tbl>
          </a:graphicData>
        </a:graphic>
      </p:graphicFrame>
      <p:cxnSp>
        <p:nvCxnSpPr>
          <p:cNvPr id="5" name="Straight Connector 4"/>
          <p:cNvCxnSpPr/>
          <p:nvPr/>
        </p:nvCxnSpPr>
        <p:spPr>
          <a:xfrm>
            <a:off x="304800" y="1066800"/>
            <a:ext cx="78486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04800" y="1537648"/>
            <a:ext cx="78486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04800" y="2035792"/>
            <a:ext cx="78486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04800" y="2563504"/>
            <a:ext cx="78486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04800" y="3048000"/>
            <a:ext cx="78486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04800" y="3518848"/>
            <a:ext cx="78486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04800" y="4038600"/>
            <a:ext cx="78486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04800" y="4517572"/>
            <a:ext cx="7848600"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53558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868362"/>
          </a:xfrm>
        </p:spPr>
        <p:txBody>
          <a:bodyPr>
            <a:normAutofit/>
          </a:bodyPr>
          <a:lstStyle/>
          <a:p>
            <a:r>
              <a:rPr lang="en-US" b="1" u="sng" dirty="0" smtClean="0"/>
              <a:t>Remember : Two Problems</a:t>
            </a:r>
            <a:endParaRPr lang="en-US" b="1" u="sng" dirty="0"/>
          </a:p>
        </p:txBody>
      </p:sp>
      <p:sp>
        <p:nvSpPr>
          <p:cNvPr id="4" name="Content Placeholder 3"/>
          <p:cNvSpPr>
            <a:spLocks noGrp="1"/>
          </p:cNvSpPr>
          <p:nvPr>
            <p:ph idx="1"/>
          </p:nvPr>
        </p:nvSpPr>
        <p:spPr>
          <a:xfrm>
            <a:off x="0" y="990600"/>
            <a:ext cx="8991600" cy="5562600"/>
          </a:xfrm>
        </p:spPr>
        <p:txBody>
          <a:bodyPr>
            <a:noAutofit/>
          </a:bodyPr>
          <a:lstStyle/>
          <a:p>
            <a:pPr marL="514350" lvl="0" indent="-514350" hangingPunct="0">
              <a:buFont typeface="+mj-lt"/>
              <a:buAutoNum type="arabicPeriod"/>
            </a:pPr>
            <a:r>
              <a:rPr lang="en-US" b="1" dirty="0"/>
              <a:t>Sin leads to death</a:t>
            </a:r>
            <a:r>
              <a:rPr lang="en-US" dirty="0"/>
              <a:t> </a:t>
            </a:r>
            <a:endParaRPr lang="en-US" dirty="0" smtClean="0"/>
          </a:p>
          <a:p>
            <a:pPr marL="914400" lvl="1" indent="-514350" hangingPunct="0"/>
            <a:r>
              <a:rPr lang="en-US" dirty="0" smtClean="0"/>
              <a:t>Separation from life (our body)</a:t>
            </a:r>
          </a:p>
          <a:p>
            <a:pPr marL="914400" lvl="1" indent="-514350" hangingPunct="0"/>
            <a:r>
              <a:rPr lang="en-US" dirty="0" smtClean="0"/>
              <a:t>Separation from the source of life (God)</a:t>
            </a:r>
          </a:p>
          <a:p>
            <a:pPr marL="914400" lvl="1" indent="-514350" hangingPunct="0"/>
            <a:r>
              <a:rPr lang="en-US" b="1" dirty="0"/>
              <a:t>Romans </a:t>
            </a:r>
            <a:r>
              <a:rPr lang="en-US" b="1" dirty="0" smtClean="0"/>
              <a:t>5:12   </a:t>
            </a:r>
            <a:r>
              <a:rPr lang="en-US" dirty="0" smtClean="0"/>
              <a:t>We all have sin – we all will die </a:t>
            </a:r>
          </a:p>
          <a:p>
            <a:pPr marL="914400" lvl="1" indent="-514350" hangingPunct="0"/>
            <a:r>
              <a:rPr lang="en-US" dirty="0" smtClean="0"/>
              <a:t>It’s </a:t>
            </a:r>
            <a:r>
              <a:rPr lang="en-US" dirty="0"/>
              <a:t>not just what we do, it’s who we are. </a:t>
            </a:r>
            <a:endParaRPr lang="en-US" dirty="0" smtClean="0"/>
          </a:p>
          <a:p>
            <a:pPr marL="514350" lvl="0" indent="-514350" hangingPunct="0">
              <a:buFont typeface="+mj-lt"/>
              <a:buAutoNum type="arabicPeriod"/>
            </a:pPr>
            <a:r>
              <a:rPr lang="en-US" b="1" dirty="0" smtClean="0"/>
              <a:t>Breaking </a:t>
            </a:r>
            <a:r>
              <a:rPr lang="en-US" b="1" dirty="0"/>
              <a:t>the law leads to punishment</a:t>
            </a:r>
            <a:r>
              <a:rPr lang="en-US" dirty="0"/>
              <a:t> </a:t>
            </a:r>
            <a:endParaRPr lang="en-US" dirty="0" smtClean="0"/>
          </a:p>
          <a:p>
            <a:pPr marL="914400" lvl="1" indent="-514350" hangingPunct="0"/>
            <a:r>
              <a:rPr lang="en-US" dirty="0" smtClean="0"/>
              <a:t>We </a:t>
            </a:r>
            <a:r>
              <a:rPr lang="en-US" dirty="0"/>
              <a:t>are </a:t>
            </a:r>
            <a:r>
              <a:rPr lang="en-US" b="1" dirty="0"/>
              <a:t>all guilty </a:t>
            </a:r>
            <a:r>
              <a:rPr lang="en-US" dirty="0"/>
              <a:t>of breaking all of God’s </a:t>
            </a:r>
            <a:r>
              <a:rPr lang="en-US" dirty="0" smtClean="0"/>
              <a:t>laws</a:t>
            </a:r>
          </a:p>
          <a:p>
            <a:pPr marL="914400" lvl="1" indent="-514350" hangingPunct="0"/>
            <a:r>
              <a:rPr lang="en-US" dirty="0" smtClean="0"/>
              <a:t>Even if we don’t </a:t>
            </a:r>
            <a:r>
              <a:rPr lang="en-US" b="1" dirty="0" smtClean="0"/>
              <a:t>feel guilty</a:t>
            </a:r>
            <a:r>
              <a:rPr lang="en-US" dirty="0" smtClean="0"/>
              <a:t>, we are </a:t>
            </a:r>
            <a:r>
              <a:rPr lang="en-US" b="1" dirty="0" smtClean="0"/>
              <a:t>legally guilty</a:t>
            </a:r>
          </a:p>
          <a:p>
            <a:pPr marL="914400" lvl="1" indent="-514350" hangingPunct="0"/>
            <a:r>
              <a:rPr lang="en-US" i="1" dirty="0" smtClean="0"/>
              <a:t>We cannot </a:t>
            </a:r>
            <a:r>
              <a:rPr lang="en-US" b="1" i="1" dirty="0" smtClean="0"/>
              <a:t>balance</a:t>
            </a:r>
            <a:r>
              <a:rPr lang="en-US" i="1" dirty="0" smtClean="0"/>
              <a:t> </a:t>
            </a:r>
            <a:r>
              <a:rPr lang="en-US" dirty="0" smtClean="0"/>
              <a:t>sin with good works</a:t>
            </a:r>
            <a:endParaRPr lang="en-US" dirty="0"/>
          </a:p>
          <a:p>
            <a:pPr marL="914400" lvl="1" indent="-514350" hangingPunct="0"/>
            <a:r>
              <a:rPr lang="en-US" dirty="0" smtClean="0"/>
              <a:t>God is </a:t>
            </a:r>
            <a:r>
              <a:rPr lang="en-US" u="sng" dirty="0" smtClean="0"/>
              <a:t>very holy</a:t>
            </a:r>
            <a:r>
              <a:rPr lang="en-US" dirty="0" smtClean="0"/>
              <a:t> (</a:t>
            </a:r>
            <a:r>
              <a:rPr lang="en-US" b="1" dirty="0" smtClean="0"/>
              <a:t>Isaiah 6:1-5</a:t>
            </a:r>
            <a:r>
              <a:rPr lang="en-US" dirty="0" smtClean="0"/>
              <a:t>) and everyone is </a:t>
            </a:r>
            <a:r>
              <a:rPr lang="en-US" u="sng" dirty="0" smtClean="0"/>
              <a:t>very guilty</a:t>
            </a:r>
            <a:r>
              <a:rPr lang="en-US" dirty="0" smtClean="0"/>
              <a:t> (</a:t>
            </a:r>
            <a:r>
              <a:rPr lang="en-US" b="1" dirty="0"/>
              <a:t>Romans </a:t>
            </a:r>
            <a:r>
              <a:rPr lang="en-US" b="1" dirty="0" smtClean="0"/>
              <a:t>3:10-12</a:t>
            </a:r>
            <a:r>
              <a:rPr lang="en-US" dirty="0" smtClean="0"/>
              <a:t>)</a:t>
            </a:r>
            <a:endParaRPr lang="en-US" dirty="0"/>
          </a:p>
        </p:txBody>
      </p:sp>
      <p:pic>
        <p:nvPicPr>
          <p:cNvPr id="1026" name="Picture 2" descr="yin-ya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34200" y="5257800"/>
            <a:ext cx="457200" cy="457200"/>
          </a:xfrm>
          <a:prstGeom prst="rect">
            <a:avLst/>
          </a:prstGeom>
          <a:noFill/>
          <a:extLst>
            <a:ext uri="{909E8E84-426E-40DD-AFC4-6F175D3DCCD1}">
              <a14:hiddenFill xmlns:a14="http://schemas.microsoft.com/office/drawing/2010/main">
                <a:solidFill>
                  <a:srgbClr val="FFFFFF"/>
                </a:solidFill>
              </a14:hiddenFill>
            </a:ext>
          </a:extLst>
        </p:spPr>
      </p:pic>
      <p:sp>
        <p:nvSpPr>
          <p:cNvPr id="5" name="&quot;No&quot; Symbol 4"/>
          <p:cNvSpPr/>
          <p:nvPr/>
        </p:nvSpPr>
        <p:spPr>
          <a:xfrm>
            <a:off x="6869430" y="5169258"/>
            <a:ext cx="609600" cy="621942"/>
          </a:xfrm>
          <a:prstGeom prst="noSmoking">
            <a:avLst>
              <a:gd name="adj" fmla="val 3309"/>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32316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wipe(left)">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wipe(left)">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wipe(left)">
                                      <p:cBhvr>
                                        <p:cTn id="47" dur="500"/>
                                        <p:tgtEl>
                                          <p:spTgt spid="4">
                                            <p:txEl>
                                              <p:pRg st="8" end="8"/>
                                            </p:txEl>
                                          </p:spTgt>
                                        </p:tgtEl>
                                      </p:cBhvr>
                                    </p:animEffect>
                                  </p:childTnLst>
                                </p:cTn>
                              </p:par>
                            </p:childTnLst>
                          </p:cTn>
                        </p:par>
                        <p:par>
                          <p:cTn id="48" fill="hold">
                            <p:stCondLst>
                              <p:cond delay="500"/>
                            </p:stCondLst>
                            <p:childTnLst>
                              <p:par>
                                <p:cTn id="49" presetID="21" presetClass="entr" presetSubtype="1" fill="hold" nodeType="afterEffect">
                                  <p:stCondLst>
                                    <p:cond delay="0"/>
                                  </p:stCondLst>
                                  <p:childTnLst>
                                    <p:set>
                                      <p:cBhvr>
                                        <p:cTn id="50" dur="1" fill="hold">
                                          <p:stCondLst>
                                            <p:cond delay="0"/>
                                          </p:stCondLst>
                                        </p:cTn>
                                        <p:tgtEl>
                                          <p:spTgt spid="1026"/>
                                        </p:tgtEl>
                                        <p:attrNameLst>
                                          <p:attrName>style.visibility</p:attrName>
                                        </p:attrNameLst>
                                      </p:cBhvr>
                                      <p:to>
                                        <p:strVal val="visible"/>
                                      </p:to>
                                    </p:set>
                                    <p:animEffect transition="in" filter="wheel(1)">
                                      <p:cBhvr>
                                        <p:cTn id="51" dur="2000"/>
                                        <p:tgtEl>
                                          <p:spTgt spid="1026"/>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5"/>
                                        </p:tgtEl>
                                        <p:attrNameLst>
                                          <p:attrName>style.visibility</p:attrName>
                                        </p:attrNameLst>
                                      </p:cBhvr>
                                      <p:to>
                                        <p:strVal val="visible"/>
                                      </p:to>
                                    </p:set>
                                    <p:anim calcmode="lin" valueType="num">
                                      <p:cBhvr>
                                        <p:cTn id="56" dur="500" fill="hold"/>
                                        <p:tgtEl>
                                          <p:spTgt spid="5"/>
                                        </p:tgtEl>
                                        <p:attrNameLst>
                                          <p:attrName>ppt_w</p:attrName>
                                        </p:attrNameLst>
                                      </p:cBhvr>
                                      <p:tavLst>
                                        <p:tav tm="0">
                                          <p:val>
                                            <p:fltVal val="0"/>
                                          </p:val>
                                        </p:tav>
                                        <p:tav tm="100000">
                                          <p:val>
                                            <p:strVal val="#ppt_w"/>
                                          </p:val>
                                        </p:tav>
                                      </p:tavLst>
                                    </p:anim>
                                    <p:anim calcmode="lin" valueType="num">
                                      <p:cBhvr>
                                        <p:cTn id="57" dur="500" fill="hold"/>
                                        <p:tgtEl>
                                          <p:spTgt spid="5"/>
                                        </p:tgtEl>
                                        <p:attrNameLst>
                                          <p:attrName>ppt_h</p:attrName>
                                        </p:attrNameLst>
                                      </p:cBhvr>
                                      <p:tavLst>
                                        <p:tav tm="0">
                                          <p:val>
                                            <p:fltVal val="0"/>
                                          </p:val>
                                        </p:tav>
                                        <p:tav tm="100000">
                                          <p:val>
                                            <p:strVal val="#ppt_h"/>
                                          </p:val>
                                        </p:tav>
                                      </p:tavLst>
                                    </p:anim>
                                    <p:animEffect transition="in" filter="fade">
                                      <p:cBhvr>
                                        <p:cTn id="58" dur="500"/>
                                        <p:tgtEl>
                                          <p:spTgt spid="5"/>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grpId="0" nodeType="clickEffect">
                                  <p:stCondLst>
                                    <p:cond delay="0"/>
                                  </p:stCondLst>
                                  <p:childTnLst>
                                    <p:set>
                                      <p:cBhvr>
                                        <p:cTn id="62" dur="1" fill="hold">
                                          <p:stCondLst>
                                            <p:cond delay="0"/>
                                          </p:stCondLst>
                                        </p:cTn>
                                        <p:tgtEl>
                                          <p:spTgt spid="4">
                                            <p:txEl>
                                              <p:pRg st="9" end="9"/>
                                            </p:txEl>
                                          </p:spTgt>
                                        </p:tgtEl>
                                        <p:attrNameLst>
                                          <p:attrName>style.visibility</p:attrName>
                                        </p:attrNameLst>
                                      </p:cBhvr>
                                      <p:to>
                                        <p:strVal val="visible"/>
                                      </p:to>
                                    </p:set>
                                    <p:animEffect transition="in" filter="wipe(left)">
                                      <p:cBhvr>
                                        <p:cTn id="63"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
            <a:ext cx="9139227" cy="6861583"/>
          </a:xfrm>
          <a:prstGeom prst="rect">
            <a:avLst/>
          </a:prstGeom>
        </p:spPr>
      </p:pic>
      <p:sp>
        <p:nvSpPr>
          <p:cNvPr id="2" name="Rounded Rectangle 1"/>
          <p:cNvSpPr/>
          <p:nvPr/>
        </p:nvSpPr>
        <p:spPr>
          <a:xfrm>
            <a:off x="182880" y="2438400"/>
            <a:ext cx="2362200" cy="685800"/>
          </a:xfrm>
          <a:prstGeom prst="roundRect">
            <a:avLst/>
          </a:prstGeom>
          <a:noFill/>
          <a:ln w="28575">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ounded Rectangle 4"/>
          <p:cNvSpPr/>
          <p:nvPr/>
        </p:nvSpPr>
        <p:spPr>
          <a:xfrm>
            <a:off x="3688080" y="2438400"/>
            <a:ext cx="2407920" cy="685800"/>
          </a:xfrm>
          <a:prstGeom prst="roundRect">
            <a:avLst/>
          </a:prstGeom>
          <a:noFill/>
          <a:ln w="28575">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2545080" y="2438400"/>
            <a:ext cx="1143000" cy="685800"/>
          </a:xfrm>
          <a:prstGeom prst="roundRect">
            <a:avLst/>
          </a:prstGeom>
          <a:noFill/>
          <a:ln w="28575">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551759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Effect transition="in" filter="fade">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p:cTn id="21" dur="500" fill="hold"/>
                                        <p:tgtEl>
                                          <p:spTgt spid="5"/>
                                        </p:tgtEl>
                                        <p:attrNameLst>
                                          <p:attrName>ppt_w</p:attrName>
                                        </p:attrNameLst>
                                      </p:cBhvr>
                                      <p:tavLst>
                                        <p:tav tm="0">
                                          <p:val>
                                            <p:fltVal val="0"/>
                                          </p:val>
                                        </p:tav>
                                        <p:tav tm="100000">
                                          <p:val>
                                            <p:strVal val="#ppt_w"/>
                                          </p:val>
                                        </p:tav>
                                      </p:tavLst>
                                    </p:anim>
                                    <p:anim calcmode="lin" valueType="num">
                                      <p:cBhvr>
                                        <p:cTn id="22" dur="500" fill="hold"/>
                                        <p:tgtEl>
                                          <p:spTgt spid="5"/>
                                        </p:tgtEl>
                                        <p:attrNameLst>
                                          <p:attrName>ppt_h</p:attrName>
                                        </p:attrNameLst>
                                      </p:cBhvr>
                                      <p:tavLst>
                                        <p:tav tm="0">
                                          <p:val>
                                            <p:fltVal val="0"/>
                                          </p:val>
                                        </p:tav>
                                        <p:tav tm="100000">
                                          <p:val>
                                            <p:strVal val="#ppt_h"/>
                                          </p:val>
                                        </p:tav>
                                      </p:tavLst>
                                    </p:anim>
                                    <p:animEffect transition="in" filter="fade">
                                      <p:cBhvr>
                                        <p:cTn id="2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762000"/>
          </a:xfrm>
        </p:spPr>
        <p:txBody>
          <a:bodyPr>
            <a:normAutofit/>
          </a:bodyPr>
          <a:lstStyle/>
          <a:p>
            <a:r>
              <a:rPr lang="en-US" b="1" u="sng" dirty="0" smtClean="0"/>
              <a:t>Three Important Prophecies</a:t>
            </a:r>
            <a:endParaRPr lang="en-US" b="1" u="sng" dirty="0"/>
          </a:p>
        </p:txBody>
      </p:sp>
      <p:sp>
        <p:nvSpPr>
          <p:cNvPr id="4" name="Content Placeholder 3"/>
          <p:cNvSpPr>
            <a:spLocks noGrp="1"/>
          </p:cNvSpPr>
          <p:nvPr>
            <p:ph idx="1"/>
          </p:nvPr>
        </p:nvSpPr>
        <p:spPr>
          <a:xfrm>
            <a:off x="152400" y="990600"/>
            <a:ext cx="8991600" cy="5715000"/>
          </a:xfrm>
        </p:spPr>
        <p:txBody>
          <a:bodyPr>
            <a:normAutofit/>
          </a:bodyPr>
          <a:lstStyle/>
          <a:p>
            <a:pPr marL="0" indent="0" hangingPunct="0">
              <a:buNone/>
            </a:pPr>
            <a:r>
              <a:rPr lang="en-US" b="1" u="sng" dirty="0" smtClean="0">
                <a:solidFill>
                  <a:schemeClr val="accent1">
                    <a:lumMod val="50000"/>
                  </a:schemeClr>
                </a:solidFill>
              </a:rPr>
              <a:t>From the prophet Isaiah, written about 600BC</a:t>
            </a:r>
          </a:p>
          <a:p>
            <a:pPr hangingPunct="0">
              <a:buFont typeface="Wingdings" panose="05000000000000000000" pitchFamily="2" charset="2"/>
              <a:buChar char="Ø"/>
            </a:pPr>
            <a:r>
              <a:rPr lang="en-US" b="1" i="1" dirty="0" smtClean="0"/>
              <a:t>Isaiah 7:14 </a:t>
            </a:r>
            <a:r>
              <a:rPr lang="en-US" b="1" i="1" dirty="0"/>
              <a:t>– </a:t>
            </a:r>
            <a:r>
              <a:rPr lang="en-US" b="1" i="1" dirty="0" smtClean="0"/>
              <a:t> </a:t>
            </a:r>
            <a:r>
              <a:rPr lang="en-US" i="1" dirty="0" smtClean="0"/>
              <a:t>a </a:t>
            </a:r>
            <a:r>
              <a:rPr lang="en-US" i="1" dirty="0"/>
              <a:t>sign: the virgin will </a:t>
            </a:r>
            <a:r>
              <a:rPr lang="en-US" i="1" dirty="0" smtClean="0"/>
              <a:t>have a baby and call </a:t>
            </a:r>
            <a:r>
              <a:rPr lang="en-US" i="1" dirty="0"/>
              <a:t>Him </a:t>
            </a:r>
            <a:r>
              <a:rPr lang="en-US" i="1" dirty="0" smtClean="0"/>
              <a:t>Immanuel</a:t>
            </a:r>
            <a:r>
              <a:rPr lang="en-US" i="1" dirty="0"/>
              <a:t> </a:t>
            </a:r>
            <a:r>
              <a:rPr lang="en-US" i="1" dirty="0" smtClean="0"/>
              <a:t>(</a:t>
            </a:r>
            <a:r>
              <a:rPr lang="en-US" dirty="0" smtClean="0"/>
              <a:t>“</a:t>
            </a:r>
            <a:r>
              <a:rPr lang="en-US" dirty="0"/>
              <a:t>God with </a:t>
            </a:r>
            <a:r>
              <a:rPr lang="en-US" dirty="0" smtClean="0"/>
              <a:t>us”)</a:t>
            </a:r>
            <a:endParaRPr lang="en-US" dirty="0"/>
          </a:p>
          <a:p>
            <a:pPr hangingPunct="0">
              <a:buFont typeface="Wingdings" panose="05000000000000000000" pitchFamily="2" charset="2"/>
              <a:buChar char="Ø"/>
            </a:pPr>
            <a:r>
              <a:rPr lang="en-US" b="1" i="1" dirty="0"/>
              <a:t>Isaiah </a:t>
            </a:r>
            <a:r>
              <a:rPr lang="en-US" b="1" i="1" dirty="0" smtClean="0"/>
              <a:t>9:2,6 </a:t>
            </a:r>
            <a:r>
              <a:rPr lang="en-US" b="1" i="1" dirty="0"/>
              <a:t>– </a:t>
            </a:r>
            <a:r>
              <a:rPr lang="en-US" i="1" dirty="0"/>
              <a:t> </a:t>
            </a:r>
            <a:r>
              <a:rPr lang="en-US" i="1" dirty="0" smtClean="0"/>
              <a:t>the people </a:t>
            </a:r>
            <a:r>
              <a:rPr lang="en-US" i="1" dirty="0"/>
              <a:t>walking in darkness have seen a great </a:t>
            </a:r>
            <a:r>
              <a:rPr lang="en-US" i="1" dirty="0" smtClean="0"/>
              <a:t>light; a </a:t>
            </a:r>
            <a:r>
              <a:rPr lang="en-US" i="1" dirty="0"/>
              <a:t>child is born, </a:t>
            </a:r>
            <a:r>
              <a:rPr lang="en-US" i="1" dirty="0" smtClean="0"/>
              <a:t>a </a:t>
            </a:r>
            <a:r>
              <a:rPr lang="en-US" i="1" dirty="0"/>
              <a:t>son is given … and His name </a:t>
            </a:r>
            <a:r>
              <a:rPr lang="en-US" i="1" dirty="0" smtClean="0"/>
              <a:t>will be Wonderful </a:t>
            </a:r>
            <a:r>
              <a:rPr lang="en-US" i="1" dirty="0"/>
              <a:t>Counselor, Mighty God, Everlasting Father, Prince of Peace.” </a:t>
            </a:r>
            <a:endParaRPr lang="en-US" dirty="0"/>
          </a:p>
          <a:p>
            <a:pPr hangingPunct="0">
              <a:buFont typeface="Wingdings" panose="05000000000000000000" pitchFamily="2" charset="2"/>
              <a:buChar char="Ø"/>
            </a:pPr>
            <a:r>
              <a:rPr lang="en-US" b="1" i="1" dirty="0"/>
              <a:t>Isaiah </a:t>
            </a:r>
            <a:r>
              <a:rPr lang="en-US" b="1" i="1" dirty="0" smtClean="0"/>
              <a:t>40:3-5 </a:t>
            </a:r>
            <a:r>
              <a:rPr lang="en-US" b="1" i="1" dirty="0"/>
              <a:t>– </a:t>
            </a:r>
            <a:r>
              <a:rPr lang="en-US" i="1" dirty="0" smtClean="0"/>
              <a:t>a voice </a:t>
            </a:r>
            <a:r>
              <a:rPr lang="en-US" i="1" dirty="0"/>
              <a:t>of one calling: </a:t>
            </a:r>
            <a:r>
              <a:rPr lang="en-US" i="1" dirty="0" smtClean="0"/>
              <a:t>“In </a:t>
            </a:r>
            <a:r>
              <a:rPr lang="en-US" i="1" dirty="0"/>
              <a:t>the desert, prepare the way for the </a:t>
            </a:r>
            <a:r>
              <a:rPr lang="en-US" i="1" dirty="0" smtClean="0"/>
              <a:t>LORD” </a:t>
            </a:r>
          </a:p>
        </p:txBody>
      </p:sp>
    </p:spTree>
    <p:extLst>
      <p:ext uri="{BB962C8B-B14F-4D97-AF65-F5344CB8AC3E}">
        <p14:creationId xmlns:p14="http://schemas.microsoft.com/office/powerpoint/2010/main" val="2999007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609600"/>
          </a:xfrm>
        </p:spPr>
        <p:txBody>
          <a:bodyPr>
            <a:normAutofit fontScale="90000"/>
          </a:bodyPr>
          <a:lstStyle/>
          <a:p>
            <a:r>
              <a:rPr lang="en-US" b="1" u="sng" dirty="0" smtClean="0"/>
              <a:t>Two More Important Prophecies</a:t>
            </a:r>
            <a:endParaRPr lang="en-US" b="1" u="sng" dirty="0"/>
          </a:p>
        </p:txBody>
      </p:sp>
      <p:sp>
        <p:nvSpPr>
          <p:cNvPr id="4" name="Content Placeholder 3"/>
          <p:cNvSpPr>
            <a:spLocks noGrp="1"/>
          </p:cNvSpPr>
          <p:nvPr>
            <p:ph idx="1"/>
          </p:nvPr>
        </p:nvSpPr>
        <p:spPr>
          <a:xfrm>
            <a:off x="152400" y="838200"/>
            <a:ext cx="8991600" cy="5867400"/>
          </a:xfrm>
        </p:spPr>
        <p:txBody>
          <a:bodyPr>
            <a:normAutofit/>
          </a:bodyPr>
          <a:lstStyle/>
          <a:p>
            <a:pPr marL="0" indent="0" hangingPunct="0">
              <a:buNone/>
            </a:pPr>
            <a:r>
              <a:rPr lang="en-US" b="1" u="sng" dirty="0" smtClean="0">
                <a:solidFill>
                  <a:schemeClr val="accent1">
                    <a:lumMod val="50000"/>
                  </a:schemeClr>
                </a:solidFill>
              </a:rPr>
              <a:t>From </a:t>
            </a:r>
            <a:r>
              <a:rPr lang="en-US" b="1" u="sng" dirty="0">
                <a:solidFill>
                  <a:schemeClr val="accent1">
                    <a:lumMod val="50000"/>
                  </a:schemeClr>
                </a:solidFill>
              </a:rPr>
              <a:t>the prophet </a:t>
            </a:r>
            <a:r>
              <a:rPr lang="en-US" b="1" u="sng" dirty="0" smtClean="0">
                <a:solidFill>
                  <a:schemeClr val="accent1">
                    <a:lumMod val="50000"/>
                  </a:schemeClr>
                </a:solidFill>
              </a:rPr>
              <a:t>Micah, </a:t>
            </a:r>
            <a:r>
              <a:rPr lang="en-US" b="1" u="sng" dirty="0">
                <a:solidFill>
                  <a:schemeClr val="accent1">
                    <a:lumMod val="50000"/>
                  </a:schemeClr>
                </a:solidFill>
              </a:rPr>
              <a:t>written about </a:t>
            </a:r>
            <a:r>
              <a:rPr lang="en-US" b="1" u="sng" dirty="0" smtClean="0">
                <a:solidFill>
                  <a:schemeClr val="accent1">
                    <a:lumMod val="50000"/>
                  </a:schemeClr>
                </a:solidFill>
              </a:rPr>
              <a:t>720BC</a:t>
            </a:r>
            <a:r>
              <a:rPr lang="en-US" b="1" dirty="0" smtClean="0">
                <a:solidFill>
                  <a:schemeClr val="accent1">
                    <a:lumMod val="50000"/>
                  </a:schemeClr>
                </a:solidFill>
              </a:rPr>
              <a:t> </a:t>
            </a:r>
            <a:endParaRPr lang="en-US" b="1" dirty="0">
              <a:solidFill>
                <a:schemeClr val="accent1">
                  <a:lumMod val="50000"/>
                </a:schemeClr>
              </a:solidFill>
            </a:endParaRPr>
          </a:p>
          <a:p>
            <a:pPr hangingPunct="0">
              <a:buFont typeface="Wingdings" panose="05000000000000000000" pitchFamily="2" charset="2"/>
              <a:buChar char="Ø"/>
            </a:pPr>
            <a:r>
              <a:rPr lang="en-US" b="1" i="1" dirty="0"/>
              <a:t>Micah </a:t>
            </a:r>
            <a:r>
              <a:rPr lang="en-US" b="1" i="1" dirty="0" smtClean="0"/>
              <a:t>5:2 </a:t>
            </a:r>
            <a:r>
              <a:rPr lang="en-US" b="1" i="1" dirty="0"/>
              <a:t>- </a:t>
            </a:r>
            <a:r>
              <a:rPr lang="en-US" i="1" dirty="0"/>
              <a:t>“But you, Bethlehem </a:t>
            </a:r>
            <a:r>
              <a:rPr lang="en-US" i="1" dirty="0" err="1"/>
              <a:t>Ephrathah</a:t>
            </a:r>
            <a:r>
              <a:rPr lang="en-US" i="1" dirty="0"/>
              <a:t>, though you are small among the clans of Judah, out of you will come for me one who will be ruler over Israel, whose origins are from of old, from ancient times</a:t>
            </a:r>
            <a:r>
              <a:rPr lang="en-US" i="1" dirty="0" smtClean="0"/>
              <a:t>.”</a:t>
            </a:r>
          </a:p>
          <a:p>
            <a:pPr marL="0" indent="0" hangingPunct="0">
              <a:buNone/>
            </a:pPr>
            <a:endParaRPr lang="en-US" sz="1800" i="1" dirty="0"/>
          </a:p>
          <a:p>
            <a:pPr marL="0" indent="0" hangingPunct="0">
              <a:buNone/>
            </a:pPr>
            <a:r>
              <a:rPr lang="en-US" b="1" u="sng" dirty="0">
                <a:solidFill>
                  <a:schemeClr val="accent1">
                    <a:lumMod val="50000"/>
                  </a:schemeClr>
                </a:solidFill>
              </a:rPr>
              <a:t>From the prophet Malachi, </a:t>
            </a:r>
            <a:r>
              <a:rPr lang="en-US" b="1" u="sng" dirty="0" smtClean="0">
                <a:solidFill>
                  <a:schemeClr val="accent1">
                    <a:lumMod val="50000"/>
                  </a:schemeClr>
                </a:solidFill>
              </a:rPr>
              <a:t>written </a:t>
            </a:r>
            <a:r>
              <a:rPr lang="en-US" b="1" u="sng" dirty="0">
                <a:solidFill>
                  <a:schemeClr val="accent1">
                    <a:lumMod val="50000"/>
                  </a:schemeClr>
                </a:solidFill>
              </a:rPr>
              <a:t>around 400BC</a:t>
            </a:r>
          </a:p>
          <a:p>
            <a:pPr>
              <a:buFont typeface="Wingdings" panose="05000000000000000000" pitchFamily="2" charset="2"/>
              <a:buChar char="Ø"/>
            </a:pPr>
            <a:r>
              <a:rPr lang="en-US" b="1" i="1" dirty="0"/>
              <a:t>Malachi 3:1</a:t>
            </a:r>
            <a:r>
              <a:rPr lang="en-US" i="1" dirty="0"/>
              <a:t> </a:t>
            </a:r>
            <a:r>
              <a:rPr lang="en-US" b="1" i="1" dirty="0"/>
              <a:t>-</a:t>
            </a:r>
            <a:r>
              <a:rPr lang="en-US" b="1" i="1" dirty="0" smtClean="0"/>
              <a:t> </a:t>
            </a:r>
            <a:r>
              <a:rPr lang="en-US" i="1" dirty="0" smtClean="0"/>
              <a:t>"I </a:t>
            </a:r>
            <a:r>
              <a:rPr lang="en-US" i="1" dirty="0"/>
              <a:t>send My messenger, who will prepare the way before Me. Then suddenly the Lord you are seeking will come to His temple</a:t>
            </a:r>
            <a:r>
              <a:rPr lang="en-US" i="1" dirty="0" smtClean="0"/>
              <a:t>,”</a:t>
            </a:r>
            <a:endParaRPr lang="en-US" dirty="0"/>
          </a:p>
        </p:txBody>
      </p:sp>
    </p:spTree>
    <p:extLst>
      <p:ext uri="{BB962C8B-B14F-4D97-AF65-F5344CB8AC3E}">
        <p14:creationId xmlns:p14="http://schemas.microsoft.com/office/powerpoint/2010/main" val="1886942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wipe(left)">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wipe(left)">
                                      <p:cBhvr>
                                        <p:cTn id="22"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609600"/>
          </a:xfrm>
        </p:spPr>
        <p:txBody>
          <a:bodyPr>
            <a:normAutofit fontScale="90000"/>
          </a:bodyPr>
          <a:lstStyle/>
          <a:p>
            <a:r>
              <a:rPr lang="en-US" b="1" u="sng" dirty="0" smtClean="0"/>
              <a:t>One More Interesting Prophecy</a:t>
            </a:r>
            <a:endParaRPr lang="en-US" b="1" u="sng" dirty="0"/>
          </a:p>
        </p:txBody>
      </p:sp>
      <p:sp>
        <p:nvSpPr>
          <p:cNvPr id="4" name="Content Placeholder 3"/>
          <p:cNvSpPr>
            <a:spLocks noGrp="1"/>
          </p:cNvSpPr>
          <p:nvPr>
            <p:ph idx="1"/>
          </p:nvPr>
        </p:nvSpPr>
        <p:spPr>
          <a:xfrm>
            <a:off x="152400" y="838200"/>
            <a:ext cx="8305800" cy="5867400"/>
          </a:xfrm>
        </p:spPr>
        <p:txBody>
          <a:bodyPr>
            <a:normAutofit/>
          </a:bodyPr>
          <a:lstStyle/>
          <a:p>
            <a:pPr marL="0" indent="0" hangingPunct="0">
              <a:buNone/>
            </a:pPr>
            <a:r>
              <a:rPr lang="en-US" b="1" u="sng" dirty="0" smtClean="0">
                <a:solidFill>
                  <a:schemeClr val="accent1">
                    <a:lumMod val="50000"/>
                  </a:schemeClr>
                </a:solidFill>
              </a:rPr>
              <a:t>From </a:t>
            </a:r>
            <a:r>
              <a:rPr lang="en-US" b="1" u="sng" dirty="0">
                <a:solidFill>
                  <a:schemeClr val="accent1">
                    <a:lumMod val="50000"/>
                  </a:schemeClr>
                </a:solidFill>
              </a:rPr>
              <a:t>the prophet Daniel, written about 535BC</a:t>
            </a:r>
            <a:r>
              <a:rPr lang="en-US" b="1" dirty="0">
                <a:solidFill>
                  <a:schemeClr val="accent1">
                    <a:lumMod val="50000"/>
                  </a:schemeClr>
                </a:solidFill>
              </a:rPr>
              <a:t> </a:t>
            </a:r>
          </a:p>
          <a:p>
            <a:pPr hangingPunct="0">
              <a:buFont typeface="Wingdings" panose="05000000000000000000" pitchFamily="2" charset="2"/>
              <a:buChar char="Ø"/>
            </a:pPr>
            <a:r>
              <a:rPr lang="en-US" b="1" i="1" dirty="0" smtClean="0"/>
              <a:t>Daniel 9:25,26</a:t>
            </a:r>
            <a:r>
              <a:rPr lang="en-US" i="1" dirty="0" smtClean="0"/>
              <a:t> </a:t>
            </a:r>
            <a:r>
              <a:rPr lang="en-US" i="1" dirty="0"/>
              <a:t>– “Know and understand this: from the issuing of a decree to restore and rebuild Jerusalem until the Anointed One…” </a:t>
            </a:r>
            <a:endParaRPr lang="en-US" i="1" dirty="0" smtClean="0"/>
          </a:p>
          <a:p>
            <a:pPr hangingPunct="0">
              <a:buFont typeface="Wingdings" panose="05000000000000000000" pitchFamily="2" charset="2"/>
              <a:buChar char="Ø"/>
            </a:pPr>
            <a:r>
              <a:rPr lang="en-US" i="1" dirty="0" smtClean="0"/>
              <a:t>(</a:t>
            </a:r>
            <a:r>
              <a:rPr lang="en-US" i="1" dirty="0"/>
              <a:t>62+7)*7 = 483 </a:t>
            </a:r>
            <a:r>
              <a:rPr lang="en-US" i="1" dirty="0" smtClean="0"/>
              <a:t>lunar years</a:t>
            </a:r>
            <a:r>
              <a:rPr lang="en-US" i="1" dirty="0"/>
              <a:t>. “the One will be cut off…”  </a:t>
            </a:r>
            <a:endParaRPr lang="en-US" i="1" dirty="0" smtClean="0"/>
          </a:p>
          <a:p>
            <a:pPr hangingPunct="0">
              <a:buFont typeface="Wingdings" panose="05000000000000000000" pitchFamily="2" charset="2"/>
              <a:buChar char="Ø"/>
            </a:pPr>
            <a:r>
              <a:rPr lang="en-US" dirty="0" smtClean="0"/>
              <a:t>The </a:t>
            </a:r>
            <a:r>
              <a:rPr lang="en-US" dirty="0"/>
              <a:t>decree was issued by Artaxerxes in 445BC (Nehemiah 2:1-8</a:t>
            </a:r>
            <a:r>
              <a:rPr lang="en-US" dirty="0" smtClean="0"/>
              <a:t>). Jesus entered Jerusalem 33AD and was crucified.</a:t>
            </a:r>
            <a:endParaRPr lang="en-US" dirty="0"/>
          </a:p>
        </p:txBody>
      </p:sp>
    </p:spTree>
    <p:extLst>
      <p:ext uri="{BB962C8B-B14F-4D97-AF65-F5344CB8AC3E}">
        <p14:creationId xmlns:p14="http://schemas.microsoft.com/office/powerpoint/2010/main" val="131448061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868362"/>
          </a:xfrm>
        </p:spPr>
        <p:txBody>
          <a:bodyPr>
            <a:normAutofit/>
          </a:bodyPr>
          <a:lstStyle/>
          <a:p>
            <a:r>
              <a:rPr lang="en-US" b="1" u="sng" dirty="0" smtClean="0"/>
              <a:t>First Prophecy Fulfilled</a:t>
            </a:r>
            <a:endParaRPr lang="en-US" b="1" u="sng" dirty="0"/>
          </a:p>
        </p:txBody>
      </p:sp>
      <p:sp>
        <p:nvSpPr>
          <p:cNvPr id="4" name="Content Placeholder 3"/>
          <p:cNvSpPr>
            <a:spLocks noGrp="1"/>
          </p:cNvSpPr>
          <p:nvPr>
            <p:ph idx="1"/>
          </p:nvPr>
        </p:nvSpPr>
        <p:spPr>
          <a:xfrm>
            <a:off x="0" y="990600"/>
            <a:ext cx="8229600" cy="5715000"/>
          </a:xfrm>
        </p:spPr>
        <p:txBody>
          <a:bodyPr>
            <a:normAutofit/>
          </a:bodyPr>
          <a:lstStyle/>
          <a:p>
            <a:pPr hangingPunct="0">
              <a:spcAft>
                <a:spcPts val="1200"/>
              </a:spcAft>
            </a:pPr>
            <a:r>
              <a:rPr lang="en-US" b="1" dirty="0" smtClean="0"/>
              <a:t>Luke 1:5,11-13,17</a:t>
            </a:r>
            <a:r>
              <a:rPr lang="en-US" dirty="0" smtClean="0"/>
              <a:t>. </a:t>
            </a:r>
            <a:r>
              <a:rPr lang="en-US" dirty="0"/>
              <a:t>After </a:t>
            </a:r>
            <a:r>
              <a:rPr lang="en-US" dirty="0" smtClean="0"/>
              <a:t>400 </a:t>
            </a:r>
            <a:r>
              <a:rPr lang="en-US" dirty="0"/>
              <a:t>years </a:t>
            </a:r>
            <a:r>
              <a:rPr lang="en-US" dirty="0" smtClean="0"/>
              <a:t>of silence, the angel Gabriel brings good news – a priest </a:t>
            </a:r>
            <a:r>
              <a:rPr lang="en-US" dirty="0"/>
              <a:t>named Zechariah </a:t>
            </a:r>
            <a:r>
              <a:rPr lang="en-US" dirty="0" smtClean="0"/>
              <a:t>and his elderly wife would </a:t>
            </a:r>
            <a:r>
              <a:rPr lang="en-US" dirty="0"/>
              <a:t>have a son – the prophet </a:t>
            </a:r>
            <a:r>
              <a:rPr lang="en-US" dirty="0" smtClean="0"/>
              <a:t>who would </a:t>
            </a:r>
            <a:r>
              <a:rPr lang="en-US" dirty="0"/>
              <a:t>“prepare the way.”  </a:t>
            </a:r>
            <a:endParaRPr lang="en-US" dirty="0" smtClean="0"/>
          </a:p>
          <a:p>
            <a:pPr hangingPunct="0">
              <a:spcAft>
                <a:spcPts val="1200"/>
              </a:spcAft>
            </a:pPr>
            <a:r>
              <a:rPr lang="en-US" b="1" i="1" dirty="0" smtClean="0"/>
              <a:t>Luke 1:76-79 </a:t>
            </a:r>
            <a:r>
              <a:rPr lang="en-US" i="1" dirty="0"/>
              <a:t>- "And you, child, will </a:t>
            </a:r>
            <a:r>
              <a:rPr lang="en-US" i="1" dirty="0" smtClean="0"/>
              <a:t>go </a:t>
            </a:r>
            <a:r>
              <a:rPr lang="en-US" i="1" dirty="0"/>
              <a:t>before the face of the Lord to prepare His ways</a:t>
            </a:r>
            <a:r>
              <a:rPr lang="en-US" i="1" dirty="0" smtClean="0"/>
              <a:t>,”</a:t>
            </a:r>
            <a:r>
              <a:rPr lang="en-US" dirty="0"/>
              <a:t> </a:t>
            </a:r>
          </a:p>
          <a:p>
            <a:pPr hangingPunct="0">
              <a:spcAft>
                <a:spcPts val="1200"/>
              </a:spcAft>
            </a:pPr>
            <a:r>
              <a:rPr lang="en-US" dirty="0" smtClean="0"/>
              <a:t>After the sin of </a:t>
            </a:r>
            <a:r>
              <a:rPr lang="en-US" dirty="0"/>
              <a:t>Adam and Eve, man had been in darkness (the darkness of sin).  Finally, the </a:t>
            </a:r>
            <a:r>
              <a:rPr lang="en-US" dirty="0" smtClean="0"/>
              <a:t>Light </a:t>
            </a:r>
            <a:r>
              <a:rPr lang="en-US" dirty="0"/>
              <a:t>was coming!</a:t>
            </a:r>
          </a:p>
          <a:p>
            <a:pPr>
              <a:spcAft>
                <a:spcPts val="1200"/>
              </a:spcAft>
              <a:buFont typeface="Wingdings" panose="05000000000000000000" pitchFamily="2" charset="2"/>
              <a:buChar char="Ø"/>
            </a:pPr>
            <a:endParaRPr lang="en-US" dirty="0"/>
          </a:p>
          <a:p>
            <a:pPr>
              <a:spcAft>
                <a:spcPts val="1200"/>
              </a:spcAft>
              <a:buFont typeface="Wingdings" panose="05000000000000000000" pitchFamily="2" charset="2"/>
              <a:buChar char="Ø"/>
            </a:pPr>
            <a:endParaRPr lang="en-US" dirty="0"/>
          </a:p>
        </p:txBody>
      </p:sp>
    </p:spTree>
    <p:extLst>
      <p:ext uri="{BB962C8B-B14F-4D97-AF65-F5344CB8AC3E}">
        <p14:creationId xmlns:p14="http://schemas.microsoft.com/office/powerpoint/2010/main" val="47722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609600"/>
          </a:xfrm>
        </p:spPr>
        <p:txBody>
          <a:bodyPr>
            <a:normAutofit fontScale="90000"/>
          </a:bodyPr>
          <a:lstStyle/>
          <a:p>
            <a:r>
              <a:rPr lang="en-US" b="1" u="sng" dirty="0" smtClean="0"/>
              <a:t>Second Prophecy Fulfilled</a:t>
            </a:r>
            <a:endParaRPr lang="en-US" b="1" u="sng" dirty="0"/>
          </a:p>
        </p:txBody>
      </p:sp>
      <p:sp>
        <p:nvSpPr>
          <p:cNvPr id="4" name="Content Placeholder 3"/>
          <p:cNvSpPr>
            <a:spLocks noGrp="1"/>
          </p:cNvSpPr>
          <p:nvPr>
            <p:ph idx="1"/>
          </p:nvPr>
        </p:nvSpPr>
        <p:spPr>
          <a:xfrm>
            <a:off x="-11805" y="762000"/>
            <a:ext cx="8470005" cy="6172200"/>
          </a:xfrm>
        </p:spPr>
        <p:txBody>
          <a:bodyPr>
            <a:noAutofit/>
          </a:bodyPr>
          <a:lstStyle/>
          <a:p>
            <a:pPr hangingPunct="0">
              <a:spcAft>
                <a:spcPts val="600"/>
              </a:spcAft>
            </a:pPr>
            <a:r>
              <a:rPr lang="en-US" sz="2600" b="1" dirty="0">
                <a:latin typeface="Calibri" panose="020F0502020204030204" pitchFamily="34" charset="0"/>
                <a:cs typeface="Calibri" panose="020F0502020204030204" pitchFamily="34" charset="0"/>
              </a:rPr>
              <a:t>Luke </a:t>
            </a:r>
            <a:r>
              <a:rPr lang="en-US" sz="2600" b="1" dirty="0" smtClean="0">
                <a:latin typeface="Calibri" panose="020F0502020204030204" pitchFamily="34" charset="0"/>
                <a:cs typeface="Calibri" panose="020F0502020204030204" pitchFamily="34" charset="0"/>
              </a:rPr>
              <a:t>1:26-28 </a:t>
            </a:r>
            <a:r>
              <a:rPr lang="en-US" sz="2600" dirty="0" smtClean="0">
                <a:latin typeface="Calibri" panose="020F0502020204030204" pitchFamily="34" charset="0"/>
                <a:cs typeface="Calibri" panose="020F0502020204030204" pitchFamily="34" charset="0"/>
              </a:rPr>
              <a:t> – Six months later, the angel Gabriel visits a </a:t>
            </a:r>
            <a:r>
              <a:rPr lang="en-US" sz="2600" dirty="0">
                <a:latin typeface="Calibri" panose="020F0502020204030204" pitchFamily="34" charset="0"/>
                <a:cs typeface="Calibri" panose="020F0502020204030204" pitchFamily="34" charset="0"/>
              </a:rPr>
              <a:t>young virgin named Mary living in a small town (</a:t>
            </a:r>
            <a:r>
              <a:rPr lang="en-US" sz="2600" dirty="0" smtClean="0">
                <a:latin typeface="Calibri" panose="020F0502020204030204" pitchFamily="34" charset="0"/>
                <a:cs typeface="Calibri" panose="020F0502020204030204" pitchFamily="34" charset="0"/>
              </a:rPr>
              <a:t>Nazareth).</a:t>
            </a:r>
          </a:p>
          <a:p>
            <a:pPr hangingPunct="0">
              <a:spcAft>
                <a:spcPts val="600"/>
              </a:spcAft>
            </a:pPr>
            <a:r>
              <a:rPr lang="en-US" sz="2600" b="1" dirty="0">
                <a:latin typeface="Calibri" panose="020F0502020204030204" pitchFamily="34" charset="0"/>
                <a:cs typeface="Calibri" panose="020F0502020204030204" pitchFamily="34" charset="0"/>
              </a:rPr>
              <a:t>Luke </a:t>
            </a:r>
            <a:r>
              <a:rPr lang="en-US" sz="2600" b="1" dirty="0" smtClean="0">
                <a:latin typeface="Calibri" panose="020F0502020204030204" pitchFamily="34" charset="0"/>
                <a:cs typeface="Calibri" panose="020F0502020204030204" pitchFamily="34" charset="0"/>
              </a:rPr>
              <a:t>1:29-33 </a:t>
            </a:r>
            <a:r>
              <a:rPr lang="en-US" sz="2600" dirty="0" smtClean="0">
                <a:latin typeface="Calibri" panose="020F0502020204030204" pitchFamily="34" charset="0"/>
                <a:cs typeface="Calibri" panose="020F0502020204030204" pitchFamily="34" charset="0"/>
              </a:rPr>
              <a:t> </a:t>
            </a:r>
            <a:r>
              <a:rPr lang="en-US" sz="2600" dirty="0">
                <a:latin typeface="Calibri" panose="020F0502020204030204" pitchFamily="34" charset="0"/>
                <a:cs typeface="Calibri" panose="020F0502020204030204" pitchFamily="34" charset="0"/>
              </a:rPr>
              <a:t>– </a:t>
            </a:r>
            <a:r>
              <a:rPr lang="en-US" sz="2600" dirty="0" smtClean="0">
                <a:latin typeface="Calibri" panose="020F0502020204030204" pitchFamily="34" charset="0"/>
                <a:cs typeface="Calibri" panose="020F0502020204030204" pitchFamily="34" charset="0"/>
              </a:rPr>
              <a:t>Mary will </a:t>
            </a:r>
            <a:r>
              <a:rPr lang="en-US" sz="2600" dirty="0">
                <a:latin typeface="Calibri" panose="020F0502020204030204" pitchFamily="34" charset="0"/>
                <a:cs typeface="Calibri" panose="020F0502020204030204" pitchFamily="34" charset="0"/>
              </a:rPr>
              <a:t>have a baby: the Son of God.  </a:t>
            </a:r>
            <a:endParaRPr lang="en-US" sz="2600" dirty="0" smtClean="0">
              <a:latin typeface="Calibri" panose="020F0502020204030204" pitchFamily="34" charset="0"/>
              <a:cs typeface="Calibri" panose="020F0502020204030204" pitchFamily="34" charset="0"/>
            </a:endParaRPr>
          </a:p>
          <a:p>
            <a:pPr hangingPunct="0">
              <a:spcAft>
                <a:spcPts val="600"/>
              </a:spcAft>
            </a:pPr>
            <a:r>
              <a:rPr lang="en-US" sz="2600" b="1" dirty="0">
                <a:latin typeface="Calibri" panose="020F0502020204030204" pitchFamily="34" charset="0"/>
                <a:cs typeface="Calibri" panose="020F0502020204030204" pitchFamily="34" charset="0"/>
              </a:rPr>
              <a:t>Christmas</a:t>
            </a:r>
            <a:r>
              <a:rPr lang="en-US" sz="2600" dirty="0">
                <a:latin typeface="Calibri" panose="020F0502020204030204" pitchFamily="34" charset="0"/>
                <a:cs typeface="Calibri" panose="020F0502020204030204" pitchFamily="34" charset="0"/>
              </a:rPr>
              <a:t> – The Almighty God, Creator of everything, </a:t>
            </a:r>
            <a:r>
              <a:rPr lang="en-US" sz="2600" dirty="0" smtClean="0">
                <a:latin typeface="Calibri" panose="020F0502020204030204" pitchFamily="34" charset="0"/>
                <a:cs typeface="Calibri" panose="020F0502020204030204" pitchFamily="34" charset="0"/>
              </a:rPr>
              <a:t>accepted the </a:t>
            </a:r>
            <a:r>
              <a:rPr lang="en-US" sz="2600" dirty="0">
                <a:latin typeface="Calibri" panose="020F0502020204030204" pitchFamily="34" charset="0"/>
                <a:cs typeface="Calibri" panose="020F0502020204030204" pitchFamily="34" charset="0"/>
              </a:rPr>
              <a:t>humble limitations of a human body and </a:t>
            </a:r>
            <a:r>
              <a:rPr lang="en-US" sz="2600" dirty="0" smtClean="0">
                <a:latin typeface="Calibri" panose="020F0502020204030204" pitchFamily="34" charset="0"/>
                <a:cs typeface="Calibri" panose="020F0502020204030204" pitchFamily="34" charset="0"/>
              </a:rPr>
              <a:t>lived </a:t>
            </a:r>
            <a:r>
              <a:rPr lang="en-US" sz="2600" dirty="0">
                <a:latin typeface="Calibri" panose="020F0502020204030204" pitchFamily="34" charset="0"/>
                <a:cs typeface="Calibri" panose="020F0502020204030204" pitchFamily="34" charset="0"/>
              </a:rPr>
              <a:t>on this tiny speck of a planet.  </a:t>
            </a:r>
            <a:r>
              <a:rPr lang="en-US" sz="2600" u="sng" dirty="0">
                <a:latin typeface="Calibri" panose="020F0502020204030204" pitchFamily="34" charset="0"/>
                <a:cs typeface="Calibri" panose="020F0502020204030204" pitchFamily="34" charset="0"/>
              </a:rPr>
              <a:t>An </a:t>
            </a:r>
            <a:r>
              <a:rPr lang="en-US" sz="2600" u="sng" dirty="0" smtClean="0">
                <a:latin typeface="Calibri" panose="020F0502020204030204" pitchFamily="34" charset="0"/>
                <a:cs typeface="Calibri" panose="020F0502020204030204" pitchFamily="34" charset="0"/>
              </a:rPr>
              <a:t>amazing step</a:t>
            </a:r>
            <a:r>
              <a:rPr lang="en-US" sz="2600" dirty="0" smtClean="0">
                <a:latin typeface="Calibri" panose="020F0502020204030204" pitchFamily="34" charset="0"/>
                <a:cs typeface="Calibri" panose="020F0502020204030204" pitchFamily="34" charset="0"/>
              </a:rPr>
              <a:t> </a:t>
            </a:r>
            <a:r>
              <a:rPr lang="en-US" sz="2600" dirty="0">
                <a:latin typeface="Calibri" panose="020F0502020204030204" pitchFamily="34" charset="0"/>
                <a:cs typeface="Calibri" panose="020F0502020204030204" pitchFamily="34" charset="0"/>
              </a:rPr>
              <a:t>and a glorious plan!</a:t>
            </a:r>
          </a:p>
          <a:p>
            <a:pPr hangingPunct="0">
              <a:spcAft>
                <a:spcPts val="600"/>
              </a:spcAft>
            </a:pPr>
            <a:r>
              <a:rPr lang="en-US" sz="2600" b="1" dirty="0" smtClean="0">
                <a:latin typeface="Calibri" panose="020F0502020204030204" pitchFamily="34" charset="0"/>
                <a:cs typeface="Calibri" panose="020F0502020204030204" pitchFamily="34" charset="0"/>
              </a:rPr>
              <a:t>Luke 1:34-35 </a:t>
            </a:r>
            <a:r>
              <a:rPr lang="en-US" sz="2600" dirty="0" smtClean="0">
                <a:latin typeface="Calibri" panose="020F0502020204030204" pitchFamily="34" charset="0"/>
                <a:cs typeface="Calibri" panose="020F0502020204030204" pitchFamily="34" charset="0"/>
              </a:rPr>
              <a:t> – a good question and a good answer.</a:t>
            </a:r>
          </a:p>
          <a:p>
            <a:pPr hangingPunct="0">
              <a:spcAft>
                <a:spcPts val="600"/>
              </a:spcAft>
            </a:pPr>
            <a:r>
              <a:rPr lang="en-US" sz="2600" b="1" dirty="0" smtClean="0">
                <a:latin typeface="Calibri" panose="020F0502020204030204" pitchFamily="34" charset="0"/>
                <a:cs typeface="Calibri" panose="020F0502020204030204" pitchFamily="34" charset="0"/>
              </a:rPr>
              <a:t>Luke </a:t>
            </a:r>
            <a:r>
              <a:rPr lang="en-US" sz="2600" b="1" dirty="0">
                <a:latin typeface="Calibri" panose="020F0502020204030204" pitchFamily="34" charset="0"/>
                <a:cs typeface="Calibri" panose="020F0502020204030204" pitchFamily="34" charset="0"/>
              </a:rPr>
              <a:t>2:1-4 </a:t>
            </a:r>
            <a:r>
              <a:rPr lang="en-US" sz="2600" dirty="0" smtClean="0">
                <a:latin typeface="Calibri" panose="020F0502020204030204" pitchFamily="34" charset="0"/>
                <a:cs typeface="Calibri" panose="020F0502020204030204" pitchFamily="34" charset="0"/>
              </a:rPr>
              <a:t> – </a:t>
            </a:r>
            <a:r>
              <a:rPr lang="en-US" sz="2600" dirty="0">
                <a:latin typeface="Calibri" panose="020F0502020204030204" pitchFamily="34" charset="0"/>
                <a:cs typeface="Calibri" panose="020F0502020204030204" pitchFamily="34" charset="0"/>
              </a:rPr>
              <a:t>Caesar Augustus </a:t>
            </a:r>
            <a:r>
              <a:rPr lang="en-US" sz="2600" dirty="0" smtClean="0">
                <a:latin typeface="Calibri" panose="020F0502020204030204" pitchFamily="34" charset="0"/>
                <a:cs typeface="Calibri" panose="020F0502020204030204" pitchFamily="34" charset="0"/>
              </a:rPr>
              <a:t>ordered a census; everyone returned </a:t>
            </a:r>
            <a:r>
              <a:rPr lang="en-US" sz="2600" dirty="0">
                <a:latin typeface="Calibri" panose="020F0502020204030204" pitchFamily="34" charset="0"/>
                <a:cs typeface="Calibri" panose="020F0502020204030204" pitchFamily="34" charset="0"/>
              </a:rPr>
              <a:t>to their </a:t>
            </a:r>
            <a:r>
              <a:rPr lang="en-US" sz="2600" dirty="0" smtClean="0">
                <a:latin typeface="Calibri" panose="020F0502020204030204" pitchFamily="34" charset="0"/>
                <a:cs typeface="Calibri" panose="020F0502020204030204" pitchFamily="34" charset="0"/>
              </a:rPr>
              <a:t>hometown (</a:t>
            </a:r>
            <a:r>
              <a:rPr lang="ja-JP" altLang="en-US" sz="2800" dirty="0"/>
              <a:t> </a:t>
            </a:r>
            <a:r>
              <a:rPr lang="ja-JP" altLang="en-US" sz="2800" dirty="0">
                <a:latin typeface="SimSun" panose="02010600030101010101" pitchFamily="2" charset="-122"/>
                <a:ea typeface="SimSun" panose="02010600030101010101" pitchFamily="2" charset="-122"/>
              </a:rPr>
              <a:t>户</a:t>
            </a:r>
            <a:r>
              <a:rPr lang="ja-JP" altLang="en-US" sz="2800" dirty="0" smtClean="0">
                <a:latin typeface="SimSun" panose="02010600030101010101" pitchFamily="2" charset="-122"/>
                <a:ea typeface="SimSun" panose="02010600030101010101" pitchFamily="2" charset="-122"/>
              </a:rPr>
              <a:t>口</a:t>
            </a:r>
            <a:r>
              <a:rPr lang="ja-JP" altLang="en-US" sz="2800" dirty="0" smtClean="0"/>
              <a:t>  </a:t>
            </a:r>
            <a:r>
              <a:rPr lang="en-US" sz="2800" dirty="0" err="1" smtClean="0"/>
              <a:t>hùkǒu</a:t>
            </a:r>
            <a:r>
              <a:rPr lang="en-US" sz="2800" i="1" dirty="0" smtClean="0"/>
              <a:t>)</a:t>
            </a:r>
            <a:r>
              <a:rPr lang="en-US" sz="2600" dirty="0" smtClean="0">
                <a:latin typeface="Calibri" panose="020F0502020204030204" pitchFamily="34" charset="0"/>
                <a:cs typeface="Calibri" panose="020F0502020204030204" pitchFamily="34" charset="0"/>
              </a:rPr>
              <a:t>.  </a:t>
            </a:r>
            <a:endParaRPr lang="en-US" sz="2600" dirty="0">
              <a:latin typeface="Calibri" panose="020F0502020204030204" pitchFamily="34" charset="0"/>
              <a:cs typeface="Calibri" panose="020F0502020204030204" pitchFamily="34" charset="0"/>
            </a:endParaRPr>
          </a:p>
          <a:p>
            <a:pPr hangingPunct="0">
              <a:spcAft>
                <a:spcPts val="600"/>
              </a:spcAft>
            </a:pPr>
            <a:r>
              <a:rPr lang="en-US" sz="2600" b="1" dirty="0">
                <a:latin typeface="Calibri" panose="020F0502020204030204" pitchFamily="34" charset="0"/>
                <a:cs typeface="Calibri" panose="020F0502020204030204" pitchFamily="34" charset="0"/>
              </a:rPr>
              <a:t>Luke </a:t>
            </a:r>
            <a:r>
              <a:rPr lang="en-US" sz="2600" b="1" dirty="0" smtClean="0">
                <a:latin typeface="Calibri" panose="020F0502020204030204" pitchFamily="34" charset="0"/>
                <a:cs typeface="Calibri" panose="020F0502020204030204" pitchFamily="34" charset="0"/>
              </a:rPr>
              <a:t>2:5-7 </a:t>
            </a:r>
            <a:r>
              <a:rPr lang="en-US" sz="2600" dirty="0" smtClean="0">
                <a:latin typeface="Calibri" panose="020F0502020204030204" pitchFamily="34" charset="0"/>
                <a:cs typeface="Calibri" panose="020F0502020204030204" pitchFamily="34" charset="0"/>
              </a:rPr>
              <a:t> – Mary and </a:t>
            </a:r>
            <a:r>
              <a:rPr lang="en-US" sz="2600" dirty="0">
                <a:latin typeface="Calibri" panose="020F0502020204030204" pitchFamily="34" charset="0"/>
                <a:cs typeface="Calibri" panose="020F0502020204030204" pitchFamily="34" charset="0"/>
              </a:rPr>
              <a:t>her new husband Joseph </a:t>
            </a:r>
            <a:r>
              <a:rPr lang="en-US" sz="2600" dirty="0" smtClean="0">
                <a:latin typeface="Calibri" panose="020F0502020204030204" pitchFamily="34" charset="0"/>
                <a:cs typeface="Calibri" panose="020F0502020204030204" pitchFamily="34" charset="0"/>
              </a:rPr>
              <a:t>went to </a:t>
            </a:r>
            <a:r>
              <a:rPr lang="en-US" sz="2600" dirty="0">
                <a:latin typeface="Calibri" panose="020F0502020204030204" pitchFamily="34" charset="0"/>
                <a:cs typeface="Calibri" panose="020F0502020204030204" pitchFamily="34" charset="0"/>
              </a:rPr>
              <a:t>register in </a:t>
            </a:r>
            <a:r>
              <a:rPr lang="en-US" sz="2600" dirty="0" smtClean="0">
                <a:latin typeface="Calibri" panose="020F0502020204030204" pitchFamily="34" charset="0"/>
                <a:cs typeface="Calibri" panose="020F0502020204030204" pitchFamily="34" charset="0"/>
              </a:rPr>
              <a:t>Bethlehem (not Nazareth), </a:t>
            </a:r>
            <a:r>
              <a:rPr lang="en-US" sz="2600" dirty="0">
                <a:latin typeface="Calibri" panose="020F0502020204030204" pitchFamily="34" charset="0"/>
                <a:cs typeface="Calibri" panose="020F0502020204030204" pitchFamily="34" charset="0"/>
              </a:rPr>
              <a:t>the city of </a:t>
            </a:r>
            <a:r>
              <a:rPr lang="en-US" sz="2600" dirty="0" smtClean="0">
                <a:latin typeface="Calibri" panose="020F0502020204030204" pitchFamily="34" charset="0"/>
                <a:cs typeface="Calibri" panose="020F0502020204030204" pitchFamily="34" charset="0"/>
              </a:rPr>
              <a:t>David.</a:t>
            </a:r>
            <a:endParaRPr lang="en-US" sz="2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86751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1620</TotalTime>
  <Words>2809</Words>
  <Application>Microsoft Office PowerPoint</Application>
  <PresentationFormat>On-screen Show (4:3)</PresentationFormat>
  <Paragraphs>165</Paragraphs>
  <Slides>14</Slides>
  <Notes>13</Notes>
  <HiddenSlides>1</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ＭＳ Ｐゴシック</vt:lpstr>
      <vt:lpstr>SimSun</vt:lpstr>
      <vt:lpstr>Arial</vt:lpstr>
      <vt:lpstr>Browallia New</vt:lpstr>
      <vt:lpstr>Calibri</vt:lpstr>
      <vt:lpstr>Wingdings</vt:lpstr>
      <vt:lpstr>Office Theme</vt:lpstr>
      <vt:lpstr>How do the Old and New Testaments fit together?</vt:lpstr>
      <vt:lpstr>Study Plan</vt:lpstr>
      <vt:lpstr>Remember : Two Problems</vt:lpstr>
      <vt:lpstr>PowerPoint Presentation</vt:lpstr>
      <vt:lpstr>Three Important Prophecies</vt:lpstr>
      <vt:lpstr>Two More Important Prophecies</vt:lpstr>
      <vt:lpstr>One More Interesting Prophecy</vt:lpstr>
      <vt:lpstr>First Prophecy Fulfilled</vt:lpstr>
      <vt:lpstr>Second Prophecy Fulfilled</vt:lpstr>
      <vt:lpstr>John’s Message : Matthew 3</vt:lpstr>
      <vt:lpstr>Who Came to Listen?</vt:lpstr>
      <vt:lpstr>John’s Strong Words : Matthew 3:7-9</vt:lpstr>
      <vt:lpstr>People are still the same…</vt:lpstr>
      <vt:lpstr>First Steps</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God called out to Adam, giving him an opportunity to confess his sin.</dc:title>
  <dc:creator>Mark Robnett</dc:creator>
  <cp:lastModifiedBy>Mark Robnett</cp:lastModifiedBy>
  <cp:revision>70</cp:revision>
  <cp:lastPrinted>2017-03-31T07:01:42Z</cp:lastPrinted>
  <dcterms:created xsi:type="dcterms:W3CDTF">2016-06-20T08:01:19Z</dcterms:created>
  <dcterms:modified xsi:type="dcterms:W3CDTF">2021-11-21T03:13:28Z</dcterms:modified>
</cp:coreProperties>
</file>