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305" r:id="rId3"/>
    <p:sldId id="306" r:id="rId4"/>
    <p:sldId id="308" r:id="rId5"/>
    <p:sldId id="295" r:id="rId6"/>
    <p:sldId id="294" r:id="rId7"/>
    <p:sldId id="296" r:id="rId8"/>
    <p:sldId id="297" r:id="rId9"/>
    <p:sldId id="298" r:id="rId10"/>
    <p:sldId id="299" r:id="rId11"/>
    <p:sldId id="302" r:id="rId12"/>
    <p:sldId id="300" r:id="rId13"/>
    <p:sldId id="303" r:id="rId14"/>
    <p:sldId id="30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627" autoAdjust="0"/>
    <p:restoredTop sz="75528" autoAdjust="0"/>
  </p:normalViewPr>
  <p:slideViewPr>
    <p:cSldViewPr>
      <p:cViewPr varScale="1">
        <p:scale>
          <a:sx n="86" d="100"/>
          <a:sy n="86" d="100"/>
        </p:scale>
        <p:origin x="1956" y="90"/>
      </p:cViewPr>
      <p:guideLst>
        <p:guide orient="horz" pos="2160"/>
        <p:guide pos="2880"/>
      </p:guideLst>
    </p:cSldViewPr>
  </p:slideViewPr>
  <p:notesTextViewPr>
    <p:cViewPr>
      <p:scale>
        <a:sx n="200" d="100"/>
        <a:sy n="200" d="100"/>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013F6A-ECDD-4661-AAA0-A7E0A62478E9}" type="datetimeFigureOut">
              <a:rPr lang="en-US" smtClean="0"/>
              <a:t>5/14/2023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907D37-49CC-41FE-B4AF-E4F3409BD041}" type="slidenum">
              <a:rPr lang="en-US" smtClean="0"/>
              <a:t>‹#›</a:t>
            </a:fld>
            <a:endParaRPr lang="en-US"/>
          </a:p>
        </p:txBody>
      </p:sp>
    </p:spTree>
    <p:extLst>
      <p:ext uri="{BB962C8B-B14F-4D97-AF65-F5344CB8AC3E}">
        <p14:creationId xmlns:p14="http://schemas.microsoft.com/office/powerpoint/2010/main" val="2938724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our last lesson, we reviewed the Law of God – the 10 Commandments.  It is important to remember that we have all broken God’s law, and stand before Him guilty and responsible.  We also saw the people of Israel – even though they said they would trust and obey God, they backed away in fear as He exposed their sin. </a:t>
            </a:r>
            <a:endParaRPr lang="en-US" dirty="0"/>
          </a:p>
        </p:txBody>
      </p:sp>
      <p:sp>
        <p:nvSpPr>
          <p:cNvPr id="4" name="Slide Number Placeholder 3"/>
          <p:cNvSpPr>
            <a:spLocks noGrp="1"/>
          </p:cNvSpPr>
          <p:nvPr>
            <p:ph type="sldNum" sz="quarter" idx="10"/>
          </p:nvPr>
        </p:nvSpPr>
        <p:spPr/>
        <p:txBody>
          <a:bodyPr/>
          <a:lstStyle/>
          <a:p>
            <a:fld id="{33564C34-6730-45BA-8F85-099E6AD2C086}" type="slidenum">
              <a:rPr lang="en-US" smtClean="0"/>
              <a:t>3</a:t>
            </a:fld>
            <a:endParaRPr lang="en-US"/>
          </a:p>
        </p:txBody>
      </p:sp>
    </p:spTree>
    <p:extLst>
      <p:ext uri="{BB962C8B-B14F-4D97-AF65-F5344CB8AC3E}">
        <p14:creationId xmlns:p14="http://schemas.microsoft.com/office/powerpoint/2010/main" val="7286716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John 11:38-46 – power over death</a:t>
            </a:r>
            <a:r>
              <a:rPr lang="en-US" sz="1200" kern="1200" dirty="0" smtClean="0">
                <a:solidFill>
                  <a:schemeClr val="tx1"/>
                </a:solidFill>
                <a:effectLst/>
                <a:latin typeface="+mn-lt"/>
                <a:ea typeface="+mn-ea"/>
                <a:cs typeface="+mn-cs"/>
              </a:rPr>
              <a:t>.  Surrounded by supporters and skeptics, Jesus asks people to unseal the tomb of a dead man </a:t>
            </a:r>
            <a:r>
              <a:rPr lang="en-US" sz="1200" b="1" kern="1200" dirty="0" smtClean="0">
                <a:solidFill>
                  <a:schemeClr val="tx1"/>
                </a:solidFill>
                <a:effectLst/>
                <a:latin typeface="+mn-lt"/>
                <a:ea typeface="+mn-ea"/>
                <a:cs typeface="+mn-cs"/>
              </a:rPr>
              <a:t>(v.38-42)</a:t>
            </a:r>
            <a:r>
              <a:rPr lang="en-US" sz="1200" kern="1200" dirty="0" smtClean="0">
                <a:solidFill>
                  <a:schemeClr val="tx1"/>
                </a:solidFill>
                <a:effectLst/>
                <a:latin typeface="+mn-lt"/>
                <a:ea typeface="+mn-ea"/>
                <a:cs typeface="+mn-cs"/>
              </a:rPr>
              <a:t>.  At His call, the dead man comes out, wrapped in grave clothes </a:t>
            </a:r>
            <a:r>
              <a:rPr lang="en-US" sz="1200" b="1" kern="1200" dirty="0" smtClean="0">
                <a:solidFill>
                  <a:schemeClr val="tx1"/>
                </a:solidFill>
                <a:effectLst/>
                <a:latin typeface="+mn-lt"/>
                <a:ea typeface="+mn-ea"/>
                <a:cs typeface="+mn-cs"/>
              </a:rPr>
              <a:t>(v.43-45)</a:t>
            </a:r>
            <a:r>
              <a:rPr lang="en-US" sz="1200" kern="1200" dirty="0" smtClean="0">
                <a:solidFill>
                  <a:schemeClr val="tx1"/>
                </a:solidFill>
                <a:effectLst/>
                <a:latin typeface="+mn-lt"/>
                <a:ea typeface="+mn-ea"/>
                <a:cs typeface="+mn-cs"/>
              </a:rPr>
              <a:t>.  At such a clear display of His power, “</a:t>
            </a:r>
            <a:r>
              <a:rPr lang="en-US" sz="1200" u="sng" kern="1200" dirty="0" smtClean="0">
                <a:solidFill>
                  <a:schemeClr val="tx1"/>
                </a:solidFill>
                <a:effectLst/>
                <a:latin typeface="+mn-lt"/>
                <a:ea typeface="+mn-ea"/>
                <a:cs typeface="+mn-cs"/>
              </a:rPr>
              <a:t>many</a:t>
            </a:r>
            <a:r>
              <a:rPr lang="en-US" sz="1200" kern="1200" dirty="0" smtClean="0">
                <a:solidFill>
                  <a:schemeClr val="tx1"/>
                </a:solidFill>
                <a:effectLst/>
                <a:latin typeface="+mn-lt"/>
                <a:ea typeface="+mn-ea"/>
                <a:cs typeface="+mn-cs"/>
              </a:rPr>
              <a:t> of the Jews … </a:t>
            </a:r>
            <a:r>
              <a:rPr lang="en-US" sz="1200" u="sng" kern="1200" dirty="0" smtClean="0">
                <a:solidFill>
                  <a:schemeClr val="tx1"/>
                </a:solidFill>
                <a:effectLst/>
                <a:latin typeface="+mn-lt"/>
                <a:ea typeface="+mn-ea"/>
                <a:cs typeface="+mn-cs"/>
              </a:rPr>
              <a:t>put their faith</a:t>
            </a:r>
            <a:r>
              <a:rPr lang="en-US" sz="1200" kern="1200" dirty="0" smtClean="0">
                <a:solidFill>
                  <a:schemeClr val="tx1"/>
                </a:solidFill>
                <a:effectLst/>
                <a:latin typeface="+mn-lt"/>
                <a:ea typeface="+mn-ea"/>
                <a:cs typeface="+mn-cs"/>
              </a:rPr>
              <a:t> in Him.”  But notice this: even though everyone was given the same evidence, </a:t>
            </a:r>
            <a:r>
              <a:rPr lang="en-US" sz="1200" u="sng" kern="1200" dirty="0" smtClean="0">
                <a:solidFill>
                  <a:schemeClr val="tx1"/>
                </a:solidFill>
                <a:effectLst/>
                <a:latin typeface="+mn-lt"/>
                <a:ea typeface="+mn-ea"/>
                <a:cs typeface="+mn-cs"/>
              </a:rPr>
              <a:t>some also chose</a:t>
            </a:r>
            <a:r>
              <a:rPr lang="en-US" sz="1200" kern="1200" dirty="0" smtClean="0">
                <a:solidFill>
                  <a:schemeClr val="tx1"/>
                </a:solidFill>
                <a:effectLst/>
                <a:latin typeface="+mn-lt"/>
                <a:ea typeface="+mn-ea"/>
                <a:cs typeface="+mn-cs"/>
              </a:rPr>
              <a:t> to reject Jesus for </a:t>
            </a:r>
            <a:r>
              <a:rPr lang="en-US" sz="1200" u="sng" kern="1200" dirty="0" smtClean="0">
                <a:solidFill>
                  <a:schemeClr val="tx1"/>
                </a:solidFill>
                <a:effectLst/>
                <a:latin typeface="+mn-lt"/>
                <a:ea typeface="+mn-ea"/>
                <a:cs typeface="+mn-cs"/>
              </a:rPr>
              <a:t>fear of losing</a:t>
            </a:r>
            <a:r>
              <a:rPr lang="en-US" sz="1200" kern="1200" dirty="0" smtClean="0">
                <a:solidFill>
                  <a:schemeClr val="tx1"/>
                </a:solidFill>
                <a:effectLst/>
                <a:latin typeface="+mn-lt"/>
                <a:ea typeface="+mn-ea"/>
                <a:cs typeface="+mn-cs"/>
              </a:rPr>
              <a:t> their </a:t>
            </a:r>
            <a:r>
              <a:rPr lang="en-US" sz="1200" u="sng" kern="1200" dirty="0" smtClean="0">
                <a:solidFill>
                  <a:schemeClr val="tx1"/>
                </a:solidFill>
                <a:effectLst/>
                <a:latin typeface="+mn-lt"/>
                <a:ea typeface="+mn-ea"/>
                <a:cs typeface="+mn-cs"/>
              </a:rPr>
              <a:t>position</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(v.46-48)</a:t>
            </a:r>
            <a:r>
              <a:rPr lang="en-US" sz="1200"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 story is a great example of something</a:t>
            </a:r>
            <a:r>
              <a:rPr lang="en-US" sz="1200" kern="1200" baseline="0" dirty="0" smtClean="0">
                <a:solidFill>
                  <a:schemeClr val="tx1"/>
                </a:solidFill>
                <a:effectLst/>
                <a:latin typeface="+mn-lt"/>
                <a:ea typeface="+mn-ea"/>
                <a:cs typeface="+mn-cs"/>
              </a:rPr>
              <a:t> we often see in the Bible: two groups of people make opposite decisions, even though presented with the same convincing evidence.  Don’t ever think that “a little more information” will help you to believe.  Usually, a believing heart is needed to properly see the evidence.</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7907D37-49CC-41FE-B4AF-E4F3409BD041}" type="slidenum">
              <a:rPr lang="en-US" smtClean="0"/>
              <a:t>12</a:t>
            </a:fld>
            <a:endParaRPr lang="en-US"/>
          </a:p>
        </p:txBody>
      </p:sp>
    </p:spTree>
    <p:extLst>
      <p:ext uri="{BB962C8B-B14F-4D97-AF65-F5344CB8AC3E}">
        <p14:creationId xmlns:p14="http://schemas.microsoft.com/office/powerpoint/2010/main" val="4733141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only looked at a sampling of the miracles of Jesus, but it should quickly become obvious that Jesus is not just a man – </a:t>
            </a:r>
            <a:r>
              <a:rPr lang="en-US" b="1" baseline="0" dirty="0" smtClean="0"/>
              <a:t>He is God </a:t>
            </a:r>
            <a:r>
              <a:rPr lang="en-US" baseline="0" dirty="0" smtClean="0"/>
              <a:t>in the flesh (Immanuel).  Especially when we see the power to forgive sin!</a:t>
            </a:r>
            <a:endParaRPr lang="en-US" dirty="0"/>
          </a:p>
        </p:txBody>
      </p:sp>
      <p:sp>
        <p:nvSpPr>
          <p:cNvPr id="4" name="Slide Number Placeholder 3"/>
          <p:cNvSpPr>
            <a:spLocks noGrp="1"/>
          </p:cNvSpPr>
          <p:nvPr>
            <p:ph type="sldNum" sz="quarter" idx="10"/>
          </p:nvPr>
        </p:nvSpPr>
        <p:spPr/>
        <p:txBody>
          <a:bodyPr/>
          <a:lstStyle/>
          <a:p>
            <a:fld id="{F7907D37-49CC-41FE-B4AF-E4F3409BD041}" type="slidenum">
              <a:rPr lang="en-US" smtClean="0"/>
              <a:t>13</a:t>
            </a:fld>
            <a:endParaRPr lang="en-US"/>
          </a:p>
        </p:txBody>
      </p:sp>
    </p:spTree>
    <p:extLst>
      <p:ext uri="{BB962C8B-B14F-4D97-AF65-F5344CB8AC3E}">
        <p14:creationId xmlns:p14="http://schemas.microsoft.com/office/powerpoint/2010/main" val="14093218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Children and adults enjoy make-believe stories.  These are interesting and fun to read, but when we talk about eternity, </a:t>
            </a:r>
            <a:r>
              <a:rPr lang="en-US" sz="1200" u="sng" kern="1200" dirty="0" smtClean="0">
                <a:solidFill>
                  <a:schemeClr val="tx1"/>
                </a:solidFill>
                <a:effectLst/>
                <a:latin typeface="+mn-lt"/>
                <a:ea typeface="+mn-ea"/>
                <a:cs typeface="+mn-cs"/>
              </a:rPr>
              <a:t>we </a:t>
            </a:r>
            <a:r>
              <a:rPr lang="en-US" sz="1200" b="1" u="sng" kern="1200" dirty="0" smtClean="0">
                <a:solidFill>
                  <a:schemeClr val="tx1"/>
                </a:solidFill>
                <a:effectLst/>
                <a:latin typeface="+mn-lt"/>
                <a:ea typeface="+mn-ea"/>
                <a:cs typeface="+mn-cs"/>
              </a:rPr>
              <a:t>need</a:t>
            </a:r>
            <a:r>
              <a:rPr lang="en-US" sz="1200" u="sng" kern="1200" dirty="0" smtClean="0">
                <a:solidFill>
                  <a:schemeClr val="tx1"/>
                </a:solidFill>
                <a:effectLst/>
                <a:latin typeface="+mn-lt"/>
                <a:ea typeface="+mn-ea"/>
                <a:cs typeface="+mn-cs"/>
              </a:rPr>
              <a:t> to have the </a:t>
            </a:r>
            <a:r>
              <a:rPr lang="en-US" sz="1200" b="1" u="sng" kern="1200" dirty="0" smtClean="0">
                <a:solidFill>
                  <a:schemeClr val="tx1"/>
                </a:solidFill>
                <a:effectLst/>
                <a:latin typeface="+mn-lt"/>
                <a:ea typeface="+mn-ea"/>
                <a:cs typeface="+mn-cs"/>
              </a:rPr>
              <a:t>truth</a:t>
            </a:r>
            <a:r>
              <a:rPr lang="en-US" sz="1200" kern="1200" dirty="0" smtClean="0">
                <a:solidFill>
                  <a:schemeClr val="tx1"/>
                </a:solidFill>
                <a:effectLst/>
                <a:latin typeface="+mn-lt"/>
                <a:ea typeface="+mn-ea"/>
                <a:cs typeface="+mn-cs"/>
              </a:rPr>
              <a:t>, not make-believe.  Something to remember about these stories: Jesus had very powerful enemies, people who tried very hard to discredit his mighty works.  If Jesus was a fraud, they would have quickly found out and told the world.  But as you read the Bible (and other writings of those days), you will never find words that prove His works to be fraudulent.</a:t>
            </a:r>
          </a:p>
          <a:p>
            <a:pPr hangingPunct="0"/>
            <a:r>
              <a:rPr lang="en-US" sz="1200" kern="1200" dirty="0" smtClean="0">
                <a:solidFill>
                  <a:schemeClr val="tx1"/>
                </a:solidFill>
                <a:effectLst/>
                <a:latin typeface="+mn-lt"/>
                <a:ea typeface="+mn-ea"/>
                <a:cs typeface="+mn-cs"/>
              </a:rPr>
              <a:t> </a:t>
            </a:r>
          </a:p>
          <a:p>
            <a:pPr hangingPunct="0"/>
            <a:r>
              <a:rPr lang="en-US" sz="1200" kern="1200" dirty="0" smtClean="0">
                <a:solidFill>
                  <a:schemeClr val="tx1"/>
                </a:solidFill>
                <a:effectLst/>
                <a:latin typeface="+mn-lt"/>
                <a:ea typeface="+mn-ea"/>
                <a:cs typeface="+mn-cs"/>
              </a:rPr>
              <a:t>It is not enough to just look at the </a:t>
            </a:r>
            <a:r>
              <a:rPr lang="en-US" sz="1200" b="1" u="sng" kern="1200" dirty="0" smtClean="0">
                <a:solidFill>
                  <a:schemeClr val="tx1"/>
                </a:solidFill>
                <a:effectLst/>
                <a:latin typeface="+mn-lt"/>
                <a:ea typeface="+mn-ea"/>
                <a:cs typeface="+mn-cs"/>
              </a:rPr>
              <a:t>powerful works</a:t>
            </a:r>
            <a:r>
              <a:rPr lang="en-US" sz="1200" kern="1200" dirty="0" smtClean="0">
                <a:solidFill>
                  <a:schemeClr val="tx1"/>
                </a:solidFill>
                <a:effectLst/>
                <a:latin typeface="+mn-lt"/>
                <a:ea typeface="+mn-ea"/>
                <a:cs typeface="+mn-cs"/>
              </a:rPr>
              <a:t> of Jesus.  We </a:t>
            </a:r>
            <a:r>
              <a:rPr lang="en-US" sz="1200" u="sng" kern="1200" dirty="0" smtClean="0">
                <a:solidFill>
                  <a:schemeClr val="tx1"/>
                </a:solidFill>
                <a:effectLst/>
                <a:latin typeface="+mn-lt"/>
                <a:ea typeface="+mn-ea"/>
                <a:cs typeface="+mn-cs"/>
              </a:rPr>
              <a:t>also</a:t>
            </a:r>
            <a:r>
              <a:rPr lang="en-US" sz="1200" kern="1200" dirty="0" smtClean="0">
                <a:solidFill>
                  <a:schemeClr val="tx1"/>
                </a:solidFill>
                <a:effectLst/>
                <a:latin typeface="+mn-lt"/>
                <a:ea typeface="+mn-ea"/>
                <a:cs typeface="+mn-cs"/>
              </a:rPr>
              <a:t> need to </a:t>
            </a:r>
            <a:r>
              <a:rPr lang="en-US" sz="1200" u="sng" kern="1200" dirty="0" smtClean="0">
                <a:solidFill>
                  <a:schemeClr val="tx1"/>
                </a:solidFill>
                <a:effectLst/>
                <a:latin typeface="+mn-lt"/>
                <a:ea typeface="+mn-ea"/>
                <a:cs typeface="+mn-cs"/>
              </a:rPr>
              <a:t>listen to </a:t>
            </a:r>
            <a:r>
              <a:rPr lang="en-US" sz="1200" b="1" u="sng" kern="1200" dirty="0" smtClean="0">
                <a:solidFill>
                  <a:schemeClr val="tx1"/>
                </a:solidFill>
                <a:effectLst/>
                <a:latin typeface="+mn-lt"/>
                <a:ea typeface="+mn-ea"/>
                <a:cs typeface="+mn-cs"/>
              </a:rPr>
              <a:t>His words</a:t>
            </a:r>
            <a:r>
              <a:rPr lang="en-US" sz="1200" kern="1200" dirty="0" smtClean="0">
                <a:solidFill>
                  <a:schemeClr val="tx1"/>
                </a:solidFill>
                <a:effectLst/>
                <a:latin typeface="+mn-lt"/>
                <a:ea typeface="+mn-ea"/>
                <a:cs typeface="+mn-cs"/>
              </a:rPr>
              <a:t> – why did He come and what message does He have for us.  Let’s look at a famous Bible passage which clarifies His central message – His purpose for coming to this world.</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7907D37-49CC-41FE-B4AF-E4F3409BD041}" type="slidenum">
              <a:rPr lang="en-US" smtClean="0"/>
              <a:t>14</a:t>
            </a:fld>
            <a:endParaRPr lang="en-US"/>
          </a:p>
        </p:txBody>
      </p:sp>
    </p:spTree>
    <p:extLst>
      <p:ext uri="{BB962C8B-B14F-4D97-AF65-F5344CB8AC3E}">
        <p14:creationId xmlns:p14="http://schemas.microsoft.com/office/powerpoint/2010/main" val="3296210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Before we transition from the Old Testament to the New Testament, I want to go back and remind you of the </a:t>
            </a:r>
            <a:r>
              <a:rPr lang="en-US" sz="1200" b="1" kern="1200" dirty="0" smtClean="0">
                <a:solidFill>
                  <a:schemeClr val="tx1"/>
                </a:solidFill>
                <a:effectLst/>
                <a:latin typeface="+mn-lt"/>
                <a:ea typeface="+mn-ea"/>
                <a:cs typeface="+mn-cs"/>
              </a:rPr>
              <a:t>two problems</a:t>
            </a:r>
            <a:r>
              <a:rPr lang="en-US" sz="1200" kern="1200" dirty="0" smtClean="0">
                <a:solidFill>
                  <a:schemeClr val="tx1"/>
                </a:solidFill>
                <a:effectLst/>
                <a:latin typeface="+mn-lt"/>
                <a:ea typeface="+mn-ea"/>
                <a:cs typeface="+mn-cs"/>
              </a:rPr>
              <a:t> that face every person:</a:t>
            </a:r>
          </a:p>
          <a:p>
            <a:pPr hangingPunct="0"/>
            <a:endParaRPr lang="en-US" sz="1200" kern="1200" dirty="0" smtClean="0">
              <a:solidFill>
                <a:schemeClr val="tx1"/>
              </a:solidFill>
              <a:effectLst/>
              <a:latin typeface="+mn-lt"/>
              <a:ea typeface="+mn-ea"/>
              <a:cs typeface="+mn-cs"/>
            </a:endParaRPr>
          </a:p>
          <a:p>
            <a:pPr lvl="0" hangingPunct="0"/>
            <a:r>
              <a:rPr lang="en-US" sz="1200" b="1" kern="1200" dirty="0" smtClean="0">
                <a:solidFill>
                  <a:schemeClr val="tx1"/>
                </a:solidFill>
                <a:effectLst/>
                <a:latin typeface="+mn-lt"/>
                <a:ea typeface="+mn-ea"/>
                <a:cs typeface="+mn-cs"/>
              </a:rPr>
              <a:t>Sin leads to death</a:t>
            </a:r>
            <a:r>
              <a:rPr lang="en-US" sz="1200" kern="1200" dirty="0" smtClean="0">
                <a:solidFill>
                  <a:schemeClr val="tx1"/>
                </a:solidFill>
                <a:effectLst/>
                <a:latin typeface="+mn-lt"/>
                <a:ea typeface="+mn-ea"/>
                <a:cs typeface="+mn-cs"/>
              </a:rPr>
              <a:t> (Genesis 2:16,17 OT4).  </a:t>
            </a:r>
            <a:r>
              <a:rPr lang="en-US" sz="1200" b="1" kern="1200" dirty="0" smtClean="0">
                <a:solidFill>
                  <a:schemeClr val="tx1"/>
                </a:solidFill>
                <a:effectLst/>
                <a:latin typeface="+mn-lt"/>
                <a:ea typeface="+mn-ea"/>
                <a:cs typeface="+mn-cs"/>
              </a:rPr>
              <a:t>Romans 5:12 (NT272)</a:t>
            </a:r>
            <a:r>
              <a:rPr lang="en-US" sz="1200" kern="1200" dirty="0" smtClean="0">
                <a:solidFill>
                  <a:schemeClr val="tx1"/>
                </a:solidFill>
                <a:effectLst/>
                <a:latin typeface="+mn-lt"/>
                <a:ea typeface="+mn-ea"/>
                <a:cs typeface="+mn-cs"/>
              </a:rPr>
              <a:t> reminds us that we inherited a sin nature from Adam.  It’s not just what we do, it’s who we are.  Because of sin, our life will be separated from our body.  And even more importantly, we are separated from God.</a:t>
            </a:r>
          </a:p>
          <a:p>
            <a:pPr lvl="0" hangingPunct="0"/>
            <a:endParaRPr lang="en-US" sz="1200" kern="1200" dirty="0" smtClean="0">
              <a:solidFill>
                <a:schemeClr val="tx1"/>
              </a:solidFill>
              <a:effectLst/>
              <a:latin typeface="+mn-lt"/>
              <a:ea typeface="+mn-ea"/>
              <a:cs typeface="+mn-cs"/>
            </a:endParaRPr>
          </a:p>
          <a:p>
            <a:pPr lvl="0" hangingPunct="0"/>
            <a:r>
              <a:rPr lang="en-US" sz="1200" b="1" kern="1200" dirty="0" smtClean="0">
                <a:solidFill>
                  <a:schemeClr val="tx1"/>
                </a:solidFill>
                <a:effectLst/>
                <a:latin typeface="+mn-lt"/>
                <a:ea typeface="+mn-ea"/>
                <a:cs typeface="+mn-cs"/>
              </a:rPr>
              <a:t>Breaking the law leads to punishment</a:t>
            </a:r>
            <a:r>
              <a:rPr lang="en-US" sz="1200" kern="1200" dirty="0" smtClean="0">
                <a:solidFill>
                  <a:schemeClr val="tx1"/>
                </a:solidFill>
                <a:effectLst/>
                <a:latin typeface="+mn-lt"/>
                <a:ea typeface="+mn-ea"/>
                <a:cs typeface="+mn-cs"/>
              </a:rPr>
              <a:t> (Exodus 20:1-20 OT125). We are all guilty of breaking all of God’s laws and should feel like David in </a:t>
            </a:r>
            <a:r>
              <a:rPr lang="en-US" sz="1200" b="1" kern="1200" dirty="0" smtClean="0">
                <a:solidFill>
                  <a:schemeClr val="tx1"/>
                </a:solidFill>
                <a:effectLst/>
                <a:latin typeface="+mn-lt"/>
                <a:ea typeface="+mn-ea"/>
                <a:cs typeface="+mn-cs"/>
              </a:rPr>
              <a:t>Psalm 38:3,4 (OT916),</a:t>
            </a:r>
            <a:r>
              <a:rPr lang="en-US" sz="1200" kern="1200" dirty="0" smtClean="0">
                <a:solidFill>
                  <a:schemeClr val="tx1"/>
                </a:solidFill>
                <a:effectLst/>
                <a:latin typeface="+mn-lt"/>
                <a:ea typeface="+mn-ea"/>
                <a:cs typeface="+mn-cs"/>
              </a:rPr>
              <a:t> burdened by guilt and concerned about God’s pending judgment. </a:t>
            </a:r>
            <a:r>
              <a:rPr lang="en-US" sz="1200" i="1" kern="1200" dirty="0" smtClean="0">
                <a:solidFill>
                  <a:schemeClr val="tx1"/>
                </a:solidFill>
                <a:effectLst/>
                <a:latin typeface="+mn-lt"/>
                <a:ea typeface="+mn-ea"/>
                <a:cs typeface="+mn-cs"/>
              </a:rPr>
              <a:t>Man-made religions</a:t>
            </a:r>
            <a:r>
              <a:rPr lang="en-US" sz="1200" kern="1200" dirty="0" smtClean="0">
                <a:solidFill>
                  <a:schemeClr val="tx1"/>
                </a:solidFill>
                <a:effectLst/>
                <a:latin typeface="+mn-lt"/>
                <a:ea typeface="+mn-ea"/>
                <a:cs typeface="+mn-cs"/>
              </a:rPr>
              <a:t> teach us that we should balance our sin by doing good works.  But when we get a clear understanding of the nature of God (</a:t>
            </a:r>
            <a:r>
              <a:rPr lang="en-US" sz="1200" b="1" kern="1200" dirty="0" smtClean="0">
                <a:solidFill>
                  <a:schemeClr val="tx1"/>
                </a:solidFill>
                <a:effectLst/>
                <a:latin typeface="+mn-lt"/>
                <a:ea typeface="+mn-ea"/>
                <a:cs typeface="+mn-cs"/>
              </a:rPr>
              <a:t>Revelation 15:3,4,8 NT450</a:t>
            </a:r>
            <a:r>
              <a:rPr lang="en-US" sz="1200" kern="1200" dirty="0" smtClean="0">
                <a:solidFill>
                  <a:schemeClr val="tx1"/>
                </a:solidFill>
                <a:effectLst/>
                <a:latin typeface="+mn-lt"/>
                <a:ea typeface="+mn-ea"/>
                <a:cs typeface="+mn-cs"/>
              </a:rPr>
              <a:t>) and the nature of man (</a:t>
            </a:r>
            <a:r>
              <a:rPr lang="en-US" sz="1200" b="1" kern="1200" dirty="0" smtClean="0">
                <a:solidFill>
                  <a:schemeClr val="tx1"/>
                </a:solidFill>
                <a:effectLst/>
                <a:latin typeface="+mn-lt"/>
                <a:ea typeface="+mn-ea"/>
                <a:cs typeface="+mn-cs"/>
              </a:rPr>
              <a:t>Romans 3:19,20 NT269</a:t>
            </a:r>
            <a:r>
              <a:rPr lang="en-US" sz="1200" kern="1200" dirty="0" smtClean="0">
                <a:solidFill>
                  <a:schemeClr val="tx1"/>
                </a:solidFill>
                <a:effectLst/>
                <a:latin typeface="+mn-lt"/>
                <a:ea typeface="+mn-ea"/>
                <a:cs typeface="+mn-cs"/>
              </a:rPr>
              <a:t>), it becomes clear that such a solution will never work (</a:t>
            </a:r>
            <a:r>
              <a:rPr lang="en-US" sz="1200" b="1" kern="1200" dirty="0" smtClean="0">
                <a:solidFill>
                  <a:schemeClr val="tx1"/>
                </a:solidFill>
                <a:effectLst/>
                <a:latin typeface="+mn-lt"/>
                <a:ea typeface="+mn-ea"/>
                <a:cs typeface="+mn-cs"/>
              </a:rPr>
              <a:t>Proverbs 16:25 OT1054</a:t>
            </a:r>
            <a:r>
              <a:rPr lang="en-US" sz="1200" kern="1200" dirty="0" smtClean="0">
                <a:solidFill>
                  <a:schemeClr val="tx1"/>
                </a:solidFill>
                <a:effectLst/>
                <a:latin typeface="+mn-lt"/>
                <a:ea typeface="+mn-ea"/>
                <a:cs typeface="+mn-cs"/>
              </a:rPr>
              <a:t>).</a:t>
            </a:r>
          </a:p>
          <a:p>
            <a:pPr hangingPunct="0"/>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These two problems represent the “bad news” in the Bible.  Regardless of what people may want to believe, these problems will not go away if we ignore them and they cannot be overcome by human effort.  Our only hope is this: God must do something to save us, something amazing and powerful.  And in our brief study of the Old Testament, we have seen some clues that point us toward God’s ultimate solution for these terrible problems.</a:t>
            </a:r>
            <a:endParaRPr lang="en-US" dirty="0"/>
          </a:p>
        </p:txBody>
      </p:sp>
      <p:sp>
        <p:nvSpPr>
          <p:cNvPr id="4" name="Slide Number Placeholder 3"/>
          <p:cNvSpPr>
            <a:spLocks noGrp="1"/>
          </p:cNvSpPr>
          <p:nvPr>
            <p:ph type="sldNum" sz="quarter" idx="10"/>
          </p:nvPr>
        </p:nvSpPr>
        <p:spPr/>
        <p:txBody>
          <a:bodyPr/>
          <a:lstStyle/>
          <a:p>
            <a:fld id="{F58289D4-5441-47D9-9428-9F83A65006ED}" type="slidenum">
              <a:rPr lang="en-US" smtClean="0"/>
              <a:t>4</a:t>
            </a:fld>
            <a:endParaRPr lang="en-US"/>
          </a:p>
        </p:txBody>
      </p:sp>
    </p:spTree>
    <p:extLst>
      <p:ext uri="{BB962C8B-B14F-4D97-AF65-F5344CB8AC3E}">
        <p14:creationId xmlns:p14="http://schemas.microsoft.com/office/powerpoint/2010/main" val="2899867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During our last lesson, we spoke briefly about the miraculous birth of Jesus (Matthew 1:20-23).  I asked you to consider the amazing reality that the all-powerful God of the entire universe would humble Himself and enter the limited body of a human being.  The story of the Bible is radically different than any other religion – the Creator became one of His own creatures.  </a:t>
            </a:r>
          </a:p>
          <a:p>
            <a:pPr hangingPunct="0"/>
            <a:r>
              <a:rPr lang="en-US" sz="1200" kern="1200" dirty="0" smtClean="0">
                <a:solidFill>
                  <a:schemeClr val="tx1"/>
                </a:solidFill>
                <a:effectLst/>
                <a:latin typeface="+mn-lt"/>
                <a:ea typeface="+mn-ea"/>
                <a:cs typeface="+mn-cs"/>
              </a:rPr>
              <a:t> </a:t>
            </a:r>
          </a:p>
          <a:p>
            <a:pPr hangingPunct="0"/>
            <a:r>
              <a:rPr lang="en-US" sz="1200" kern="1200" dirty="0" smtClean="0">
                <a:solidFill>
                  <a:schemeClr val="tx1"/>
                </a:solidFill>
                <a:effectLst/>
                <a:latin typeface="+mn-lt"/>
                <a:ea typeface="+mn-ea"/>
                <a:cs typeface="+mn-cs"/>
              </a:rPr>
              <a:t>In </a:t>
            </a:r>
            <a:r>
              <a:rPr lang="en-US" sz="1200" b="1" kern="1200" dirty="0" smtClean="0">
                <a:solidFill>
                  <a:schemeClr val="tx1"/>
                </a:solidFill>
                <a:effectLst/>
                <a:latin typeface="+mn-lt"/>
                <a:ea typeface="+mn-ea"/>
                <a:cs typeface="+mn-cs"/>
              </a:rPr>
              <a:t>John 1:1-4,</a:t>
            </a:r>
            <a:r>
              <a:rPr lang="en-US" sz="1200" kern="1200" dirty="0" smtClean="0">
                <a:solidFill>
                  <a:schemeClr val="tx1"/>
                </a:solidFill>
                <a:effectLst/>
                <a:latin typeface="+mn-lt"/>
                <a:ea typeface="+mn-ea"/>
                <a:cs typeface="+mn-cs"/>
              </a:rPr>
              <a:t> we begin by thinking about the beginning, and the One who made all things.  The Word of truth that came forth from God at creation, and through Him, all things were created.  He is the source of life for each and every one of us.  In </a:t>
            </a:r>
            <a:r>
              <a:rPr lang="en-US" sz="1200" b="1" kern="1200" dirty="0" smtClean="0">
                <a:solidFill>
                  <a:schemeClr val="tx1"/>
                </a:solidFill>
                <a:effectLst/>
                <a:latin typeface="+mn-lt"/>
                <a:ea typeface="+mn-ea"/>
                <a:cs typeface="+mn-cs"/>
              </a:rPr>
              <a:t>John 1:14</a:t>
            </a:r>
            <a:r>
              <a:rPr lang="en-US" sz="1200" kern="1200" dirty="0" smtClean="0">
                <a:solidFill>
                  <a:schemeClr val="tx1"/>
                </a:solidFill>
                <a:effectLst/>
                <a:latin typeface="+mn-lt"/>
                <a:ea typeface="+mn-ea"/>
                <a:cs typeface="+mn-cs"/>
              </a:rPr>
              <a:t>, we see this amazing reality: this Word, the very God of life, became flesh and lived with us.  As I said before, God must’ve had an amazing reason to do something so incredible.</a:t>
            </a:r>
          </a:p>
          <a:p>
            <a:endParaRPr lang="en-US" dirty="0"/>
          </a:p>
        </p:txBody>
      </p:sp>
      <p:sp>
        <p:nvSpPr>
          <p:cNvPr id="4" name="Slide Number Placeholder 3"/>
          <p:cNvSpPr>
            <a:spLocks noGrp="1"/>
          </p:cNvSpPr>
          <p:nvPr>
            <p:ph type="sldNum" sz="quarter" idx="10"/>
          </p:nvPr>
        </p:nvSpPr>
        <p:spPr/>
        <p:txBody>
          <a:bodyPr/>
          <a:lstStyle/>
          <a:p>
            <a:fld id="{F7907D37-49CC-41FE-B4AF-E4F3409BD041}" type="slidenum">
              <a:rPr lang="en-US" smtClean="0"/>
              <a:t>5</a:t>
            </a:fld>
            <a:endParaRPr lang="en-US"/>
          </a:p>
        </p:txBody>
      </p:sp>
    </p:spTree>
    <p:extLst>
      <p:ext uri="{BB962C8B-B14F-4D97-AF65-F5344CB8AC3E}">
        <p14:creationId xmlns:p14="http://schemas.microsoft.com/office/powerpoint/2010/main" val="14216752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After Jesus’ birth, He was raised as a child by Mary and Joseph.  In the Jewish culture, a man had to be at least 30 years old before doing the work of God.  So once Jesus turned 30 years old, He began His ministry work for God.  As He began, He called 12 men to be His closest followers.  They were not leaders, scholars, or famous – just twelve ordinary men.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Sadly, the men who</a:t>
            </a:r>
            <a:r>
              <a:rPr lang="en-US" sz="1200" kern="1200" baseline="0" dirty="0" smtClean="0">
                <a:solidFill>
                  <a:schemeClr val="tx1"/>
                </a:solidFill>
                <a:effectLst/>
                <a:latin typeface="+mn-lt"/>
                <a:ea typeface="+mn-ea"/>
                <a:cs typeface="+mn-cs"/>
              </a:rPr>
              <a:t> should’ve been excited to receive Jesus were too busy doing their religious thing.  They rejected Jesus because of their jealousy and because </a:t>
            </a:r>
            <a:r>
              <a:rPr lang="en-US" sz="1200" b="1" kern="1200" baseline="0" dirty="0" smtClean="0">
                <a:solidFill>
                  <a:schemeClr val="tx1"/>
                </a:solidFill>
                <a:effectLst/>
                <a:latin typeface="+mn-lt"/>
                <a:ea typeface="+mn-ea"/>
                <a:cs typeface="+mn-cs"/>
              </a:rPr>
              <a:t>He did not do what they expected.</a:t>
            </a:r>
            <a:endParaRPr lang="en-US" sz="1200" b="1"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7907D37-49CC-41FE-B4AF-E4F3409BD041}" type="slidenum">
              <a:rPr lang="en-US" smtClean="0"/>
              <a:t>6</a:t>
            </a:fld>
            <a:endParaRPr lang="en-US"/>
          </a:p>
        </p:txBody>
      </p:sp>
    </p:spTree>
    <p:extLst>
      <p:ext uri="{BB962C8B-B14F-4D97-AF65-F5344CB8AC3E}">
        <p14:creationId xmlns:p14="http://schemas.microsoft.com/office/powerpoint/2010/main" val="7286635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Jesus quickly became well known, drawing crowds wherever He went.  As we read the true stories of Jesus’ works in the New Testament, we usually see three groups of people present: people who desire Jesus to meet their needs, teachers of the law who are jealous of Him and want to </a:t>
            </a:r>
            <a:r>
              <a:rPr lang="en-US" sz="1200" u="sng" kern="1200" dirty="0" smtClean="0">
                <a:solidFill>
                  <a:schemeClr val="tx1"/>
                </a:solidFill>
                <a:effectLst/>
                <a:latin typeface="+mn-lt"/>
                <a:ea typeface="+mn-ea"/>
                <a:cs typeface="+mn-cs"/>
              </a:rPr>
              <a:t>discredit</a:t>
            </a:r>
            <a:r>
              <a:rPr lang="en-US" sz="1200" kern="1200" dirty="0" smtClean="0">
                <a:solidFill>
                  <a:schemeClr val="tx1"/>
                </a:solidFill>
                <a:effectLst/>
                <a:latin typeface="+mn-lt"/>
                <a:ea typeface="+mn-ea"/>
                <a:cs typeface="+mn-cs"/>
              </a:rPr>
              <a:t> Him, and a group in the middle that aren’t really sure what to think.  We see these three groups in </a:t>
            </a:r>
            <a:r>
              <a:rPr lang="en-US" sz="1200" b="1" kern="1200" dirty="0" smtClean="0">
                <a:solidFill>
                  <a:schemeClr val="tx1"/>
                </a:solidFill>
                <a:effectLst/>
                <a:latin typeface="+mn-lt"/>
                <a:ea typeface="+mn-ea"/>
                <a:cs typeface="+mn-cs"/>
              </a:rPr>
              <a:t>Mark 2:1-5.</a:t>
            </a:r>
            <a:r>
              <a:rPr lang="en-US" sz="1200" kern="1200" dirty="0" smtClean="0">
                <a:solidFill>
                  <a:schemeClr val="tx1"/>
                </a:solidFill>
                <a:effectLst/>
                <a:latin typeface="+mn-lt"/>
                <a:ea typeface="+mn-ea"/>
                <a:cs typeface="+mn-cs"/>
              </a:rPr>
              <a:t>  This man’s friends go to great trouble to have Jesus heal their friend.  But He does something different than they expect – He forgives the man’s sins.</a:t>
            </a:r>
          </a:p>
          <a:p>
            <a:pPr hangingPunct="0"/>
            <a:r>
              <a:rPr lang="en-US" sz="1200" kern="1200" dirty="0" smtClean="0">
                <a:solidFill>
                  <a:schemeClr val="tx1"/>
                </a:solidFill>
                <a:effectLst/>
                <a:latin typeface="+mn-lt"/>
                <a:ea typeface="+mn-ea"/>
                <a:cs typeface="+mn-cs"/>
              </a:rPr>
              <a:t> </a:t>
            </a:r>
          </a:p>
          <a:p>
            <a:pPr hangingPunct="0"/>
            <a:r>
              <a:rPr lang="en-US" sz="1200" kern="1200" dirty="0" smtClean="0">
                <a:solidFill>
                  <a:schemeClr val="tx1"/>
                </a:solidFill>
                <a:effectLst/>
                <a:latin typeface="+mn-lt"/>
                <a:ea typeface="+mn-ea"/>
                <a:cs typeface="+mn-cs"/>
              </a:rPr>
              <a:t>The legal teachers are angered by the claim of Jesus, and in their anger, they speak something true (</a:t>
            </a:r>
            <a:r>
              <a:rPr lang="en-US" sz="1200" b="1" kern="1200" dirty="0" smtClean="0">
                <a:solidFill>
                  <a:schemeClr val="tx1"/>
                </a:solidFill>
                <a:effectLst/>
                <a:latin typeface="+mn-lt"/>
                <a:ea typeface="+mn-ea"/>
                <a:cs typeface="+mn-cs"/>
              </a:rPr>
              <a:t>Mark 2:6,7</a:t>
            </a:r>
            <a:r>
              <a:rPr lang="en-US" sz="1200" kern="1200" dirty="0" smtClean="0">
                <a:solidFill>
                  <a:schemeClr val="tx1"/>
                </a:solidFill>
                <a:effectLst/>
                <a:latin typeface="+mn-lt"/>
                <a:ea typeface="+mn-ea"/>
                <a:cs typeface="+mn-cs"/>
              </a:rPr>
              <a:t>).  They were correct when they said that God is the only one who can forgive sins.  Their problem was this: they didn’t really know who Jesus was.  But in </a:t>
            </a:r>
            <a:r>
              <a:rPr lang="en-US" sz="1200" b="1" kern="1200" dirty="0" smtClean="0">
                <a:solidFill>
                  <a:schemeClr val="tx1"/>
                </a:solidFill>
                <a:effectLst/>
                <a:latin typeface="+mn-lt"/>
                <a:ea typeface="+mn-ea"/>
                <a:cs typeface="+mn-cs"/>
              </a:rPr>
              <a:t>Mark 2:8-12</a:t>
            </a:r>
            <a:r>
              <a:rPr lang="en-US" sz="1200" kern="1200" dirty="0" smtClean="0">
                <a:solidFill>
                  <a:schemeClr val="tx1"/>
                </a:solidFill>
                <a:effectLst/>
                <a:latin typeface="+mn-lt"/>
                <a:ea typeface="+mn-ea"/>
                <a:cs typeface="+mn-cs"/>
              </a:rPr>
              <a:t>, He demonstrates power and authority that no one had ever seen.  Jesus did supernatural things to show that He was the Creator of the universe – the One who created natural law and can overrule it.  He didn’t do miracles to impress people – He did them to </a:t>
            </a:r>
            <a:r>
              <a:rPr lang="en-US" sz="1200" u="sng" kern="1200" dirty="0" smtClean="0">
                <a:solidFill>
                  <a:schemeClr val="tx1"/>
                </a:solidFill>
                <a:effectLst/>
                <a:latin typeface="+mn-lt"/>
                <a:ea typeface="+mn-ea"/>
                <a:cs typeface="+mn-cs"/>
              </a:rPr>
              <a:t>prove His identity</a:t>
            </a:r>
            <a:r>
              <a:rPr lang="en-US" sz="1200" kern="1200" dirty="0" smtClean="0">
                <a:solidFill>
                  <a:schemeClr val="tx1"/>
                </a:solidFill>
                <a:effectLst/>
                <a:latin typeface="+mn-lt"/>
                <a:ea typeface="+mn-ea"/>
                <a:cs typeface="+mn-cs"/>
              </a:rPr>
              <a:t> and change the lives of people.  Here are some examples:</a:t>
            </a:r>
          </a:p>
          <a:p>
            <a:endParaRPr lang="en-US" dirty="0"/>
          </a:p>
        </p:txBody>
      </p:sp>
      <p:sp>
        <p:nvSpPr>
          <p:cNvPr id="4" name="Slide Number Placeholder 3"/>
          <p:cNvSpPr>
            <a:spLocks noGrp="1"/>
          </p:cNvSpPr>
          <p:nvPr>
            <p:ph type="sldNum" sz="quarter" idx="10"/>
          </p:nvPr>
        </p:nvSpPr>
        <p:spPr/>
        <p:txBody>
          <a:bodyPr/>
          <a:lstStyle/>
          <a:p>
            <a:fld id="{F7907D37-49CC-41FE-B4AF-E4F3409BD041}" type="slidenum">
              <a:rPr lang="en-US" smtClean="0"/>
              <a:t>7</a:t>
            </a:fld>
            <a:endParaRPr lang="en-US"/>
          </a:p>
        </p:txBody>
      </p:sp>
    </p:spTree>
    <p:extLst>
      <p:ext uri="{BB962C8B-B14F-4D97-AF65-F5344CB8AC3E}">
        <p14:creationId xmlns:p14="http://schemas.microsoft.com/office/powerpoint/2010/main" val="2083563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sz="1200" b="1" kern="1200" dirty="0" smtClean="0">
                <a:solidFill>
                  <a:schemeClr val="tx1"/>
                </a:solidFill>
                <a:effectLst/>
                <a:latin typeface="+mn-lt"/>
                <a:ea typeface="+mn-ea"/>
                <a:cs typeface="+mn-cs"/>
              </a:rPr>
              <a:t>Mark 4:35-41</a:t>
            </a:r>
            <a:r>
              <a:rPr lang="en-US" sz="1200" kern="1200" dirty="0" smtClean="0">
                <a:solidFill>
                  <a:schemeClr val="tx1"/>
                </a:solidFill>
                <a:effectLst/>
                <a:latin typeface="+mn-lt"/>
                <a:ea typeface="+mn-ea"/>
                <a:cs typeface="+mn-cs"/>
              </a:rPr>
              <a:t> – </a:t>
            </a:r>
            <a:r>
              <a:rPr lang="en-US" sz="1200" b="1" kern="1200" dirty="0" smtClean="0">
                <a:solidFill>
                  <a:schemeClr val="tx1"/>
                </a:solidFill>
                <a:effectLst/>
                <a:latin typeface="+mn-lt"/>
                <a:ea typeface="+mn-ea"/>
                <a:cs typeface="+mn-cs"/>
              </a:rPr>
              <a:t>power over nature</a:t>
            </a:r>
            <a:r>
              <a:rPr lang="en-US" sz="1200" kern="1200" dirty="0" smtClean="0">
                <a:solidFill>
                  <a:schemeClr val="tx1"/>
                </a:solidFill>
                <a:effectLst/>
                <a:latin typeface="+mn-lt"/>
                <a:ea typeface="+mn-ea"/>
                <a:cs typeface="+mn-cs"/>
              </a:rPr>
              <a:t>.  This time, Jesus is in the boats with experienced fishermen.  There were also other boats around (eyewitnesses).  At first, they are afraid of the terrible </a:t>
            </a:r>
            <a:r>
              <a:rPr lang="en-US" sz="1200" u="sng" kern="1200" dirty="0" smtClean="0">
                <a:solidFill>
                  <a:schemeClr val="tx1"/>
                </a:solidFill>
                <a:effectLst/>
                <a:latin typeface="+mn-lt"/>
                <a:ea typeface="+mn-ea"/>
                <a:cs typeface="+mn-cs"/>
              </a:rPr>
              <a:t>storm outside</a:t>
            </a:r>
            <a:r>
              <a:rPr lang="en-US" sz="1200" kern="1200" dirty="0" smtClean="0">
                <a:solidFill>
                  <a:schemeClr val="tx1"/>
                </a:solidFill>
                <a:effectLst/>
                <a:latin typeface="+mn-lt"/>
                <a:ea typeface="+mn-ea"/>
                <a:cs typeface="+mn-cs"/>
              </a:rPr>
              <a:t> of the boat, but afterwards, they are terrified by </a:t>
            </a:r>
            <a:r>
              <a:rPr lang="en-US" sz="1200" u="sng" kern="1200" dirty="0" smtClean="0">
                <a:solidFill>
                  <a:schemeClr val="tx1"/>
                </a:solidFill>
                <a:effectLst/>
                <a:latin typeface="+mn-lt"/>
                <a:ea typeface="+mn-ea"/>
                <a:cs typeface="+mn-cs"/>
              </a:rPr>
              <a:t>the One inside</a:t>
            </a:r>
            <a:r>
              <a:rPr lang="en-US" sz="1200" kern="1200" dirty="0" smtClean="0">
                <a:solidFill>
                  <a:schemeClr val="tx1"/>
                </a:solidFill>
                <a:effectLst/>
                <a:latin typeface="+mn-lt"/>
                <a:ea typeface="+mn-ea"/>
                <a:cs typeface="+mn-cs"/>
              </a:rPr>
              <a:t> of the boat, asking “Who is this?”</a:t>
            </a:r>
          </a:p>
          <a:p>
            <a:endParaRPr lang="en-US" dirty="0"/>
          </a:p>
        </p:txBody>
      </p:sp>
      <p:sp>
        <p:nvSpPr>
          <p:cNvPr id="4" name="Slide Number Placeholder 3"/>
          <p:cNvSpPr>
            <a:spLocks noGrp="1"/>
          </p:cNvSpPr>
          <p:nvPr>
            <p:ph type="sldNum" sz="quarter" idx="10"/>
          </p:nvPr>
        </p:nvSpPr>
        <p:spPr/>
        <p:txBody>
          <a:bodyPr/>
          <a:lstStyle/>
          <a:p>
            <a:fld id="{F7907D37-49CC-41FE-B4AF-E4F3409BD041}" type="slidenum">
              <a:rPr lang="en-US" smtClean="0"/>
              <a:t>8</a:t>
            </a:fld>
            <a:endParaRPr lang="en-US"/>
          </a:p>
        </p:txBody>
      </p:sp>
    </p:spTree>
    <p:extLst>
      <p:ext uri="{BB962C8B-B14F-4D97-AF65-F5344CB8AC3E}">
        <p14:creationId xmlns:p14="http://schemas.microsoft.com/office/powerpoint/2010/main" val="28627877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Mark 5:1-18 – power over demons</a:t>
            </a:r>
            <a:r>
              <a:rPr lang="en-US" sz="1200" kern="1200" dirty="0" smtClean="0">
                <a:solidFill>
                  <a:schemeClr val="tx1"/>
                </a:solidFill>
                <a:effectLst/>
                <a:latin typeface="+mn-lt"/>
                <a:ea typeface="+mn-ea"/>
                <a:cs typeface="+mn-cs"/>
              </a:rPr>
              <a:t>.  The spiritual powers of darkness inside of this man were too great for anyone to control </a:t>
            </a:r>
            <a:r>
              <a:rPr lang="en-US" sz="1200" b="1" kern="1200" dirty="0" smtClean="0">
                <a:solidFill>
                  <a:schemeClr val="tx1"/>
                </a:solidFill>
                <a:effectLst/>
                <a:latin typeface="+mn-lt"/>
                <a:ea typeface="+mn-ea"/>
                <a:cs typeface="+mn-cs"/>
              </a:rPr>
              <a:t>(v.1-5)</a:t>
            </a:r>
            <a:r>
              <a:rPr lang="en-US" sz="1200" kern="1200" dirty="0" smtClean="0">
                <a:solidFill>
                  <a:schemeClr val="tx1"/>
                </a:solidFill>
                <a:effectLst/>
                <a:latin typeface="+mn-lt"/>
                <a:ea typeface="+mn-ea"/>
                <a:cs typeface="+mn-cs"/>
              </a:rPr>
              <a:t>.  But in the presence of Jesus, he ran and confessed the truth about the greater power: “Jesus, Son of the Most High God” </a:t>
            </a:r>
            <a:r>
              <a:rPr lang="en-US" sz="1200" b="1" kern="1200" dirty="0" smtClean="0">
                <a:solidFill>
                  <a:schemeClr val="tx1"/>
                </a:solidFill>
                <a:effectLst/>
                <a:latin typeface="+mn-lt"/>
                <a:ea typeface="+mn-ea"/>
                <a:cs typeface="+mn-cs"/>
              </a:rPr>
              <a:t>(v.6,7)</a:t>
            </a:r>
            <a:r>
              <a:rPr lang="en-US" sz="1200" kern="1200" dirty="0" smtClean="0">
                <a:solidFill>
                  <a:schemeClr val="tx1"/>
                </a:solidFill>
                <a:effectLst/>
                <a:latin typeface="+mn-lt"/>
                <a:ea typeface="+mn-ea"/>
                <a:cs typeface="+mn-cs"/>
              </a:rPr>
              <a:t>. Jesus commands the demons to depart, setting the man free and creating fear in the people </a:t>
            </a:r>
            <a:r>
              <a:rPr lang="en-US" sz="1200" b="1" kern="1200" dirty="0" smtClean="0">
                <a:solidFill>
                  <a:schemeClr val="tx1"/>
                </a:solidFill>
                <a:effectLst/>
                <a:latin typeface="+mn-lt"/>
                <a:ea typeface="+mn-ea"/>
                <a:cs typeface="+mn-cs"/>
              </a:rPr>
              <a:t>(v.11-17)</a:t>
            </a:r>
            <a:r>
              <a:rPr lang="en-US" sz="1200" kern="1200" dirty="0" smtClean="0">
                <a:solidFill>
                  <a:schemeClr val="tx1"/>
                </a:solidFill>
                <a:effectLst/>
                <a:latin typeface="+mn-lt"/>
                <a:ea typeface="+mn-ea"/>
                <a:cs typeface="+mn-cs"/>
              </a:rPr>
              <a:t>.  In the face of such power, some seek separation while one seeks to stay with Jesus (v.18).</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 also demonstrates</a:t>
            </a:r>
            <a:r>
              <a:rPr lang="en-US" sz="1200" kern="1200" baseline="0" dirty="0" smtClean="0">
                <a:solidFill>
                  <a:schemeClr val="tx1"/>
                </a:solidFill>
                <a:effectLst/>
                <a:latin typeface="+mn-lt"/>
                <a:ea typeface="+mn-ea"/>
                <a:cs typeface="+mn-cs"/>
              </a:rPr>
              <a:t> that demons are not all-knowing: although Jesus knew the pigs would rush down the hill and die, the demons couldn’t have predicted it.</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7907D37-49CC-41FE-B4AF-E4F3409BD041}" type="slidenum">
              <a:rPr lang="en-US" smtClean="0"/>
              <a:t>9</a:t>
            </a:fld>
            <a:endParaRPr lang="en-US"/>
          </a:p>
        </p:txBody>
      </p:sp>
    </p:spTree>
    <p:extLst>
      <p:ext uri="{BB962C8B-B14F-4D97-AF65-F5344CB8AC3E}">
        <p14:creationId xmlns:p14="http://schemas.microsoft.com/office/powerpoint/2010/main" val="1180487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Luke 5:12-14  – power to create new flesh</a:t>
            </a:r>
            <a:r>
              <a:rPr lang="en-US" sz="1200" kern="1200" dirty="0" smtClean="0">
                <a:solidFill>
                  <a:schemeClr val="tx1"/>
                </a:solidFill>
                <a:effectLst/>
                <a:latin typeface="+mn-lt"/>
                <a:ea typeface="+mn-ea"/>
                <a:cs typeface="+mn-cs"/>
              </a:rPr>
              <a:t>.  Leprosy was one of the most feared of all diseases, forcing people into isolation. When a man “covered in leprosy” (Hansen's disease) approaches Jesus, He does the unthinkable: “reached out His hand and touched the man,” instantly restoring his flesh, his nervous system, and his life.</a:t>
            </a:r>
          </a:p>
          <a:p>
            <a:endParaRPr lang="en-US" dirty="0"/>
          </a:p>
        </p:txBody>
      </p:sp>
      <p:sp>
        <p:nvSpPr>
          <p:cNvPr id="4" name="Slide Number Placeholder 3"/>
          <p:cNvSpPr>
            <a:spLocks noGrp="1"/>
          </p:cNvSpPr>
          <p:nvPr>
            <p:ph type="sldNum" sz="quarter" idx="10"/>
          </p:nvPr>
        </p:nvSpPr>
        <p:spPr/>
        <p:txBody>
          <a:bodyPr/>
          <a:lstStyle/>
          <a:p>
            <a:fld id="{F7907D37-49CC-41FE-B4AF-E4F3409BD041}" type="slidenum">
              <a:rPr lang="en-US" smtClean="0"/>
              <a:t>10</a:t>
            </a:fld>
            <a:endParaRPr lang="en-US"/>
          </a:p>
        </p:txBody>
      </p:sp>
    </p:spTree>
    <p:extLst>
      <p:ext uri="{BB962C8B-B14F-4D97-AF65-F5344CB8AC3E}">
        <p14:creationId xmlns:p14="http://schemas.microsoft.com/office/powerpoint/2010/main" val="597703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John 6:1-4  -  Power to create matter.</a:t>
            </a:r>
            <a:r>
              <a:rPr lang="en-US" sz="1200" kern="1200" dirty="0" smtClean="0">
                <a:solidFill>
                  <a:schemeClr val="tx1"/>
                </a:solidFill>
                <a:effectLst/>
                <a:latin typeface="+mn-lt"/>
                <a:ea typeface="+mn-ea"/>
                <a:cs typeface="+mn-cs"/>
              </a:rPr>
              <a:t> </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In the beginning of this story, we see a great crowd of people coming to Jesus, amazed by His miraculous signs.  As they get hungry, Jesus asks one of His disciples “where shall we buy bread” to feed these people? There wasn’t a noodle shop or KFC anywhere nearby, only a small boy with just a little food (</a:t>
            </a:r>
            <a:r>
              <a:rPr lang="en-US" sz="1200" b="1" kern="1200" dirty="0" smtClean="0">
                <a:solidFill>
                  <a:schemeClr val="tx1"/>
                </a:solidFill>
                <a:effectLst/>
                <a:latin typeface="+mn-lt"/>
                <a:ea typeface="+mn-ea"/>
                <a:cs typeface="+mn-cs"/>
              </a:rPr>
              <a:t>vs. 8,9</a:t>
            </a:r>
            <a:r>
              <a:rPr lang="en-US" sz="1200" kern="1200" dirty="0" smtClean="0">
                <a:solidFill>
                  <a:schemeClr val="tx1"/>
                </a:solidFill>
                <a:effectLst/>
                <a:latin typeface="+mn-lt"/>
                <a:ea typeface="+mn-ea"/>
                <a:cs typeface="+mn-cs"/>
              </a:rPr>
              <a:t>).  So Jesus has the people sit down, He breaks the loaves and the fish, and in the sight of everyone present, He creates more bread and more fish (</a:t>
            </a:r>
            <a:r>
              <a:rPr lang="en-US" sz="1200" b="1" kern="1200" dirty="0" smtClean="0">
                <a:solidFill>
                  <a:schemeClr val="tx1"/>
                </a:solidFill>
                <a:effectLst/>
                <a:latin typeface="+mn-lt"/>
                <a:ea typeface="+mn-ea"/>
                <a:cs typeface="+mn-cs"/>
              </a:rPr>
              <a:t>vs. 10,11</a:t>
            </a:r>
            <a:r>
              <a:rPr lang="en-US" sz="1200" kern="1200" dirty="0" smtClean="0">
                <a:solidFill>
                  <a:schemeClr val="tx1"/>
                </a:solidFill>
                <a:effectLst/>
                <a:latin typeface="+mn-lt"/>
                <a:ea typeface="+mn-ea"/>
                <a:cs typeface="+mn-cs"/>
              </a:rPr>
              <a:t>).  The people are amazed, and decide to make Jesus their national king.  But Jesus did not come to be the ruler of the small Jewish nation.  He had a much larger purpose with a different mission.</a:t>
            </a:r>
          </a:p>
          <a:p>
            <a:endParaRPr lang="en-US" dirty="0"/>
          </a:p>
        </p:txBody>
      </p:sp>
      <p:sp>
        <p:nvSpPr>
          <p:cNvPr id="4" name="Slide Number Placeholder 3"/>
          <p:cNvSpPr>
            <a:spLocks noGrp="1"/>
          </p:cNvSpPr>
          <p:nvPr>
            <p:ph type="sldNum" sz="quarter" idx="10"/>
          </p:nvPr>
        </p:nvSpPr>
        <p:spPr/>
        <p:txBody>
          <a:bodyPr/>
          <a:lstStyle/>
          <a:p>
            <a:fld id="{F7907D37-49CC-41FE-B4AF-E4F3409BD041}" type="slidenum">
              <a:rPr lang="en-US" smtClean="0"/>
              <a:t>11</a:t>
            </a:fld>
            <a:endParaRPr lang="en-US"/>
          </a:p>
        </p:txBody>
      </p:sp>
    </p:spTree>
    <p:extLst>
      <p:ext uri="{BB962C8B-B14F-4D97-AF65-F5344CB8AC3E}">
        <p14:creationId xmlns:p14="http://schemas.microsoft.com/office/powerpoint/2010/main" val="3704262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605DCD-45B6-4EEB-AEC9-E8416ED78990}" type="datetimeFigureOut">
              <a:rPr lang="en-US" smtClean="0"/>
              <a:t>5/14/2023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4219951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605DCD-45B6-4EEB-AEC9-E8416ED78990}" type="datetimeFigureOut">
              <a:rPr lang="en-US" smtClean="0"/>
              <a:t>5/14/2023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3544546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605DCD-45B6-4EEB-AEC9-E8416ED78990}" type="datetimeFigureOut">
              <a:rPr lang="en-US" smtClean="0"/>
              <a:t>5/14/2023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105472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605DCD-45B6-4EEB-AEC9-E8416ED78990}" type="datetimeFigureOut">
              <a:rPr lang="en-US" smtClean="0"/>
              <a:t>5/14/2023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552926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605DCD-45B6-4EEB-AEC9-E8416ED78990}" type="datetimeFigureOut">
              <a:rPr lang="en-US" smtClean="0"/>
              <a:t>5/14/2023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1250231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605DCD-45B6-4EEB-AEC9-E8416ED78990}" type="datetimeFigureOut">
              <a:rPr lang="en-US" smtClean="0"/>
              <a:t>5/14/2023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752681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605DCD-45B6-4EEB-AEC9-E8416ED78990}" type="datetimeFigureOut">
              <a:rPr lang="en-US" smtClean="0"/>
              <a:t>5/14/2023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530220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605DCD-45B6-4EEB-AEC9-E8416ED78990}" type="datetimeFigureOut">
              <a:rPr lang="en-US" smtClean="0"/>
              <a:t>5/14/2023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268688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605DCD-45B6-4EEB-AEC9-E8416ED78990}" type="datetimeFigureOut">
              <a:rPr lang="en-US" smtClean="0"/>
              <a:t>5/14/2023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3626818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605DCD-45B6-4EEB-AEC9-E8416ED78990}" type="datetimeFigureOut">
              <a:rPr lang="en-US" smtClean="0"/>
              <a:t>5/14/2023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4005183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605DCD-45B6-4EEB-AEC9-E8416ED78990}" type="datetimeFigureOut">
              <a:rPr lang="en-US" smtClean="0"/>
              <a:t>5/14/2023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661762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605DCD-45B6-4EEB-AEC9-E8416ED78990}" type="datetimeFigureOut">
              <a:rPr lang="en-US" smtClean="0"/>
              <a:t>5/14/2023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7D84A6-8E52-47EB-A794-0B6EEF020468}" type="slidenum">
              <a:rPr lang="en-US" smtClean="0"/>
              <a:t>‹#›</a:t>
            </a:fld>
            <a:endParaRPr lang="en-US"/>
          </a:p>
        </p:txBody>
      </p:sp>
    </p:spTree>
    <p:extLst>
      <p:ext uri="{BB962C8B-B14F-4D97-AF65-F5344CB8AC3E}">
        <p14:creationId xmlns:p14="http://schemas.microsoft.com/office/powerpoint/2010/main" val="1154362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4164" y="1600200"/>
            <a:ext cx="8104496" cy="1470025"/>
          </a:xfrm>
        </p:spPr>
        <p:txBody>
          <a:bodyPr>
            <a:normAutofit/>
          </a:bodyPr>
          <a:lstStyle/>
          <a:p>
            <a:pPr fontAlgn="ctr"/>
            <a:r>
              <a:rPr lang="en-US" b="1" dirty="0"/>
              <a:t>Why did Jesus </a:t>
            </a:r>
            <a:r>
              <a:rPr lang="en-US" b="1" dirty="0" smtClean="0"/>
              <a:t>Perform Miracles</a:t>
            </a:r>
            <a:r>
              <a:rPr lang="en-US" b="1" dirty="0"/>
              <a:t>?</a:t>
            </a:r>
            <a:endParaRPr lang="en-US" b="1" dirty="0">
              <a:solidFill>
                <a:srgbClr val="000000"/>
              </a:solidFill>
            </a:endParaRPr>
          </a:p>
        </p:txBody>
      </p:sp>
      <p:sp>
        <p:nvSpPr>
          <p:cNvPr id="3" name="Subtitle 2"/>
          <p:cNvSpPr>
            <a:spLocks noGrp="1"/>
          </p:cNvSpPr>
          <p:nvPr>
            <p:ph type="subTitle" idx="1"/>
          </p:nvPr>
        </p:nvSpPr>
        <p:spPr>
          <a:xfrm>
            <a:off x="802944" y="3886200"/>
            <a:ext cx="7543800" cy="1752600"/>
          </a:xfrm>
        </p:spPr>
        <p:txBody>
          <a:bodyPr anchor="ctr" anchorCtr="1"/>
          <a:lstStyle/>
          <a:p>
            <a:r>
              <a:rPr lang="en-US" dirty="0" smtClean="0"/>
              <a:t>Power over everything, including death…</a:t>
            </a:r>
            <a:endParaRPr lang="en-US" dirty="0"/>
          </a:p>
        </p:txBody>
      </p:sp>
    </p:spTree>
    <p:extLst>
      <p:ext uri="{BB962C8B-B14F-4D97-AF65-F5344CB8AC3E}">
        <p14:creationId xmlns:p14="http://schemas.microsoft.com/office/powerpoint/2010/main" val="41471943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838200"/>
          </a:xfrm>
        </p:spPr>
        <p:txBody>
          <a:bodyPr>
            <a:noAutofit/>
          </a:bodyPr>
          <a:lstStyle/>
          <a:p>
            <a:r>
              <a:rPr lang="en-US" sz="4000" b="1" u="sng" dirty="0" smtClean="0"/>
              <a:t>Power to rebuild a body</a:t>
            </a:r>
            <a:endParaRPr lang="en-US" sz="4000" b="1" u="sng" dirty="0"/>
          </a:p>
        </p:txBody>
      </p:sp>
      <p:sp>
        <p:nvSpPr>
          <p:cNvPr id="4" name="Content Placeholder 3"/>
          <p:cNvSpPr>
            <a:spLocks noGrp="1"/>
          </p:cNvSpPr>
          <p:nvPr>
            <p:ph idx="1"/>
          </p:nvPr>
        </p:nvSpPr>
        <p:spPr>
          <a:xfrm>
            <a:off x="152400" y="914400"/>
            <a:ext cx="8839200" cy="5257800"/>
          </a:xfrm>
        </p:spPr>
        <p:txBody>
          <a:bodyPr>
            <a:normAutofit fontScale="92500" lnSpcReduction="10000"/>
          </a:bodyPr>
          <a:lstStyle/>
          <a:p>
            <a:pPr>
              <a:spcAft>
                <a:spcPts val="1200"/>
              </a:spcAft>
            </a:pPr>
            <a:r>
              <a:rPr lang="en-US" b="1" u="sng" dirty="0" smtClean="0"/>
              <a:t>Luke 5</a:t>
            </a:r>
            <a:r>
              <a:rPr lang="en-US" dirty="0" smtClean="0"/>
              <a:t>  – A man with Leprosy</a:t>
            </a:r>
          </a:p>
          <a:p>
            <a:pPr>
              <a:spcAft>
                <a:spcPts val="1200"/>
              </a:spcAft>
            </a:pPr>
            <a:r>
              <a:rPr lang="en-US" b="1" dirty="0" smtClean="0"/>
              <a:t>Verse 12</a:t>
            </a:r>
            <a:r>
              <a:rPr lang="en-US" dirty="0" smtClean="0"/>
              <a:t>: “covered in leprosy” (destroyed nerves and decayed flesh)</a:t>
            </a:r>
          </a:p>
          <a:p>
            <a:pPr>
              <a:spcAft>
                <a:spcPts val="1200"/>
              </a:spcAft>
            </a:pPr>
            <a:r>
              <a:rPr lang="en-US" b="1" dirty="0" smtClean="0"/>
              <a:t>Verse 13</a:t>
            </a:r>
            <a:r>
              <a:rPr lang="en-US" dirty="0" smtClean="0"/>
              <a:t>: Jesus reaches out and touches him:</a:t>
            </a:r>
          </a:p>
          <a:p>
            <a:pPr lvl="1">
              <a:spcAft>
                <a:spcPts val="1200"/>
              </a:spcAft>
            </a:pPr>
            <a:r>
              <a:rPr lang="en-US" dirty="0" smtClean="0"/>
              <a:t>New flesh is created immediately</a:t>
            </a:r>
          </a:p>
          <a:p>
            <a:pPr lvl="1">
              <a:spcAft>
                <a:spcPts val="1200"/>
              </a:spcAft>
            </a:pPr>
            <a:r>
              <a:rPr lang="en-US" dirty="0" smtClean="0"/>
              <a:t>Nervous system is rebuilt</a:t>
            </a:r>
          </a:p>
          <a:p>
            <a:pPr lvl="1">
              <a:spcAft>
                <a:spcPts val="1200"/>
              </a:spcAft>
            </a:pPr>
            <a:r>
              <a:rPr lang="en-US" dirty="0" smtClean="0"/>
              <a:t>Life </a:t>
            </a:r>
            <a:r>
              <a:rPr lang="en-US" dirty="0"/>
              <a:t>i</a:t>
            </a:r>
            <a:r>
              <a:rPr lang="en-US" dirty="0" smtClean="0"/>
              <a:t>s restored (personally and community)</a:t>
            </a:r>
          </a:p>
          <a:p>
            <a:pPr>
              <a:spcAft>
                <a:spcPts val="1200"/>
              </a:spcAft>
            </a:pPr>
            <a:r>
              <a:rPr lang="en-US" b="1" dirty="0" smtClean="0"/>
              <a:t>Verse 14</a:t>
            </a:r>
            <a:r>
              <a:rPr lang="en-US" dirty="0" smtClean="0"/>
              <a:t>: as clear evidence of the truth, go and show himself to the priest (the one who judges lepers)</a:t>
            </a:r>
          </a:p>
        </p:txBody>
      </p:sp>
    </p:spTree>
    <p:extLst>
      <p:ext uri="{BB962C8B-B14F-4D97-AF65-F5344CB8AC3E}">
        <p14:creationId xmlns:p14="http://schemas.microsoft.com/office/powerpoint/2010/main" val="3799908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838200"/>
          </a:xfrm>
        </p:spPr>
        <p:txBody>
          <a:bodyPr>
            <a:noAutofit/>
          </a:bodyPr>
          <a:lstStyle/>
          <a:p>
            <a:r>
              <a:rPr lang="en-US" sz="4000" b="1" u="sng" dirty="0" smtClean="0"/>
              <a:t>Power to create matter</a:t>
            </a:r>
            <a:endParaRPr lang="en-US" sz="4000" b="1" u="sng" dirty="0"/>
          </a:p>
        </p:txBody>
      </p:sp>
      <p:sp>
        <p:nvSpPr>
          <p:cNvPr id="4" name="Content Placeholder 3"/>
          <p:cNvSpPr>
            <a:spLocks noGrp="1"/>
          </p:cNvSpPr>
          <p:nvPr>
            <p:ph idx="1"/>
          </p:nvPr>
        </p:nvSpPr>
        <p:spPr>
          <a:xfrm>
            <a:off x="152400" y="914400"/>
            <a:ext cx="8915400" cy="5562600"/>
          </a:xfrm>
        </p:spPr>
        <p:txBody>
          <a:bodyPr>
            <a:normAutofit/>
          </a:bodyPr>
          <a:lstStyle/>
          <a:p>
            <a:pPr>
              <a:spcAft>
                <a:spcPts val="1200"/>
              </a:spcAft>
            </a:pPr>
            <a:r>
              <a:rPr lang="en-US" b="1" dirty="0"/>
              <a:t>John </a:t>
            </a:r>
            <a:r>
              <a:rPr lang="en-US" b="1" dirty="0" smtClean="0"/>
              <a:t>6</a:t>
            </a:r>
            <a:r>
              <a:rPr lang="en-US" dirty="0" smtClean="0"/>
              <a:t> </a:t>
            </a:r>
            <a:r>
              <a:rPr lang="en-US" dirty="0"/>
              <a:t>– Jesus </a:t>
            </a:r>
            <a:r>
              <a:rPr lang="en-US" dirty="0" smtClean="0"/>
              <a:t>with a </a:t>
            </a:r>
            <a:r>
              <a:rPr lang="en-US" dirty="0"/>
              <a:t>hungry crowd</a:t>
            </a:r>
          </a:p>
          <a:p>
            <a:pPr>
              <a:spcAft>
                <a:spcPts val="1200"/>
              </a:spcAft>
            </a:pPr>
            <a:r>
              <a:rPr lang="en-US" b="1" dirty="0"/>
              <a:t>Verses 1-4 </a:t>
            </a:r>
            <a:r>
              <a:rPr lang="en-US" dirty="0"/>
              <a:t>: People have come to watch Jesus</a:t>
            </a:r>
          </a:p>
          <a:p>
            <a:pPr>
              <a:spcAft>
                <a:spcPts val="1200"/>
              </a:spcAft>
            </a:pPr>
            <a:r>
              <a:rPr lang="en-US" b="1" dirty="0"/>
              <a:t>Verses 8-9 </a:t>
            </a:r>
            <a:r>
              <a:rPr lang="en-US" dirty="0"/>
              <a:t>: a small boy with a </a:t>
            </a:r>
            <a:r>
              <a:rPr lang="en-US" dirty="0" smtClean="0"/>
              <a:t>small lunch</a:t>
            </a:r>
            <a:endParaRPr lang="en-US" dirty="0"/>
          </a:p>
          <a:p>
            <a:pPr>
              <a:spcAft>
                <a:spcPts val="1200"/>
              </a:spcAft>
            </a:pPr>
            <a:r>
              <a:rPr lang="en-US" b="1" dirty="0"/>
              <a:t>Verses 10-11 </a:t>
            </a:r>
            <a:r>
              <a:rPr lang="en-US" dirty="0"/>
              <a:t>: the Creator of fish and bread</a:t>
            </a:r>
          </a:p>
          <a:p>
            <a:pPr>
              <a:spcAft>
                <a:spcPts val="1200"/>
              </a:spcAft>
            </a:pPr>
            <a:r>
              <a:rPr lang="en-US" b="1" dirty="0"/>
              <a:t>Verses </a:t>
            </a:r>
            <a:r>
              <a:rPr lang="en-US" b="1" dirty="0" smtClean="0"/>
              <a:t>12-13 </a:t>
            </a:r>
            <a:r>
              <a:rPr lang="en-US" dirty="0"/>
              <a:t>: </a:t>
            </a:r>
            <a:r>
              <a:rPr lang="en-US" dirty="0" smtClean="0"/>
              <a:t>data from leftovers</a:t>
            </a:r>
            <a:endParaRPr lang="en-US" dirty="0"/>
          </a:p>
          <a:p>
            <a:pPr>
              <a:spcAft>
                <a:spcPts val="1200"/>
              </a:spcAft>
            </a:pPr>
            <a:r>
              <a:rPr lang="en-US" b="1" dirty="0"/>
              <a:t>Verses </a:t>
            </a:r>
            <a:r>
              <a:rPr lang="en-US" b="1" dirty="0" smtClean="0"/>
              <a:t>14-15 </a:t>
            </a:r>
            <a:r>
              <a:rPr lang="en-US" dirty="0" smtClean="0"/>
              <a:t>: a massive crowd of witnesses</a:t>
            </a:r>
            <a:endParaRPr lang="en-US" dirty="0"/>
          </a:p>
        </p:txBody>
      </p:sp>
    </p:spTree>
    <p:extLst>
      <p:ext uri="{BB962C8B-B14F-4D97-AF65-F5344CB8AC3E}">
        <p14:creationId xmlns:p14="http://schemas.microsoft.com/office/powerpoint/2010/main" val="3480362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838200"/>
          </a:xfrm>
        </p:spPr>
        <p:txBody>
          <a:bodyPr>
            <a:noAutofit/>
          </a:bodyPr>
          <a:lstStyle/>
          <a:p>
            <a:r>
              <a:rPr lang="en-US" sz="4000" b="1" u="sng" dirty="0" smtClean="0"/>
              <a:t>Power over death</a:t>
            </a:r>
            <a:endParaRPr lang="en-US" sz="4000" b="1" u="sng" dirty="0"/>
          </a:p>
        </p:txBody>
      </p:sp>
      <p:sp>
        <p:nvSpPr>
          <p:cNvPr id="4" name="Content Placeholder 3"/>
          <p:cNvSpPr>
            <a:spLocks noGrp="1"/>
          </p:cNvSpPr>
          <p:nvPr>
            <p:ph idx="1"/>
          </p:nvPr>
        </p:nvSpPr>
        <p:spPr>
          <a:xfrm>
            <a:off x="152400" y="914400"/>
            <a:ext cx="8839200" cy="5715000"/>
          </a:xfrm>
        </p:spPr>
        <p:txBody>
          <a:bodyPr>
            <a:normAutofit/>
          </a:bodyPr>
          <a:lstStyle/>
          <a:p>
            <a:pPr>
              <a:spcAft>
                <a:spcPts val="1200"/>
              </a:spcAft>
            </a:pPr>
            <a:r>
              <a:rPr lang="en-US" b="1" u="sng" dirty="0" smtClean="0"/>
              <a:t>John 11</a:t>
            </a:r>
            <a:r>
              <a:rPr lang="en-US" dirty="0" smtClean="0"/>
              <a:t>  – A dead, rotting body of a man</a:t>
            </a:r>
          </a:p>
          <a:p>
            <a:pPr>
              <a:spcAft>
                <a:spcPts val="1200"/>
              </a:spcAft>
            </a:pPr>
            <a:r>
              <a:rPr lang="en-US" b="1" dirty="0" smtClean="0"/>
              <a:t>Verses 38-40</a:t>
            </a:r>
            <a:r>
              <a:rPr lang="en-US" dirty="0" smtClean="0"/>
              <a:t>: a worried sister instructs Jesus</a:t>
            </a:r>
          </a:p>
          <a:p>
            <a:pPr>
              <a:spcAft>
                <a:spcPts val="1200"/>
              </a:spcAft>
            </a:pPr>
            <a:r>
              <a:rPr lang="en-US" b="1" dirty="0" smtClean="0"/>
              <a:t>Verses 41-44</a:t>
            </a:r>
            <a:r>
              <a:rPr lang="en-US" dirty="0" smtClean="0"/>
              <a:t>: Jesus commands the dead man back to life</a:t>
            </a:r>
          </a:p>
          <a:p>
            <a:pPr>
              <a:spcAft>
                <a:spcPts val="1200"/>
              </a:spcAft>
            </a:pPr>
            <a:r>
              <a:rPr lang="en-US" b="1" dirty="0" smtClean="0"/>
              <a:t>Verse 45-46</a:t>
            </a:r>
            <a:r>
              <a:rPr lang="en-US" dirty="0" smtClean="0"/>
              <a:t>: some people believe while others reject Jesus</a:t>
            </a:r>
          </a:p>
          <a:p>
            <a:pPr>
              <a:spcAft>
                <a:spcPts val="1200"/>
              </a:spcAft>
            </a:pPr>
            <a:r>
              <a:rPr lang="en-US" b="1" dirty="0" smtClean="0"/>
              <a:t>Verses 47-50</a:t>
            </a:r>
            <a:r>
              <a:rPr lang="en-US" dirty="0" smtClean="0"/>
              <a:t>:</a:t>
            </a:r>
            <a:r>
              <a:rPr lang="en-US" b="1" dirty="0" smtClean="0"/>
              <a:t> </a:t>
            </a:r>
            <a:r>
              <a:rPr lang="en-US" dirty="0" smtClean="0"/>
              <a:t>the leaders cannot prove Jesus is a fraud, so they only have one other option</a:t>
            </a:r>
          </a:p>
        </p:txBody>
      </p:sp>
    </p:spTree>
    <p:extLst>
      <p:ext uri="{BB962C8B-B14F-4D97-AF65-F5344CB8AC3E}">
        <p14:creationId xmlns:p14="http://schemas.microsoft.com/office/powerpoint/2010/main" val="1381428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229600" cy="868362"/>
          </a:xfrm>
        </p:spPr>
        <p:txBody>
          <a:bodyPr/>
          <a:lstStyle/>
          <a:p>
            <a:r>
              <a:rPr lang="en-US" b="1" u="sng" dirty="0" smtClean="0"/>
              <a:t>The Power of Jesus</a:t>
            </a:r>
            <a:endParaRPr lang="en-US" b="1" u="sng" dirty="0"/>
          </a:p>
        </p:txBody>
      </p:sp>
      <p:sp>
        <p:nvSpPr>
          <p:cNvPr id="3" name="Content Placeholder 2"/>
          <p:cNvSpPr>
            <a:spLocks noGrp="1"/>
          </p:cNvSpPr>
          <p:nvPr>
            <p:ph idx="1"/>
          </p:nvPr>
        </p:nvSpPr>
        <p:spPr>
          <a:xfrm>
            <a:off x="1905000" y="990600"/>
            <a:ext cx="5451144" cy="4983163"/>
          </a:xfrm>
        </p:spPr>
        <p:txBody>
          <a:bodyPr>
            <a:normAutofit/>
          </a:bodyPr>
          <a:lstStyle/>
          <a:p>
            <a:r>
              <a:rPr lang="en-US" sz="3600" dirty="0" smtClean="0"/>
              <a:t>Power to heal</a:t>
            </a:r>
          </a:p>
          <a:p>
            <a:r>
              <a:rPr lang="en-US" sz="3600" dirty="0" smtClean="0"/>
              <a:t>Power over nature</a:t>
            </a:r>
          </a:p>
          <a:p>
            <a:r>
              <a:rPr lang="en-US" sz="3600" dirty="0" smtClean="0"/>
              <a:t>Power over demons</a:t>
            </a:r>
          </a:p>
          <a:p>
            <a:r>
              <a:rPr lang="en-US" sz="3600" dirty="0" smtClean="0"/>
              <a:t>Power to rebuild a body </a:t>
            </a:r>
          </a:p>
          <a:p>
            <a:r>
              <a:rPr lang="en-US" sz="3600" dirty="0" smtClean="0"/>
              <a:t>Power to create matter</a:t>
            </a:r>
          </a:p>
          <a:p>
            <a:r>
              <a:rPr lang="en-US" sz="3600" dirty="0" smtClean="0"/>
              <a:t>Power over death</a:t>
            </a:r>
          </a:p>
          <a:p>
            <a:r>
              <a:rPr lang="en-US" sz="3600" dirty="0" smtClean="0"/>
              <a:t>Power to forgive sin</a:t>
            </a:r>
            <a:endParaRPr lang="en-US" sz="3600" dirty="0"/>
          </a:p>
        </p:txBody>
      </p:sp>
      <p:sp>
        <p:nvSpPr>
          <p:cNvPr id="4" name="TextBox 3"/>
          <p:cNvSpPr txBox="1"/>
          <p:nvPr/>
        </p:nvSpPr>
        <p:spPr>
          <a:xfrm>
            <a:off x="2133600" y="5707559"/>
            <a:ext cx="5257800" cy="769441"/>
          </a:xfrm>
          <a:prstGeom prst="rect">
            <a:avLst/>
          </a:prstGeom>
          <a:noFill/>
        </p:spPr>
        <p:txBody>
          <a:bodyPr wrap="square" rtlCol="0">
            <a:spAutoFit/>
          </a:bodyPr>
          <a:lstStyle/>
          <a:p>
            <a:r>
              <a:rPr lang="en-US" sz="4400" b="1" u="sng" dirty="0" smtClean="0"/>
              <a:t>The Power of God</a:t>
            </a:r>
            <a:endParaRPr lang="en-US" sz="4400" b="1" u="sng" dirty="0"/>
          </a:p>
        </p:txBody>
      </p:sp>
    </p:spTree>
    <p:extLst>
      <p:ext uri="{BB962C8B-B14F-4D97-AF65-F5344CB8AC3E}">
        <p14:creationId xmlns:p14="http://schemas.microsoft.com/office/powerpoint/2010/main" val="2352928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750"/>
                                        <p:tgtEl>
                                          <p:spTgt spid="3">
                                            <p:txEl>
                                              <p:pRg st="0" end="0"/>
                                            </p:txEl>
                                          </p:spTgt>
                                        </p:tgtEl>
                                      </p:cBhvr>
                                    </p:animEffect>
                                  </p:childTnLst>
                                </p:cTn>
                              </p:par>
                            </p:childTnLst>
                          </p:cTn>
                        </p:par>
                        <p:par>
                          <p:cTn id="8" fill="hold">
                            <p:stCondLst>
                              <p:cond delay="1000"/>
                            </p:stCondLst>
                            <p:childTnLst>
                              <p:par>
                                <p:cTn id="9" presetID="22" presetClass="entr" presetSubtype="8" fill="hold" grpId="0" nodeType="afterEffect">
                                  <p:stCondLst>
                                    <p:cond delay="2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750"/>
                                        <p:tgtEl>
                                          <p:spTgt spid="3">
                                            <p:txEl>
                                              <p:pRg st="1" end="1"/>
                                            </p:txEl>
                                          </p:spTgt>
                                        </p:tgtEl>
                                      </p:cBhvr>
                                    </p:animEffect>
                                  </p:childTnLst>
                                </p:cTn>
                              </p:par>
                            </p:childTnLst>
                          </p:cTn>
                        </p:par>
                        <p:par>
                          <p:cTn id="12" fill="hold">
                            <p:stCondLst>
                              <p:cond delay="2000"/>
                            </p:stCondLst>
                            <p:childTnLst>
                              <p:par>
                                <p:cTn id="13" presetID="22" presetClass="entr" presetSubtype="8" fill="hold" grpId="0" nodeType="afterEffect">
                                  <p:stCondLst>
                                    <p:cond delay="25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750"/>
                                        <p:tgtEl>
                                          <p:spTgt spid="3">
                                            <p:txEl>
                                              <p:pRg st="2" end="2"/>
                                            </p:txEl>
                                          </p:spTgt>
                                        </p:tgtEl>
                                      </p:cBhvr>
                                    </p:animEffect>
                                  </p:childTnLst>
                                </p:cTn>
                              </p:par>
                            </p:childTnLst>
                          </p:cTn>
                        </p:par>
                        <p:par>
                          <p:cTn id="16" fill="hold">
                            <p:stCondLst>
                              <p:cond delay="3000"/>
                            </p:stCondLst>
                            <p:childTnLst>
                              <p:par>
                                <p:cTn id="17" presetID="22" presetClass="entr" presetSubtype="8" fill="hold" grpId="0" nodeType="afterEffect">
                                  <p:stCondLst>
                                    <p:cond delay="25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750"/>
                                        <p:tgtEl>
                                          <p:spTgt spid="3">
                                            <p:txEl>
                                              <p:pRg st="3" end="3"/>
                                            </p:txEl>
                                          </p:spTgt>
                                        </p:tgtEl>
                                      </p:cBhvr>
                                    </p:animEffect>
                                  </p:childTnLst>
                                </p:cTn>
                              </p:par>
                            </p:childTnLst>
                          </p:cTn>
                        </p:par>
                        <p:par>
                          <p:cTn id="20" fill="hold">
                            <p:stCondLst>
                              <p:cond delay="4000"/>
                            </p:stCondLst>
                            <p:childTnLst>
                              <p:par>
                                <p:cTn id="21" presetID="22" presetClass="entr" presetSubtype="8" fill="hold" grpId="0" nodeType="afterEffect">
                                  <p:stCondLst>
                                    <p:cond delay="25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750"/>
                                        <p:tgtEl>
                                          <p:spTgt spid="3">
                                            <p:txEl>
                                              <p:pRg st="4" end="4"/>
                                            </p:txEl>
                                          </p:spTgt>
                                        </p:tgtEl>
                                      </p:cBhvr>
                                    </p:animEffect>
                                  </p:childTnLst>
                                </p:cTn>
                              </p:par>
                            </p:childTnLst>
                          </p:cTn>
                        </p:par>
                        <p:par>
                          <p:cTn id="24" fill="hold">
                            <p:stCondLst>
                              <p:cond delay="5000"/>
                            </p:stCondLst>
                            <p:childTnLst>
                              <p:par>
                                <p:cTn id="25" presetID="22" presetClass="entr" presetSubtype="8" fill="hold" grpId="0" nodeType="afterEffect">
                                  <p:stCondLst>
                                    <p:cond delay="25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750"/>
                                        <p:tgtEl>
                                          <p:spTgt spid="3">
                                            <p:txEl>
                                              <p:pRg st="5" end="5"/>
                                            </p:txEl>
                                          </p:spTgt>
                                        </p:tgtEl>
                                      </p:cBhvr>
                                    </p:animEffect>
                                  </p:childTnLst>
                                </p:cTn>
                              </p:par>
                            </p:childTnLst>
                          </p:cTn>
                        </p:par>
                        <p:par>
                          <p:cTn id="28" fill="hold">
                            <p:stCondLst>
                              <p:cond delay="6000"/>
                            </p:stCondLst>
                            <p:childTnLst>
                              <p:par>
                                <p:cTn id="29" presetID="22" presetClass="entr" presetSubtype="8" fill="hold" grpId="0" nodeType="afterEffect">
                                  <p:stCondLst>
                                    <p:cond delay="25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75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grpId="0" nodeType="click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wipe(up)">
                                      <p:cBhvr>
                                        <p:cTn id="3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838200"/>
          </a:xfrm>
        </p:spPr>
        <p:txBody>
          <a:bodyPr>
            <a:noAutofit/>
          </a:bodyPr>
          <a:lstStyle/>
          <a:p>
            <a:r>
              <a:rPr lang="en-US" sz="4000" b="1" u="sng" dirty="0" smtClean="0"/>
              <a:t>But is it true…?</a:t>
            </a:r>
            <a:endParaRPr lang="en-US" sz="4000" b="1" u="sng" dirty="0"/>
          </a:p>
        </p:txBody>
      </p:sp>
      <p:sp>
        <p:nvSpPr>
          <p:cNvPr id="4" name="Content Placeholder 3"/>
          <p:cNvSpPr>
            <a:spLocks noGrp="1"/>
          </p:cNvSpPr>
          <p:nvPr>
            <p:ph idx="1"/>
          </p:nvPr>
        </p:nvSpPr>
        <p:spPr>
          <a:xfrm>
            <a:off x="68240" y="914400"/>
            <a:ext cx="8991600" cy="5257800"/>
          </a:xfrm>
        </p:spPr>
        <p:txBody>
          <a:bodyPr>
            <a:normAutofit/>
          </a:bodyPr>
          <a:lstStyle/>
          <a:p>
            <a:pPr>
              <a:spcAft>
                <a:spcPts val="1200"/>
              </a:spcAft>
            </a:pPr>
            <a:r>
              <a:rPr lang="en-US" dirty="0" smtClean="0"/>
              <a:t>Jesus had powerful enemies</a:t>
            </a:r>
          </a:p>
          <a:p>
            <a:pPr lvl="1">
              <a:spcAft>
                <a:spcPts val="1200"/>
              </a:spcAft>
              <a:buFont typeface="Wingdings" panose="05000000000000000000" pitchFamily="2" charset="2"/>
              <a:buChar char="Ø"/>
            </a:pPr>
            <a:r>
              <a:rPr lang="en-US" dirty="0" smtClean="0"/>
              <a:t> Bad news – they didn’t listen to Him</a:t>
            </a:r>
          </a:p>
          <a:p>
            <a:pPr lvl="1">
              <a:spcAft>
                <a:spcPts val="1200"/>
              </a:spcAft>
              <a:buFont typeface="Wingdings" panose="05000000000000000000" pitchFamily="2" charset="2"/>
              <a:buChar char="Ø"/>
            </a:pPr>
            <a:r>
              <a:rPr lang="en-US" dirty="0" smtClean="0"/>
              <a:t> Good news – they tried to prove He was a fake, but were not able to do it</a:t>
            </a:r>
          </a:p>
          <a:p>
            <a:pPr lvl="1">
              <a:spcAft>
                <a:spcPts val="1200"/>
              </a:spcAft>
              <a:buFont typeface="Wingdings" panose="05000000000000000000" pitchFamily="2" charset="2"/>
              <a:buChar char="Ø"/>
            </a:pPr>
            <a:r>
              <a:rPr lang="en-US" dirty="0" smtClean="0"/>
              <a:t> This “test” helps us know that Jesus’ miracles are true</a:t>
            </a:r>
          </a:p>
          <a:p>
            <a:pPr>
              <a:spcAft>
                <a:spcPts val="1200"/>
              </a:spcAft>
            </a:pPr>
            <a:r>
              <a:rPr lang="en-US" dirty="0" smtClean="0"/>
              <a:t>Why did He do these things?  What was His important message?  (</a:t>
            </a:r>
            <a:r>
              <a:rPr lang="en-US" b="1" dirty="0" smtClean="0"/>
              <a:t>John 20:30-31</a:t>
            </a:r>
            <a:r>
              <a:rPr lang="en-US" dirty="0" smtClean="0"/>
              <a:t>)</a:t>
            </a:r>
          </a:p>
          <a:p>
            <a:pPr>
              <a:spcAft>
                <a:spcPts val="1200"/>
              </a:spcAft>
            </a:pPr>
            <a:r>
              <a:rPr lang="en-US" dirty="0" smtClean="0"/>
              <a:t>We need to see His </a:t>
            </a:r>
            <a:r>
              <a:rPr lang="en-US" u="sng" dirty="0" smtClean="0"/>
              <a:t>works</a:t>
            </a:r>
            <a:r>
              <a:rPr lang="en-US" dirty="0" smtClean="0"/>
              <a:t> </a:t>
            </a:r>
            <a:r>
              <a:rPr lang="en-US" i="1" dirty="0" smtClean="0"/>
              <a:t>AND</a:t>
            </a:r>
            <a:r>
              <a:rPr lang="en-US" dirty="0" smtClean="0"/>
              <a:t> hear His </a:t>
            </a:r>
            <a:r>
              <a:rPr lang="en-US" u="sng" dirty="0" smtClean="0"/>
              <a:t>words</a:t>
            </a:r>
            <a:r>
              <a:rPr lang="en-US" dirty="0" smtClean="0"/>
              <a:t>…</a:t>
            </a:r>
          </a:p>
        </p:txBody>
      </p:sp>
    </p:spTree>
    <p:extLst>
      <p:ext uri="{BB962C8B-B14F-4D97-AF65-F5344CB8AC3E}">
        <p14:creationId xmlns:p14="http://schemas.microsoft.com/office/powerpoint/2010/main" val="290117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15962"/>
          </a:xfrm>
        </p:spPr>
        <p:txBody>
          <a:bodyPr>
            <a:normAutofit fontScale="90000"/>
          </a:bodyPr>
          <a:lstStyle/>
          <a:p>
            <a:r>
              <a:rPr lang="en-US" b="1" u="sng" dirty="0" smtClean="0"/>
              <a:t>Study Plan</a:t>
            </a:r>
            <a:endParaRPr lang="en-US" b="1" u="sng" dirty="0"/>
          </a:p>
        </p:txBody>
      </p:sp>
      <p:graphicFrame>
        <p:nvGraphicFramePr>
          <p:cNvPr id="4" name="Table 3"/>
          <p:cNvGraphicFramePr>
            <a:graphicFrameLocks noGrp="1"/>
          </p:cNvGraphicFramePr>
          <p:nvPr>
            <p:extLst/>
          </p:nvPr>
        </p:nvGraphicFramePr>
        <p:xfrm>
          <a:off x="304800" y="761994"/>
          <a:ext cx="8534400" cy="5943600"/>
        </p:xfrm>
        <a:graphic>
          <a:graphicData uri="http://schemas.openxmlformats.org/drawingml/2006/table">
            <a:tbl>
              <a:tblPr>
                <a:tableStyleId>{5C22544A-7EE6-4342-B048-85BDC9FD1C3A}</a:tableStyleId>
              </a:tblPr>
              <a:tblGrid>
                <a:gridCol w="757492">
                  <a:extLst>
                    <a:ext uri="{9D8B030D-6E8A-4147-A177-3AD203B41FA5}">
                      <a16:colId xmlns:a16="http://schemas.microsoft.com/office/drawing/2014/main" val="20000"/>
                    </a:ext>
                  </a:extLst>
                </a:gridCol>
                <a:gridCol w="7776908">
                  <a:extLst>
                    <a:ext uri="{9D8B030D-6E8A-4147-A177-3AD203B41FA5}">
                      <a16:colId xmlns:a16="http://schemas.microsoft.com/office/drawing/2014/main" val="20001"/>
                    </a:ext>
                  </a:extLst>
                </a:gridCol>
              </a:tblGrid>
              <a:tr h="495300">
                <a:tc>
                  <a:txBody>
                    <a:bodyPr/>
                    <a:lstStyle/>
                    <a:p>
                      <a:pPr algn="ctr" fontAlgn="ctr"/>
                      <a:r>
                        <a:rPr lang="en-US" sz="2800" u="none" strike="noStrike" dirty="0">
                          <a:effectLst/>
                        </a:rPr>
                        <a:t>1</a:t>
                      </a:r>
                      <a:endParaRPr lang="en-US" sz="2800" b="0" i="0" u="none" strike="noStrike" dirty="0">
                        <a:solidFill>
                          <a:srgbClr val="000000"/>
                        </a:solidFill>
                        <a:effectLst/>
                        <a:latin typeface="Calibri"/>
                      </a:endParaRPr>
                    </a:p>
                  </a:txBody>
                  <a:tcPr marL="9525" marR="9525" marT="9525" marB="0" anchor="ctr"/>
                </a:tc>
                <a:tc>
                  <a:txBody>
                    <a:bodyPr/>
                    <a:lstStyle/>
                    <a:p>
                      <a:pPr algn="l" fontAlgn="ctr"/>
                      <a:r>
                        <a:rPr lang="en-US" sz="2800" u="none" strike="noStrike">
                          <a:effectLst/>
                        </a:rPr>
                        <a:t>Is the Bible Trustworthy?</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495300">
                <a:tc>
                  <a:txBody>
                    <a:bodyPr/>
                    <a:lstStyle/>
                    <a:p>
                      <a:pPr algn="ctr" fontAlgn="ctr"/>
                      <a:r>
                        <a:rPr lang="en-US" sz="2800" u="none" strike="noStrike">
                          <a:effectLst/>
                        </a:rPr>
                        <a:t>2</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dirty="0" smtClean="0">
                          <a:effectLst/>
                        </a:rPr>
                        <a:t>Did</a:t>
                      </a:r>
                      <a:r>
                        <a:rPr lang="en-US" sz="2800" u="none" strike="noStrike" baseline="0" dirty="0" smtClean="0">
                          <a:effectLst/>
                        </a:rPr>
                        <a:t> God Really Create the World</a:t>
                      </a:r>
                      <a:r>
                        <a:rPr lang="en-US" sz="2800" u="none" strike="noStrike" dirty="0" smtClean="0">
                          <a:effectLst/>
                        </a:rPr>
                        <a:t>?</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495300">
                <a:tc>
                  <a:txBody>
                    <a:bodyPr/>
                    <a:lstStyle/>
                    <a:p>
                      <a:pPr algn="ctr" fontAlgn="ctr"/>
                      <a:r>
                        <a:rPr lang="en-US" sz="2800" u="none" strike="noStrike">
                          <a:effectLst/>
                        </a:rPr>
                        <a:t>3</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a:effectLst/>
                        </a:rPr>
                        <a:t>If God is good, why does suffering exist?</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495300">
                <a:tc>
                  <a:txBody>
                    <a:bodyPr/>
                    <a:lstStyle/>
                    <a:p>
                      <a:pPr algn="ctr" fontAlgn="ctr"/>
                      <a:r>
                        <a:rPr lang="en-US" sz="2800" u="none" strike="noStrike">
                          <a:effectLst/>
                        </a:rPr>
                        <a:t>4</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a:effectLst/>
                        </a:rPr>
                        <a:t>Why is evil so widespread and powerful?</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495300">
                <a:tc>
                  <a:txBody>
                    <a:bodyPr/>
                    <a:lstStyle/>
                    <a:p>
                      <a:pPr algn="ctr" fontAlgn="ctr"/>
                      <a:r>
                        <a:rPr lang="en-US" sz="2800" u="none" strike="noStrike">
                          <a:effectLst/>
                        </a:rPr>
                        <a:t>5</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a:effectLst/>
                        </a:rPr>
                        <a:t>Why is Israel so important?</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r h="495300">
                <a:tc>
                  <a:txBody>
                    <a:bodyPr/>
                    <a:lstStyle/>
                    <a:p>
                      <a:pPr algn="ctr" fontAlgn="ctr"/>
                      <a:r>
                        <a:rPr lang="en-US" sz="2800" u="none" strike="noStrike">
                          <a:effectLst/>
                        </a:rPr>
                        <a:t>6</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dirty="0" smtClean="0">
                          <a:effectLst/>
                        </a:rPr>
                        <a:t>Who is God?</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5"/>
                  </a:ext>
                </a:extLst>
              </a:tr>
              <a:tr h="495300">
                <a:tc>
                  <a:txBody>
                    <a:bodyPr/>
                    <a:lstStyle/>
                    <a:p>
                      <a:pPr algn="ctr" fontAlgn="ctr"/>
                      <a:r>
                        <a:rPr lang="en-US" sz="2800" u="none" strike="noStrike">
                          <a:effectLst/>
                        </a:rPr>
                        <a:t>7</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dirty="0">
                          <a:effectLst/>
                        </a:rPr>
                        <a:t>What </a:t>
                      </a:r>
                      <a:r>
                        <a:rPr lang="en-US" sz="2800" u="none" strike="noStrike" dirty="0" smtClean="0">
                          <a:effectLst/>
                        </a:rPr>
                        <a:t>is the purpose</a:t>
                      </a:r>
                      <a:r>
                        <a:rPr lang="en-US" sz="2800" u="none" strike="noStrike" baseline="0" dirty="0" smtClean="0">
                          <a:effectLst/>
                        </a:rPr>
                        <a:t> of the Ten Commandments</a:t>
                      </a:r>
                      <a:r>
                        <a:rPr lang="en-US" sz="2800" u="none" strike="noStrike" dirty="0" smtClean="0">
                          <a:effectLst/>
                        </a:rPr>
                        <a:t>?</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6"/>
                  </a:ext>
                </a:extLst>
              </a:tr>
              <a:tr h="495300">
                <a:tc>
                  <a:txBody>
                    <a:bodyPr/>
                    <a:lstStyle/>
                    <a:p>
                      <a:pPr algn="ctr" fontAlgn="ctr"/>
                      <a:r>
                        <a:rPr lang="en-US" sz="2800" u="none" strike="noStrike">
                          <a:effectLst/>
                        </a:rPr>
                        <a:t>8</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dirty="0" smtClean="0">
                          <a:effectLst/>
                        </a:rPr>
                        <a:t>What does it mean to “take a step of faith”?</a:t>
                      </a:r>
                      <a:endParaRPr lang="en-US" sz="28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0007"/>
                  </a:ext>
                </a:extLst>
              </a:tr>
              <a:tr h="495300">
                <a:tc>
                  <a:txBody>
                    <a:bodyPr/>
                    <a:lstStyle/>
                    <a:p>
                      <a:pPr algn="ctr" fontAlgn="ctr"/>
                      <a:r>
                        <a:rPr lang="en-US" sz="2800" u="none" strike="noStrike">
                          <a:effectLst/>
                        </a:rPr>
                        <a:t>9</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a:effectLst/>
                        </a:rPr>
                        <a:t>How do the Old and New Testaments fit together?</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8"/>
                  </a:ext>
                </a:extLst>
              </a:tr>
              <a:tr h="495300">
                <a:tc>
                  <a:txBody>
                    <a:bodyPr/>
                    <a:lstStyle/>
                    <a:p>
                      <a:pPr algn="ctr" fontAlgn="ctr"/>
                      <a:r>
                        <a:rPr lang="en-US" sz="2800" u="none" strike="noStrike">
                          <a:effectLst/>
                        </a:rPr>
                        <a:t>10</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dirty="0">
                          <a:effectLst/>
                        </a:rPr>
                        <a:t>Why did Jesus perform miracles?</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9"/>
                  </a:ext>
                </a:extLst>
              </a:tr>
              <a:tr h="495300">
                <a:tc>
                  <a:txBody>
                    <a:bodyPr/>
                    <a:lstStyle/>
                    <a:p>
                      <a:pPr algn="ctr" fontAlgn="ctr"/>
                      <a:r>
                        <a:rPr lang="en-US" sz="2800" u="none" strike="noStrike">
                          <a:effectLst/>
                        </a:rPr>
                        <a:t>11</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a:effectLst/>
                        </a:rPr>
                        <a:t>What did Jesus really say?</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10"/>
                  </a:ext>
                </a:extLst>
              </a:tr>
              <a:tr h="495300">
                <a:tc>
                  <a:txBody>
                    <a:bodyPr/>
                    <a:lstStyle/>
                    <a:p>
                      <a:pPr algn="ctr" fontAlgn="ctr"/>
                      <a:r>
                        <a:rPr lang="en-US" sz="2800" u="none" strike="noStrike">
                          <a:effectLst/>
                        </a:rPr>
                        <a:t>12</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dirty="0">
                          <a:effectLst/>
                        </a:rPr>
                        <a:t>Is death the end (or the beginning)?</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1"/>
                  </a:ext>
                </a:extLst>
              </a:tr>
            </a:tbl>
          </a:graphicData>
        </a:graphic>
      </p:graphicFrame>
      <p:cxnSp>
        <p:nvCxnSpPr>
          <p:cNvPr id="5" name="Straight Connector 4"/>
          <p:cNvCxnSpPr/>
          <p:nvPr/>
        </p:nvCxnSpPr>
        <p:spPr>
          <a:xfrm>
            <a:off x="304800" y="1066800"/>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04800" y="1537648"/>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2035792"/>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4800" y="2563504"/>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04800" y="3048000"/>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04800" y="3518848"/>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04800" y="4038600"/>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04800" y="4517572"/>
            <a:ext cx="78486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04800" y="5011616"/>
            <a:ext cx="78486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
        <p:nvSpPr>
          <p:cNvPr id="3" name="Rounded Rectangle 2"/>
          <p:cNvSpPr/>
          <p:nvPr/>
        </p:nvSpPr>
        <p:spPr>
          <a:xfrm>
            <a:off x="304800" y="5257800"/>
            <a:ext cx="5715000" cy="45720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09449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fill="hold"/>
                                        <p:tgtEl>
                                          <p:spTgt spid="3"/>
                                        </p:tgtEl>
                                        <p:attrNameLst>
                                          <p:attrName>ppt_w</p:attrName>
                                        </p:attrNameLst>
                                      </p:cBhvr>
                                      <p:tavLst>
                                        <p:tav tm="0">
                                          <p:val>
                                            <p:fltVal val="0"/>
                                          </p:val>
                                        </p:tav>
                                        <p:tav tm="100000">
                                          <p:val>
                                            <p:strVal val="#ppt_w"/>
                                          </p:val>
                                        </p:tav>
                                      </p:tavLst>
                                    </p:anim>
                                    <p:anim calcmode="lin" valueType="num">
                                      <p:cBhvr>
                                        <p:cTn id="18" dur="500" fill="hold"/>
                                        <p:tgtEl>
                                          <p:spTgt spid="3"/>
                                        </p:tgtEl>
                                        <p:attrNameLst>
                                          <p:attrName>ppt_h</p:attrName>
                                        </p:attrNameLst>
                                      </p:cBhvr>
                                      <p:tavLst>
                                        <p:tav tm="0">
                                          <p:val>
                                            <p:fltVal val="0"/>
                                          </p:val>
                                        </p:tav>
                                        <p:tav tm="100000">
                                          <p:val>
                                            <p:strVal val="#ppt_h"/>
                                          </p:val>
                                        </p:tav>
                                      </p:tavLst>
                                    </p:anim>
                                    <p:animEffect transition="in" filter="fade">
                                      <p:cBhvr>
                                        <p:cTn id="1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685800"/>
          </a:xfrm>
        </p:spPr>
        <p:txBody>
          <a:bodyPr>
            <a:noAutofit/>
          </a:bodyPr>
          <a:lstStyle/>
          <a:p>
            <a:r>
              <a:rPr lang="en-US" sz="3200" b="1" u="sng" dirty="0" smtClean="0"/>
              <a:t>Last week - God’s Ten Commandments (Exodus 20)</a:t>
            </a:r>
            <a:endParaRPr lang="en-US" sz="3200" b="1" u="sng" dirty="0"/>
          </a:p>
        </p:txBody>
      </p:sp>
      <p:sp>
        <p:nvSpPr>
          <p:cNvPr id="4" name="Content Placeholder 3"/>
          <p:cNvSpPr>
            <a:spLocks noGrp="1"/>
          </p:cNvSpPr>
          <p:nvPr>
            <p:ph idx="1"/>
          </p:nvPr>
        </p:nvSpPr>
        <p:spPr>
          <a:xfrm>
            <a:off x="228600" y="838200"/>
            <a:ext cx="8610600" cy="5867400"/>
          </a:xfrm>
        </p:spPr>
        <p:txBody>
          <a:bodyPr>
            <a:normAutofit fontScale="85000" lnSpcReduction="20000"/>
          </a:bodyPr>
          <a:lstStyle/>
          <a:p>
            <a:pPr marL="514350" indent="-514350">
              <a:spcAft>
                <a:spcPts val="1200"/>
              </a:spcAft>
              <a:buFont typeface="+mj-lt"/>
              <a:buAutoNum type="arabicPeriod"/>
            </a:pPr>
            <a:r>
              <a:rPr lang="en-US" b="1" dirty="0" smtClean="0"/>
              <a:t>Verse 3</a:t>
            </a:r>
            <a:r>
              <a:rPr lang="en-US" dirty="0" smtClean="0"/>
              <a:t>:  You shall have </a:t>
            </a:r>
            <a:r>
              <a:rPr lang="en-US" u="sng" dirty="0" smtClean="0"/>
              <a:t>no other gods</a:t>
            </a:r>
            <a:r>
              <a:rPr lang="en-US" dirty="0" smtClean="0"/>
              <a:t> before Me</a:t>
            </a:r>
          </a:p>
          <a:p>
            <a:pPr marL="514350" indent="-514350">
              <a:spcAft>
                <a:spcPts val="1200"/>
              </a:spcAft>
              <a:buFont typeface="+mj-lt"/>
              <a:buAutoNum type="arabicPeriod"/>
            </a:pPr>
            <a:r>
              <a:rPr lang="en-US" b="1" dirty="0" smtClean="0"/>
              <a:t>Verses 4-6</a:t>
            </a:r>
            <a:r>
              <a:rPr lang="en-US" dirty="0" smtClean="0"/>
              <a:t>:  You shall </a:t>
            </a:r>
            <a:r>
              <a:rPr lang="en-US" u="sng" dirty="0" smtClean="0"/>
              <a:t>not make and worship idols</a:t>
            </a:r>
          </a:p>
          <a:p>
            <a:pPr marL="514350" indent="-514350">
              <a:spcAft>
                <a:spcPts val="1200"/>
              </a:spcAft>
              <a:buFont typeface="+mj-lt"/>
              <a:buAutoNum type="arabicPeriod"/>
            </a:pPr>
            <a:r>
              <a:rPr lang="en-US" b="1" dirty="0" smtClean="0"/>
              <a:t>Verse 7</a:t>
            </a:r>
            <a:r>
              <a:rPr lang="en-US" dirty="0" smtClean="0"/>
              <a:t>:  You shall </a:t>
            </a:r>
            <a:r>
              <a:rPr lang="en-US" u="sng" dirty="0" smtClean="0"/>
              <a:t>not misuse the name of God</a:t>
            </a:r>
          </a:p>
          <a:p>
            <a:pPr marL="514350" indent="-514350">
              <a:spcAft>
                <a:spcPts val="1200"/>
              </a:spcAft>
              <a:buFont typeface="+mj-lt"/>
              <a:buAutoNum type="arabicPeriod"/>
            </a:pPr>
            <a:r>
              <a:rPr lang="en-US" b="1" dirty="0" smtClean="0"/>
              <a:t>Verses 8-10</a:t>
            </a:r>
            <a:r>
              <a:rPr lang="en-US" dirty="0" smtClean="0"/>
              <a:t>:  Remember the </a:t>
            </a:r>
            <a:r>
              <a:rPr lang="en-US" u="sng" dirty="0" smtClean="0"/>
              <a:t>Sabbath day</a:t>
            </a:r>
            <a:r>
              <a:rPr lang="en-US" dirty="0" smtClean="0"/>
              <a:t>, to keep it </a:t>
            </a:r>
            <a:r>
              <a:rPr lang="en-US" u="sng" dirty="0" smtClean="0"/>
              <a:t>holy</a:t>
            </a:r>
          </a:p>
          <a:p>
            <a:pPr marL="514350" indent="-514350">
              <a:spcAft>
                <a:spcPts val="1200"/>
              </a:spcAft>
              <a:buFont typeface="+mj-lt"/>
              <a:buAutoNum type="arabicPeriod" startAt="5"/>
            </a:pPr>
            <a:r>
              <a:rPr lang="en-US" b="1" dirty="0"/>
              <a:t>Verse 12</a:t>
            </a:r>
            <a:r>
              <a:rPr lang="en-US" dirty="0"/>
              <a:t>:  </a:t>
            </a:r>
            <a:r>
              <a:rPr lang="en-US" u="sng" dirty="0"/>
              <a:t>Honor</a:t>
            </a:r>
            <a:r>
              <a:rPr lang="en-US" dirty="0"/>
              <a:t> your </a:t>
            </a:r>
            <a:r>
              <a:rPr lang="en-US" u="sng" dirty="0"/>
              <a:t>father and mother</a:t>
            </a:r>
          </a:p>
          <a:p>
            <a:pPr marL="514350" indent="-514350">
              <a:spcAft>
                <a:spcPts val="1200"/>
              </a:spcAft>
              <a:buFont typeface="+mj-lt"/>
              <a:buAutoNum type="arabicPeriod" startAt="5"/>
            </a:pPr>
            <a:r>
              <a:rPr lang="en-US" b="1" dirty="0" smtClean="0"/>
              <a:t>Verse </a:t>
            </a:r>
            <a:r>
              <a:rPr lang="en-US" b="1" dirty="0"/>
              <a:t>13</a:t>
            </a:r>
            <a:r>
              <a:rPr lang="en-US" dirty="0"/>
              <a:t>:  You shall </a:t>
            </a:r>
            <a:r>
              <a:rPr lang="en-US" u="sng" dirty="0"/>
              <a:t>not murder</a:t>
            </a:r>
          </a:p>
          <a:p>
            <a:pPr marL="514350" indent="-514350">
              <a:spcAft>
                <a:spcPts val="1200"/>
              </a:spcAft>
              <a:buFont typeface="+mj-lt"/>
              <a:buAutoNum type="arabicPeriod" startAt="5"/>
            </a:pPr>
            <a:r>
              <a:rPr lang="en-US" b="1" dirty="0" smtClean="0"/>
              <a:t>Verse </a:t>
            </a:r>
            <a:r>
              <a:rPr lang="en-US" b="1" dirty="0"/>
              <a:t>14</a:t>
            </a:r>
            <a:r>
              <a:rPr lang="en-US" dirty="0"/>
              <a:t>:  You shall </a:t>
            </a:r>
            <a:r>
              <a:rPr lang="en-US" u="sng" dirty="0"/>
              <a:t>not commit adultery</a:t>
            </a:r>
          </a:p>
          <a:p>
            <a:pPr marL="514350" indent="-514350">
              <a:spcAft>
                <a:spcPts val="1200"/>
              </a:spcAft>
              <a:buFont typeface="+mj-lt"/>
              <a:buAutoNum type="arabicPeriod" startAt="5"/>
            </a:pPr>
            <a:r>
              <a:rPr lang="en-US" b="1" dirty="0" smtClean="0"/>
              <a:t>Verse </a:t>
            </a:r>
            <a:r>
              <a:rPr lang="en-US" b="1" dirty="0"/>
              <a:t>15</a:t>
            </a:r>
            <a:r>
              <a:rPr lang="en-US" dirty="0"/>
              <a:t>:  You shall </a:t>
            </a:r>
            <a:r>
              <a:rPr lang="en-US" u="sng" dirty="0"/>
              <a:t>not steal</a:t>
            </a:r>
          </a:p>
          <a:p>
            <a:pPr marL="514350" indent="-514350">
              <a:spcAft>
                <a:spcPts val="1200"/>
              </a:spcAft>
              <a:buFont typeface="+mj-lt"/>
              <a:buAutoNum type="arabicPeriod" startAt="5"/>
            </a:pPr>
            <a:r>
              <a:rPr lang="en-US" b="1" dirty="0" smtClean="0"/>
              <a:t>Verse </a:t>
            </a:r>
            <a:r>
              <a:rPr lang="en-US" b="1" dirty="0"/>
              <a:t>16</a:t>
            </a:r>
            <a:r>
              <a:rPr lang="en-US" dirty="0"/>
              <a:t>:  You shall </a:t>
            </a:r>
            <a:r>
              <a:rPr lang="en-US" u="sng" dirty="0"/>
              <a:t>not lie</a:t>
            </a:r>
          </a:p>
          <a:p>
            <a:pPr marL="514350" indent="-514350">
              <a:spcAft>
                <a:spcPts val="1200"/>
              </a:spcAft>
              <a:buFont typeface="+mj-lt"/>
              <a:buAutoNum type="arabicPeriod" startAt="5"/>
            </a:pPr>
            <a:r>
              <a:rPr lang="en-US" b="1" dirty="0" smtClean="0"/>
              <a:t>Verse </a:t>
            </a:r>
            <a:r>
              <a:rPr lang="en-US" b="1" dirty="0"/>
              <a:t>17</a:t>
            </a:r>
            <a:r>
              <a:rPr lang="en-US" dirty="0"/>
              <a:t>:  You shall </a:t>
            </a:r>
            <a:r>
              <a:rPr lang="en-US" u="sng" dirty="0"/>
              <a:t>not covet</a:t>
            </a:r>
          </a:p>
          <a:p>
            <a:pPr marL="514350" indent="-514350">
              <a:spcAft>
                <a:spcPts val="1200"/>
              </a:spcAft>
              <a:buFont typeface="+mj-lt"/>
              <a:buAutoNum type="arabicPeriod"/>
            </a:pPr>
            <a:endParaRPr lang="en-US" u="sng" dirty="0" smtClean="0"/>
          </a:p>
        </p:txBody>
      </p:sp>
      <p:sp>
        <p:nvSpPr>
          <p:cNvPr id="2" name="TextBox 1"/>
          <p:cNvSpPr txBox="1"/>
          <p:nvPr/>
        </p:nvSpPr>
        <p:spPr>
          <a:xfrm>
            <a:off x="5562600" y="4792262"/>
            <a:ext cx="3276600" cy="1985159"/>
          </a:xfrm>
          <a:prstGeom prst="rect">
            <a:avLst/>
          </a:prstGeom>
          <a:noFill/>
          <a:ln w="28575">
            <a:solidFill>
              <a:schemeClr val="tx1">
                <a:lumMod val="95000"/>
                <a:lumOff val="5000"/>
              </a:schemeClr>
            </a:solidFill>
          </a:ln>
        </p:spPr>
        <p:txBody>
          <a:bodyPr wrap="square" lIns="0" tIns="91440" rIns="0" bIns="91440" rtlCol="0" anchor="ctr" anchorCtr="1">
            <a:spAutoFit/>
          </a:bodyPr>
          <a:lstStyle/>
          <a:p>
            <a:pPr marL="0" lvl="1">
              <a:spcAft>
                <a:spcPts val="600"/>
              </a:spcAft>
            </a:pPr>
            <a:r>
              <a:rPr lang="en-US" sz="2800" dirty="0"/>
              <a:t>100% perfect (</a:t>
            </a:r>
            <a:r>
              <a:rPr lang="en-US" sz="2800" b="1" dirty="0"/>
              <a:t>Matthew </a:t>
            </a:r>
            <a:r>
              <a:rPr lang="en-US" sz="2800" b="1" dirty="0" smtClean="0"/>
              <a:t>5:48</a:t>
            </a:r>
            <a:r>
              <a:rPr lang="en-US" sz="2800" dirty="0" smtClean="0"/>
              <a:t>)</a:t>
            </a:r>
          </a:p>
          <a:p>
            <a:pPr marL="0" lvl="1">
              <a:spcAft>
                <a:spcPts val="600"/>
              </a:spcAft>
            </a:pPr>
            <a:r>
              <a:rPr lang="en-US" sz="2800" dirty="0"/>
              <a:t>W</a:t>
            </a:r>
            <a:r>
              <a:rPr lang="en-US" sz="2800" dirty="0" smtClean="0"/>
              <a:t>e </a:t>
            </a:r>
            <a:r>
              <a:rPr lang="en-US" sz="2800" dirty="0"/>
              <a:t>all stand silent (</a:t>
            </a:r>
            <a:r>
              <a:rPr lang="en-US" sz="2800" b="1" dirty="0"/>
              <a:t>Romans 3:19,20</a:t>
            </a:r>
            <a:r>
              <a:rPr lang="en-US" sz="2800" dirty="0" smtClean="0"/>
              <a:t>)</a:t>
            </a:r>
            <a:endParaRPr lang="en-US" sz="2800" dirty="0"/>
          </a:p>
        </p:txBody>
      </p:sp>
    </p:spTree>
    <p:extLst>
      <p:ext uri="{BB962C8B-B14F-4D97-AF65-F5344CB8AC3E}">
        <p14:creationId xmlns:p14="http://schemas.microsoft.com/office/powerpoint/2010/main" val="2724595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left)">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wipe(left)">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wipe(left)">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
                                            <p:bg/>
                                          </p:spTgt>
                                        </p:tgtEl>
                                        <p:attrNameLst>
                                          <p:attrName>style.visibility</p:attrName>
                                        </p:attrNameLst>
                                      </p:cBhvr>
                                      <p:to>
                                        <p:strVal val="visible"/>
                                      </p:to>
                                    </p:set>
                                    <p:animEffect transition="in" filter="fade">
                                      <p:cBhvr>
                                        <p:cTn id="57" dur="500"/>
                                        <p:tgtEl>
                                          <p:spTgt spid="2">
                                            <p:bg/>
                                          </p:spTgt>
                                        </p:tgtEl>
                                      </p:cBhvr>
                                    </p:animEffect>
                                  </p:childTnLst>
                                </p:cTn>
                              </p:par>
                            </p:childTnLst>
                          </p:cTn>
                        </p:par>
                        <p:par>
                          <p:cTn id="58" fill="hold">
                            <p:stCondLst>
                              <p:cond delay="500"/>
                            </p:stCondLst>
                            <p:childTnLst>
                              <p:par>
                                <p:cTn id="59" presetID="10" presetClass="entr" presetSubtype="0" fill="hold" grpId="0" nodeType="afterEffect">
                                  <p:stCondLst>
                                    <p:cond delay="0"/>
                                  </p:stCondLst>
                                  <p:childTnLst>
                                    <p:set>
                                      <p:cBhvr>
                                        <p:cTn id="60" dur="1" fill="hold">
                                          <p:stCondLst>
                                            <p:cond delay="0"/>
                                          </p:stCondLst>
                                        </p:cTn>
                                        <p:tgtEl>
                                          <p:spTgt spid="2">
                                            <p:txEl>
                                              <p:pRg st="0" end="0"/>
                                            </p:txEl>
                                          </p:spTgt>
                                        </p:tgtEl>
                                        <p:attrNameLst>
                                          <p:attrName>style.visibility</p:attrName>
                                        </p:attrNameLst>
                                      </p:cBhvr>
                                      <p:to>
                                        <p:strVal val="visible"/>
                                      </p:to>
                                    </p:set>
                                    <p:animEffect transition="in" filter="fade">
                                      <p:cBhvr>
                                        <p:cTn id="61" dur="500"/>
                                        <p:tgtEl>
                                          <p:spTgt spid="2">
                                            <p:txEl>
                                              <p:pRg st="0" end="0"/>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2">
                                            <p:txEl>
                                              <p:pRg st="1" end="1"/>
                                            </p:txEl>
                                          </p:spTgt>
                                        </p:tgtEl>
                                        <p:attrNameLst>
                                          <p:attrName>style.visibility</p:attrName>
                                        </p:attrNameLst>
                                      </p:cBhvr>
                                      <p:to>
                                        <p:strVal val="visible"/>
                                      </p:to>
                                    </p:set>
                                    <p:animEffect transition="in" filter="fade">
                                      <p:cBhvr>
                                        <p:cTn id="66"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P spid="2" grpId="0" uiExpand="1" build="p" bldLvl="2"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868362"/>
          </a:xfrm>
        </p:spPr>
        <p:txBody>
          <a:bodyPr>
            <a:normAutofit/>
          </a:bodyPr>
          <a:lstStyle/>
          <a:p>
            <a:r>
              <a:rPr lang="en-US" b="1" u="sng" dirty="0" smtClean="0"/>
              <a:t>Remember : Two Problems</a:t>
            </a:r>
            <a:endParaRPr lang="en-US" b="1" u="sng" dirty="0"/>
          </a:p>
        </p:txBody>
      </p:sp>
      <p:sp>
        <p:nvSpPr>
          <p:cNvPr id="4" name="Content Placeholder 3"/>
          <p:cNvSpPr>
            <a:spLocks noGrp="1"/>
          </p:cNvSpPr>
          <p:nvPr>
            <p:ph idx="1"/>
          </p:nvPr>
        </p:nvSpPr>
        <p:spPr>
          <a:xfrm>
            <a:off x="0" y="990600"/>
            <a:ext cx="8991600" cy="5562600"/>
          </a:xfrm>
        </p:spPr>
        <p:txBody>
          <a:bodyPr>
            <a:noAutofit/>
          </a:bodyPr>
          <a:lstStyle/>
          <a:p>
            <a:pPr marL="514350" lvl="0" indent="-514350" hangingPunct="0">
              <a:buFont typeface="+mj-lt"/>
              <a:buAutoNum type="arabicPeriod"/>
            </a:pPr>
            <a:r>
              <a:rPr lang="en-US" b="1" dirty="0"/>
              <a:t>Sin leads to death</a:t>
            </a:r>
            <a:r>
              <a:rPr lang="en-US" dirty="0"/>
              <a:t> </a:t>
            </a:r>
            <a:endParaRPr lang="en-US" dirty="0" smtClean="0"/>
          </a:p>
          <a:p>
            <a:pPr marL="914400" lvl="1" indent="-514350" hangingPunct="0"/>
            <a:r>
              <a:rPr lang="en-US" dirty="0" smtClean="0"/>
              <a:t>Separation from life (our body)</a:t>
            </a:r>
          </a:p>
          <a:p>
            <a:pPr marL="914400" lvl="1" indent="-514350" hangingPunct="0"/>
            <a:r>
              <a:rPr lang="en-US" dirty="0" smtClean="0"/>
              <a:t>Separation from the source of life (God)</a:t>
            </a:r>
          </a:p>
          <a:p>
            <a:pPr marL="914400" lvl="1" indent="-514350" hangingPunct="0"/>
            <a:r>
              <a:rPr lang="en-US" b="1" dirty="0"/>
              <a:t>Romans </a:t>
            </a:r>
            <a:r>
              <a:rPr lang="en-US" b="1" dirty="0" smtClean="0"/>
              <a:t>5:12   </a:t>
            </a:r>
            <a:r>
              <a:rPr lang="en-US" dirty="0" smtClean="0"/>
              <a:t>We all have sin – we all will die </a:t>
            </a:r>
          </a:p>
          <a:p>
            <a:pPr marL="914400" lvl="1" indent="-514350" hangingPunct="0"/>
            <a:r>
              <a:rPr lang="en-US" dirty="0" smtClean="0"/>
              <a:t>It’s </a:t>
            </a:r>
            <a:r>
              <a:rPr lang="en-US" dirty="0"/>
              <a:t>not just what we do, it’s who we are. </a:t>
            </a:r>
            <a:endParaRPr lang="en-US" dirty="0" smtClean="0"/>
          </a:p>
          <a:p>
            <a:pPr marL="514350" lvl="0" indent="-514350" hangingPunct="0">
              <a:buFont typeface="+mj-lt"/>
              <a:buAutoNum type="arabicPeriod"/>
            </a:pPr>
            <a:r>
              <a:rPr lang="en-US" b="1" dirty="0" smtClean="0"/>
              <a:t>Breaking </a:t>
            </a:r>
            <a:r>
              <a:rPr lang="en-US" b="1" dirty="0"/>
              <a:t>the law leads to punishment</a:t>
            </a:r>
            <a:r>
              <a:rPr lang="en-US" dirty="0"/>
              <a:t> </a:t>
            </a:r>
            <a:endParaRPr lang="en-US" dirty="0" smtClean="0"/>
          </a:p>
          <a:p>
            <a:pPr marL="914400" lvl="1" indent="-514350" hangingPunct="0"/>
            <a:r>
              <a:rPr lang="en-US" dirty="0" smtClean="0"/>
              <a:t>We </a:t>
            </a:r>
            <a:r>
              <a:rPr lang="en-US" dirty="0"/>
              <a:t>are </a:t>
            </a:r>
            <a:r>
              <a:rPr lang="en-US" b="1" dirty="0"/>
              <a:t>all guilty </a:t>
            </a:r>
            <a:r>
              <a:rPr lang="en-US" dirty="0"/>
              <a:t>of breaking all of God’s </a:t>
            </a:r>
            <a:r>
              <a:rPr lang="en-US" dirty="0" smtClean="0"/>
              <a:t>laws</a:t>
            </a:r>
          </a:p>
          <a:p>
            <a:pPr marL="914400" lvl="1" indent="-514350" hangingPunct="0"/>
            <a:r>
              <a:rPr lang="en-US" dirty="0" smtClean="0"/>
              <a:t>Even if we don’t </a:t>
            </a:r>
            <a:r>
              <a:rPr lang="en-US" b="1" dirty="0" smtClean="0"/>
              <a:t>feel guilty</a:t>
            </a:r>
            <a:r>
              <a:rPr lang="en-US" dirty="0" smtClean="0"/>
              <a:t>, we are </a:t>
            </a:r>
            <a:r>
              <a:rPr lang="en-US" b="1" dirty="0" smtClean="0"/>
              <a:t>legally guilty</a:t>
            </a:r>
          </a:p>
          <a:p>
            <a:pPr marL="914400" lvl="1" indent="-514350" hangingPunct="0"/>
            <a:r>
              <a:rPr lang="en-US" i="1" dirty="0" smtClean="0"/>
              <a:t>We cannot </a:t>
            </a:r>
            <a:r>
              <a:rPr lang="en-US" b="1" i="1" dirty="0" smtClean="0"/>
              <a:t>balance</a:t>
            </a:r>
            <a:r>
              <a:rPr lang="en-US" i="1" dirty="0" smtClean="0"/>
              <a:t> </a:t>
            </a:r>
            <a:r>
              <a:rPr lang="en-US" dirty="0" smtClean="0"/>
              <a:t>sin with good works</a:t>
            </a:r>
            <a:endParaRPr lang="en-US" dirty="0"/>
          </a:p>
          <a:p>
            <a:pPr marL="914400" lvl="1" indent="-514350" hangingPunct="0"/>
            <a:r>
              <a:rPr lang="en-US" dirty="0" smtClean="0"/>
              <a:t>God is </a:t>
            </a:r>
            <a:r>
              <a:rPr lang="en-US" u="sng" dirty="0" smtClean="0"/>
              <a:t>very holy</a:t>
            </a:r>
            <a:r>
              <a:rPr lang="en-US" dirty="0" smtClean="0"/>
              <a:t> (</a:t>
            </a:r>
            <a:r>
              <a:rPr lang="en-US" b="1" dirty="0" smtClean="0"/>
              <a:t>Isaiah 6:1-5</a:t>
            </a:r>
            <a:r>
              <a:rPr lang="en-US" dirty="0" smtClean="0"/>
              <a:t>) and everyone is </a:t>
            </a:r>
            <a:r>
              <a:rPr lang="en-US" u="sng" dirty="0" smtClean="0"/>
              <a:t>very guilty</a:t>
            </a:r>
            <a:r>
              <a:rPr lang="en-US" dirty="0" smtClean="0"/>
              <a:t> (</a:t>
            </a:r>
            <a:r>
              <a:rPr lang="en-US" b="1" dirty="0"/>
              <a:t>Romans </a:t>
            </a:r>
            <a:r>
              <a:rPr lang="en-US" b="1" dirty="0" smtClean="0"/>
              <a:t>3:10-12</a:t>
            </a:r>
            <a:r>
              <a:rPr lang="en-US" dirty="0" smtClean="0"/>
              <a:t>)</a:t>
            </a:r>
            <a:endParaRPr lang="en-US" dirty="0"/>
          </a:p>
        </p:txBody>
      </p:sp>
      <p:pic>
        <p:nvPicPr>
          <p:cNvPr id="1026" name="Picture 2" descr="yin-ya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34200" y="5257800"/>
            <a:ext cx="457200" cy="457200"/>
          </a:xfrm>
          <a:prstGeom prst="rect">
            <a:avLst/>
          </a:prstGeom>
          <a:noFill/>
          <a:extLst>
            <a:ext uri="{909E8E84-426E-40DD-AFC4-6F175D3DCCD1}">
              <a14:hiddenFill xmlns:a14="http://schemas.microsoft.com/office/drawing/2010/main">
                <a:solidFill>
                  <a:srgbClr val="FFFFFF"/>
                </a:solidFill>
              </a14:hiddenFill>
            </a:ext>
          </a:extLst>
        </p:spPr>
      </p:pic>
      <p:sp>
        <p:nvSpPr>
          <p:cNvPr id="5" name="&quot;No&quot; Symbol 4"/>
          <p:cNvSpPr/>
          <p:nvPr/>
        </p:nvSpPr>
        <p:spPr>
          <a:xfrm>
            <a:off x="6869430" y="5169258"/>
            <a:ext cx="609600" cy="621942"/>
          </a:xfrm>
          <a:prstGeom prst="noSmoking">
            <a:avLst>
              <a:gd name="adj" fmla="val 3309"/>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757899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left)">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wipe(left)">
                                      <p:cBhvr>
                                        <p:cTn id="47" dur="500"/>
                                        <p:tgtEl>
                                          <p:spTgt spid="4">
                                            <p:txEl>
                                              <p:pRg st="8" end="8"/>
                                            </p:txEl>
                                          </p:spTgt>
                                        </p:tgtEl>
                                      </p:cBhvr>
                                    </p:animEffect>
                                  </p:childTnLst>
                                </p:cTn>
                              </p:par>
                            </p:childTnLst>
                          </p:cTn>
                        </p:par>
                        <p:par>
                          <p:cTn id="48" fill="hold">
                            <p:stCondLst>
                              <p:cond delay="500"/>
                            </p:stCondLst>
                            <p:childTnLst>
                              <p:par>
                                <p:cTn id="49" presetID="21" presetClass="entr" presetSubtype="1" fill="hold" nodeType="afterEffect">
                                  <p:stCondLst>
                                    <p:cond delay="0"/>
                                  </p:stCondLst>
                                  <p:childTnLst>
                                    <p:set>
                                      <p:cBhvr>
                                        <p:cTn id="50" dur="1" fill="hold">
                                          <p:stCondLst>
                                            <p:cond delay="0"/>
                                          </p:stCondLst>
                                        </p:cTn>
                                        <p:tgtEl>
                                          <p:spTgt spid="1026"/>
                                        </p:tgtEl>
                                        <p:attrNameLst>
                                          <p:attrName>style.visibility</p:attrName>
                                        </p:attrNameLst>
                                      </p:cBhvr>
                                      <p:to>
                                        <p:strVal val="visible"/>
                                      </p:to>
                                    </p:set>
                                    <p:animEffect transition="in" filter="wheel(1)">
                                      <p:cBhvr>
                                        <p:cTn id="51" dur="2000"/>
                                        <p:tgtEl>
                                          <p:spTgt spid="1026"/>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5"/>
                                        </p:tgtEl>
                                        <p:attrNameLst>
                                          <p:attrName>style.visibility</p:attrName>
                                        </p:attrNameLst>
                                      </p:cBhvr>
                                      <p:to>
                                        <p:strVal val="visible"/>
                                      </p:to>
                                    </p:set>
                                    <p:anim calcmode="lin" valueType="num">
                                      <p:cBhvr>
                                        <p:cTn id="56" dur="500" fill="hold"/>
                                        <p:tgtEl>
                                          <p:spTgt spid="5"/>
                                        </p:tgtEl>
                                        <p:attrNameLst>
                                          <p:attrName>ppt_w</p:attrName>
                                        </p:attrNameLst>
                                      </p:cBhvr>
                                      <p:tavLst>
                                        <p:tav tm="0">
                                          <p:val>
                                            <p:fltVal val="0"/>
                                          </p:val>
                                        </p:tav>
                                        <p:tav tm="100000">
                                          <p:val>
                                            <p:strVal val="#ppt_w"/>
                                          </p:val>
                                        </p:tav>
                                      </p:tavLst>
                                    </p:anim>
                                    <p:anim calcmode="lin" valueType="num">
                                      <p:cBhvr>
                                        <p:cTn id="57" dur="500" fill="hold"/>
                                        <p:tgtEl>
                                          <p:spTgt spid="5"/>
                                        </p:tgtEl>
                                        <p:attrNameLst>
                                          <p:attrName>ppt_h</p:attrName>
                                        </p:attrNameLst>
                                      </p:cBhvr>
                                      <p:tavLst>
                                        <p:tav tm="0">
                                          <p:val>
                                            <p:fltVal val="0"/>
                                          </p:val>
                                        </p:tav>
                                        <p:tav tm="100000">
                                          <p:val>
                                            <p:strVal val="#ppt_h"/>
                                          </p:val>
                                        </p:tav>
                                      </p:tavLst>
                                    </p:anim>
                                    <p:animEffect transition="in" filter="fade">
                                      <p:cBhvr>
                                        <p:cTn id="58" dur="500"/>
                                        <p:tgtEl>
                                          <p:spTgt spid="5"/>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grpId="0" nodeType="clickEffect">
                                  <p:stCondLst>
                                    <p:cond delay="0"/>
                                  </p:stCondLst>
                                  <p:childTnLst>
                                    <p:set>
                                      <p:cBhvr>
                                        <p:cTn id="62" dur="1" fill="hold">
                                          <p:stCondLst>
                                            <p:cond delay="0"/>
                                          </p:stCondLst>
                                        </p:cTn>
                                        <p:tgtEl>
                                          <p:spTgt spid="4">
                                            <p:txEl>
                                              <p:pRg st="9" end="9"/>
                                            </p:txEl>
                                          </p:spTgt>
                                        </p:tgtEl>
                                        <p:attrNameLst>
                                          <p:attrName>style.visibility</p:attrName>
                                        </p:attrNameLst>
                                      </p:cBhvr>
                                      <p:to>
                                        <p:strVal val="visible"/>
                                      </p:to>
                                    </p:set>
                                    <p:animEffect transition="in" filter="wipe(left)">
                                      <p:cBhvr>
                                        <p:cTn id="63"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685800"/>
          </a:xfrm>
        </p:spPr>
        <p:txBody>
          <a:bodyPr>
            <a:noAutofit/>
          </a:bodyPr>
          <a:lstStyle/>
          <a:p>
            <a:r>
              <a:rPr lang="en-US" sz="4000" b="1" u="sng" dirty="0" smtClean="0"/>
              <a:t>Christmas : God Almighty becomes a man</a:t>
            </a:r>
            <a:endParaRPr lang="en-US" sz="4000" b="1" u="sng" dirty="0"/>
          </a:p>
        </p:txBody>
      </p:sp>
      <p:sp>
        <p:nvSpPr>
          <p:cNvPr id="4" name="Content Placeholder 3"/>
          <p:cNvSpPr>
            <a:spLocks noGrp="1"/>
          </p:cNvSpPr>
          <p:nvPr>
            <p:ph idx="1"/>
          </p:nvPr>
        </p:nvSpPr>
        <p:spPr>
          <a:xfrm>
            <a:off x="228600" y="914400"/>
            <a:ext cx="8458200" cy="5410200"/>
          </a:xfrm>
        </p:spPr>
        <p:txBody>
          <a:bodyPr>
            <a:normAutofit lnSpcReduction="10000"/>
          </a:bodyPr>
          <a:lstStyle/>
          <a:p>
            <a:pPr>
              <a:spcAft>
                <a:spcPts val="1200"/>
              </a:spcAft>
            </a:pPr>
            <a:r>
              <a:rPr lang="en-US" b="1" dirty="0" smtClean="0"/>
              <a:t>Isaiah 7:14 </a:t>
            </a:r>
            <a:r>
              <a:rPr lang="en-US" dirty="0" smtClean="0"/>
              <a:t> – a sign : the virgin has a baby –&gt; Immanuel = “God with us”</a:t>
            </a:r>
          </a:p>
          <a:p>
            <a:pPr>
              <a:spcAft>
                <a:spcPts val="1200"/>
              </a:spcAft>
            </a:pPr>
            <a:r>
              <a:rPr lang="en-US" b="1" dirty="0" smtClean="0"/>
              <a:t>Isaiah 9:6 </a:t>
            </a:r>
            <a:r>
              <a:rPr lang="en-US" dirty="0" smtClean="0"/>
              <a:t>– a child is born, a son is given</a:t>
            </a:r>
          </a:p>
          <a:p>
            <a:pPr>
              <a:spcAft>
                <a:spcPts val="1200"/>
              </a:spcAft>
            </a:pPr>
            <a:r>
              <a:rPr lang="en-US" b="1" dirty="0" smtClean="0"/>
              <a:t>Matthew 1:21-23 </a:t>
            </a:r>
            <a:r>
              <a:rPr lang="en-US" dirty="0" smtClean="0"/>
              <a:t> –&gt; Jesus = “Savior”</a:t>
            </a:r>
          </a:p>
          <a:p>
            <a:pPr>
              <a:spcAft>
                <a:spcPts val="1200"/>
              </a:spcAft>
            </a:pPr>
            <a:r>
              <a:rPr lang="en-US" dirty="0" smtClean="0"/>
              <a:t>Think about this:</a:t>
            </a:r>
          </a:p>
          <a:p>
            <a:pPr lvl="1">
              <a:spcAft>
                <a:spcPts val="1200"/>
              </a:spcAft>
            </a:pPr>
            <a:r>
              <a:rPr lang="en-US" dirty="0" smtClean="0"/>
              <a:t>the Creator became one of His own creatures.</a:t>
            </a:r>
          </a:p>
          <a:p>
            <a:pPr lvl="1">
              <a:spcAft>
                <a:spcPts val="1200"/>
              </a:spcAft>
            </a:pPr>
            <a:r>
              <a:rPr lang="en-US" dirty="0" smtClean="0"/>
              <a:t>The all-powerful God humbled Himself and became a man (</a:t>
            </a:r>
            <a:r>
              <a:rPr lang="en-US" b="1" dirty="0" smtClean="0"/>
              <a:t>John 1:1-4,14</a:t>
            </a:r>
            <a:r>
              <a:rPr lang="en-US" dirty="0" smtClean="0"/>
              <a:t>)</a:t>
            </a:r>
          </a:p>
          <a:p>
            <a:pPr lvl="1">
              <a:spcAft>
                <a:spcPts val="1200"/>
              </a:spcAft>
            </a:pPr>
            <a:r>
              <a:rPr lang="en-US" dirty="0" smtClean="0"/>
              <a:t>Why would He do something so amazing?</a:t>
            </a:r>
          </a:p>
        </p:txBody>
      </p:sp>
    </p:spTree>
    <p:extLst>
      <p:ext uri="{BB962C8B-B14F-4D97-AF65-F5344CB8AC3E}">
        <p14:creationId xmlns:p14="http://schemas.microsoft.com/office/powerpoint/2010/main" val="2559970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838200"/>
          </a:xfrm>
        </p:spPr>
        <p:txBody>
          <a:bodyPr>
            <a:noAutofit/>
          </a:bodyPr>
          <a:lstStyle/>
          <a:p>
            <a:r>
              <a:rPr lang="en-US" sz="4000" b="1" u="sng" dirty="0" smtClean="0"/>
              <a:t>Proud Leaders and Wrong Expectations</a:t>
            </a:r>
            <a:endParaRPr lang="en-US" sz="4000" b="1" u="sng" dirty="0"/>
          </a:p>
        </p:txBody>
      </p:sp>
      <p:sp>
        <p:nvSpPr>
          <p:cNvPr id="4" name="Content Placeholder 3"/>
          <p:cNvSpPr>
            <a:spLocks noGrp="1"/>
          </p:cNvSpPr>
          <p:nvPr>
            <p:ph idx="1"/>
          </p:nvPr>
        </p:nvSpPr>
        <p:spPr>
          <a:xfrm>
            <a:off x="228600" y="1066800"/>
            <a:ext cx="8458200" cy="5486400"/>
          </a:xfrm>
        </p:spPr>
        <p:txBody>
          <a:bodyPr>
            <a:normAutofit fontScale="92500"/>
          </a:bodyPr>
          <a:lstStyle/>
          <a:p>
            <a:pPr>
              <a:spcAft>
                <a:spcPts val="1200"/>
              </a:spcAft>
            </a:pPr>
            <a:r>
              <a:rPr lang="en-US" dirty="0" smtClean="0"/>
              <a:t>Jesus came exactly as promised through the family line of Abraham, Isaac, Jacob, Judah, and David.</a:t>
            </a:r>
          </a:p>
          <a:p>
            <a:pPr>
              <a:spcAft>
                <a:spcPts val="1200"/>
              </a:spcAft>
            </a:pPr>
            <a:r>
              <a:rPr lang="en-US" b="1" dirty="0" smtClean="0"/>
              <a:t>John 1:10-11</a:t>
            </a:r>
            <a:r>
              <a:rPr lang="en-US" dirty="0" smtClean="0"/>
              <a:t> – but the people of Israel did not receive Him.  Why not…?</a:t>
            </a:r>
          </a:p>
          <a:p>
            <a:pPr lvl="1">
              <a:spcAft>
                <a:spcPts val="1200"/>
              </a:spcAft>
            </a:pPr>
            <a:r>
              <a:rPr lang="en-US" dirty="0" smtClean="0"/>
              <a:t>The people of Israel wanted a Savior who would conquer the Romans and give them back their country</a:t>
            </a:r>
          </a:p>
          <a:p>
            <a:pPr lvl="1">
              <a:spcAft>
                <a:spcPts val="1200"/>
              </a:spcAft>
            </a:pPr>
            <a:r>
              <a:rPr lang="en-US" dirty="0" smtClean="0"/>
              <a:t>The Jewish leaders used their religious system to show off their own self-righteousness.</a:t>
            </a:r>
          </a:p>
          <a:p>
            <a:pPr lvl="1">
              <a:spcAft>
                <a:spcPts val="1200"/>
              </a:spcAft>
            </a:pPr>
            <a:r>
              <a:rPr lang="en-US" dirty="0" smtClean="0"/>
              <a:t>The Pharisees, Scribes, and Sadducees hated Jesus because He didn’t follow their traditions.</a:t>
            </a:r>
          </a:p>
        </p:txBody>
      </p:sp>
    </p:spTree>
    <p:extLst>
      <p:ext uri="{BB962C8B-B14F-4D97-AF65-F5344CB8AC3E}">
        <p14:creationId xmlns:p14="http://schemas.microsoft.com/office/powerpoint/2010/main" val="1966479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838200"/>
          </a:xfrm>
        </p:spPr>
        <p:txBody>
          <a:bodyPr>
            <a:noAutofit/>
          </a:bodyPr>
          <a:lstStyle/>
          <a:p>
            <a:r>
              <a:rPr lang="en-US" sz="4000" b="1" u="sng" dirty="0" smtClean="0"/>
              <a:t>Jesus heals a needy man</a:t>
            </a:r>
            <a:endParaRPr lang="en-US" sz="4000" b="1" u="sng" dirty="0"/>
          </a:p>
        </p:txBody>
      </p:sp>
      <p:sp>
        <p:nvSpPr>
          <p:cNvPr id="4" name="Content Placeholder 3"/>
          <p:cNvSpPr>
            <a:spLocks noGrp="1"/>
          </p:cNvSpPr>
          <p:nvPr>
            <p:ph idx="1"/>
          </p:nvPr>
        </p:nvSpPr>
        <p:spPr>
          <a:xfrm>
            <a:off x="152400" y="914400"/>
            <a:ext cx="8839200" cy="5257800"/>
          </a:xfrm>
        </p:spPr>
        <p:txBody>
          <a:bodyPr>
            <a:normAutofit fontScale="85000" lnSpcReduction="10000"/>
          </a:bodyPr>
          <a:lstStyle/>
          <a:p>
            <a:pPr marL="0" indent="0">
              <a:spcAft>
                <a:spcPts val="1200"/>
              </a:spcAft>
              <a:buNone/>
            </a:pPr>
            <a:r>
              <a:rPr lang="en-US" b="1" u="sng" dirty="0" smtClean="0"/>
              <a:t>Mark 2</a:t>
            </a:r>
            <a:r>
              <a:rPr lang="en-US" dirty="0" smtClean="0"/>
              <a:t>  – Three kinds of people: needy, curious, skeptics</a:t>
            </a:r>
          </a:p>
          <a:p>
            <a:pPr>
              <a:spcAft>
                <a:spcPts val="1200"/>
              </a:spcAft>
            </a:pPr>
            <a:r>
              <a:rPr lang="en-US" b="1" dirty="0" smtClean="0"/>
              <a:t>Verses 1-4</a:t>
            </a:r>
            <a:r>
              <a:rPr lang="en-US" dirty="0" smtClean="0"/>
              <a:t>: the man’s friends bring him for healing</a:t>
            </a:r>
          </a:p>
          <a:p>
            <a:pPr>
              <a:spcAft>
                <a:spcPts val="1200"/>
              </a:spcAft>
            </a:pPr>
            <a:r>
              <a:rPr lang="en-US" b="1" dirty="0" smtClean="0"/>
              <a:t>Verse 5</a:t>
            </a:r>
            <a:r>
              <a:rPr lang="en-US" dirty="0" smtClean="0"/>
              <a:t>: Surprise – Jesus forgives his sins</a:t>
            </a:r>
          </a:p>
          <a:p>
            <a:pPr>
              <a:spcAft>
                <a:spcPts val="1200"/>
              </a:spcAft>
            </a:pPr>
            <a:r>
              <a:rPr lang="en-US" b="1" dirty="0" smtClean="0"/>
              <a:t>Verses 6-7</a:t>
            </a:r>
            <a:r>
              <a:rPr lang="en-US" dirty="0" smtClean="0"/>
              <a:t>: “only God can forgive sins!”</a:t>
            </a:r>
          </a:p>
          <a:p>
            <a:pPr>
              <a:spcAft>
                <a:spcPts val="1200"/>
              </a:spcAft>
            </a:pPr>
            <a:r>
              <a:rPr lang="en-US" b="1" dirty="0" smtClean="0"/>
              <a:t>Verses 8-12</a:t>
            </a:r>
          </a:p>
          <a:p>
            <a:pPr lvl="1">
              <a:spcAft>
                <a:spcPts val="1200"/>
              </a:spcAft>
            </a:pPr>
            <a:r>
              <a:rPr lang="en-US" dirty="0" smtClean="0"/>
              <a:t>Jesus </a:t>
            </a:r>
            <a:r>
              <a:rPr lang="en-US" u="sng" dirty="0" smtClean="0"/>
              <a:t>is God</a:t>
            </a:r>
            <a:r>
              <a:rPr lang="en-US" dirty="0" smtClean="0"/>
              <a:t> and </a:t>
            </a:r>
            <a:r>
              <a:rPr lang="en-US" u="sng" dirty="0" smtClean="0"/>
              <a:t>has authority</a:t>
            </a:r>
            <a:r>
              <a:rPr lang="en-US" dirty="0" smtClean="0"/>
              <a:t> to forgive sins</a:t>
            </a:r>
          </a:p>
          <a:p>
            <a:pPr lvl="1">
              <a:spcAft>
                <a:spcPts val="1200"/>
              </a:spcAft>
            </a:pPr>
            <a:r>
              <a:rPr lang="en-US" dirty="0" smtClean="0"/>
              <a:t>“We have never seen anything like this!”</a:t>
            </a:r>
          </a:p>
          <a:p>
            <a:pPr lvl="1">
              <a:spcAft>
                <a:spcPts val="1200"/>
              </a:spcAft>
            </a:pPr>
            <a:r>
              <a:rPr lang="en-US" dirty="0" smtClean="0"/>
              <a:t>“Miracles” </a:t>
            </a:r>
            <a:r>
              <a:rPr lang="en-US" b="1" dirty="0" smtClean="0"/>
              <a:t>prove</a:t>
            </a:r>
            <a:r>
              <a:rPr lang="en-US" dirty="0" smtClean="0"/>
              <a:t> that the </a:t>
            </a:r>
            <a:r>
              <a:rPr lang="en-US" b="1" dirty="0" smtClean="0"/>
              <a:t>claims</a:t>
            </a:r>
            <a:r>
              <a:rPr lang="en-US" dirty="0" smtClean="0"/>
              <a:t> of Jesus </a:t>
            </a:r>
            <a:r>
              <a:rPr lang="en-US" b="1" dirty="0" smtClean="0"/>
              <a:t>are true</a:t>
            </a:r>
          </a:p>
          <a:p>
            <a:pPr lvl="1">
              <a:spcAft>
                <a:spcPts val="1200"/>
              </a:spcAft>
            </a:pPr>
            <a:r>
              <a:rPr lang="en-US" dirty="0" smtClean="0"/>
              <a:t>Other “supernatural” actions…</a:t>
            </a:r>
          </a:p>
          <a:p>
            <a:pPr>
              <a:spcAft>
                <a:spcPts val="1200"/>
              </a:spcAft>
            </a:pPr>
            <a:endParaRPr lang="en-US" dirty="0" smtClean="0"/>
          </a:p>
        </p:txBody>
      </p:sp>
    </p:spTree>
    <p:extLst>
      <p:ext uri="{BB962C8B-B14F-4D97-AF65-F5344CB8AC3E}">
        <p14:creationId xmlns:p14="http://schemas.microsoft.com/office/powerpoint/2010/main" val="2693301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left)">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wipe(left)">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838200"/>
          </a:xfrm>
        </p:spPr>
        <p:txBody>
          <a:bodyPr>
            <a:noAutofit/>
          </a:bodyPr>
          <a:lstStyle/>
          <a:p>
            <a:r>
              <a:rPr lang="en-US" sz="4000" b="1" u="sng" dirty="0" smtClean="0"/>
              <a:t>Power over nature</a:t>
            </a:r>
            <a:endParaRPr lang="en-US" sz="4000" b="1" u="sng" dirty="0"/>
          </a:p>
        </p:txBody>
      </p:sp>
      <p:sp>
        <p:nvSpPr>
          <p:cNvPr id="4" name="Content Placeholder 3"/>
          <p:cNvSpPr>
            <a:spLocks noGrp="1"/>
          </p:cNvSpPr>
          <p:nvPr>
            <p:ph idx="1"/>
          </p:nvPr>
        </p:nvSpPr>
        <p:spPr>
          <a:xfrm>
            <a:off x="152400" y="914400"/>
            <a:ext cx="8839200" cy="5257800"/>
          </a:xfrm>
        </p:spPr>
        <p:txBody>
          <a:bodyPr>
            <a:normAutofit/>
          </a:bodyPr>
          <a:lstStyle/>
          <a:p>
            <a:pPr>
              <a:spcAft>
                <a:spcPts val="1200"/>
              </a:spcAft>
            </a:pPr>
            <a:r>
              <a:rPr lang="en-US" b="1" u="sng" dirty="0" smtClean="0"/>
              <a:t>Mark 4</a:t>
            </a:r>
            <a:r>
              <a:rPr lang="en-US" dirty="0" smtClean="0"/>
              <a:t>  – A furious storm</a:t>
            </a:r>
          </a:p>
          <a:p>
            <a:pPr>
              <a:spcAft>
                <a:spcPts val="1200"/>
              </a:spcAft>
            </a:pPr>
            <a:r>
              <a:rPr lang="en-US" b="1" dirty="0" smtClean="0"/>
              <a:t>Verses 35-36</a:t>
            </a:r>
            <a:r>
              <a:rPr lang="en-US" dirty="0" smtClean="0"/>
              <a:t>: a group of boats crossing the lake</a:t>
            </a:r>
          </a:p>
          <a:p>
            <a:pPr>
              <a:spcAft>
                <a:spcPts val="1200"/>
              </a:spcAft>
            </a:pPr>
            <a:r>
              <a:rPr lang="en-US" b="1" dirty="0" smtClean="0"/>
              <a:t>Verses 37-38</a:t>
            </a:r>
            <a:r>
              <a:rPr lang="en-US" dirty="0" smtClean="0"/>
              <a:t>: the fishermen are </a:t>
            </a:r>
            <a:r>
              <a:rPr lang="en-US" b="1" dirty="0" smtClean="0"/>
              <a:t>afraid</a:t>
            </a:r>
            <a:r>
              <a:rPr lang="en-US" dirty="0" smtClean="0"/>
              <a:t> of the storm </a:t>
            </a:r>
            <a:r>
              <a:rPr lang="en-US" b="1" dirty="0" smtClean="0"/>
              <a:t>outside</a:t>
            </a:r>
            <a:r>
              <a:rPr lang="en-US" dirty="0" smtClean="0"/>
              <a:t> of the boat</a:t>
            </a:r>
          </a:p>
          <a:p>
            <a:pPr>
              <a:spcAft>
                <a:spcPts val="1200"/>
              </a:spcAft>
            </a:pPr>
            <a:r>
              <a:rPr lang="en-US" b="1" dirty="0" smtClean="0"/>
              <a:t>Verse 39</a:t>
            </a:r>
            <a:r>
              <a:rPr lang="en-US" dirty="0" smtClean="0"/>
              <a:t>: Jesus speaks to the wind and waves</a:t>
            </a:r>
          </a:p>
          <a:p>
            <a:pPr>
              <a:spcAft>
                <a:spcPts val="1200"/>
              </a:spcAft>
            </a:pPr>
            <a:r>
              <a:rPr lang="en-US" b="1" dirty="0" smtClean="0"/>
              <a:t>Verses 40-41</a:t>
            </a:r>
            <a:r>
              <a:rPr lang="en-US" dirty="0" smtClean="0"/>
              <a:t>: the disciples are now </a:t>
            </a:r>
            <a:r>
              <a:rPr lang="en-US" b="1" dirty="0" smtClean="0"/>
              <a:t>afraid</a:t>
            </a:r>
            <a:r>
              <a:rPr lang="en-US" dirty="0" smtClean="0"/>
              <a:t> of the One </a:t>
            </a:r>
            <a:r>
              <a:rPr lang="en-US" b="1" dirty="0" smtClean="0"/>
              <a:t>inside</a:t>
            </a:r>
            <a:r>
              <a:rPr lang="en-US" dirty="0" smtClean="0"/>
              <a:t> the boat</a:t>
            </a:r>
          </a:p>
        </p:txBody>
      </p:sp>
    </p:spTree>
    <p:extLst>
      <p:ext uri="{BB962C8B-B14F-4D97-AF65-F5344CB8AC3E}">
        <p14:creationId xmlns:p14="http://schemas.microsoft.com/office/powerpoint/2010/main" val="2417264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838200"/>
          </a:xfrm>
        </p:spPr>
        <p:txBody>
          <a:bodyPr>
            <a:noAutofit/>
          </a:bodyPr>
          <a:lstStyle/>
          <a:p>
            <a:r>
              <a:rPr lang="en-US" sz="4000" b="1" u="sng" dirty="0" smtClean="0"/>
              <a:t>Power over demons</a:t>
            </a:r>
            <a:endParaRPr lang="en-US" sz="4000" b="1" u="sng" dirty="0"/>
          </a:p>
        </p:txBody>
      </p:sp>
      <p:sp>
        <p:nvSpPr>
          <p:cNvPr id="4" name="Content Placeholder 3"/>
          <p:cNvSpPr>
            <a:spLocks noGrp="1"/>
          </p:cNvSpPr>
          <p:nvPr>
            <p:ph idx="1"/>
          </p:nvPr>
        </p:nvSpPr>
        <p:spPr>
          <a:xfrm>
            <a:off x="152400" y="914400"/>
            <a:ext cx="8839200" cy="5257800"/>
          </a:xfrm>
        </p:spPr>
        <p:txBody>
          <a:bodyPr>
            <a:normAutofit/>
          </a:bodyPr>
          <a:lstStyle/>
          <a:p>
            <a:pPr>
              <a:spcAft>
                <a:spcPts val="1200"/>
              </a:spcAft>
            </a:pPr>
            <a:r>
              <a:rPr lang="en-US" b="1" u="sng" dirty="0" smtClean="0"/>
              <a:t>Mark 5</a:t>
            </a:r>
            <a:r>
              <a:rPr lang="en-US" dirty="0" smtClean="0"/>
              <a:t>  – A man living among the dead</a:t>
            </a:r>
          </a:p>
          <a:p>
            <a:pPr>
              <a:spcAft>
                <a:spcPts val="1200"/>
              </a:spcAft>
            </a:pPr>
            <a:r>
              <a:rPr lang="en-US" b="1" dirty="0" smtClean="0"/>
              <a:t>Verses 1-5</a:t>
            </a:r>
            <a:r>
              <a:rPr lang="en-US" dirty="0" smtClean="0"/>
              <a:t>: a man filled with powerful demons</a:t>
            </a:r>
          </a:p>
          <a:p>
            <a:pPr>
              <a:spcAft>
                <a:spcPts val="1200"/>
              </a:spcAft>
            </a:pPr>
            <a:r>
              <a:rPr lang="en-US" b="1" dirty="0" smtClean="0"/>
              <a:t>Verses 11-13</a:t>
            </a:r>
            <a:r>
              <a:rPr lang="en-US" dirty="0" smtClean="0"/>
              <a:t>: Jesus sends the demons out of the man and into some pigs</a:t>
            </a:r>
          </a:p>
          <a:p>
            <a:pPr>
              <a:spcAft>
                <a:spcPts val="1200"/>
              </a:spcAft>
            </a:pPr>
            <a:r>
              <a:rPr lang="en-US" b="1" dirty="0" smtClean="0"/>
              <a:t>Verses 14-15</a:t>
            </a:r>
            <a:r>
              <a:rPr lang="en-US" dirty="0" smtClean="0"/>
              <a:t>: the people are now afraid of a power greater than the demons</a:t>
            </a:r>
          </a:p>
          <a:p>
            <a:pPr>
              <a:spcAft>
                <a:spcPts val="1200"/>
              </a:spcAft>
            </a:pPr>
            <a:r>
              <a:rPr lang="en-US" b="1" dirty="0" smtClean="0"/>
              <a:t>Verses 16-17</a:t>
            </a:r>
            <a:r>
              <a:rPr lang="en-US" dirty="0" smtClean="0"/>
              <a:t>: instead of receiving Jesus, the people ask Him to leave</a:t>
            </a:r>
          </a:p>
        </p:txBody>
      </p:sp>
    </p:spTree>
    <p:extLst>
      <p:ext uri="{BB962C8B-B14F-4D97-AF65-F5344CB8AC3E}">
        <p14:creationId xmlns:p14="http://schemas.microsoft.com/office/powerpoint/2010/main" val="1874755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1783</TotalTime>
  <Words>2662</Words>
  <Application>Microsoft Office PowerPoint</Application>
  <PresentationFormat>On-screen Show (4:3)</PresentationFormat>
  <Paragraphs>166</Paragraphs>
  <Slides>14</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Wingdings</vt:lpstr>
      <vt:lpstr>Office Theme</vt:lpstr>
      <vt:lpstr>Why did Jesus Perform Miracles?</vt:lpstr>
      <vt:lpstr>Study Plan</vt:lpstr>
      <vt:lpstr>Last week - God’s Ten Commandments (Exodus 20)</vt:lpstr>
      <vt:lpstr>Remember : Two Problems</vt:lpstr>
      <vt:lpstr>Christmas : God Almighty becomes a man</vt:lpstr>
      <vt:lpstr>Proud Leaders and Wrong Expectations</vt:lpstr>
      <vt:lpstr>Jesus heals a needy man</vt:lpstr>
      <vt:lpstr>Power over nature</vt:lpstr>
      <vt:lpstr>Power over demons</vt:lpstr>
      <vt:lpstr>Power to rebuild a body</vt:lpstr>
      <vt:lpstr>Power to create matter</vt:lpstr>
      <vt:lpstr>Power over death</vt:lpstr>
      <vt:lpstr>The Power of Jesus</vt:lpstr>
      <vt:lpstr>But is it true…?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Spirits and the Origin of Evil</dc:title>
  <dc:creator>Mark Robnett</dc:creator>
  <cp:lastModifiedBy>Mark Robnett</cp:lastModifiedBy>
  <cp:revision>145</cp:revision>
  <dcterms:created xsi:type="dcterms:W3CDTF">2016-09-26T12:13:45Z</dcterms:created>
  <dcterms:modified xsi:type="dcterms:W3CDTF">2023-05-14T21:30:11Z</dcterms:modified>
</cp:coreProperties>
</file>