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65" r:id="rId4"/>
    <p:sldId id="259" r:id="rId5"/>
    <p:sldId id="258" r:id="rId6"/>
    <p:sldId id="260" r:id="rId7"/>
    <p:sldId id="266" r:id="rId8"/>
    <p:sldId id="268" r:id="rId9"/>
    <p:sldId id="263" r:id="rId10"/>
    <p:sldId id="267"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62" autoAdjust="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9EC245-ADE8-4C0D-80A7-994D40A5F8A4}" type="datetimeFigureOut">
              <a:rPr lang="en-US" smtClean="0"/>
              <a:t>9/19/2020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B717CE-37A2-47A6-A519-B9CDC92ACD14}" type="slidenum">
              <a:rPr lang="en-US" smtClean="0"/>
              <a:t>‹#›</a:t>
            </a:fld>
            <a:endParaRPr lang="en-US"/>
          </a:p>
        </p:txBody>
      </p:sp>
    </p:spTree>
    <p:extLst>
      <p:ext uri="{BB962C8B-B14F-4D97-AF65-F5344CB8AC3E}">
        <p14:creationId xmlns:p14="http://schemas.microsoft.com/office/powerpoint/2010/main" val="104284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live in a broken world, filled with many dangers that can harm us, and sometimes, kill us and those that we love.   And as humans, God has given to us the wonderful ability to accumulate knowledge and predict possible future outcomes.  This process can happen very fast.  Perhaps you are crossing the street and there is a car driving towards you at high speed.  </a:t>
            </a:r>
            <a:r>
              <a:rPr lang="en-US" sz="1200" b="1" kern="1200" dirty="0" smtClean="0">
                <a:solidFill>
                  <a:schemeClr val="tx1"/>
                </a:solidFill>
                <a:effectLst/>
                <a:latin typeface="+mn-lt"/>
                <a:ea typeface="+mn-ea"/>
                <a:cs typeface="+mn-cs"/>
              </a:rPr>
              <a:t>Fear </a:t>
            </a:r>
            <a:r>
              <a:rPr lang="en-US" sz="1200" kern="1200" dirty="0" smtClean="0">
                <a:solidFill>
                  <a:schemeClr val="tx1"/>
                </a:solidFill>
                <a:effectLst/>
                <a:latin typeface="+mn-lt"/>
                <a:ea typeface="+mn-ea"/>
                <a:cs typeface="+mn-cs"/>
              </a:rPr>
              <a:t>rapidly rises in your heart, adrenaline begins to pump, and you quickly run out of the way.  In that case, fear can be a helpful thing.</a:t>
            </a:r>
          </a:p>
        </p:txBody>
      </p:sp>
      <p:sp>
        <p:nvSpPr>
          <p:cNvPr id="4" name="Slide Number Placeholder 3"/>
          <p:cNvSpPr>
            <a:spLocks noGrp="1"/>
          </p:cNvSpPr>
          <p:nvPr>
            <p:ph type="sldNum" sz="quarter" idx="10"/>
          </p:nvPr>
        </p:nvSpPr>
        <p:spPr/>
        <p:txBody>
          <a:bodyPr/>
          <a:lstStyle/>
          <a:p>
            <a:fld id="{0FB717CE-37A2-47A6-A519-B9CDC92ACD14}" type="slidenum">
              <a:rPr lang="en-US" smtClean="0"/>
              <a:t>2</a:t>
            </a:fld>
            <a:endParaRPr lang="en-US"/>
          </a:p>
        </p:txBody>
      </p:sp>
    </p:spTree>
    <p:extLst>
      <p:ext uri="{BB962C8B-B14F-4D97-AF65-F5344CB8AC3E}">
        <p14:creationId xmlns:p14="http://schemas.microsoft.com/office/powerpoint/2010/main" val="1226019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Healthy fear happens when we act in a constructive way to resolve a specific, serious problem.  But there is something less constructive: anxiety</a:t>
            </a:r>
            <a:r>
              <a:rPr lang="en-US" sz="1200" b="1" kern="1200" dirty="0" smtClean="0">
                <a:solidFill>
                  <a:schemeClr val="tx1"/>
                </a:solidFill>
                <a:effectLst/>
                <a:latin typeface="+mn-lt"/>
                <a:ea typeface="+mn-ea"/>
                <a:cs typeface="+mn-cs"/>
              </a:rPr>
              <a:t>.  Anxiety</a:t>
            </a:r>
            <a:r>
              <a:rPr lang="en-US" sz="1200" kern="1200" dirty="0" smtClean="0">
                <a:solidFill>
                  <a:schemeClr val="tx1"/>
                </a:solidFill>
                <a:effectLst/>
                <a:latin typeface="+mn-lt"/>
                <a:ea typeface="+mn-ea"/>
                <a:cs typeface="+mn-cs"/>
              </a:rPr>
              <a:t> is a different kind of fear, one that creates an endless series of negative, “what if” scenarios.  Anxiety can control us, creating constant stress that rarely stops.  It can paralyze us and lead to depression and despair, threatening our existence and identity.</a:t>
            </a:r>
          </a:p>
          <a:p>
            <a:endParaRPr lang="en-US" dirty="0"/>
          </a:p>
        </p:txBody>
      </p:sp>
      <p:sp>
        <p:nvSpPr>
          <p:cNvPr id="4" name="Slide Number Placeholder 3"/>
          <p:cNvSpPr>
            <a:spLocks noGrp="1"/>
          </p:cNvSpPr>
          <p:nvPr>
            <p:ph type="sldNum" sz="quarter" idx="10"/>
          </p:nvPr>
        </p:nvSpPr>
        <p:spPr/>
        <p:txBody>
          <a:bodyPr/>
          <a:lstStyle/>
          <a:p>
            <a:fld id="{0FB717CE-37A2-47A6-A519-B9CDC92ACD14}" type="slidenum">
              <a:rPr lang="en-US" smtClean="0"/>
              <a:t>3</a:t>
            </a:fld>
            <a:endParaRPr lang="en-US"/>
          </a:p>
        </p:txBody>
      </p:sp>
    </p:spTree>
    <p:extLst>
      <p:ext uri="{BB962C8B-B14F-4D97-AF65-F5344CB8AC3E}">
        <p14:creationId xmlns:p14="http://schemas.microsoft.com/office/powerpoint/2010/main" val="289151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Fear is a very strong emotion, perhaps one of the strongest.  It might be the first powerful emotion felt by a baby when he is born, emerging from the security of the mother’s womb and into the cold exposure of the open world.  Different people deal with strong emotions in different ways:</a:t>
            </a:r>
          </a:p>
          <a:p>
            <a:pPr lvl="0"/>
            <a:r>
              <a:rPr lang="en-US" sz="1200" kern="1200" dirty="0" smtClean="0">
                <a:solidFill>
                  <a:schemeClr val="tx1"/>
                </a:solidFill>
                <a:effectLst/>
                <a:latin typeface="+mn-lt"/>
                <a:ea typeface="+mn-ea"/>
                <a:cs typeface="+mn-cs"/>
              </a:rPr>
              <a:t>Some people might tell you to deny your emotions, shut them down and avoid feeling anything at all.</a:t>
            </a:r>
          </a:p>
          <a:p>
            <a:pPr lvl="0"/>
            <a:r>
              <a:rPr lang="en-US" sz="1200" kern="1200" dirty="0" smtClean="0">
                <a:solidFill>
                  <a:schemeClr val="tx1"/>
                </a:solidFill>
                <a:effectLst/>
                <a:latin typeface="+mn-lt"/>
                <a:ea typeface="+mn-ea"/>
                <a:cs typeface="+mn-cs"/>
              </a:rPr>
              <a:t>Other people might encourage you to follow your heart, letting your emotions guide your life.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the Bible doesn’t take us in either of these directions.  If you read the Psalms, you will see constant cries for help and expressions of fear, anger, sorrow, joy, peace, etc.  But you also hear words from God, constantly telling His people not to be anxious.  Jesus constantly gives his disciples this message: “Fear Not!”  Basically, He is saying this: do not let fear of people or situations control your life – fear should not be your boss.</a:t>
            </a:r>
          </a:p>
          <a:p>
            <a:endParaRPr lang="en-US" dirty="0"/>
          </a:p>
        </p:txBody>
      </p:sp>
      <p:sp>
        <p:nvSpPr>
          <p:cNvPr id="4" name="Slide Number Placeholder 3"/>
          <p:cNvSpPr>
            <a:spLocks noGrp="1"/>
          </p:cNvSpPr>
          <p:nvPr>
            <p:ph type="sldNum" sz="quarter" idx="10"/>
          </p:nvPr>
        </p:nvSpPr>
        <p:spPr/>
        <p:txBody>
          <a:bodyPr/>
          <a:lstStyle/>
          <a:p>
            <a:fld id="{0FB717CE-37A2-47A6-A519-B9CDC92ACD14}" type="slidenum">
              <a:rPr lang="en-US" smtClean="0"/>
              <a:t>4</a:t>
            </a:fld>
            <a:endParaRPr lang="en-US"/>
          </a:p>
        </p:txBody>
      </p:sp>
    </p:spTree>
    <p:extLst>
      <p:ext uri="{BB962C8B-B14F-4D97-AF65-F5344CB8AC3E}">
        <p14:creationId xmlns:p14="http://schemas.microsoft.com/office/powerpoint/2010/main" val="911567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Bible is full of times when godly people cried out to the Lord in fear, depression, shame, guilt, etc.  It</a:t>
            </a:r>
            <a:r>
              <a:rPr lang="en-US" baseline="0" dirty="0" smtClean="0"/>
              <a:t> is OK to tell God how you feel – He knows what you’re feeling anyway!</a:t>
            </a:r>
          </a:p>
          <a:p>
            <a:endParaRPr lang="en-US" baseline="0" dirty="0" smtClean="0"/>
          </a:p>
          <a:p>
            <a:r>
              <a:rPr lang="en-US" baseline="0" dirty="0" smtClean="0"/>
              <a:t>But the most often repeated command in the Bible is “Do not fear!”  I’ve heard that it is repeated 365 times – one time for every day of the year.  That is because God is absolutely in control, never surprised, and has everlasting love for His children.  Why should we be afraid of anything?</a:t>
            </a:r>
            <a:endParaRPr lang="en-US" dirty="0"/>
          </a:p>
        </p:txBody>
      </p:sp>
      <p:sp>
        <p:nvSpPr>
          <p:cNvPr id="4" name="Slide Number Placeholder 3"/>
          <p:cNvSpPr>
            <a:spLocks noGrp="1"/>
          </p:cNvSpPr>
          <p:nvPr>
            <p:ph type="sldNum" sz="quarter" idx="10"/>
          </p:nvPr>
        </p:nvSpPr>
        <p:spPr/>
        <p:txBody>
          <a:bodyPr/>
          <a:lstStyle/>
          <a:p>
            <a:fld id="{0FB717CE-37A2-47A6-A519-B9CDC92ACD14}" type="slidenum">
              <a:rPr lang="en-US" smtClean="0"/>
              <a:t>5</a:t>
            </a:fld>
            <a:endParaRPr lang="en-US"/>
          </a:p>
        </p:txBody>
      </p:sp>
    </p:spTree>
    <p:extLst>
      <p:ext uri="{BB962C8B-B14F-4D97-AF65-F5344CB8AC3E}">
        <p14:creationId xmlns:p14="http://schemas.microsoft.com/office/powerpoint/2010/main" val="733944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Turn to </a:t>
            </a:r>
            <a:r>
              <a:rPr lang="en-US" sz="1200" b="1" kern="1200" dirty="0" smtClean="0">
                <a:solidFill>
                  <a:schemeClr val="tx1"/>
                </a:solidFill>
                <a:effectLst/>
                <a:latin typeface="+mn-lt"/>
                <a:ea typeface="+mn-ea"/>
                <a:cs typeface="+mn-cs"/>
              </a:rPr>
              <a:t>Mark 4:35-41</a:t>
            </a:r>
            <a:r>
              <a:rPr lang="en-US" sz="1200" kern="1200" dirty="0" smtClean="0">
                <a:solidFill>
                  <a:schemeClr val="tx1"/>
                </a:solidFill>
                <a:effectLst/>
                <a:latin typeface="+mn-lt"/>
                <a:ea typeface="+mn-ea"/>
                <a:cs typeface="+mn-cs"/>
              </a:rPr>
              <a:t>.  In this passage, Jesus teaches His disciples about fear and faith. In the midst of a furious storm, the disciples were projecting into the future, anticipating death.  Jesus was peacefully sleeping when they woke Him up.  After challenging them about their faith, He got up, commanded the storm to be still, resulting in a great calm upon the sea.  The result – the disciples feared the Lord and asked the most important question of all – “who is this?”  Their latter fear overwhelmed their former fear.  For a moment, their confidence in Jesus overwhelmed their external fear.  The key point – fear need not control us, because there is something more powerful than anything else we fear.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an aside, recognize that Matthew, Mark (Peter), and John all describe this same story.  They were some of the principle actors in the story, but their behavior was embarrassing.  Literary critics often judge the factual nature of a story using “the criteria of embarrassment.”  A third party writer wouldn’t write this kind of story because they would not look like heroes – they are just as doubting and afraid as anyone else.  When the gospels were written, these guys were still ministering.  The only reason for the inclusion of this story was because it is true.]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FB717CE-37A2-47A6-A519-B9CDC92ACD14}" type="slidenum">
              <a:rPr lang="en-US" smtClean="0"/>
              <a:t>6</a:t>
            </a:fld>
            <a:endParaRPr lang="en-US"/>
          </a:p>
        </p:txBody>
      </p:sp>
    </p:spTree>
    <p:extLst>
      <p:ext uri="{BB962C8B-B14F-4D97-AF65-F5344CB8AC3E}">
        <p14:creationId xmlns:p14="http://schemas.microsoft.com/office/powerpoint/2010/main" val="3294211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Later on, in </a:t>
            </a:r>
            <a:r>
              <a:rPr lang="en-US" sz="1200" b="1" kern="1200" dirty="0" smtClean="0">
                <a:solidFill>
                  <a:schemeClr val="tx1"/>
                </a:solidFill>
                <a:effectLst/>
                <a:latin typeface="+mn-lt"/>
                <a:ea typeface="+mn-ea"/>
                <a:cs typeface="+mn-cs"/>
              </a:rPr>
              <a:t>Matthew 10:28-31</a:t>
            </a:r>
            <a:r>
              <a:rPr lang="en-US" sz="1200" kern="1200" dirty="0" smtClean="0">
                <a:solidFill>
                  <a:schemeClr val="tx1"/>
                </a:solidFill>
                <a:effectLst/>
                <a:latin typeface="+mn-lt"/>
                <a:ea typeface="+mn-ea"/>
                <a:cs typeface="+mn-cs"/>
              </a:rPr>
              <a:t>, Jesus explains.  Don’t be afraid of things that kill your body (only).  He reminds them of something that everyone knows deep inside their heart – there is more to us than meets the eye.  If you fear anything, fear the most powerful God who is absolutely sovereign (</a:t>
            </a:r>
            <a:r>
              <a:rPr lang="en-US" sz="1200" b="1" kern="1200" dirty="0" smtClean="0">
                <a:solidFill>
                  <a:schemeClr val="tx1"/>
                </a:solidFill>
                <a:effectLst/>
                <a:latin typeface="+mn-lt"/>
                <a:ea typeface="+mn-ea"/>
                <a:cs typeface="+mn-cs"/>
              </a:rPr>
              <a:t>Proverbs 9:10</a:t>
            </a:r>
            <a:r>
              <a:rPr lang="en-US" sz="1200" kern="1200" dirty="0" smtClean="0">
                <a:solidFill>
                  <a:schemeClr val="tx1"/>
                </a:solidFill>
                <a:effectLst/>
                <a:latin typeface="+mn-lt"/>
                <a:ea typeface="+mn-ea"/>
                <a:cs typeface="+mn-cs"/>
              </a:rPr>
              <a:t>). Sparrows have almost no value, but God cares about them and guides their lives.  Much more, He cares for His children, and even knows every hair on your head.  He considers you extraordinarily valuable.  If we know this with confidence, it will change everything about what (and who) we fear.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B717CE-37A2-47A6-A519-B9CDC92ACD14}" type="slidenum">
              <a:rPr lang="en-US" smtClean="0"/>
              <a:t>7</a:t>
            </a:fld>
            <a:endParaRPr lang="en-US"/>
          </a:p>
        </p:txBody>
      </p:sp>
    </p:spTree>
    <p:extLst>
      <p:ext uri="{BB962C8B-B14F-4D97-AF65-F5344CB8AC3E}">
        <p14:creationId xmlns:p14="http://schemas.microsoft.com/office/powerpoint/2010/main" val="1675968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you worship the One who mastered life and conquered death, you don’t need to let fear be your boss.  Even though Peter’s early life was filled with fear, he eventually spoke these words for all to read and believe (</a:t>
            </a:r>
            <a:r>
              <a:rPr lang="en-US" sz="1200" b="1" kern="1200" dirty="0" smtClean="0">
                <a:solidFill>
                  <a:schemeClr val="tx1"/>
                </a:solidFill>
                <a:effectLst/>
                <a:latin typeface="+mn-lt"/>
                <a:ea typeface="+mn-ea"/>
                <a:cs typeface="+mn-cs"/>
              </a:rPr>
              <a:t>1 Peter 5:7</a:t>
            </a:r>
            <a:r>
              <a:rPr lang="en-US" sz="1200" kern="1200" dirty="0" smtClean="0">
                <a:solidFill>
                  <a:schemeClr val="tx1"/>
                </a:solidFill>
                <a:effectLst/>
                <a:latin typeface="+mn-lt"/>
                <a:ea typeface="+mn-ea"/>
                <a:cs typeface="+mn-cs"/>
              </a:rPr>
              <a:t>): “cast all your cares on Him, because He cares for you.”  His message brings full meaning to </a:t>
            </a:r>
            <a:r>
              <a:rPr lang="en-US" sz="1200" b="1" kern="1200" dirty="0" smtClean="0">
                <a:solidFill>
                  <a:schemeClr val="tx1"/>
                </a:solidFill>
                <a:effectLst/>
                <a:latin typeface="+mn-lt"/>
                <a:ea typeface="+mn-ea"/>
                <a:cs typeface="+mn-cs"/>
              </a:rPr>
              <a:t>Psalm 23:4</a:t>
            </a:r>
            <a:r>
              <a:rPr lang="en-US" sz="1200" kern="1200" dirty="0" smtClean="0">
                <a:solidFill>
                  <a:schemeClr val="tx1"/>
                </a:solidFill>
                <a:effectLst/>
                <a:latin typeface="+mn-lt"/>
                <a:ea typeface="+mn-ea"/>
                <a:cs typeface="+mn-cs"/>
              </a:rPr>
              <a:t> “Even though I walk through the valley of the shadow of death, I will fear no evil, for you are with me; your rod and your staff, they comfort me. </a:t>
            </a:r>
          </a:p>
          <a:p>
            <a:endParaRPr lang="en-US" dirty="0"/>
          </a:p>
        </p:txBody>
      </p:sp>
      <p:sp>
        <p:nvSpPr>
          <p:cNvPr id="4" name="Slide Number Placeholder 3"/>
          <p:cNvSpPr>
            <a:spLocks noGrp="1"/>
          </p:cNvSpPr>
          <p:nvPr>
            <p:ph type="sldNum" sz="quarter" idx="10"/>
          </p:nvPr>
        </p:nvSpPr>
        <p:spPr/>
        <p:txBody>
          <a:bodyPr/>
          <a:lstStyle/>
          <a:p>
            <a:fld id="{0FB717CE-37A2-47A6-A519-B9CDC92ACD14}" type="slidenum">
              <a:rPr lang="en-US" smtClean="0"/>
              <a:t>10</a:t>
            </a:fld>
            <a:endParaRPr lang="en-US"/>
          </a:p>
        </p:txBody>
      </p:sp>
    </p:spTree>
    <p:extLst>
      <p:ext uri="{BB962C8B-B14F-4D97-AF65-F5344CB8AC3E}">
        <p14:creationId xmlns:p14="http://schemas.microsoft.com/office/powerpoint/2010/main" val="1473038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apostles continue to be afraid throughout Jesus’ ministry.  On the night of His betrayal, they all run away (</a:t>
            </a:r>
            <a:r>
              <a:rPr lang="en-US" sz="1200" b="1" kern="1200" dirty="0" smtClean="0">
                <a:solidFill>
                  <a:schemeClr val="tx1"/>
                </a:solidFill>
                <a:effectLst/>
                <a:latin typeface="+mn-lt"/>
                <a:ea typeface="+mn-ea"/>
                <a:cs typeface="+mn-cs"/>
              </a:rPr>
              <a:t>Mark 14:50</a:t>
            </a:r>
            <a:r>
              <a:rPr lang="en-US" sz="1200" kern="1200" dirty="0" smtClean="0">
                <a:solidFill>
                  <a:schemeClr val="tx1"/>
                </a:solidFill>
                <a:effectLst/>
                <a:latin typeface="+mn-lt"/>
                <a:ea typeface="+mn-ea"/>
                <a:cs typeface="+mn-cs"/>
              </a:rPr>
              <a:t>).  After He dies and is buried, the disciples fearfully hide in a locked room (</a:t>
            </a:r>
            <a:r>
              <a:rPr lang="en-US" sz="1200" b="1" kern="1200" dirty="0" smtClean="0">
                <a:solidFill>
                  <a:schemeClr val="tx1"/>
                </a:solidFill>
                <a:effectLst/>
                <a:latin typeface="+mn-lt"/>
                <a:ea typeface="+mn-ea"/>
                <a:cs typeface="+mn-cs"/>
              </a:rPr>
              <a:t>John 20:19</a:t>
            </a:r>
            <a:r>
              <a:rPr lang="en-US" sz="1200" kern="1200" dirty="0" smtClean="0">
                <a:solidFill>
                  <a:schemeClr val="tx1"/>
                </a:solidFill>
                <a:effectLst/>
                <a:latin typeface="+mn-lt"/>
                <a:ea typeface="+mn-ea"/>
                <a:cs typeface="+mn-cs"/>
              </a:rPr>
              <a:t>).  But then, something amazing happens – they meet the risen Jesus.  Their fear is turned to joy, and Jesus gives them the opposite of fear: peace (</a:t>
            </a:r>
            <a:r>
              <a:rPr lang="en-US" sz="1200" b="1" kern="1200" dirty="0" smtClean="0">
                <a:solidFill>
                  <a:schemeClr val="tx1"/>
                </a:solidFill>
                <a:effectLst/>
                <a:latin typeface="+mn-lt"/>
                <a:ea typeface="+mn-ea"/>
                <a:cs typeface="+mn-cs"/>
              </a:rPr>
              <a:t>vs.20</a:t>
            </a:r>
            <a:r>
              <a:rPr lang="en-US" sz="1200" kern="1200" dirty="0" smtClean="0">
                <a:solidFill>
                  <a:schemeClr val="tx1"/>
                </a:solidFill>
                <a:effectLst/>
                <a:latin typeface="+mn-lt"/>
                <a:ea typeface="+mn-ea"/>
                <a:cs typeface="+mn-cs"/>
              </a:rPr>
              <a:t>).  The next week, He speaks the same words to them: “Peace be with you.” (</a:t>
            </a:r>
            <a:r>
              <a:rPr lang="en-US" sz="1200" b="1" kern="1200" dirty="0" smtClean="0">
                <a:solidFill>
                  <a:schemeClr val="tx1"/>
                </a:solidFill>
                <a:effectLst/>
                <a:latin typeface="+mn-lt"/>
                <a:ea typeface="+mn-ea"/>
                <a:cs typeface="+mn-cs"/>
              </a:rPr>
              <a:t>vs.26</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Their situation did not change: they were still hated by the Jewish leaders and in danger.  But now, the empty tomb and risen Christ gave victory over anything that this broken world could produce.  The apostles finally understood the full meaning of the message “fear not.” They came out of hiding, preached in the open, and changed the world. Basically, “fear not” changed the world.  Why? because they lost their fear of death (</a:t>
            </a:r>
            <a:r>
              <a:rPr lang="en-US" sz="1200" b="1" kern="1200" dirty="0" smtClean="0">
                <a:solidFill>
                  <a:schemeClr val="tx1"/>
                </a:solidFill>
                <a:effectLst/>
                <a:latin typeface="+mn-lt"/>
                <a:ea typeface="+mn-ea"/>
                <a:cs typeface="+mn-cs"/>
              </a:rPr>
              <a:t>Hebrews 2:14,15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B717CE-37A2-47A6-A519-B9CDC92ACD14}" type="slidenum">
              <a:rPr lang="en-US" smtClean="0"/>
              <a:t>11</a:t>
            </a:fld>
            <a:endParaRPr lang="en-US"/>
          </a:p>
        </p:txBody>
      </p:sp>
    </p:spTree>
    <p:extLst>
      <p:ext uri="{BB962C8B-B14F-4D97-AF65-F5344CB8AC3E}">
        <p14:creationId xmlns:p14="http://schemas.microsoft.com/office/powerpoint/2010/main" val="3191754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E146BB-2391-4CB0-BDB8-577361147DFA}" type="datetimeFigureOut">
              <a:rPr lang="en-US" smtClean="0"/>
              <a:t>9/19/2020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1037181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146BB-2391-4CB0-BDB8-577361147DFA}" type="datetimeFigureOut">
              <a:rPr lang="en-US" smtClean="0"/>
              <a:t>9/19/2020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258258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146BB-2391-4CB0-BDB8-577361147DFA}" type="datetimeFigureOut">
              <a:rPr lang="en-US" smtClean="0"/>
              <a:t>9/19/2020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2601880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146BB-2391-4CB0-BDB8-577361147DFA}" type="datetimeFigureOut">
              <a:rPr lang="en-US" smtClean="0"/>
              <a:t>9/19/2020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3894662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E146BB-2391-4CB0-BDB8-577361147DFA}" type="datetimeFigureOut">
              <a:rPr lang="en-US" smtClean="0"/>
              <a:t>9/19/2020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307205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E146BB-2391-4CB0-BDB8-577361147DFA}" type="datetimeFigureOut">
              <a:rPr lang="en-US" smtClean="0"/>
              <a:t>9/19/2020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372976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E146BB-2391-4CB0-BDB8-577361147DFA}" type="datetimeFigureOut">
              <a:rPr lang="en-US" smtClean="0"/>
              <a:t>9/19/2020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248780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E146BB-2391-4CB0-BDB8-577361147DFA}" type="datetimeFigureOut">
              <a:rPr lang="en-US" smtClean="0"/>
              <a:t>9/19/2020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217459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146BB-2391-4CB0-BDB8-577361147DFA}" type="datetimeFigureOut">
              <a:rPr lang="en-US" smtClean="0"/>
              <a:t>9/19/2020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1244248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146BB-2391-4CB0-BDB8-577361147DFA}" type="datetimeFigureOut">
              <a:rPr lang="en-US" smtClean="0"/>
              <a:t>9/19/2020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411873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E146BB-2391-4CB0-BDB8-577361147DFA}" type="datetimeFigureOut">
              <a:rPr lang="en-US" smtClean="0"/>
              <a:t>9/19/2020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FA12-A648-4480-8015-56A57FA670C2}" type="slidenum">
              <a:rPr lang="en-US" smtClean="0"/>
              <a:t>‹#›</a:t>
            </a:fld>
            <a:endParaRPr lang="en-US"/>
          </a:p>
        </p:txBody>
      </p:sp>
    </p:spTree>
    <p:extLst>
      <p:ext uri="{BB962C8B-B14F-4D97-AF65-F5344CB8AC3E}">
        <p14:creationId xmlns:p14="http://schemas.microsoft.com/office/powerpoint/2010/main" val="249546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146BB-2391-4CB0-BDB8-577361147DFA}" type="datetimeFigureOut">
              <a:rPr lang="en-US" smtClean="0"/>
              <a:t>9/19/2020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7FA12-A648-4480-8015-56A57FA670C2}" type="slidenum">
              <a:rPr lang="en-US" smtClean="0"/>
              <a:t>‹#›</a:t>
            </a:fld>
            <a:endParaRPr lang="en-US"/>
          </a:p>
        </p:txBody>
      </p:sp>
    </p:spTree>
    <p:extLst>
      <p:ext uri="{BB962C8B-B14F-4D97-AF65-F5344CB8AC3E}">
        <p14:creationId xmlns:p14="http://schemas.microsoft.com/office/powerpoint/2010/main" val="86313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t>Coping with Fear</a:t>
            </a:r>
          </a:p>
        </p:txBody>
      </p:sp>
      <p:sp>
        <p:nvSpPr>
          <p:cNvPr id="3" name="Subtitle 2"/>
          <p:cNvSpPr>
            <a:spLocks noGrp="1"/>
          </p:cNvSpPr>
          <p:nvPr>
            <p:ph type="subTitle" idx="1"/>
          </p:nvPr>
        </p:nvSpPr>
        <p:spPr/>
        <p:txBody>
          <a:bodyPr/>
          <a:lstStyle/>
          <a:p>
            <a:r>
              <a:rPr lang="en-US" dirty="0" smtClean="0"/>
              <a:t>In a broken, dangerous world</a:t>
            </a:r>
            <a:endParaRPr lang="en-US" dirty="0"/>
          </a:p>
        </p:txBody>
      </p:sp>
    </p:spTree>
    <p:extLst>
      <p:ext uri="{BB962C8B-B14F-4D97-AF65-F5344CB8AC3E}">
        <p14:creationId xmlns:p14="http://schemas.microsoft.com/office/powerpoint/2010/main" val="3982950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106362"/>
            <a:ext cx="8915400" cy="944562"/>
          </a:xfrm>
        </p:spPr>
        <p:txBody>
          <a:bodyPr>
            <a:normAutofit/>
          </a:bodyPr>
          <a:lstStyle/>
          <a:p>
            <a:r>
              <a:rPr lang="en-US" u="sng" dirty="0" smtClean="0"/>
              <a:t>Peace and Presence of God</a:t>
            </a:r>
            <a:endParaRPr lang="en-US" u="sng" dirty="0"/>
          </a:p>
        </p:txBody>
      </p:sp>
      <p:sp>
        <p:nvSpPr>
          <p:cNvPr id="3" name="Content Placeholder 2"/>
          <p:cNvSpPr>
            <a:spLocks noGrp="1"/>
          </p:cNvSpPr>
          <p:nvPr>
            <p:ph idx="1"/>
          </p:nvPr>
        </p:nvSpPr>
        <p:spPr>
          <a:xfrm>
            <a:off x="152400" y="838200"/>
            <a:ext cx="8839200" cy="5943600"/>
          </a:xfrm>
        </p:spPr>
        <p:txBody>
          <a:bodyPr>
            <a:normAutofit/>
          </a:bodyPr>
          <a:lstStyle/>
          <a:p>
            <a:pPr>
              <a:spcBef>
                <a:spcPts val="0"/>
              </a:spcBef>
              <a:spcAft>
                <a:spcPts val="600"/>
              </a:spcAft>
            </a:pPr>
            <a:r>
              <a:rPr lang="en-US" b="1" dirty="0"/>
              <a:t>Isaiah 41:10  </a:t>
            </a:r>
            <a:r>
              <a:rPr lang="en-US" u="sng" dirty="0"/>
              <a:t>I am with you</a:t>
            </a:r>
            <a:r>
              <a:rPr lang="en-US" dirty="0"/>
              <a:t>, I am your God, My strong hand will protect you</a:t>
            </a:r>
          </a:p>
          <a:p>
            <a:pPr>
              <a:spcBef>
                <a:spcPts val="0"/>
              </a:spcBef>
              <a:spcAft>
                <a:spcPts val="600"/>
              </a:spcAft>
            </a:pPr>
            <a:r>
              <a:rPr lang="en-US" b="1" dirty="0"/>
              <a:t>Isaiah 26:3,4  </a:t>
            </a:r>
            <a:r>
              <a:rPr lang="en-US" dirty="0"/>
              <a:t>Perfect Peace </a:t>
            </a:r>
            <a:r>
              <a:rPr lang="en-US" dirty="0" smtClean="0"/>
              <a:t>is possible when </a:t>
            </a:r>
            <a:r>
              <a:rPr lang="en-US" u="sng" dirty="0"/>
              <a:t>our mind is on Him</a:t>
            </a:r>
          </a:p>
          <a:p>
            <a:pPr>
              <a:spcBef>
                <a:spcPts val="0"/>
              </a:spcBef>
              <a:spcAft>
                <a:spcPts val="600"/>
              </a:spcAft>
            </a:pPr>
            <a:r>
              <a:rPr lang="en-US" b="1" dirty="0"/>
              <a:t>Psalm 23:4,5  </a:t>
            </a:r>
            <a:r>
              <a:rPr lang="en-US" dirty="0"/>
              <a:t>Even in the darkest place, “I will fear no evil, for </a:t>
            </a:r>
            <a:r>
              <a:rPr lang="en-US" u="sng" dirty="0"/>
              <a:t>you are with me</a:t>
            </a:r>
            <a:r>
              <a:rPr lang="en-US" dirty="0"/>
              <a:t>;”</a:t>
            </a:r>
          </a:p>
          <a:p>
            <a:pPr>
              <a:spcBef>
                <a:spcPts val="0"/>
              </a:spcBef>
              <a:spcAft>
                <a:spcPts val="600"/>
              </a:spcAft>
            </a:pPr>
            <a:r>
              <a:rPr lang="en-US" b="1" dirty="0" smtClean="0"/>
              <a:t>1 Peter 5:7</a:t>
            </a:r>
            <a:r>
              <a:rPr lang="en-US" dirty="0" smtClean="0"/>
              <a:t>  He cares for you, so give Him your cares</a:t>
            </a:r>
          </a:p>
          <a:p>
            <a:pPr>
              <a:spcBef>
                <a:spcPts val="0"/>
              </a:spcBef>
              <a:spcAft>
                <a:spcPts val="600"/>
              </a:spcAft>
            </a:pPr>
            <a:r>
              <a:rPr lang="en-US" b="1" dirty="0" smtClean="0"/>
              <a:t>Philippians 4:6,7  </a:t>
            </a:r>
            <a:r>
              <a:rPr lang="en-US" dirty="0" smtClean="0"/>
              <a:t>Pray about everything with thanksgiving – you can have the peace of God</a:t>
            </a:r>
          </a:p>
        </p:txBody>
      </p:sp>
    </p:spTree>
    <p:extLst>
      <p:ext uri="{BB962C8B-B14F-4D97-AF65-F5344CB8AC3E}">
        <p14:creationId xmlns:p14="http://schemas.microsoft.com/office/powerpoint/2010/main" val="317080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944562"/>
          </a:xfrm>
        </p:spPr>
        <p:txBody>
          <a:bodyPr>
            <a:normAutofit/>
          </a:bodyPr>
          <a:lstStyle/>
          <a:p>
            <a:r>
              <a:rPr lang="en-US" u="sng" dirty="0" smtClean="0"/>
              <a:t>Peace Replaces Fear</a:t>
            </a:r>
            <a:endParaRPr lang="en-US" u="sng" dirty="0"/>
          </a:p>
        </p:txBody>
      </p:sp>
      <p:sp>
        <p:nvSpPr>
          <p:cNvPr id="3" name="Content Placeholder 2"/>
          <p:cNvSpPr>
            <a:spLocks noGrp="1"/>
          </p:cNvSpPr>
          <p:nvPr>
            <p:ph idx="1"/>
          </p:nvPr>
        </p:nvSpPr>
        <p:spPr>
          <a:xfrm>
            <a:off x="152400" y="1219200"/>
            <a:ext cx="8839200" cy="5562600"/>
          </a:xfrm>
        </p:spPr>
        <p:txBody>
          <a:bodyPr>
            <a:normAutofit/>
          </a:bodyPr>
          <a:lstStyle/>
          <a:p>
            <a:pPr>
              <a:spcAft>
                <a:spcPts val="1800"/>
              </a:spcAft>
            </a:pPr>
            <a:r>
              <a:rPr lang="en-US" b="1" dirty="0" smtClean="0"/>
              <a:t>Mark 14:50</a:t>
            </a:r>
            <a:r>
              <a:rPr lang="en-US" dirty="0" smtClean="0"/>
              <a:t>  Running away in fear</a:t>
            </a:r>
          </a:p>
          <a:p>
            <a:pPr>
              <a:spcAft>
                <a:spcPts val="1800"/>
              </a:spcAft>
            </a:pPr>
            <a:r>
              <a:rPr lang="en-US" b="1" dirty="0" smtClean="0"/>
              <a:t>John 20:19  </a:t>
            </a:r>
            <a:r>
              <a:rPr lang="en-US" dirty="0" smtClean="0"/>
              <a:t>Hiding in fear</a:t>
            </a:r>
          </a:p>
          <a:p>
            <a:pPr>
              <a:spcAft>
                <a:spcPts val="1800"/>
              </a:spcAft>
            </a:pPr>
            <a:r>
              <a:rPr lang="en-US" b="1" dirty="0" smtClean="0"/>
              <a:t>John 20:20  </a:t>
            </a:r>
            <a:r>
              <a:rPr lang="en-US" dirty="0" smtClean="0"/>
              <a:t>Meeting the risen Christ</a:t>
            </a:r>
          </a:p>
          <a:p>
            <a:pPr>
              <a:spcAft>
                <a:spcPts val="1800"/>
              </a:spcAft>
            </a:pPr>
            <a:r>
              <a:rPr lang="en-US" b="1" dirty="0" smtClean="0"/>
              <a:t>John 20:20,26  </a:t>
            </a:r>
            <a:r>
              <a:rPr lang="en-US" dirty="0" smtClean="0"/>
              <a:t>“Peace be with you.”</a:t>
            </a:r>
          </a:p>
          <a:p>
            <a:pPr>
              <a:spcAft>
                <a:spcPts val="1800"/>
              </a:spcAft>
            </a:pPr>
            <a:r>
              <a:rPr lang="en-US" dirty="0" smtClean="0"/>
              <a:t>Same situation, different feelings and actions</a:t>
            </a:r>
          </a:p>
          <a:p>
            <a:pPr>
              <a:spcAft>
                <a:spcPts val="1800"/>
              </a:spcAft>
            </a:pPr>
            <a:r>
              <a:rPr lang="en-US" b="1" dirty="0" smtClean="0"/>
              <a:t>Hebrews 2:14,15  </a:t>
            </a:r>
            <a:r>
              <a:rPr lang="en-US" dirty="0" smtClean="0"/>
              <a:t>Our greatest fear is conquered</a:t>
            </a:r>
          </a:p>
          <a:p>
            <a:pPr>
              <a:spcAft>
                <a:spcPts val="1800"/>
              </a:spcAft>
            </a:pPr>
            <a:endParaRPr lang="en-US" dirty="0"/>
          </a:p>
        </p:txBody>
      </p:sp>
    </p:spTree>
    <p:extLst>
      <p:ext uri="{BB962C8B-B14F-4D97-AF65-F5344CB8AC3E}">
        <p14:creationId xmlns:p14="http://schemas.microsoft.com/office/powerpoint/2010/main" val="193099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fontScale="90000"/>
          </a:bodyPr>
          <a:lstStyle/>
          <a:p>
            <a:r>
              <a:rPr lang="en-US" sz="4900" b="1" u="sng" dirty="0" smtClean="0"/>
              <a:t>Fear and Anxiety</a:t>
            </a:r>
            <a:r>
              <a:rPr lang="en-US" b="1" u="sng" dirty="0" smtClean="0"/>
              <a:t/>
            </a:r>
            <a:br>
              <a:rPr lang="en-US" b="1" u="sng" dirty="0" smtClean="0"/>
            </a:br>
            <a:r>
              <a:rPr lang="en-US" sz="4000" dirty="0" smtClean="0"/>
              <a:t>What is the difference?</a:t>
            </a:r>
            <a:endParaRPr lang="en-US" sz="4000" dirty="0"/>
          </a:p>
        </p:txBody>
      </p:sp>
      <p:sp>
        <p:nvSpPr>
          <p:cNvPr id="3" name="Content Placeholder 2"/>
          <p:cNvSpPr>
            <a:spLocks noGrp="1"/>
          </p:cNvSpPr>
          <p:nvPr>
            <p:ph idx="1"/>
          </p:nvPr>
        </p:nvSpPr>
        <p:spPr>
          <a:xfrm>
            <a:off x="304800" y="1447800"/>
            <a:ext cx="8686800" cy="5257800"/>
          </a:xfrm>
        </p:spPr>
        <p:txBody>
          <a:bodyPr>
            <a:normAutofit/>
          </a:bodyPr>
          <a:lstStyle/>
          <a:p>
            <a:r>
              <a:rPr lang="en-US" sz="3600" dirty="0" smtClean="0"/>
              <a:t>Fear</a:t>
            </a:r>
          </a:p>
          <a:p>
            <a:pPr lvl="1"/>
            <a:r>
              <a:rPr lang="en-US" sz="3200" dirty="0" smtClean="0"/>
              <a:t>Usually in response to a specific situation</a:t>
            </a:r>
          </a:p>
          <a:p>
            <a:pPr marL="914400" lvl="2" indent="0">
              <a:buNone/>
            </a:pPr>
            <a:r>
              <a:rPr lang="en-US" sz="2800" dirty="0" smtClean="0"/>
              <a:t>(e.g. COVID-19)</a:t>
            </a:r>
          </a:p>
          <a:p>
            <a:pPr lvl="1"/>
            <a:r>
              <a:rPr lang="en-US" sz="3200" dirty="0" smtClean="0"/>
              <a:t>Can lead to a constructive response</a:t>
            </a:r>
          </a:p>
          <a:p>
            <a:pPr marL="914400" lvl="2" indent="0">
              <a:buNone/>
            </a:pPr>
            <a:r>
              <a:rPr lang="en-US" sz="2800" dirty="0" smtClean="0"/>
              <a:t>(e.g. handwashing, social distancing, etc.)</a:t>
            </a:r>
            <a:endParaRPr lang="en-US" sz="2800" dirty="0"/>
          </a:p>
          <a:p>
            <a:pPr lvl="1"/>
            <a:r>
              <a:rPr lang="en-US" sz="3200" dirty="0" smtClean="0"/>
              <a:t>Some fears are healthy</a:t>
            </a:r>
          </a:p>
          <a:p>
            <a:pPr marL="914400" lvl="2" indent="0">
              <a:buNone/>
            </a:pPr>
            <a:r>
              <a:rPr lang="en-US" sz="2800" dirty="0" smtClean="0"/>
              <a:t>(e.g. infection prevention)</a:t>
            </a:r>
          </a:p>
        </p:txBody>
      </p:sp>
    </p:spTree>
    <p:extLst>
      <p:ext uri="{BB962C8B-B14F-4D97-AF65-F5344CB8AC3E}">
        <p14:creationId xmlns:p14="http://schemas.microsoft.com/office/powerpoint/2010/main" val="4269763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normAutofit fontScale="90000"/>
          </a:bodyPr>
          <a:lstStyle/>
          <a:p>
            <a:r>
              <a:rPr lang="en-US" sz="4900" b="1" u="sng" dirty="0" smtClean="0"/>
              <a:t>Fear and Anxiety</a:t>
            </a:r>
            <a:r>
              <a:rPr lang="en-US" u="sng" dirty="0" smtClean="0"/>
              <a:t/>
            </a:r>
            <a:br>
              <a:rPr lang="en-US" u="sng" dirty="0" smtClean="0"/>
            </a:br>
            <a:r>
              <a:rPr lang="en-US" sz="4000" dirty="0" smtClean="0"/>
              <a:t>What is the difference?</a:t>
            </a:r>
            <a:endParaRPr lang="en-US" sz="4000" dirty="0"/>
          </a:p>
        </p:txBody>
      </p:sp>
      <p:sp>
        <p:nvSpPr>
          <p:cNvPr id="3" name="Content Placeholder 2"/>
          <p:cNvSpPr>
            <a:spLocks noGrp="1"/>
          </p:cNvSpPr>
          <p:nvPr>
            <p:ph idx="1"/>
          </p:nvPr>
        </p:nvSpPr>
        <p:spPr>
          <a:xfrm>
            <a:off x="304800" y="1447800"/>
            <a:ext cx="8686800" cy="5257800"/>
          </a:xfrm>
        </p:spPr>
        <p:txBody>
          <a:bodyPr>
            <a:normAutofit/>
          </a:bodyPr>
          <a:lstStyle/>
          <a:p>
            <a:r>
              <a:rPr lang="en-US" dirty="0" smtClean="0"/>
              <a:t>Fear</a:t>
            </a:r>
          </a:p>
          <a:p>
            <a:pPr lvl="1"/>
            <a:r>
              <a:rPr lang="en-US" dirty="0" smtClean="0"/>
              <a:t>Usually in response to a specific situation</a:t>
            </a:r>
          </a:p>
          <a:p>
            <a:pPr lvl="1"/>
            <a:r>
              <a:rPr lang="en-US" dirty="0" smtClean="0"/>
              <a:t>Can lead to a constructive response</a:t>
            </a:r>
          </a:p>
          <a:p>
            <a:pPr lvl="1"/>
            <a:r>
              <a:rPr lang="en-US" dirty="0" smtClean="0"/>
              <a:t>Some fears are healthy</a:t>
            </a:r>
          </a:p>
          <a:p>
            <a:r>
              <a:rPr lang="en-US" dirty="0" smtClean="0"/>
              <a:t>Anxiety</a:t>
            </a:r>
          </a:p>
          <a:p>
            <a:pPr lvl="1"/>
            <a:r>
              <a:rPr lang="en-US" dirty="0" smtClean="0"/>
              <a:t>Often in response to negative “what if?” scenarios</a:t>
            </a:r>
          </a:p>
          <a:p>
            <a:pPr lvl="1"/>
            <a:r>
              <a:rPr lang="en-US" dirty="0" smtClean="0"/>
              <a:t>Can control us with constant stress</a:t>
            </a:r>
          </a:p>
          <a:p>
            <a:pPr lvl="1"/>
            <a:r>
              <a:rPr lang="en-US" dirty="0" smtClean="0"/>
              <a:t>Can paralyze us and threaten our identity</a:t>
            </a:r>
          </a:p>
          <a:p>
            <a:pPr lvl="1"/>
            <a:r>
              <a:rPr lang="en-US" dirty="0" smtClean="0"/>
              <a:t>Not healthy</a:t>
            </a:r>
          </a:p>
          <a:p>
            <a:endParaRPr lang="en-US" dirty="0"/>
          </a:p>
        </p:txBody>
      </p:sp>
    </p:spTree>
    <p:extLst>
      <p:ext uri="{BB962C8B-B14F-4D97-AF65-F5344CB8AC3E}">
        <p14:creationId xmlns:p14="http://schemas.microsoft.com/office/powerpoint/2010/main" val="3602720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left)">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ipe(left)">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left)">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21" y="76200"/>
            <a:ext cx="9067800" cy="1143000"/>
          </a:xfrm>
        </p:spPr>
        <p:txBody>
          <a:bodyPr>
            <a:normAutofit fontScale="90000"/>
          </a:bodyPr>
          <a:lstStyle/>
          <a:p>
            <a:r>
              <a:rPr lang="en-US" u="sng" dirty="0" smtClean="0"/>
              <a:t>Different Ways People Deal with Emotions</a:t>
            </a:r>
            <a:endParaRPr lang="en-US" u="sng" dirty="0"/>
          </a:p>
        </p:txBody>
      </p:sp>
      <p:sp>
        <p:nvSpPr>
          <p:cNvPr id="3" name="Content Placeholder 2"/>
          <p:cNvSpPr>
            <a:spLocks noGrp="1"/>
          </p:cNvSpPr>
          <p:nvPr>
            <p:ph idx="1"/>
          </p:nvPr>
        </p:nvSpPr>
        <p:spPr>
          <a:xfrm>
            <a:off x="266163" y="1371600"/>
            <a:ext cx="8610600" cy="4525963"/>
          </a:xfrm>
        </p:spPr>
        <p:txBody>
          <a:bodyPr/>
          <a:lstStyle/>
          <a:p>
            <a:pPr marL="514350" indent="-514350">
              <a:spcAft>
                <a:spcPts val="1800"/>
              </a:spcAft>
              <a:buFont typeface="+mj-lt"/>
              <a:buAutoNum type="arabicPeriod"/>
            </a:pPr>
            <a:r>
              <a:rPr lang="en-US" dirty="0" smtClean="0"/>
              <a:t>Deny your feelings, shut them down and ignore them.</a:t>
            </a:r>
          </a:p>
          <a:p>
            <a:pPr marL="514350" indent="-514350">
              <a:spcAft>
                <a:spcPts val="1800"/>
              </a:spcAft>
              <a:buFont typeface="+mj-lt"/>
              <a:buAutoNum type="arabicPeriod"/>
            </a:pPr>
            <a:r>
              <a:rPr lang="en-US" dirty="0" smtClean="0"/>
              <a:t>Follow your heart – let your emotions guide your choices.</a:t>
            </a:r>
          </a:p>
          <a:p>
            <a:pPr marL="514350" indent="-514350">
              <a:spcAft>
                <a:spcPts val="1800"/>
              </a:spcAft>
              <a:buFont typeface="+mj-lt"/>
              <a:buAutoNum type="arabicPeriod"/>
            </a:pPr>
            <a:r>
              <a:rPr lang="en-US" dirty="0"/>
              <a:t>The best </a:t>
            </a:r>
            <a:r>
              <a:rPr lang="en-US" dirty="0" smtClean="0"/>
              <a:t>way – </a:t>
            </a:r>
            <a:r>
              <a:rPr lang="en-US" dirty="0" smtClean="0"/>
              <a:t>express </a:t>
            </a:r>
            <a:r>
              <a:rPr lang="en-US" dirty="0" smtClean="0"/>
              <a:t>your </a:t>
            </a:r>
            <a:r>
              <a:rPr lang="en-US" dirty="0" smtClean="0"/>
              <a:t>emotions to God, </a:t>
            </a:r>
            <a:r>
              <a:rPr lang="en-US" dirty="0" smtClean="0"/>
              <a:t>but don’t let them control your life.</a:t>
            </a:r>
          </a:p>
          <a:p>
            <a:pPr marL="914400" lvl="1" indent="-514350">
              <a:spcAft>
                <a:spcPts val="1800"/>
              </a:spcAft>
              <a:buFont typeface="Wingdings" panose="05000000000000000000" pitchFamily="2" charset="2"/>
              <a:buChar char="Ø"/>
            </a:pPr>
            <a:r>
              <a:rPr lang="en-US" dirty="0" smtClean="0"/>
              <a:t>Examples from the Bible…</a:t>
            </a:r>
            <a:endParaRPr lang="en-US" dirty="0"/>
          </a:p>
        </p:txBody>
      </p:sp>
    </p:spTree>
    <p:extLst>
      <p:ext uri="{BB962C8B-B14F-4D97-AF65-F5344CB8AC3E}">
        <p14:creationId xmlns:p14="http://schemas.microsoft.com/office/powerpoint/2010/main" val="3519986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marL="514350" indent="-514350">
              <a:spcAft>
                <a:spcPts val="1800"/>
              </a:spcAft>
            </a:pPr>
            <a:r>
              <a:rPr lang="en-US" i="1" u="sng" dirty="0" smtClean="0">
                <a:solidFill>
                  <a:srgbClr val="FF0000"/>
                </a:solidFill>
              </a:rPr>
              <a:t>Express your emotions to God</a:t>
            </a:r>
            <a:r>
              <a:rPr lang="en-US" i="1" dirty="0" smtClean="0"/>
              <a:t>, but </a:t>
            </a:r>
            <a:r>
              <a:rPr lang="en-US" i="1" u="sng" dirty="0" smtClean="0">
                <a:solidFill>
                  <a:schemeClr val="accent1">
                    <a:lumMod val="50000"/>
                  </a:schemeClr>
                </a:solidFill>
              </a:rPr>
              <a:t>don’t let them control your life</a:t>
            </a:r>
            <a:r>
              <a:rPr lang="en-US" i="1" dirty="0" smtClean="0">
                <a:solidFill>
                  <a:schemeClr val="accent1">
                    <a:lumMod val="50000"/>
                  </a:schemeClr>
                </a:solidFill>
              </a:rPr>
              <a:t>.</a:t>
            </a:r>
            <a:endParaRPr lang="en-US" i="1" dirty="0">
              <a:solidFill>
                <a:schemeClr val="accent1">
                  <a:lumMod val="50000"/>
                </a:schemeClr>
              </a:solidFill>
            </a:endParaRPr>
          </a:p>
        </p:txBody>
      </p:sp>
      <p:sp>
        <p:nvSpPr>
          <p:cNvPr id="3" name="Content Placeholder 2"/>
          <p:cNvSpPr>
            <a:spLocks noGrp="1"/>
          </p:cNvSpPr>
          <p:nvPr>
            <p:ph idx="1"/>
          </p:nvPr>
        </p:nvSpPr>
        <p:spPr>
          <a:xfrm>
            <a:off x="152400" y="1295400"/>
            <a:ext cx="8686800" cy="5410200"/>
          </a:xfrm>
        </p:spPr>
        <p:txBody>
          <a:bodyPr>
            <a:normAutofit/>
          </a:bodyPr>
          <a:lstStyle/>
          <a:p>
            <a:r>
              <a:rPr lang="en-US" sz="2800" dirty="0" smtClean="0">
                <a:solidFill>
                  <a:srgbClr val="FF0000"/>
                </a:solidFill>
              </a:rPr>
              <a:t>Psalm 3:1,2  “O </a:t>
            </a:r>
            <a:r>
              <a:rPr lang="en-US" sz="2800" dirty="0">
                <a:solidFill>
                  <a:srgbClr val="FF0000"/>
                </a:solidFill>
              </a:rPr>
              <a:t>LORD, how many are my </a:t>
            </a:r>
            <a:r>
              <a:rPr lang="en-US" sz="2800" dirty="0" smtClean="0">
                <a:solidFill>
                  <a:srgbClr val="FF0000"/>
                </a:solidFill>
              </a:rPr>
              <a:t>foes! Many </a:t>
            </a:r>
            <a:r>
              <a:rPr lang="en-US" sz="2800" dirty="0">
                <a:solidFill>
                  <a:srgbClr val="FF0000"/>
                </a:solidFill>
              </a:rPr>
              <a:t>are rising against me; </a:t>
            </a:r>
            <a:r>
              <a:rPr lang="en-US" sz="2800" dirty="0" smtClean="0">
                <a:solidFill>
                  <a:srgbClr val="FF0000"/>
                </a:solidFill>
              </a:rPr>
              <a:t>many </a:t>
            </a:r>
            <a:r>
              <a:rPr lang="en-US" sz="2800" dirty="0">
                <a:solidFill>
                  <a:srgbClr val="FF0000"/>
                </a:solidFill>
              </a:rPr>
              <a:t>are saying of my soul</a:t>
            </a:r>
            <a:r>
              <a:rPr lang="en-US" sz="2800" dirty="0" smtClean="0">
                <a:solidFill>
                  <a:srgbClr val="FF0000"/>
                </a:solidFill>
              </a:rPr>
              <a:t>,  </a:t>
            </a:r>
            <a:r>
              <a:rPr lang="en-US" sz="2800" dirty="0">
                <a:solidFill>
                  <a:srgbClr val="FF0000"/>
                </a:solidFill>
              </a:rPr>
              <a:t>there is no salvation for him in God</a:t>
            </a:r>
            <a:r>
              <a:rPr lang="en-US" sz="2800" dirty="0" smtClean="0">
                <a:solidFill>
                  <a:srgbClr val="FF0000"/>
                </a:solidFill>
              </a:rPr>
              <a:t>.”</a:t>
            </a:r>
          </a:p>
          <a:p>
            <a:r>
              <a:rPr lang="en-US" sz="2800" dirty="0" smtClean="0">
                <a:solidFill>
                  <a:srgbClr val="FF0000"/>
                </a:solidFill>
              </a:rPr>
              <a:t>Psalm 109:26  “</a:t>
            </a:r>
            <a:r>
              <a:rPr lang="en-US" sz="2800" dirty="0">
                <a:solidFill>
                  <a:srgbClr val="FF0000"/>
                </a:solidFill>
              </a:rPr>
              <a:t>Help me, O LORD my God</a:t>
            </a:r>
            <a:r>
              <a:rPr lang="en-US" sz="2800" dirty="0" smtClean="0">
                <a:solidFill>
                  <a:srgbClr val="FF0000"/>
                </a:solidFill>
              </a:rPr>
              <a:t>!  Save </a:t>
            </a:r>
            <a:r>
              <a:rPr lang="en-US" sz="2800" dirty="0">
                <a:solidFill>
                  <a:srgbClr val="FF0000"/>
                </a:solidFill>
              </a:rPr>
              <a:t>me according to your steadfast love</a:t>
            </a:r>
            <a:r>
              <a:rPr lang="en-US" sz="2800" dirty="0" smtClean="0">
                <a:solidFill>
                  <a:srgbClr val="FF0000"/>
                </a:solidFill>
              </a:rPr>
              <a:t>!”</a:t>
            </a:r>
          </a:p>
          <a:p>
            <a:r>
              <a:rPr lang="en-US" sz="2800" dirty="0" smtClean="0">
                <a:solidFill>
                  <a:schemeClr val="accent1">
                    <a:lumMod val="50000"/>
                  </a:schemeClr>
                </a:solidFill>
              </a:rPr>
              <a:t>Genesis 15:1  “Fear </a:t>
            </a:r>
            <a:r>
              <a:rPr lang="en-US" sz="2800" dirty="0">
                <a:solidFill>
                  <a:schemeClr val="accent1">
                    <a:lumMod val="50000"/>
                  </a:schemeClr>
                </a:solidFill>
              </a:rPr>
              <a:t>not, Abram, I am your shield</a:t>
            </a:r>
            <a:r>
              <a:rPr lang="en-US" sz="2800" dirty="0" smtClean="0">
                <a:solidFill>
                  <a:schemeClr val="accent1">
                    <a:lumMod val="50000"/>
                  </a:schemeClr>
                </a:solidFill>
              </a:rPr>
              <a:t>;”</a:t>
            </a:r>
          </a:p>
          <a:p>
            <a:r>
              <a:rPr lang="en-US" sz="2800" dirty="0" smtClean="0">
                <a:solidFill>
                  <a:schemeClr val="accent1">
                    <a:lumMod val="50000"/>
                  </a:schemeClr>
                </a:solidFill>
              </a:rPr>
              <a:t>Exodus 14:13  “</a:t>
            </a:r>
            <a:r>
              <a:rPr lang="en-US" sz="2800" dirty="0">
                <a:solidFill>
                  <a:schemeClr val="accent1">
                    <a:lumMod val="50000"/>
                  </a:schemeClr>
                </a:solidFill>
              </a:rPr>
              <a:t>Fear not, stand firm, and see the salvation of the </a:t>
            </a:r>
            <a:r>
              <a:rPr lang="en-US" sz="2800" dirty="0" smtClean="0">
                <a:solidFill>
                  <a:schemeClr val="accent1">
                    <a:lumMod val="50000"/>
                  </a:schemeClr>
                </a:solidFill>
              </a:rPr>
              <a:t>LORD.”</a:t>
            </a:r>
          </a:p>
          <a:p>
            <a:r>
              <a:rPr lang="en-US" sz="2800" dirty="0" smtClean="0">
                <a:solidFill>
                  <a:schemeClr val="accent1">
                    <a:lumMod val="50000"/>
                  </a:schemeClr>
                </a:solidFill>
              </a:rPr>
              <a:t>Luke 12:32 </a:t>
            </a:r>
            <a:r>
              <a:rPr lang="en-US" sz="2800" dirty="0">
                <a:solidFill>
                  <a:schemeClr val="accent1">
                    <a:lumMod val="50000"/>
                  </a:schemeClr>
                </a:solidFill>
              </a:rPr>
              <a:t>“Fear not, little flock, for it is your Father's good pleasure to give you the </a:t>
            </a:r>
            <a:r>
              <a:rPr lang="en-US" sz="2800" dirty="0" smtClean="0">
                <a:solidFill>
                  <a:schemeClr val="accent1">
                    <a:lumMod val="50000"/>
                  </a:schemeClr>
                </a:solidFill>
              </a:rPr>
              <a:t>kingdom.”</a:t>
            </a:r>
          </a:p>
          <a:p>
            <a:r>
              <a:rPr lang="en-US" sz="2800" dirty="0" smtClean="0">
                <a:solidFill>
                  <a:schemeClr val="accent1">
                    <a:lumMod val="50000"/>
                  </a:schemeClr>
                </a:solidFill>
              </a:rPr>
              <a:t>Revelation 1:17 </a:t>
            </a:r>
            <a:r>
              <a:rPr lang="en-US" sz="2800" dirty="0">
                <a:solidFill>
                  <a:schemeClr val="accent1">
                    <a:lumMod val="50000"/>
                  </a:schemeClr>
                </a:solidFill>
              </a:rPr>
              <a:t>“Fear not, I am the first and the last</a:t>
            </a:r>
            <a:r>
              <a:rPr lang="en-US" sz="2800" dirty="0" smtClean="0">
                <a:solidFill>
                  <a:schemeClr val="accent1">
                    <a:lumMod val="50000"/>
                  </a:schemeClr>
                </a:solidFill>
              </a:rPr>
              <a:t>,”</a:t>
            </a:r>
            <a:endParaRPr lang="en-US" sz="2800" dirty="0">
              <a:solidFill>
                <a:schemeClr val="accent1">
                  <a:lumMod val="50000"/>
                </a:schemeClr>
              </a:solidFill>
            </a:endParaRPr>
          </a:p>
        </p:txBody>
      </p:sp>
      <p:cxnSp>
        <p:nvCxnSpPr>
          <p:cNvPr id="5" name="Straight Connector 4"/>
          <p:cNvCxnSpPr/>
          <p:nvPr/>
        </p:nvCxnSpPr>
        <p:spPr>
          <a:xfrm>
            <a:off x="228600" y="3581400"/>
            <a:ext cx="853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84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79"/>
            <a:ext cx="8229600" cy="685800"/>
          </a:xfrm>
        </p:spPr>
        <p:txBody>
          <a:bodyPr>
            <a:normAutofit fontScale="90000"/>
          </a:bodyPr>
          <a:lstStyle/>
          <a:p>
            <a:r>
              <a:rPr lang="en-US" b="1" u="sng" dirty="0" smtClean="0"/>
              <a:t>A lesson about faith and fear</a:t>
            </a:r>
            <a:endParaRPr lang="en-US" b="1" u="sng" dirty="0"/>
          </a:p>
        </p:txBody>
      </p:sp>
      <p:sp>
        <p:nvSpPr>
          <p:cNvPr id="3" name="Content Placeholder 2"/>
          <p:cNvSpPr>
            <a:spLocks noGrp="1"/>
          </p:cNvSpPr>
          <p:nvPr>
            <p:ph idx="1"/>
          </p:nvPr>
        </p:nvSpPr>
        <p:spPr>
          <a:xfrm>
            <a:off x="88005" y="762000"/>
            <a:ext cx="8991600" cy="5867400"/>
          </a:xfrm>
        </p:spPr>
        <p:txBody>
          <a:bodyPr>
            <a:normAutofit/>
          </a:bodyPr>
          <a:lstStyle/>
          <a:p>
            <a:r>
              <a:rPr lang="en-US" sz="2800" dirty="0" smtClean="0"/>
              <a:t>Mark 4:35-38   The Situation</a:t>
            </a:r>
          </a:p>
          <a:p>
            <a:pPr marL="0" indent="0">
              <a:buNone/>
            </a:pPr>
            <a:r>
              <a:rPr lang="en-US" sz="2400" dirty="0" smtClean="0"/>
              <a:t>“That </a:t>
            </a:r>
            <a:r>
              <a:rPr lang="en-US" sz="2400" dirty="0"/>
              <a:t>day when evening came, </a:t>
            </a:r>
            <a:r>
              <a:rPr lang="en-US" sz="2400" dirty="0" smtClean="0"/>
              <a:t>Jesus </a:t>
            </a:r>
            <a:r>
              <a:rPr lang="en-US" sz="2400" dirty="0"/>
              <a:t>said to his disciples, “Let us go over to the other side.” </a:t>
            </a:r>
            <a:r>
              <a:rPr lang="en-US" sz="2400" dirty="0" smtClean="0"/>
              <a:t>There </a:t>
            </a:r>
            <a:r>
              <a:rPr lang="en-US" sz="2400" dirty="0"/>
              <a:t>were also other boats with him. </a:t>
            </a:r>
            <a:r>
              <a:rPr lang="en-US" sz="2400" dirty="0" smtClean="0"/>
              <a:t> </a:t>
            </a:r>
            <a:r>
              <a:rPr lang="en-US" sz="2400" dirty="0"/>
              <a:t>A furious </a:t>
            </a:r>
            <a:r>
              <a:rPr lang="en-US" sz="2400" dirty="0" smtClean="0"/>
              <a:t>storm </a:t>
            </a:r>
            <a:r>
              <a:rPr lang="en-US" sz="2400" dirty="0"/>
              <a:t>came up, and the waves broke over the boat, so that it was nearly </a:t>
            </a:r>
            <a:r>
              <a:rPr lang="en-US" sz="2400" dirty="0" smtClean="0"/>
              <a:t>sunken.  </a:t>
            </a:r>
            <a:r>
              <a:rPr lang="en-US" sz="2400" dirty="0"/>
              <a:t>Jesus was in the stern, sleeping on a cushion. The disciples woke him and said to him, “Teacher, don’t you care if we drown</a:t>
            </a:r>
            <a:r>
              <a:rPr lang="en-US" sz="2400" dirty="0" smtClean="0"/>
              <a:t>?”</a:t>
            </a:r>
          </a:p>
          <a:p>
            <a:r>
              <a:rPr lang="en-US" sz="2800" dirty="0"/>
              <a:t>Mark </a:t>
            </a:r>
            <a:r>
              <a:rPr lang="en-US" sz="2800" dirty="0" smtClean="0"/>
              <a:t>4:39-40   </a:t>
            </a:r>
            <a:r>
              <a:rPr lang="en-US" sz="2800" dirty="0"/>
              <a:t>The </a:t>
            </a:r>
            <a:r>
              <a:rPr lang="en-US" sz="2800" dirty="0" smtClean="0"/>
              <a:t>Solution</a:t>
            </a:r>
          </a:p>
          <a:p>
            <a:pPr marL="0" indent="0">
              <a:buNone/>
            </a:pPr>
            <a:r>
              <a:rPr lang="en-US" sz="2400" dirty="0" smtClean="0"/>
              <a:t>“He </a:t>
            </a:r>
            <a:r>
              <a:rPr lang="en-US" sz="2400" dirty="0"/>
              <a:t>got up, </a:t>
            </a:r>
            <a:r>
              <a:rPr lang="en-US" sz="2400" dirty="0" smtClean="0"/>
              <a:t>commanded </a:t>
            </a:r>
            <a:r>
              <a:rPr lang="en-US" sz="2400" dirty="0"/>
              <a:t>the wind and said to the waves, </a:t>
            </a:r>
            <a:r>
              <a:rPr lang="en-US" sz="2400" dirty="0" smtClean="0"/>
              <a:t>‘Quiet</a:t>
            </a:r>
            <a:r>
              <a:rPr lang="en-US" sz="2400" dirty="0"/>
              <a:t>! Be still</a:t>
            </a:r>
            <a:r>
              <a:rPr lang="en-US" sz="2400" dirty="0" smtClean="0"/>
              <a:t>!’ </a:t>
            </a:r>
            <a:r>
              <a:rPr lang="en-US" sz="2400" dirty="0"/>
              <a:t>Then the wind died down and it was completely calm. He said to his disciples, </a:t>
            </a:r>
            <a:r>
              <a:rPr lang="en-US" sz="2400" dirty="0" smtClean="0"/>
              <a:t>‘Why </a:t>
            </a:r>
            <a:r>
              <a:rPr lang="en-US" sz="2400" dirty="0"/>
              <a:t>are you so afraid? Do you still have no faith</a:t>
            </a:r>
            <a:r>
              <a:rPr lang="en-US" sz="2400" dirty="0" smtClean="0"/>
              <a:t>?’” </a:t>
            </a:r>
            <a:endParaRPr lang="en-US" sz="2400" dirty="0"/>
          </a:p>
          <a:p>
            <a:r>
              <a:rPr lang="en-US" sz="2800" dirty="0"/>
              <a:t>Mark </a:t>
            </a:r>
            <a:r>
              <a:rPr lang="en-US" sz="2800" dirty="0" smtClean="0"/>
              <a:t>4:41   </a:t>
            </a:r>
            <a:r>
              <a:rPr lang="en-US" sz="2800" dirty="0"/>
              <a:t>The </a:t>
            </a:r>
            <a:r>
              <a:rPr lang="en-US" sz="2800" dirty="0" smtClean="0"/>
              <a:t>Response</a:t>
            </a:r>
          </a:p>
          <a:p>
            <a:pPr marL="0" indent="0">
              <a:buNone/>
            </a:pPr>
            <a:r>
              <a:rPr lang="en-US" sz="2400" dirty="0" smtClean="0"/>
              <a:t>“They </a:t>
            </a:r>
            <a:r>
              <a:rPr lang="en-US" sz="2400" dirty="0"/>
              <a:t>were terrified and asked each other, </a:t>
            </a:r>
            <a:r>
              <a:rPr lang="en-US" sz="2400" dirty="0" smtClean="0"/>
              <a:t>‘Who </a:t>
            </a:r>
            <a:r>
              <a:rPr lang="en-US" sz="2400" dirty="0"/>
              <a:t>is this? Even the wind and the waves obey him</a:t>
            </a:r>
            <a:r>
              <a:rPr lang="en-US" sz="2400" dirty="0" smtClean="0"/>
              <a:t>!’”</a:t>
            </a:r>
            <a:endParaRPr lang="en-US" sz="2400" dirty="0"/>
          </a:p>
          <a:p>
            <a:endParaRPr lang="en-US" dirty="0"/>
          </a:p>
        </p:txBody>
      </p:sp>
    </p:spTree>
    <p:extLst>
      <p:ext uri="{BB962C8B-B14F-4D97-AF65-F5344CB8AC3E}">
        <p14:creationId xmlns:p14="http://schemas.microsoft.com/office/powerpoint/2010/main" val="431011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58"/>
            <a:ext cx="8229600" cy="762000"/>
          </a:xfrm>
        </p:spPr>
        <p:txBody>
          <a:bodyPr>
            <a:normAutofit/>
          </a:bodyPr>
          <a:lstStyle/>
          <a:p>
            <a:r>
              <a:rPr lang="en-US" sz="4000" b="1" u="sng" dirty="0" smtClean="0"/>
              <a:t>A lesson about faith and fear</a:t>
            </a:r>
            <a:endParaRPr lang="en-US" sz="4000" b="1" u="sng" dirty="0"/>
          </a:p>
        </p:txBody>
      </p:sp>
      <p:sp>
        <p:nvSpPr>
          <p:cNvPr id="3" name="Content Placeholder 2"/>
          <p:cNvSpPr>
            <a:spLocks noGrp="1"/>
          </p:cNvSpPr>
          <p:nvPr>
            <p:ph idx="1"/>
          </p:nvPr>
        </p:nvSpPr>
        <p:spPr>
          <a:xfrm>
            <a:off x="88005" y="762000"/>
            <a:ext cx="8991600" cy="5562600"/>
          </a:xfrm>
        </p:spPr>
        <p:txBody>
          <a:bodyPr>
            <a:normAutofit fontScale="92500" lnSpcReduction="10000"/>
          </a:bodyPr>
          <a:lstStyle/>
          <a:p>
            <a:r>
              <a:rPr lang="en-US" b="1" dirty="0" smtClean="0"/>
              <a:t>Mark 4:35-40   Some thoughts</a:t>
            </a:r>
          </a:p>
          <a:p>
            <a:pPr lvl="1"/>
            <a:r>
              <a:rPr lang="en-US" dirty="0" smtClean="0"/>
              <a:t>vs.35-37  </a:t>
            </a:r>
            <a:r>
              <a:rPr lang="en-US" dirty="0"/>
              <a:t>A</a:t>
            </a:r>
            <a:r>
              <a:rPr lang="en-US" dirty="0" smtClean="0"/>
              <a:t> furious storm</a:t>
            </a:r>
          </a:p>
          <a:p>
            <a:pPr lvl="1"/>
            <a:r>
              <a:rPr lang="en-US" dirty="0" smtClean="0"/>
              <a:t>vs.38  Expectation of death</a:t>
            </a:r>
          </a:p>
          <a:p>
            <a:pPr lvl="1"/>
            <a:r>
              <a:rPr lang="en-US" dirty="0" smtClean="0"/>
              <a:t>vs.39-40  Why are you afraid?  Where is your faith?</a:t>
            </a:r>
          </a:p>
          <a:p>
            <a:pPr lvl="1"/>
            <a:r>
              <a:rPr lang="en-US" dirty="0" smtClean="0"/>
              <a:t>vs.41  The second fear overwhelmed the first fear</a:t>
            </a:r>
          </a:p>
          <a:p>
            <a:pPr lvl="1"/>
            <a:endParaRPr lang="en-US" dirty="0" smtClean="0"/>
          </a:p>
          <a:p>
            <a:r>
              <a:rPr lang="en-US" b="1" dirty="0" smtClean="0"/>
              <a:t>Proverbs 9:10  </a:t>
            </a:r>
            <a:r>
              <a:rPr lang="en-US" dirty="0" smtClean="0"/>
              <a:t>Fear will not control us if we </a:t>
            </a:r>
            <a:r>
              <a:rPr lang="en-US" u="sng" dirty="0" smtClean="0"/>
              <a:t>trust  the One</a:t>
            </a:r>
            <a:r>
              <a:rPr lang="en-US" dirty="0" smtClean="0"/>
              <a:t> who is more powerful than everything</a:t>
            </a:r>
          </a:p>
          <a:p>
            <a:endParaRPr lang="en-US" dirty="0" smtClean="0"/>
          </a:p>
          <a:p>
            <a:r>
              <a:rPr lang="en-US" b="1" dirty="0" smtClean="0"/>
              <a:t>Matthew 10:28-31  </a:t>
            </a:r>
            <a:r>
              <a:rPr lang="en-US" dirty="0" smtClean="0"/>
              <a:t>Don’t be afraid of physical things – your eternal soul is infinitely more valuable.  Trust the God who loves His children (Rom 8:31-39).</a:t>
            </a:r>
          </a:p>
          <a:p>
            <a:endParaRPr lang="en-US" dirty="0" smtClean="0"/>
          </a:p>
          <a:p>
            <a:endParaRPr lang="en-US" dirty="0"/>
          </a:p>
        </p:txBody>
      </p:sp>
    </p:spTree>
    <p:extLst>
      <p:ext uri="{BB962C8B-B14F-4D97-AF65-F5344CB8AC3E}">
        <p14:creationId xmlns:p14="http://schemas.microsoft.com/office/powerpoint/2010/main" val="3014553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944562"/>
          </a:xfrm>
        </p:spPr>
        <p:txBody>
          <a:bodyPr>
            <a:normAutofit/>
          </a:bodyPr>
          <a:lstStyle/>
          <a:p>
            <a:r>
              <a:rPr lang="en-US" u="sng" dirty="0" smtClean="0"/>
              <a:t>Another </a:t>
            </a:r>
            <a:r>
              <a:rPr lang="en-US" u="sng" dirty="0" smtClean="0"/>
              <a:t>Lesson about Faith and Fear</a:t>
            </a:r>
            <a:endParaRPr lang="en-US" u="sng" dirty="0"/>
          </a:p>
        </p:txBody>
      </p:sp>
      <p:sp>
        <p:nvSpPr>
          <p:cNvPr id="3" name="Content Placeholder 2"/>
          <p:cNvSpPr>
            <a:spLocks noGrp="1"/>
          </p:cNvSpPr>
          <p:nvPr>
            <p:ph idx="1"/>
          </p:nvPr>
        </p:nvSpPr>
        <p:spPr>
          <a:xfrm>
            <a:off x="152400" y="1066800"/>
            <a:ext cx="8839200" cy="5562600"/>
          </a:xfrm>
        </p:spPr>
        <p:txBody>
          <a:bodyPr>
            <a:normAutofit/>
          </a:bodyPr>
          <a:lstStyle/>
          <a:p>
            <a:r>
              <a:rPr lang="en-US" b="1" dirty="0" smtClean="0"/>
              <a:t>Matthew 14:22-34</a:t>
            </a:r>
          </a:p>
          <a:p>
            <a:pPr lvl="1"/>
            <a:r>
              <a:rPr lang="en-US" dirty="0" smtClean="0"/>
              <a:t>vs.22  Jesus makes them go alone</a:t>
            </a:r>
          </a:p>
          <a:p>
            <a:pPr lvl="1"/>
            <a:r>
              <a:rPr lang="en-US" dirty="0" smtClean="0"/>
              <a:t>vs.24  Another difficult journey</a:t>
            </a:r>
          </a:p>
          <a:p>
            <a:pPr lvl="1"/>
            <a:r>
              <a:rPr lang="en-US" dirty="0" smtClean="0"/>
              <a:t>vs.25,26  Terrified about the water walker</a:t>
            </a:r>
          </a:p>
          <a:p>
            <a:pPr lvl="1"/>
            <a:r>
              <a:rPr lang="en-US" dirty="0" smtClean="0"/>
              <a:t>vs.27  “It is I.  Don’t be afraid.”  (John 8:58)</a:t>
            </a:r>
          </a:p>
          <a:p>
            <a:pPr lvl="1"/>
            <a:r>
              <a:rPr lang="en-US" dirty="0" smtClean="0"/>
              <a:t>vs.28,29  Looking to Jesus takes away fear</a:t>
            </a:r>
          </a:p>
          <a:p>
            <a:pPr lvl="1"/>
            <a:r>
              <a:rPr lang="en-US" dirty="0" smtClean="0"/>
              <a:t>vs.30  Looking around leads to fear</a:t>
            </a:r>
          </a:p>
          <a:p>
            <a:pPr lvl="1"/>
            <a:r>
              <a:rPr lang="en-US" dirty="0" smtClean="0"/>
              <a:t>vs.31  Fear, little faith, big doubts</a:t>
            </a:r>
          </a:p>
          <a:p>
            <a:pPr lvl="1"/>
            <a:r>
              <a:rPr lang="en-US" dirty="0" smtClean="0"/>
              <a:t>vs.33  </a:t>
            </a:r>
            <a:r>
              <a:rPr lang="en-US" dirty="0" smtClean="0"/>
              <a:t>Remember Who Jesus is</a:t>
            </a:r>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04779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106362"/>
            <a:ext cx="8915400" cy="944562"/>
          </a:xfrm>
        </p:spPr>
        <p:txBody>
          <a:bodyPr>
            <a:normAutofit/>
          </a:bodyPr>
          <a:lstStyle/>
          <a:p>
            <a:r>
              <a:rPr lang="en-US" u="sng" dirty="0" smtClean="0"/>
              <a:t>Some Sayings About Fear</a:t>
            </a:r>
            <a:endParaRPr lang="en-US" u="sng" dirty="0"/>
          </a:p>
        </p:txBody>
      </p:sp>
      <p:sp>
        <p:nvSpPr>
          <p:cNvPr id="3" name="Content Placeholder 2"/>
          <p:cNvSpPr>
            <a:spLocks noGrp="1"/>
          </p:cNvSpPr>
          <p:nvPr>
            <p:ph idx="1"/>
          </p:nvPr>
        </p:nvSpPr>
        <p:spPr>
          <a:xfrm>
            <a:off x="152400" y="838200"/>
            <a:ext cx="8839200" cy="5943600"/>
          </a:xfrm>
        </p:spPr>
        <p:txBody>
          <a:bodyPr>
            <a:normAutofit/>
          </a:bodyPr>
          <a:lstStyle/>
          <a:p>
            <a:pPr>
              <a:spcBef>
                <a:spcPts val="0"/>
              </a:spcBef>
              <a:spcAft>
                <a:spcPts val="1800"/>
              </a:spcAft>
            </a:pPr>
            <a:r>
              <a:rPr lang="en-US" dirty="0"/>
              <a:t>If we’re not overwhelmed by God’s character, we’ll be overcome by </a:t>
            </a:r>
            <a:r>
              <a:rPr lang="en-US" dirty="0" smtClean="0"/>
              <a:t>fear.</a:t>
            </a:r>
            <a:endParaRPr lang="en-US" dirty="0"/>
          </a:p>
          <a:p>
            <a:pPr>
              <a:spcBef>
                <a:spcPts val="0"/>
              </a:spcBef>
              <a:spcAft>
                <a:spcPts val="1800"/>
              </a:spcAft>
            </a:pPr>
            <a:r>
              <a:rPr lang="en-US" dirty="0"/>
              <a:t>If you look around, you'll be distressed. If you look within, you'll be depressed. If you look above, you'll be at rest.</a:t>
            </a:r>
          </a:p>
          <a:p>
            <a:pPr>
              <a:spcBef>
                <a:spcPts val="0"/>
              </a:spcBef>
              <a:spcAft>
                <a:spcPts val="1800"/>
              </a:spcAft>
            </a:pPr>
            <a:r>
              <a:rPr lang="en-US" dirty="0"/>
              <a:t>Peace is not the absence of suffering – it is the presence of God.</a:t>
            </a:r>
          </a:p>
          <a:p>
            <a:pPr>
              <a:spcBef>
                <a:spcPts val="0"/>
              </a:spcBef>
              <a:spcAft>
                <a:spcPts val="1800"/>
              </a:spcAft>
            </a:pPr>
            <a:r>
              <a:rPr lang="en-US" dirty="0"/>
              <a:t>Our greatest fear should not be of </a:t>
            </a:r>
            <a:r>
              <a:rPr lang="en-US" dirty="0" smtClean="0"/>
              <a:t>failure, </a:t>
            </a:r>
            <a:r>
              <a:rPr lang="en-US" dirty="0"/>
              <a:t>but of succeeding at things in life that don't really matter</a:t>
            </a:r>
            <a:r>
              <a:rPr lang="en-US" dirty="0" smtClean="0"/>
              <a:t>.</a:t>
            </a:r>
            <a:endParaRPr lang="en-US" dirty="0"/>
          </a:p>
        </p:txBody>
      </p:sp>
    </p:spTree>
    <p:extLst>
      <p:ext uri="{BB962C8B-B14F-4D97-AF65-F5344CB8AC3E}">
        <p14:creationId xmlns:p14="http://schemas.microsoft.com/office/powerpoint/2010/main" val="44859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1699</Words>
  <Application>Microsoft Office PowerPoint</Application>
  <PresentationFormat>On-screen Show (4:3)</PresentationFormat>
  <Paragraphs>105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Coping with Fear</vt:lpstr>
      <vt:lpstr>Fear and Anxiety What is the difference?</vt:lpstr>
      <vt:lpstr>Fear and Anxiety What is the difference?</vt:lpstr>
      <vt:lpstr>Different Ways People Deal with Emotions</vt:lpstr>
      <vt:lpstr>Express your emotions to God, but don’t let them control your life.</vt:lpstr>
      <vt:lpstr>A lesson about faith and fear</vt:lpstr>
      <vt:lpstr>A lesson about faith and fear</vt:lpstr>
      <vt:lpstr>Another Lesson about Faith and Fear</vt:lpstr>
      <vt:lpstr>Some Sayings About Fear</vt:lpstr>
      <vt:lpstr>Peace and Presence of God</vt:lpstr>
      <vt:lpstr>Peace Replaces Fear</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Coping with Fear</dc:title>
  <dc:creator>Multiple Authors</dc:creator>
  <cp:lastModifiedBy>Multiple Authors</cp:lastModifiedBy>
  <cp:revision>18</cp:revision>
  <dcterms:created xsi:type="dcterms:W3CDTF">2020-03-05T01:27:33Z</dcterms:created>
  <dcterms:modified xsi:type="dcterms:W3CDTF">2020-09-19T16:34:40Z</dcterms:modified>
</cp:coreProperties>
</file>