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81" r:id="rId2"/>
    <p:sldId id="286" r:id="rId3"/>
    <p:sldId id="289" r:id="rId4"/>
    <p:sldId id="287" r:id="rId5"/>
    <p:sldId id="290" r:id="rId6"/>
    <p:sldId id="291" r:id="rId7"/>
    <p:sldId id="292" r:id="rId8"/>
    <p:sldId id="293" r:id="rId9"/>
    <p:sldId id="294" r:id="rId10"/>
    <p:sldId id="295" r:id="rId11"/>
    <p:sldId id="288" r:id="rId12"/>
    <p:sldId id="274" r:id="rId13"/>
    <p:sldId id="296" r:id="rId14"/>
    <p:sldId id="275" r:id="rId15"/>
    <p:sldId id="263" r:id="rId16"/>
    <p:sldId id="264" r:id="rId17"/>
    <p:sldId id="265" r:id="rId18"/>
    <p:sldId id="266" r:id="rId19"/>
    <p:sldId id="267" r:id="rId20"/>
    <p:sldId id="268" r:id="rId21"/>
    <p:sldId id="269" r:id="rId22"/>
    <p:sldId id="270" r:id="rId23"/>
    <p:sldId id="271" r:id="rId24"/>
    <p:sldId id="272" r:id="rId25"/>
    <p:sldId id="273" r:id="rId26"/>
    <p:sldId id="276" r:id="rId27"/>
    <p:sldId id="277" r:id="rId28"/>
    <p:sldId id="278" r:id="rId29"/>
    <p:sldId id="279" r:id="rId30"/>
    <p:sldId id="284" r:id="rId31"/>
    <p:sldId id="28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82" autoAdjust="0"/>
    <p:restoredTop sz="66977" autoAdjust="0"/>
  </p:normalViewPr>
  <p:slideViewPr>
    <p:cSldViewPr>
      <p:cViewPr varScale="1">
        <p:scale>
          <a:sx n="77" d="100"/>
          <a:sy n="77" d="100"/>
        </p:scale>
        <p:origin x="2256" y="84"/>
      </p:cViewPr>
      <p:guideLst>
        <p:guide orient="horz" pos="2160"/>
        <p:guide pos="2880"/>
      </p:guideLst>
    </p:cSldViewPr>
  </p:slideViewPr>
  <p:notesTextViewPr>
    <p:cViewPr>
      <p:scale>
        <a:sx n="1" d="1"/>
        <a:sy n="1" d="1"/>
      </p:scale>
      <p:origin x="0" y="0"/>
    </p:cViewPr>
  </p:notesTextViewPr>
  <p:sorterViewPr>
    <p:cViewPr>
      <p:scale>
        <a:sx n="100" d="100"/>
        <a:sy n="100" d="100"/>
      </p:scale>
      <p:origin x="0" y="43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83F50B-FB97-4FD9-A0FA-BDAF7BD4B174}" type="datetimeFigureOut">
              <a:rPr lang="en-US" smtClean="0"/>
              <a:t>4/3/2021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8AE90B-7B1D-4DA3-A430-AE979BB1B8B8}" type="slidenum">
              <a:rPr lang="en-US" smtClean="0"/>
              <a:t>‹#›</a:t>
            </a:fld>
            <a:endParaRPr lang="en-US"/>
          </a:p>
        </p:txBody>
      </p:sp>
    </p:spTree>
    <p:extLst>
      <p:ext uri="{BB962C8B-B14F-4D97-AF65-F5344CB8AC3E}">
        <p14:creationId xmlns:p14="http://schemas.microsoft.com/office/powerpoint/2010/main" val="1629142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9D6329-C4AA-47DC-B665-FB0CC48613F4}" type="datetimeFigureOut">
              <a:rPr lang="en-US" smtClean="0"/>
              <a:t>4/3/2021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65E0F1-CF68-4757-8879-AD00504955FB}" type="slidenum">
              <a:rPr lang="en-US" smtClean="0"/>
              <a:t>‹#›</a:t>
            </a:fld>
            <a:endParaRPr lang="en-US"/>
          </a:p>
        </p:txBody>
      </p:sp>
    </p:spTree>
    <p:extLst>
      <p:ext uri="{BB962C8B-B14F-4D97-AF65-F5344CB8AC3E}">
        <p14:creationId xmlns:p14="http://schemas.microsoft.com/office/powerpoint/2010/main" val="2664261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Deep in all of our hearts, we sense that our life has a purpose – a meaning that extends beyond this physical world.  Perhaps you have been lying awake at night wondering about this, but eventually, you get discouraged or distracted and try to ignore the biggest questions of life: Where did I come from? Why am I here? What will happen after I die?</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Tonight, I want to talk about someone who died</a:t>
            </a:r>
            <a:r>
              <a:rPr lang="en-US" sz="1200" kern="1200" baseline="0" dirty="0" smtClean="0">
                <a:solidFill>
                  <a:schemeClr val="tx1"/>
                </a:solidFill>
                <a:effectLst/>
                <a:latin typeface="+mn-lt"/>
                <a:ea typeface="+mn-ea"/>
                <a:cs typeface="+mn-cs"/>
              </a:rPr>
              <a:t> and came back to life.  This is the most important historical event ever, and you need to know why.</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1</a:t>
            </a:fld>
            <a:endParaRPr lang="en-US"/>
          </a:p>
        </p:txBody>
      </p:sp>
    </p:spTree>
    <p:extLst>
      <p:ext uri="{BB962C8B-B14F-4D97-AF65-F5344CB8AC3E}">
        <p14:creationId xmlns:p14="http://schemas.microsoft.com/office/powerpoint/2010/main" val="2319386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Old Testament prophets clearly said that the Messiah would</a:t>
            </a:r>
            <a:r>
              <a:rPr lang="en-US" sz="1200" kern="1200" baseline="0" dirty="0" smtClean="0">
                <a:solidFill>
                  <a:schemeClr val="tx1"/>
                </a:solidFill>
                <a:effectLst/>
                <a:latin typeface="+mn-lt"/>
                <a:ea typeface="+mn-ea"/>
                <a:cs typeface="+mn-cs"/>
              </a:rPr>
              <a:t> die and come back to life.  If Jesus really was the Messiah, He must arise!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65E0F1-CF68-4757-8879-AD00504955FB}" type="slidenum">
              <a:rPr lang="en-US" smtClean="0"/>
              <a:t>12</a:t>
            </a:fld>
            <a:endParaRPr lang="en-US"/>
          </a:p>
        </p:txBody>
      </p:sp>
    </p:spTree>
    <p:extLst>
      <p:ext uri="{BB962C8B-B14F-4D97-AF65-F5344CB8AC3E}">
        <p14:creationId xmlns:p14="http://schemas.microsoft.com/office/powerpoint/2010/main" val="1213476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Of all the prophets, perhaps the most credible of all is Jesus himself.  I counted over 16 places where he prophesied of His resurrection.  Look at</a:t>
            </a:r>
            <a:r>
              <a:rPr lang="en-US" sz="1200" b="1" kern="1200" dirty="0" smtClean="0">
                <a:solidFill>
                  <a:schemeClr val="tx1"/>
                </a:solidFill>
                <a:effectLst/>
                <a:latin typeface="+mn-lt"/>
                <a:ea typeface="+mn-ea"/>
                <a:cs typeface="+mn-cs"/>
              </a:rPr>
              <a:t> Matthew 16:21; Matthew 20:18,19; and Luke 9:22</a:t>
            </a:r>
            <a:r>
              <a:rPr lang="en-US" sz="1200" kern="1200" dirty="0" smtClean="0">
                <a:solidFill>
                  <a:schemeClr val="tx1"/>
                </a:solidFill>
                <a:effectLst/>
                <a:latin typeface="+mn-lt"/>
                <a:ea typeface="+mn-ea"/>
                <a:cs typeface="+mn-cs"/>
              </a:rPr>
              <a:t>.  I think we can safely say that Christ was certain about the coming events, including the resurrection.  And when the Jews demanded he give a sign to verify that He was indeed who He claimed to be, He prophesied of His greatest sign of all: </a:t>
            </a:r>
            <a:r>
              <a:rPr lang="en-US" sz="1200" b="1" kern="1200" dirty="0" smtClean="0">
                <a:solidFill>
                  <a:schemeClr val="tx1"/>
                </a:solidFill>
                <a:effectLst/>
                <a:latin typeface="+mn-lt"/>
                <a:ea typeface="+mn-ea"/>
                <a:cs typeface="+mn-cs"/>
              </a:rPr>
              <a:t>John 2:18-22</a:t>
            </a:r>
            <a:r>
              <a:rPr lang="en-US" sz="1200" kern="1200" dirty="0" smtClean="0">
                <a:solidFill>
                  <a:schemeClr val="tx1"/>
                </a:solidFill>
                <a:effectLst/>
                <a:latin typeface="+mn-lt"/>
                <a:ea typeface="+mn-ea"/>
                <a:cs typeface="+mn-cs"/>
              </a:rPr>
              <a:t>.  In doing this, Christ staked His whole claim to deity on the resurrection.</a:t>
            </a:r>
          </a:p>
          <a:p>
            <a:endParaRPr lang="en-US" dirty="0"/>
          </a:p>
        </p:txBody>
      </p:sp>
      <p:sp>
        <p:nvSpPr>
          <p:cNvPr id="4" name="Slide Number Placeholder 3"/>
          <p:cNvSpPr>
            <a:spLocks noGrp="1"/>
          </p:cNvSpPr>
          <p:nvPr>
            <p:ph type="sldNum" sz="quarter" idx="10"/>
          </p:nvPr>
        </p:nvSpPr>
        <p:spPr/>
        <p:txBody>
          <a:bodyPr/>
          <a:lstStyle/>
          <a:p>
            <a:fld id="{DF65E0F1-CF68-4757-8879-AD00504955FB}" type="slidenum">
              <a:rPr lang="en-US" smtClean="0"/>
              <a:t>13</a:t>
            </a:fld>
            <a:endParaRPr lang="en-US"/>
          </a:p>
        </p:txBody>
      </p:sp>
    </p:spTree>
    <p:extLst>
      <p:ext uri="{BB962C8B-B14F-4D97-AF65-F5344CB8AC3E}">
        <p14:creationId xmlns:p14="http://schemas.microsoft.com/office/powerpoint/2010/main" val="1213476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you look at all of the known religions in the world, only Christianity claims that its founder rose from the dead.  Because this really did happen, Christianity truly stands apart as unique.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the disciples really wanted to create an illusion, they would have probably simply claimed that Jesus </a:t>
            </a:r>
            <a:r>
              <a:rPr lang="en-US" sz="1200" i="1" kern="1200" dirty="0" smtClean="0">
                <a:solidFill>
                  <a:schemeClr val="tx1"/>
                </a:solidFill>
                <a:effectLst/>
                <a:latin typeface="+mn-lt"/>
                <a:ea typeface="+mn-ea"/>
                <a:cs typeface="+mn-cs"/>
              </a:rPr>
              <a:t>spiritually </a:t>
            </a:r>
            <a:r>
              <a:rPr lang="en-US" sz="1200" kern="1200" dirty="0" smtClean="0">
                <a:solidFill>
                  <a:schemeClr val="tx1"/>
                </a:solidFill>
                <a:effectLst/>
                <a:latin typeface="+mn-lt"/>
                <a:ea typeface="+mn-ea"/>
                <a:cs typeface="+mn-cs"/>
              </a:rPr>
              <a:t>rose from the dead.  This would have been the “easy way” out.  But by claiming that Jesus rose bodily from the dead, the disciples set themselves up for complete destruction of their movement when people would find the body of Jesus.</a:t>
            </a:r>
          </a:p>
          <a:p>
            <a:endParaRPr lang="en-US" dirty="0"/>
          </a:p>
        </p:txBody>
      </p:sp>
      <p:sp>
        <p:nvSpPr>
          <p:cNvPr id="4" name="Slide Number Placeholder 3"/>
          <p:cNvSpPr>
            <a:spLocks noGrp="1"/>
          </p:cNvSpPr>
          <p:nvPr>
            <p:ph type="sldNum" sz="quarter" idx="10"/>
          </p:nvPr>
        </p:nvSpPr>
        <p:spPr/>
        <p:txBody>
          <a:bodyPr/>
          <a:lstStyle/>
          <a:p>
            <a:fld id="{DF65E0F1-CF68-4757-8879-AD00504955FB}" type="slidenum">
              <a:rPr lang="en-US" smtClean="0"/>
              <a:t>14</a:t>
            </a:fld>
            <a:endParaRPr lang="en-US"/>
          </a:p>
        </p:txBody>
      </p:sp>
    </p:spTree>
    <p:extLst>
      <p:ext uri="{BB962C8B-B14F-4D97-AF65-F5344CB8AC3E}">
        <p14:creationId xmlns:p14="http://schemas.microsoft.com/office/powerpoint/2010/main" val="2911300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Tutankhamun (/ˌ</a:t>
            </a:r>
            <a:r>
              <a:rPr lang="en-US" dirty="0" err="1" smtClean="0"/>
              <a:t>tuːtənkɑ</a:t>
            </a:r>
            <a:r>
              <a:rPr lang="en-US" dirty="0" smtClean="0"/>
              <a:t>ːˈ</a:t>
            </a:r>
            <a:r>
              <a:rPr lang="en-US" dirty="0" err="1" smtClean="0"/>
              <a:t>muːn</a:t>
            </a:r>
            <a:r>
              <a:rPr lang="en-US" dirty="0" smtClean="0"/>
              <a:t>/;[3] alternatively spelled with </a:t>
            </a:r>
            <a:r>
              <a:rPr lang="en-US" dirty="0" err="1" smtClean="0"/>
              <a:t>Tutenkh</a:t>
            </a:r>
            <a:r>
              <a:rPr lang="en-US" dirty="0" smtClean="0"/>
              <a:t>-, -amen, -</a:t>
            </a:r>
            <a:r>
              <a:rPr lang="en-US" dirty="0" err="1" smtClean="0"/>
              <a:t>amon</a:t>
            </a:r>
            <a:r>
              <a:rPr lang="en-US" dirty="0" smtClean="0"/>
              <a:t>) was an Egyptian pharaoh of the 18th dynasty (ruled c. 1332–1323 BC in the conventional chronology), during the period of Egyptian history known as the New Kingdom or sometimes the New Empire Period. He has since his discovery been colloquially referred to as King Tut. His original name, Tutankhaten, means "Living Image of Aten", while Tutankhamun means "Living Image of </a:t>
            </a:r>
            <a:r>
              <a:rPr lang="en-US" dirty="0" err="1" smtClean="0"/>
              <a:t>Amun</a:t>
            </a:r>
            <a:r>
              <a:rPr lang="en-US" dirty="0" smtClean="0"/>
              <a:t>". In hieroglyphs, the name Tutankhamun was typically written Amen-tut-ankh, because of a scribal custom that placed a divine name at the beginning of a phrase to show appropriate reverence.[4] He is possibly also the </a:t>
            </a:r>
            <a:r>
              <a:rPr lang="en-US" dirty="0" err="1" smtClean="0"/>
              <a:t>Nibhurrereya</a:t>
            </a:r>
            <a:r>
              <a:rPr lang="en-US" dirty="0" smtClean="0"/>
              <a:t> of the Amarna letters, and likely the 18th dynasty king </a:t>
            </a:r>
            <a:r>
              <a:rPr lang="en-US" dirty="0" err="1" smtClean="0"/>
              <a:t>Rathotis</a:t>
            </a:r>
            <a:r>
              <a:rPr lang="en-US" dirty="0" smtClean="0"/>
              <a:t> who, according to </a:t>
            </a:r>
            <a:r>
              <a:rPr lang="en-US" dirty="0" err="1" smtClean="0"/>
              <a:t>Manetho</a:t>
            </a:r>
            <a:r>
              <a:rPr lang="en-US" dirty="0" smtClean="0"/>
              <a:t>, an ancient historian, had reigned for nine years—a figure that conforms with Flavius Josephus's version of </a:t>
            </a:r>
            <a:r>
              <a:rPr lang="en-US" dirty="0" err="1" smtClean="0"/>
              <a:t>Manetho's</a:t>
            </a:r>
            <a:r>
              <a:rPr lang="en-US" dirty="0" smtClean="0"/>
              <a:t> Epitome.[5]</a:t>
            </a:r>
            <a:endParaRPr lang="en-US" dirty="0"/>
          </a:p>
        </p:txBody>
      </p:sp>
      <p:sp>
        <p:nvSpPr>
          <p:cNvPr id="4" name="Slide Number Placeholder 3"/>
          <p:cNvSpPr>
            <a:spLocks noGrp="1"/>
          </p:cNvSpPr>
          <p:nvPr>
            <p:ph type="sldNum" sz="quarter" idx="10"/>
          </p:nvPr>
        </p:nvSpPr>
        <p:spPr/>
        <p:txBody>
          <a:bodyPr/>
          <a:lstStyle/>
          <a:p>
            <a:fld id="{09427D15-0A3E-4308-B140-68EDECF34E9C}" type="slidenum">
              <a:rPr lang="en-US" smtClean="0"/>
              <a:t>16</a:t>
            </a:fld>
            <a:endParaRPr lang="en-US"/>
          </a:p>
        </p:txBody>
      </p:sp>
    </p:spTree>
    <p:extLst>
      <p:ext uri="{BB962C8B-B14F-4D97-AF65-F5344CB8AC3E}">
        <p14:creationId xmlns:p14="http://schemas.microsoft.com/office/powerpoint/2010/main" val="4174866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Temple of Caesar or Temple of </a:t>
            </a:r>
            <a:r>
              <a:rPr lang="en-US" dirty="0" err="1" smtClean="0"/>
              <a:t>Divus</a:t>
            </a:r>
            <a:r>
              <a:rPr lang="en-US" dirty="0" smtClean="0"/>
              <a:t> </a:t>
            </a:r>
            <a:r>
              <a:rPr lang="en-US" dirty="0" err="1" smtClean="0"/>
              <a:t>Iulius</a:t>
            </a:r>
            <a:r>
              <a:rPr lang="en-US" dirty="0" smtClean="0"/>
              <a:t> (Latin </a:t>
            </a:r>
            <a:r>
              <a:rPr lang="en-US" dirty="0" err="1" smtClean="0"/>
              <a:t>Aedes</a:t>
            </a:r>
            <a:r>
              <a:rPr lang="en-US" dirty="0" smtClean="0"/>
              <a:t> </a:t>
            </a:r>
            <a:r>
              <a:rPr lang="en-US" dirty="0" err="1" smtClean="0"/>
              <a:t>Divi</a:t>
            </a:r>
            <a:r>
              <a:rPr lang="en-US" dirty="0" smtClean="0"/>
              <a:t> </a:t>
            </a:r>
            <a:r>
              <a:rPr lang="en-US" dirty="0" err="1" smtClean="0"/>
              <a:t>Iuli</a:t>
            </a:r>
            <a:r>
              <a:rPr lang="en-US" dirty="0" smtClean="0"/>
              <a:t> or </a:t>
            </a:r>
            <a:r>
              <a:rPr lang="en-US" dirty="0" err="1" smtClean="0"/>
              <a:t>Templum</a:t>
            </a:r>
            <a:r>
              <a:rPr lang="en-US" dirty="0" smtClean="0"/>
              <a:t> </a:t>
            </a:r>
            <a:r>
              <a:rPr lang="en-US" dirty="0" err="1" smtClean="0"/>
              <a:t>Divi</a:t>
            </a:r>
            <a:r>
              <a:rPr lang="en-US" dirty="0" smtClean="0"/>
              <a:t> </a:t>
            </a:r>
            <a:r>
              <a:rPr lang="en-US" dirty="0" err="1" smtClean="0"/>
              <a:t>Iuli</a:t>
            </a:r>
            <a:r>
              <a:rPr lang="en-US" dirty="0" smtClean="0"/>
              <a:t>, Italian </a:t>
            </a:r>
            <a:r>
              <a:rPr lang="en-US" dirty="0" err="1" smtClean="0"/>
              <a:t>Tempio</a:t>
            </a:r>
            <a:r>
              <a:rPr lang="en-US" dirty="0" smtClean="0"/>
              <a:t> del </a:t>
            </a:r>
            <a:r>
              <a:rPr lang="en-US" dirty="0" err="1" smtClean="0"/>
              <a:t>Divo</a:t>
            </a:r>
            <a:r>
              <a:rPr lang="en-US" dirty="0" smtClean="0"/>
              <a:t> Giulio) also known as Temple of the Deified Julius Caesar, </a:t>
            </a:r>
            <a:r>
              <a:rPr lang="en-US" dirty="0" err="1" smtClean="0"/>
              <a:t>delubrum</a:t>
            </a:r>
            <a:r>
              <a:rPr lang="en-US" dirty="0" smtClean="0"/>
              <a:t>, </a:t>
            </a:r>
            <a:r>
              <a:rPr lang="en-US" dirty="0" err="1" smtClean="0"/>
              <a:t>heroon</a:t>
            </a:r>
            <a:r>
              <a:rPr lang="en-US" dirty="0" smtClean="0"/>
              <a:t> or Temple of the Comet Star,[1] is an ancient structure in the Roman Forum of Rome, Italy, located near the </a:t>
            </a:r>
            <a:r>
              <a:rPr lang="en-US" dirty="0" err="1" smtClean="0"/>
              <a:t>Regia</a:t>
            </a:r>
            <a:r>
              <a:rPr lang="en-US" dirty="0" smtClean="0"/>
              <a:t> and the Temple of Vesta.</a:t>
            </a:r>
          </a:p>
          <a:p>
            <a:endParaRPr lang="en-US" dirty="0" smtClean="0"/>
          </a:p>
          <a:p>
            <a:r>
              <a:rPr lang="en-US" dirty="0" smtClean="0"/>
              <a:t>It was begun by Augustus in 42 BC after the senate deified Julius Caesar posthumously. Augustus dedicated the </a:t>
            </a:r>
            <a:r>
              <a:rPr lang="en-US" dirty="0" err="1" smtClean="0"/>
              <a:t>prostyle</a:t>
            </a:r>
            <a:r>
              <a:rPr lang="en-US" dirty="0" smtClean="0"/>
              <a:t> temple (it is still unknown if it was Ionic, Corinthian or Composite) to Caesar (his adoptive father) on August 18, 29 BC, after the Battle of Actium. It stands on the east side of the main square of the Roman Forum (Forum), between the </a:t>
            </a:r>
            <a:r>
              <a:rPr lang="en-US" dirty="0" err="1" smtClean="0"/>
              <a:t>Regia</a:t>
            </a:r>
            <a:r>
              <a:rPr lang="en-US" dirty="0" smtClean="0"/>
              <a:t>, Temple of Castor and Pollux and the Basilica </a:t>
            </a:r>
            <a:r>
              <a:rPr lang="en-US" dirty="0" err="1" smtClean="0"/>
              <a:t>Aemilia</a:t>
            </a:r>
            <a:r>
              <a:rPr lang="en-US" dirty="0" smtClean="0"/>
              <a:t>, on the site of Caesar's cremation (Caesar's testament was read at the funeral by Mark Antony).</a:t>
            </a:r>
          </a:p>
          <a:p>
            <a:endParaRPr lang="en-US" dirty="0" smtClean="0"/>
          </a:p>
          <a:p>
            <a:r>
              <a:rPr lang="en-US" dirty="0" smtClean="0"/>
              <a:t>Caesar was the first resident of Rome to be deified and so honored with a temple.[2] A fourth </a:t>
            </a:r>
            <a:r>
              <a:rPr lang="en-US" dirty="0" err="1" smtClean="0"/>
              <a:t>flamen</a:t>
            </a:r>
            <a:r>
              <a:rPr lang="en-US" dirty="0" smtClean="0"/>
              <a:t> </a:t>
            </a:r>
            <a:r>
              <a:rPr lang="en-US" dirty="0" err="1" smtClean="0"/>
              <a:t>maior</a:t>
            </a:r>
            <a:r>
              <a:rPr lang="en-US" dirty="0" smtClean="0"/>
              <a:t> was dedicated to him after 44 BC and Mark Antony was appointed as his </a:t>
            </a:r>
            <a:r>
              <a:rPr lang="en-US" dirty="0" err="1" smtClean="0"/>
              <a:t>flamen</a:t>
            </a:r>
            <a:r>
              <a:rPr lang="en-US" dirty="0" smtClean="0"/>
              <a:t>.</a:t>
            </a:r>
            <a:endParaRPr lang="en-US" dirty="0"/>
          </a:p>
        </p:txBody>
      </p:sp>
      <p:sp>
        <p:nvSpPr>
          <p:cNvPr id="4" name="Slide Number Placeholder 3"/>
          <p:cNvSpPr>
            <a:spLocks noGrp="1"/>
          </p:cNvSpPr>
          <p:nvPr>
            <p:ph type="sldNum" sz="quarter" idx="10"/>
          </p:nvPr>
        </p:nvSpPr>
        <p:spPr/>
        <p:txBody>
          <a:bodyPr/>
          <a:lstStyle/>
          <a:p>
            <a:fld id="{09427D15-0A3E-4308-B140-68EDECF34E9C}" type="slidenum">
              <a:rPr lang="en-US" smtClean="0"/>
              <a:t>17</a:t>
            </a:fld>
            <a:endParaRPr lang="en-US"/>
          </a:p>
        </p:txBody>
      </p:sp>
    </p:spTree>
    <p:extLst>
      <p:ext uri="{BB962C8B-B14F-4D97-AF65-F5344CB8AC3E}">
        <p14:creationId xmlns:p14="http://schemas.microsoft.com/office/powerpoint/2010/main" val="4174866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George Washington (February 22, 1732 [O.S. February 11, 1731][b][c] – December 14, 1799) was the first President of the United States (1789–97), the Commander-in-Chief of the Continental Army during the American Revolutionary War, and one of the Founding Fathers of the United States. He presided over the convention that drafted the current United States Constitution and during his lifetime was called the "father of his country".[4]</a:t>
            </a:r>
          </a:p>
          <a:p>
            <a:endParaRPr lang="en-US" dirty="0" smtClean="0"/>
          </a:p>
          <a:p>
            <a:r>
              <a:rPr lang="en-US" dirty="0" smtClean="0"/>
              <a:t>Widely admired for his strong leadership qualities, Washington was unanimously elected president in the first two national elections. He oversaw the creation of a strong, well-financed national government that maintained neutrality in the French Revolutionary Wars, suppressed the Whiskey Rebellion, and won acceptance among Americans of all types.[5] Washington's incumbency established many precedents, still in use today, such as the cabinet system, the inaugural address, and the title Mr. President.[6][7] His retirement from office after two terms established a tradition that lasted until 1940, when Franklin Delano Roosevelt won an unprecedented third term. The 22nd Amendment (1951) now limits the president to two elected terms.</a:t>
            </a:r>
            <a:endParaRPr lang="en-US" dirty="0"/>
          </a:p>
        </p:txBody>
      </p:sp>
      <p:sp>
        <p:nvSpPr>
          <p:cNvPr id="4" name="Slide Number Placeholder 3"/>
          <p:cNvSpPr>
            <a:spLocks noGrp="1"/>
          </p:cNvSpPr>
          <p:nvPr>
            <p:ph type="sldNum" sz="quarter" idx="10"/>
          </p:nvPr>
        </p:nvSpPr>
        <p:spPr/>
        <p:txBody>
          <a:bodyPr/>
          <a:lstStyle/>
          <a:p>
            <a:fld id="{09427D15-0A3E-4308-B140-68EDECF34E9C}" type="slidenum">
              <a:rPr lang="en-US" smtClean="0"/>
              <a:t>18</a:t>
            </a:fld>
            <a:endParaRPr lang="en-US"/>
          </a:p>
        </p:txBody>
      </p:sp>
    </p:spTree>
    <p:extLst>
      <p:ext uri="{BB962C8B-B14F-4D97-AF65-F5344CB8AC3E}">
        <p14:creationId xmlns:p14="http://schemas.microsoft.com/office/powerpoint/2010/main" val="4174866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Lenin's Mausoleum (Russian: </a:t>
            </a:r>
            <a:r>
              <a:rPr lang="en-US" dirty="0" err="1" smtClean="0"/>
              <a:t>Мавзоле́й</a:t>
            </a:r>
            <a:r>
              <a:rPr lang="en-US" dirty="0" smtClean="0"/>
              <a:t> </a:t>
            </a:r>
            <a:r>
              <a:rPr lang="en-US" dirty="0" err="1" smtClean="0"/>
              <a:t>Ле́нина</a:t>
            </a:r>
            <a:r>
              <a:rPr lang="en-US" dirty="0" smtClean="0"/>
              <a:t>, tr. </a:t>
            </a:r>
            <a:r>
              <a:rPr lang="en-US" dirty="0" err="1" smtClean="0"/>
              <a:t>Mavzoléy</a:t>
            </a:r>
            <a:r>
              <a:rPr lang="en-US" dirty="0" smtClean="0"/>
              <a:t> </a:t>
            </a:r>
            <a:r>
              <a:rPr lang="en-US" dirty="0" err="1" smtClean="0"/>
              <a:t>Lénina</a:t>
            </a:r>
            <a:r>
              <a:rPr lang="en-US" dirty="0" smtClean="0"/>
              <a:t>; IPA: [</a:t>
            </a:r>
            <a:r>
              <a:rPr lang="en-US" dirty="0" err="1" smtClean="0"/>
              <a:t>məvzɐˈlʲej</a:t>
            </a:r>
            <a:r>
              <a:rPr lang="en-US" dirty="0" smtClean="0"/>
              <a:t> ˈ</a:t>
            </a:r>
            <a:r>
              <a:rPr lang="en-US" dirty="0" err="1" smtClean="0"/>
              <a:t>lʲenʲɪnə</a:t>
            </a:r>
            <a:r>
              <a:rPr lang="en-US" dirty="0" smtClean="0"/>
              <a:t>]), also known as Lenin's Tomb, situated in Red Square in the center of Moscow, is the mausoleum that serves as the current resting place of Vladimir Lenin. His embalmed body has been on public display there since shortly after his death in 1924 (with rare exceptions in wartime). Aleksey </a:t>
            </a:r>
            <a:r>
              <a:rPr lang="en-US" dirty="0" err="1" smtClean="0"/>
              <a:t>Shchusev's</a:t>
            </a:r>
            <a:r>
              <a:rPr lang="en-US" dirty="0" smtClean="0"/>
              <a:t> diminutive but monumental granite structure incorporates some elements from ancient mausoleums, such as the Step Pyramid and the Tomb of Cyrus the Great.</a:t>
            </a:r>
            <a:endParaRPr lang="en-US" dirty="0"/>
          </a:p>
        </p:txBody>
      </p:sp>
      <p:sp>
        <p:nvSpPr>
          <p:cNvPr id="4" name="Slide Number Placeholder 3"/>
          <p:cNvSpPr>
            <a:spLocks noGrp="1"/>
          </p:cNvSpPr>
          <p:nvPr>
            <p:ph type="sldNum" sz="quarter" idx="10"/>
          </p:nvPr>
        </p:nvSpPr>
        <p:spPr/>
        <p:txBody>
          <a:bodyPr/>
          <a:lstStyle/>
          <a:p>
            <a:fld id="{09427D15-0A3E-4308-B140-68EDECF34E9C}" type="slidenum">
              <a:rPr lang="en-US" smtClean="0"/>
              <a:t>19</a:t>
            </a:fld>
            <a:endParaRPr lang="en-US"/>
          </a:p>
        </p:txBody>
      </p:sp>
    </p:spTree>
    <p:extLst>
      <p:ext uri="{BB962C8B-B14F-4D97-AF65-F5344CB8AC3E}">
        <p14:creationId xmlns:p14="http://schemas.microsoft.com/office/powerpoint/2010/main" val="4174866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Mao Zedong (</a:t>
            </a:r>
            <a:r>
              <a:rPr lang="en-US" dirty="0" err="1" smtClean="0"/>
              <a:t>Listeni</a:t>
            </a:r>
            <a:r>
              <a:rPr lang="en-US" dirty="0" smtClean="0"/>
              <a:t>/ˈ</a:t>
            </a:r>
            <a:r>
              <a:rPr lang="en-US" dirty="0" err="1" smtClean="0"/>
              <a:t>maʊ</a:t>
            </a:r>
            <a:r>
              <a:rPr lang="en-US" dirty="0" smtClean="0"/>
              <a:t> </a:t>
            </a:r>
            <a:r>
              <a:rPr lang="en-US" dirty="0" err="1" smtClean="0"/>
              <a:t>zəˈdʊŋ</a:t>
            </a:r>
            <a:r>
              <a:rPr lang="en-US" dirty="0" smtClean="0"/>
              <a:t>, </a:t>
            </a:r>
            <a:r>
              <a:rPr lang="en-US" dirty="0" err="1" smtClean="0"/>
              <a:t>dzə</a:t>
            </a:r>
            <a:r>
              <a:rPr lang="en-US" dirty="0" smtClean="0"/>
              <a:t>-/), also transliterated as Mao </a:t>
            </a:r>
            <a:r>
              <a:rPr lang="en-US" dirty="0" err="1" smtClean="0"/>
              <a:t>Tse-tung</a:t>
            </a:r>
            <a:r>
              <a:rPr lang="en-US" dirty="0" smtClean="0"/>
              <a:t> and commonly referred to as Chairman Mao (December 26, 1893 – September 9, 1976), was a Chinese Communist revolutionary and the founding father of the People's Republic of China, which he governed as Chairman of the Communist Party of China from its establishment in 1949 until his death in 1976. His Marxist–Leninist theories, military strategies, and political policies are collectively known as Marxism–Leninism–Maoism or Mao Zedong Thought.</a:t>
            </a:r>
            <a:endParaRPr lang="en-US" dirty="0"/>
          </a:p>
        </p:txBody>
      </p:sp>
      <p:sp>
        <p:nvSpPr>
          <p:cNvPr id="4" name="Slide Number Placeholder 3"/>
          <p:cNvSpPr>
            <a:spLocks noGrp="1"/>
          </p:cNvSpPr>
          <p:nvPr>
            <p:ph type="sldNum" sz="quarter" idx="10"/>
          </p:nvPr>
        </p:nvSpPr>
        <p:spPr/>
        <p:txBody>
          <a:bodyPr/>
          <a:lstStyle/>
          <a:p>
            <a:fld id="{09427D15-0A3E-4308-B140-68EDECF34E9C}" type="slidenum">
              <a:rPr lang="en-US" smtClean="0"/>
              <a:t>20</a:t>
            </a:fld>
            <a:endParaRPr lang="en-US"/>
          </a:p>
        </p:txBody>
      </p:sp>
    </p:spTree>
    <p:extLst>
      <p:ext uri="{BB962C8B-B14F-4D97-AF65-F5344CB8AC3E}">
        <p14:creationId xmlns:p14="http://schemas.microsoft.com/office/powerpoint/2010/main" val="4174866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Abraham (a.k.a. Abram) is generally considered the founder of Judaism. His burial is related in Genesis 25:7-10, "And his sons Isaac and Ishmael buried him in the cave of </a:t>
            </a:r>
            <a:r>
              <a:rPr lang="en-US" dirty="0" err="1" smtClean="0"/>
              <a:t>Machpelah</a:t>
            </a:r>
            <a:r>
              <a:rPr lang="en-US" dirty="0" smtClean="0"/>
              <a:t>, in the field of Ephron". Moses is also sometimes credited with founding Judaism when the Torah was written.</a:t>
            </a:r>
          </a:p>
          <a:p>
            <a:endParaRPr lang="en-US" dirty="0" smtClean="0"/>
          </a:p>
          <a:p>
            <a:r>
              <a:rPr lang="en-US" dirty="0" smtClean="0"/>
              <a:t>The exact location of the grave of Moses is unknown, but according to Deuteronomy 34:6 it is on or near Mount Nebo just east of the Jordan river, now in the kingdom of Jordan.</a:t>
            </a:r>
          </a:p>
          <a:p>
            <a:endParaRPr lang="en-US" dirty="0" smtClean="0"/>
          </a:p>
          <a:p>
            <a:r>
              <a:rPr lang="en-US" dirty="0" smtClean="0"/>
              <a:t>The Cave of the Patriarchs is located in the ancient city of Hebron (which lies in the southwest part of the West Bank, in the heart of ancient Judea), and is generally considered by Jews, Christians, and Muslims to be its spiritual center. Jewish, Christian, and Islamic tradition holds that the compound encloses the burial place of four Biblical couples: Adam and Eve; Abraham and Sarah; Isaac and Rebekah; Jacob and Leah. According to </a:t>
            </a:r>
            <a:r>
              <a:rPr lang="en-US" dirty="0" err="1" smtClean="0"/>
              <a:t>Midrashic</a:t>
            </a:r>
            <a:r>
              <a:rPr lang="en-US" dirty="0" smtClean="0"/>
              <a:t> sources, it also contains the head of Esau, the brother of Jacob.</a:t>
            </a:r>
            <a:endParaRPr lang="en-US" dirty="0"/>
          </a:p>
        </p:txBody>
      </p:sp>
      <p:sp>
        <p:nvSpPr>
          <p:cNvPr id="4" name="Slide Number Placeholder 3"/>
          <p:cNvSpPr>
            <a:spLocks noGrp="1"/>
          </p:cNvSpPr>
          <p:nvPr>
            <p:ph type="sldNum" sz="quarter" idx="10"/>
          </p:nvPr>
        </p:nvSpPr>
        <p:spPr/>
        <p:txBody>
          <a:bodyPr/>
          <a:lstStyle/>
          <a:p>
            <a:fld id="{09427D15-0A3E-4308-B140-68EDECF34E9C}" type="slidenum">
              <a:rPr lang="en-US" smtClean="0"/>
              <a:t>21</a:t>
            </a:fld>
            <a:endParaRPr lang="en-US"/>
          </a:p>
        </p:txBody>
      </p:sp>
    </p:spTree>
    <p:extLst>
      <p:ext uri="{BB962C8B-B14F-4D97-AF65-F5344CB8AC3E}">
        <p14:creationId xmlns:p14="http://schemas.microsoft.com/office/powerpoint/2010/main" val="738257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Muhammad is buried in the Al-Masjid an-</a:t>
            </a:r>
            <a:r>
              <a:rPr lang="en-US" dirty="0" err="1" smtClean="0"/>
              <a:t>Nabawi</a:t>
            </a:r>
            <a:r>
              <a:rPr lang="en-US" dirty="0" smtClean="0"/>
              <a:t> ("Mosque of the Prophet") </a:t>
            </a:r>
            <a:r>
              <a:rPr lang="en-US" b="1" dirty="0" smtClean="0"/>
              <a:t>in the city of Medina </a:t>
            </a:r>
            <a:r>
              <a:rPr lang="en-US" dirty="0" smtClean="0"/>
              <a:t>in </a:t>
            </a:r>
            <a:r>
              <a:rPr lang="en-US" b="1" dirty="0" smtClean="0"/>
              <a:t>Saudi Arabia</a:t>
            </a:r>
            <a:r>
              <a:rPr lang="en-US" dirty="0" smtClean="0"/>
              <a:t>. Muhammad's grave lies within the confines of what used to be his wife Aisha's and his house. During his lifetime it adjoined the mosque, which was expanded during the reign of Caliph al-</a:t>
            </a:r>
            <a:r>
              <a:rPr lang="en-US" dirty="0" err="1" smtClean="0"/>
              <a:t>Walid</a:t>
            </a:r>
            <a:r>
              <a:rPr lang="en-US" dirty="0" smtClean="0"/>
              <a:t> I to include his tomb.[2] The first two caliphs, Abu Bakr and Umar, are buried next to Muhammad. Umar was gifted a spot next to Muhammad by his wife Aisha, which she had intended for herself.</a:t>
            </a:r>
          </a:p>
          <a:p>
            <a:endParaRPr lang="en-US" dirty="0" smtClean="0"/>
          </a:p>
          <a:p>
            <a:r>
              <a:rPr lang="en-US" dirty="0" smtClean="0"/>
              <a:t>Muhammad's grave itself cannot be seen as the area is cordoned off by a gold mesh and black curtains. As per Islamic tradition, the grave itself is not embellished or decorated and is two cubits high. The grave is marked by an austere green dome above it, built by the Ottoman Turks, and was earlier white in color. This dome has become universally emblematic of both Muhammad himself, as well as the city of Medina.</a:t>
            </a:r>
          </a:p>
          <a:p>
            <a:endParaRPr lang="en-US" dirty="0" smtClean="0"/>
          </a:p>
          <a:p>
            <a:r>
              <a:rPr lang="en-US" dirty="0" smtClean="0"/>
              <a:t>Muhammad's grave is an important reason for the particularly high sanctity of the mosque. Millions of visitors come to visit it every year because it is traditional to visit the mosque when going on the pilgrimage to Mecca.</a:t>
            </a:r>
            <a:endParaRPr lang="en-US" dirty="0"/>
          </a:p>
        </p:txBody>
      </p:sp>
      <p:sp>
        <p:nvSpPr>
          <p:cNvPr id="4" name="Slide Number Placeholder 3"/>
          <p:cNvSpPr>
            <a:spLocks noGrp="1"/>
          </p:cNvSpPr>
          <p:nvPr>
            <p:ph type="sldNum" sz="quarter" idx="10"/>
          </p:nvPr>
        </p:nvSpPr>
        <p:spPr/>
        <p:txBody>
          <a:bodyPr/>
          <a:lstStyle/>
          <a:p>
            <a:fld id="{09427D15-0A3E-4308-B140-68EDECF34E9C}" type="slidenum">
              <a:rPr lang="en-US" smtClean="0"/>
              <a:t>22</a:t>
            </a:fld>
            <a:endParaRPr lang="en-US"/>
          </a:p>
        </p:txBody>
      </p:sp>
    </p:spTree>
    <p:extLst>
      <p:ext uri="{BB962C8B-B14F-4D97-AF65-F5344CB8AC3E}">
        <p14:creationId xmlns:p14="http://schemas.microsoft.com/office/powerpoint/2010/main" val="738257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the United States, court cases are usually decided by a jury, a group of 6 or 12 regular people like you. After hearing the evidence, the judge tells the jury to make their decision “beyond a reasonable doubt.”  He does not tell the jury that they must be 100% certain if a criminal is guilty.  If 100% certainty was required, the jails would be empty.  Instead, the judge tells the jury to make a decision “beyond a reasonable doubt.”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central claim of Christianity is this: Jesus came</a:t>
            </a:r>
            <a:r>
              <a:rPr lang="en-US" sz="1200" kern="1200" baseline="0" dirty="0" smtClean="0">
                <a:solidFill>
                  <a:schemeClr val="tx1"/>
                </a:solidFill>
                <a:effectLst/>
                <a:latin typeface="+mn-lt"/>
                <a:ea typeface="+mn-ea"/>
                <a:cs typeface="+mn-cs"/>
              </a:rPr>
              <a:t> to earth as the Savior of mankind.  In order to accomplish this amazing task, He had to do two things: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He had to take the punishment for every violation of God’s laws by every person (death), and He had to bring dead (and dying) people back to their source of life (God) by rising from the grave and conquering death.  </a:t>
            </a:r>
            <a:r>
              <a:rPr lang="en-US" sz="1200" kern="1200" dirty="0" smtClean="0">
                <a:solidFill>
                  <a:schemeClr val="tx1"/>
                </a:solidFill>
                <a:effectLst/>
                <a:latin typeface="+mn-lt"/>
                <a:ea typeface="+mn-ea"/>
                <a:cs typeface="+mn-cs"/>
              </a:rPr>
              <a:t>Among all major religions, only Jesus claims to have risen from the grave. Look with me at </a:t>
            </a:r>
            <a:r>
              <a:rPr lang="en-US" sz="1200" b="1" kern="1200" dirty="0" smtClean="0">
                <a:solidFill>
                  <a:schemeClr val="tx1"/>
                </a:solidFill>
                <a:effectLst/>
                <a:latin typeface="+mn-lt"/>
                <a:ea typeface="+mn-ea"/>
                <a:cs typeface="+mn-cs"/>
              </a:rPr>
              <a:t>1 Corinthians 15:12-14</a:t>
            </a:r>
            <a:r>
              <a:rPr lang="en-US" sz="1200" kern="1200" dirty="0" smtClean="0">
                <a:solidFill>
                  <a:schemeClr val="tx1"/>
                </a:solidFill>
                <a:effectLst/>
                <a:latin typeface="+mn-lt"/>
                <a:ea typeface="+mn-ea"/>
                <a:cs typeface="+mn-cs"/>
              </a:rPr>
              <a:t>.  If the resurrection is not true, what does this say about the Christian faith?  It is useless!  Since this is the heart of the gospel, you should examine the evidence and decide if it is indeed true.</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that’s the same way that we choose to follow Christ.  God created the world and makes the rules, and according to His rule book, salvation comes through faith.  According to </a:t>
            </a:r>
            <a:r>
              <a:rPr lang="en-US" sz="1200" b="1" kern="1200" dirty="0" smtClean="0">
                <a:solidFill>
                  <a:schemeClr val="tx1"/>
                </a:solidFill>
                <a:effectLst/>
                <a:latin typeface="+mn-lt"/>
                <a:ea typeface="+mn-ea"/>
                <a:cs typeface="+mn-cs"/>
              </a:rPr>
              <a:t>Hebrews 11:6</a:t>
            </a:r>
            <a:r>
              <a:rPr lang="en-US" sz="1200" kern="1200" dirty="0" smtClean="0">
                <a:solidFill>
                  <a:schemeClr val="tx1"/>
                </a:solidFill>
                <a:effectLst/>
                <a:latin typeface="+mn-lt"/>
                <a:ea typeface="+mn-ea"/>
                <a:cs typeface="+mn-cs"/>
              </a:rPr>
              <a:t> “…without faith it is impossible to please God, because anyone who comes to him must believe that he exists and that he rewards those who earnestly seek him.”  If you are waiting for perfect knowledge, you are waiting for something that God does not promise nor require.  Not only is this OK, but it is the way that things must be.  God is the judge of this courtroom called “earth,” and this is His design.  And it’s not enough to believe that He exists – you must also believe that He knows and rewards those who seek Him. (Interestingly, most people do not doubt on the basis of evidence, they reject belief for personal or emotional reasons).</a:t>
            </a:r>
          </a:p>
        </p:txBody>
      </p:sp>
      <p:sp>
        <p:nvSpPr>
          <p:cNvPr id="4" name="Slide Number Placeholder 3"/>
          <p:cNvSpPr>
            <a:spLocks noGrp="1"/>
          </p:cNvSpPr>
          <p:nvPr>
            <p:ph type="sldNum" sz="quarter" idx="10"/>
          </p:nvPr>
        </p:nvSpPr>
        <p:spPr/>
        <p:txBody>
          <a:bodyPr/>
          <a:lstStyle/>
          <a:p>
            <a:fld id="{DF65E0F1-CF68-4757-8879-AD00504955FB}" type="slidenum">
              <a:rPr lang="en-US" smtClean="0"/>
              <a:t>2</a:t>
            </a:fld>
            <a:endParaRPr lang="en-US"/>
          </a:p>
        </p:txBody>
      </p:sp>
    </p:spTree>
    <p:extLst>
      <p:ext uri="{BB962C8B-B14F-4D97-AF65-F5344CB8AC3E}">
        <p14:creationId xmlns:p14="http://schemas.microsoft.com/office/powerpoint/2010/main" val="2293424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Buddha's body was cremated and the relics were placed in monuments or stupas, some of which are believed to have survived until the present. For example, the Temple of the Tooth or </a:t>
            </a:r>
            <a:r>
              <a:rPr lang="en-US" dirty="0" err="1" smtClean="0"/>
              <a:t>Dalada</a:t>
            </a:r>
            <a:r>
              <a:rPr lang="en-US" dirty="0" smtClean="0"/>
              <a:t> </a:t>
            </a:r>
            <a:r>
              <a:rPr lang="en-US" dirty="0" err="1" smtClean="0"/>
              <a:t>Maligawa</a:t>
            </a:r>
            <a:r>
              <a:rPr lang="en-US" dirty="0" smtClean="0"/>
              <a:t> in Sri Lanka is the place where the right tooth relic of Buddha is kept at present.</a:t>
            </a:r>
            <a:endParaRPr lang="en-US" dirty="0"/>
          </a:p>
        </p:txBody>
      </p:sp>
      <p:sp>
        <p:nvSpPr>
          <p:cNvPr id="4" name="Slide Number Placeholder 3"/>
          <p:cNvSpPr>
            <a:spLocks noGrp="1"/>
          </p:cNvSpPr>
          <p:nvPr>
            <p:ph type="sldNum" sz="quarter" idx="10"/>
          </p:nvPr>
        </p:nvSpPr>
        <p:spPr/>
        <p:txBody>
          <a:bodyPr/>
          <a:lstStyle/>
          <a:p>
            <a:fld id="{09427D15-0A3E-4308-B140-68EDECF34E9C}" type="slidenum">
              <a:rPr lang="en-US" smtClean="0"/>
              <a:t>23</a:t>
            </a:fld>
            <a:endParaRPr lang="en-US"/>
          </a:p>
        </p:txBody>
      </p:sp>
    </p:spTree>
    <p:extLst>
      <p:ext uri="{BB962C8B-B14F-4D97-AF65-F5344CB8AC3E}">
        <p14:creationId xmlns:p14="http://schemas.microsoft.com/office/powerpoint/2010/main" val="738257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grave of Confucius (</a:t>
            </a:r>
            <a:r>
              <a:rPr lang="en-US" sz="1200" b="0" i="0" kern="1200" dirty="0" err="1" smtClean="0">
                <a:solidFill>
                  <a:schemeClr val="tx1"/>
                </a:solidFill>
                <a:effectLst/>
                <a:latin typeface="+mn-lt"/>
                <a:ea typeface="+mn-ea"/>
                <a:cs typeface="+mn-cs"/>
              </a:rPr>
              <a:t>Kǒngzǐ</a:t>
            </a:r>
            <a:r>
              <a:rPr lang="en-US" sz="1200" b="0" i="0" kern="1200" dirty="0" smtClean="0">
                <a:solidFill>
                  <a:schemeClr val="tx1"/>
                </a:solidFill>
                <a:effectLst/>
                <a:latin typeface="+mn-lt"/>
                <a:ea typeface="+mn-ea"/>
                <a:cs typeface="+mn-cs"/>
              </a:rPr>
              <a:t>)</a:t>
            </a:r>
            <a:r>
              <a:rPr lang="en-US" dirty="0" smtClean="0"/>
              <a:t>, founder of Confucianism, is in his home town of </a:t>
            </a:r>
            <a:r>
              <a:rPr lang="en-US" dirty="0" err="1" smtClean="0"/>
              <a:t>Qufu</a:t>
            </a:r>
            <a:r>
              <a:rPr lang="en-US" dirty="0" smtClean="0"/>
              <a:t>, Shandong Province, China. The grave of Confucius is located in a large cemetery where more than 100,000 of his descendants are also buried.</a:t>
            </a:r>
            <a:endParaRPr lang="en-US" dirty="0"/>
          </a:p>
        </p:txBody>
      </p:sp>
      <p:sp>
        <p:nvSpPr>
          <p:cNvPr id="4" name="Slide Number Placeholder 3"/>
          <p:cNvSpPr>
            <a:spLocks noGrp="1"/>
          </p:cNvSpPr>
          <p:nvPr>
            <p:ph type="sldNum" sz="quarter" idx="10"/>
          </p:nvPr>
        </p:nvSpPr>
        <p:spPr/>
        <p:txBody>
          <a:bodyPr/>
          <a:lstStyle/>
          <a:p>
            <a:fld id="{09427D15-0A3E-4308-B140-68EDECF34E9C}" type="slidenum">
              <a:rPr lang="en-US" smtClean="0"/>
              <a:t>24</a:t>
            </a:fld>
            <a:endParaRPr lang="en-US"/>
          </a:p>
        </p:txBody>
      </p:sp>
    </p:spTree>
    <p:extLst>
      <p:ext uri="{BB962C8B-B14F-4D97-AF65-F5344CB8AC3E}">
        <p14:creationId xmlns:p14="http://schemas.microsoft.com/office/powerpoint/2010/main" val="738257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someone famous dies, their grave is memorialized.  When a famous religious leader dies, their</a:t>
            </a:r>
            <a:r>
              <a:rPr lang="en-US" baseline="0" dirty="0" smtClean="0"/>
              <a:t> grave is enshrined.” (Mark Driscoll)</a:t>
            </a:r>
          </a:p>
          <a:p>
            <a:endParaRPr lang="en-US" baseline="0" dirty="0" smtClean="0"/>
          </a:p>
          <a:p>
            <a:r>
              <a:rPr lang="en-US" baseline="0" dirty="0" smtClean="0"/>
              <a:t>Because Jesus rose from the grave, His tomb was no longer significant to His followers.  It was not preserved and did not become a place of worship.  Although people speculate about which tomb might have been His “short term burial spot,” no one is really sure.</a:t>
            </a:r>
            <a:endParaRPr lang="en-US" dirty="0" smtClean="0"/>
          </a:p>
          <a:p>
            <a:endParaRPr lang="en-US" dirty="0" smtClean="0"/>
          </a:p>
          <a:p>
            <a:r>
              <a:rPr lang="en-US" dirty="0" smtClean="0"/>
              <a:t>No religious figure in history has made the claims that Jesus made with the authority and hard proof to back it up. And no other religious figure in history has proved his authority over life and death by dying and coming back to life.</a:t>
            </a:r>
            <a:endParaRPr lang="en-US" dirty="0"/>
          </a:p>
        </p:txBody>
      </p:sp>
      <p:sp>
        <p:nvSpPr>
          <p:cNvPr id="4" name="Slide Number Placeholder 3"/>
          <p:cNvSpPr>
            <a:spLocks noGrp="1"/>
          </p:cNvSpPr>
          <p:nvPr>
            <p:ph type="sldNum" sz="quarter" idx="10"/>
          </p:nvPr>
        </p:nvSpPr>
        <p:spPr/>
        <p:txBody>
          <a:bodyPr/>
          <a:lstStyle/>
          <a:p>
            <a:fld id="{09427D15-0A3E-4308-B140-68EDECF34E9C}" type="slidenum">
              <a:rPr lang="en-US" smtClean="0"/>
              <a:t>25</a:t>
            </a:fld>
            <a:endParaRPr lang="en-US"/>
          </a:p>
        </p:txBody>
      </p:sp>
    </p:spTree>
    <p:extLst>
      <p:ext uri="{BB962C8B-B14F-4D97-AF65-F5344CB8AC3E}">
        <p14:creationId xmlns:p14="http://schemas.microsoft.com/office/powerpoint/2010/main" val="738257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Perhaps the most convincing evidence to me was the response of the Jewish leaders who had Him killed in the first place (</a:t>
            </a:r>
            <a:r>
              <a:rPr lang="en-US" sz="1200" b="1" kern="1200" dirty="0" smtClean="0">
                <a:solidFill>
                  <a:schemeClr val="tx1"/>
                </a:solidFill>
                <a:effectLst/>
                <a:latin typeface="+mn-lt"/>
                <a:ea typeface="+mn-ea"/>
                <a:cs typeface="+mn-cs"/>
              </a:rPr>
              <a:t>Matthew 27:62,62; 28:2-4,11-15)</a:t>
            </a:r>
            <a:r>
              <a:rPr lang="en-US" sz="1200" kern="1200" dirty="0" smtClean="0">
                <a:solidFill>
                  <a:schemeClr val="tx1"/>
                </a:solidFill>
                <a:effectLst/>
                <a:latin typeface="+mn-lt"/>
                <a:ea typeface="+mn-ea"/>
                <a:cs typeface="+mn-cs"/>
              </a:rPr>
              <a:t>.  First, I think that it's interesting that the leaders never did disprove the empty tomb, or the resurrection of Jesus.  And as an answer, they circulated a lie to cover for the truth. Have you ever wondered why the stone was removed?  It was not so that Jesus could get out – it was so that we could look in and believe.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It’s also helpful to see the response of people just a short time after they saw Him die on the cross.  As Peter preaches the truth about the resurrection of Christ at Pentecost, 3000 people believe (</a:t>
            </a:r>
            <a:r>
              <a:rPr lang="en-US" sz="1200" b="1" kern="1200" dirty="0" smtClean="0">
                <a:solidFill>
                  <a:schemeClr val="tx1"/>
                </a:solidFill>
                <a:effectLst/>
                <a:latin typeface="+mn-lt"/>
                <a:ea typeface="+mn-ea"/>
                <a:cs typeface="+mn-cs"/>
              </a:rPr>
              <a:t>Acts 2:32,41</a:t>
            </a:r>
            <a:r>
              <a:rPr lang="en-US" sz="1200" kern="1200" dirty="0" smtClean="0">
                <a:solidFill>
                  <a:schemeClr val="tx1"/>
                </a:solidFill>
                <a:effectLst/>
                <a:latin typeface="+mn-lt"/>
                <a:ea typeface="+mn-ea"/>
                <a:cs typeface="+mn-cs"/>
              </a:rPr>
              <a:t>)!  And recognize that they were just a short walk from the tomb.  I'm sure many who had seen Him die went to check it out (I know I would have).  And there in the same city with the empty tomb, many thousand more believe, even some of the Pharisees who initially spread the lies (</a:t>
            </a:r>
            <a:r>
              <a:rPr lang="en-US" sz="1200" b="1" kern="1200" dirty="0" smtClean="0">
                <a:solidFill>
                  <a:schemeClr val="tx1"/>
                </a:solidFill>
                <a:effectLst/>
                <a:latin typeface="+mn-lt"/>
                <a:ea typeface="+mn-ea"/>
                <a:cs typeface="+mn-cs"/>
              </a:rPr>
              <a:t>Acts 15:5</a:t>
            </a:r>
            <a:r>
              <a:rPr lang="en-US" sz="1200" kern="1200" dirty="0" smtClean="0">
                <a:solidFill>
                  <a:schemeClr val="tx1"/>
                </a:solidFill>
                <a:effectLst/>
                <a:latin typeface="+mn-lt"/>
                <a:ea typeface="+mn-ea"/>
                <a:cs typeface="+mn-cs"/>
              </a:rPr>
              <a:t>).  When a famous person or religious leader dies, their grave is made into a beautiful building or monument.  But since Jesus’ tomb was empty, it was quickly forgotten (and probably reused).</a:t>
            </a:r>
          </a:p>
          <a:p>
            <a:endParaRPr lang="en-US" dirty="0"/>
          </a:p>
        </p:txBody>
      </p:sp>
      <p:sp>
        <p:nvSpPr>
          <p:cNvPr id="4" name="Slide Number Placeholder 3"/>
          <p:cNvSpPr>
            <a:spLocks noGrp="1"/>
          </p:cNvSpPr>
          <p:nvPr>
            <p:ph type="sldNum" sz="quarter" idx="10"/>
          </p:nvPr>
        </p:nvSpPr>
        <p:spPr/>
        <p:txBody>
          <a:bodyPr/>
          <a:lstStyle/>
          <a:p>
            <a:fld id="{DF65E0F1-CF68-4757-8879-AD00504955FB}" type="slidenum">
              <a:rPr lang="en-US" smtClean="0"/>
              <a:t>26</a:t>
            </a:fld>
            <a:endParaRPr lang="en-US"/>
          </a:p>
        </p:txBody>
      </p:sp>
    </p:spTree>
    <p:extLst>
      <p:ext uri="{BB962C8B-B14F-4D97-AF65-F5344CB8AC3E}">
        <p14:creationId xmlns:p14="http://schemas.microsoft.com/office/powerpoint/2010/main" val="3283063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find the transformation of the apostles as one of the unique events to occur after Christ's resurrection.  In </a:t>
            </a:r>
            <a:r>
              <a:rPr lang="en-US" sz="1200" b="1" kern="1200" dirty="0" smtClean="0">
                <a:solidFill>
                  <a:schemeClr val="tx1"/>
                </a:solidFill>
                <a:effectLst/>
                <a:latin typeface="+mn-lt"/>
                <a:ea typeface="+mn-ea"/>
                <a:cs typeface="+mn-cs"/>
              </a:rPr>
              <a:t>John 20:19</a:t>
            </a:r>
            <a:r>
              <a:rPr lang="en-US" sz="1200" kern="1200" dirty="0" smtClean="0">
                <a:solidFill>
                  <a:schemeClr val="tx1"/>
                </a:solidFill>
                <a:effectLst/>
                <a:latin typeface="+mn-lt"/>
                <a:ea typeface="+mn-ea"/>
                <a:cs typeface="+mn-cs"/>
              </a:rPr>
              <a:t>, they were hiding behind closed doors in fear.  In </a:t>
            </a:r>
            <a:r>
              <a:rPr lang="en-US" sz="1200" b="1" kern="1200" dirty="0" smtClean="0">
                <a:solidFill>
                  <a:schemeClr val="tx1"/>
                </a:solidFill>
                <a:effectLst/>
                <a:latin typeface="+mn-lt"/>
                <a:ea typeface="+mn-ea"/>
                <a:cs typeface="+mn-cs"/>
              </a:rPr>
              <a:t>John 21:3</a:t>
            </a:r>
            <a:r>
              <a:rPr lang="en-US" sz="1200" kern="1200" dirty="0" smtClean="0">
                <a:solidFill>
                  <a:schemeClr val="tx1"/>
                </a:solidFill>
                <a:effectLst/>
                <a:latin typeface="+mn-lt"/>
                <a:ea typeface="+mn-ea"/>
                <a:cs typeface="+mn-cs"/>
              </a:rPr>
              <a:t>, they went back to a life of fishing.  But in </a:t>
            </a:r>
            <a:r>
              <a:rPr lang="en-US" sz="1200" b="1" kern="1200" dirty="0" smtClean="0">
                <a:solidFill>
                  <a:schemeClr val="tx1"/>
                </a:solidFill>
                <a:effectLst/>
                <a:latin typeface="+mn-lt"/>
                <a:ea typeface="+mn-ea"/>
                <a:cs typeface="+mn-cs"/>
              </a:rPr>
              <a:t>Acts 2:22,23</a:t>
            </a:r>
            <a:r>
              <a:rPr lang="en-US" sz="1200" kern="1200" dirty="0" smtClean="0">
                <a:solidFill>
                  <a:schemeClr val="tx1"/>
                </a:solidFill>
                <a:effectLst/>
                <a:latin typeface="+mn-lt"/>
                <a:ea typeface="+mn-ea"/>
                <a:cs typeface="+mn-cs"/>
              </a:rPr>
              <a:t>, Peter boldly accuses the same massive crowd that condemned Jesus of killing the Messiah, and instructed them to repent.  What changed their minds?  </a:t>
            </a:r>
            <a:r>
              <a:rPr lang="en-US" sz="1200" b="1" kern="1200" dirty="0" smtClean="0">
                <a:solidFill>
                  <a:schemeClr val="tx1"/>
                </a:solidFill>
                <a:effectLst/>
                <a:latin typeface="+mn-lt"/>
                <a:ea typeface="+mn-ea"/>
                <a:cs typeface="+mn-cs"/>
              </a:rPr>
              <a:t>Acts 1:3,8 </a:t>
            </a:r>
            <a:r>
              <a:rPr lang="en-US" sz="1200" kern="1200" dirty="0" smtClean="0">
                <a:solidFill>
                  <a:schemeClr val="tx1"/>
                </a:solidFill>
                <a:effectLst/>
                <a:latin typeface="+mn-lt"/>
                <a:ea typeface="+mn-ea"/>
                <a:cs typeface="+mn-cs"/>
              </a:rPr>
              <a:t>gives a good reason – they were instructed and empowered by the risen Christ to go and preach the gospel.  And they believed it so strongly that each one was willing to die for this truth.</a:t>
            </a:r>
          </a:p>
          <a:p>
            <a:endParaRPr lang="en-US" dirty="0"/>
          </a:p>
        </p:txBody>
      </p:sp>
      <p:sp>
        <p:nvSpPr>
          <p:cNvPr id="4" name="Slide Number Placeholder 3"/>
          <p:cNvSpPr>
            <a:spLocks noGrp="1"/>
          </p:cNvSpPr>
          <p:nvPr>
            <p:ph type="sldNum" sz="quarter" idx="10"/>
          </p:nvPr>
        </p:nvSpPr>
        <p:spPr/>
        <p:txBody>
          <a:bodyPr/>
          <a:lstStyle/>
          <a:p>
            <a:fld id="{DF65E0F1-CF68-4757-8879-AD00504955FB}" type="slidenum">
              <a:rPr lang="en-US" smtClean="0"/>
              <a:t>27</a:t>
            </a:fld>
            <a:endParaRPr lang="en-US"/>
          </a:p>
        </p:txBody>
      </p:sp>
    </p:spTree>
    <p:extLst>
      <p:ext uri="{BB962C8B-B14F-4D97-AF65-F5344CB8AC3E}">
        <p14:creationId xmlns:p14="http://schemas.microsoft.com/office/powerpoint/2010/main" val="1932601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Speaking of the resurrection, historians have devised no other rational explanation why thousands of people who had staunchly observed the Sabbath for centuries would quickly shift over to worship on the first day of the week (</a:t>
            </a:r>
            <a:r>
              <a:rPr lang="en-US" sz="1200" b="1" kern="1200" dirty="0" smtClean="0">
                <a:solidFill>
                  <a:schemeClr val="tx1"/>
                </a:solidFill>
                <a:effectLst/>
                <a:latin typeface="+mn-lt"/>
                <a:ea typeface="+mn-ea"/>
                <a:cs typeface="+mn-cs"/>
              </a:rPr>
              <a:t>Acts 20:7</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DF65E0F1-CF68-4757-8879-AD00504955FB}" type="slidenum">
              <a:rPr lang="en-US" smtClean="0"/>
              <a:t>28</a:t>
            </a:fld>
            <a:endParaRPr lang="en-US"/>
          </a:p>
        </p:txBody>
      </p:sp>
    </p:spTree>
    <p:extLst>
      <p:ext uri="{BB962C8B-B14F-4D97-AF65-F5344CB8AC3E}">
        <p14:creationId xmlns:p14="http://schemas.microsoft.com/office/powerpoint/2010/main" val="28620579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Many times the Bible speaks of appearances that Christ made following His resurrection, and they're well summarized by Paul in </a:t>
            </a:r>
            <a:r>
              <a:rPr lang="en-US" sz="1200" b="1" kern="1200" dirty="0" smtClean="0">
                <a:solidFill>
                  <a:schemeClr val="tx1"/>
                </a:solidFill>
                <a:effectLst/>
                <a:latin typeface="+mn-lt"/>
                <a:ea typeface="+mn-ea"/>
                <a:cs typeface="+mn-cs"/>
              </a:rPr>
              <a:t>1 Corinthians 15:6</a:t>
            </a:r>
            <a:r>
              <a:rPr lang="en-US" sz="1200" kern="1200" dirty="0" smtClean="0">
                <a:solidFill>
                  <a:schemeClr val="tx1"/>
                </a:solidFill>
                <a:effectLst/>
                <a:latin typeface="+mn-lt"/>
                <a:ea typeface="+mn-ea"/>
                <a:cs typeface="+mn-cs"/>
              </a:rPr>
              <a:t>.  He claims that Christ appeared to over 500 people, and says that most of them were still alive at the time of his writing.  Many people today would dismiss reports of Christ's post resurrection appearances as dreams by people with a strong desire to see Him.  While a single, sad person might imagine (or hallucinate) that a loved one has returned from the dead, 500 witnesses are enough to convince a court of law, and were enough to transform the city of Jerusalem (and the entire world).</a:t>
            </a:r>
          </a:p>
          <a:p>
            <a:endParaRPr lang="en-US" dirty="0"/>
          </a:p>
        </p:txBody>
      </p:sp>
      <p:sp>
        <p:nvSpPr>
          <p:cNvPr id="4" name="Slide Number Placeholder 3"/>
          <p:cNvSpPr>
            <a:spLocks noGrp="1"/>
          </p:cNvSpPr>
          <p:nvPr>
            <p:ph type="sldNum" sz="quarter" idx="10"/>
          </p:nvPr>
        </p:nvSpPr>
        <p:spPr/>
        <p:txBody>
          <a:bodyPr/>
          <a:lstStyle/>
          <a:p>
            <a:fld id="{DF65E0F1-CF68-4757-8879-AD00504955FB}" type="slidenum">
              <a:rPr lang="en-US" smtClean="0"/>
              <a:t>29</a:t>
            </a:fld>
            <a:endParaRPr lang="en-US"/>
          </a:p>
        </p:txBody>
      </p:sp>
    </p:spTree>
    <p:extLst>
      <p:ext uri="{BB962C8B-B14F-4D97-AF65-F5344CB8AC3E}">
        <p14:creationId xmlns:p14="http://schemas.microsoft.com/office/powerpoint/2010/main" val="21723407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Ladies and gentlemen of the jury, the decision is up to you.  I hope that you will agree that </a:t>
            </a:r>
            <a:r>
              <a:rPr lang="en-US" sz="1200" u="sng" kern="1200" dirty="0" smtClean="0">
                <a:solidFill>
                  <a:schemeClr val="tx1"/>
                </a:solidFill>
                <a:effectLst/>
                <a:latin typeface="+mn-lt"/>
                <a:ea typeface="+mn-ea"/>
                <a:cs typeface="+mn-cs"/>
              </a:rPr>
              <a:t>there is reasonable proof</a:t>
            </a:r>
            <a:r>
              <a:rPr lang="en-US" sz="1200" kern="1200" dirty="0" smtClean="0">
                <a:solidFill>
                  <a:schemeClr val="tx1"/>
                </a:solidFill>
                <a:effectLst/>
                <a:latin typeface="+mn-lt"/>
                <a:ea typeface="+mn-ea"/>
                <a:cs typeface="+mn-cs"/>
              </a:rPr>
              <a:t> that He actually did rise from the grave.  This is not a small decision, but a decision of life and death.  Don’t make it lightly. Acceptance of Jesus’ resurrection is an amazing thing - it permits us to have a relationship with a risen Savior.  God calls us to believe something that we did not see (faith), but doesn’t leave us without evidence.  Faith in the person of Christ and in His resurrection is the most important faith you will ever have (</a:t>
            </a:r>
            <a:r>
              <a:rPr lang="en-US" sz="1200" b="1" kern="1200" dirty="0" smtClean="0">
                <a:solidFill>
                  <a:schemeClr val="tx1"/>
                </a:solidFill>
                <a:effectLst/>
                <a:latin typeface="+mn-lt"/>
                <a:ea typeface="+mn-ea"/>
                <a:cs typeface="+mn-cs"/>
              </a:rPr>
              <a:t>Romans 10:8,9</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DF65E0F1-CF68-4757-8879-AD00504955FB}" type="slidenum">
              <a:rPr lang="en-US" smtClean="0"/>
              <a:t>30</a:t>
            </a:fld>
            <a:endParaRPr lang="en-US"/>
          </a:p>
        </p:txBody>
      </p:sp>
    </p:spTree>
    <p:extLst>
      <p:ext uri="{BB962C8B-B14F-4D97-AF65-F5344CB8AC3E}">
        <p14:creationId xmlns:p14="http://schemas.microsoft.com/office/powerpoint/2010/main" val="3460180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Research also shows that there is benefit to being a part of a religious community.  Religious people tend to have better careers, healthier marriages, and longer lives.  Our ability to believe in something is a very powerful ability – something that helps people succeed and change the world.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But regardless of your happiness or success, at the end of your life, only one thing really matters – is it true?  Did I build my life around a myth or was my belief grounded on truth?</a:t>
            </a:r>
          </a:p>
          <a:p>
            <a:endParaRPr lang="en-US" dirty="0"/>
          </a:p>
        </p:txBody>
      </p:sp>
      <p:sp>
        <p:nvSpPr>
          <p:cNvPr id="4" name="Slide Number Placeholder 3"/>
          <p:cNvSpPr>
            <a:spLocks noGrp="1"/>
          </p:cNvSpPr>
          <p:nvPr>
            <p:ph type="sldNum" sz="quarter" idx="10"/>
          </p:nvPr>
        </p:nvSpPr>
        <p:spPr/>
        <p:txBody>
          <a:bodyPr/>
          <a:lstStyle/>
          <a:p>
            <a:fld id="{DF65E0F1-CF68-4757-8879-AD00504955FB}" type="slidenum">
              <a:rPr lang="en-US" smtClean="0"/>
              <a:t>31</a:t>
            </a:fld>
            <a:endParaRPr lang="en-US"/>
          </a:p>
        </p:txBody>
      </p:sp>
    </p:spTree>
    <p:extLst>
      <p:ext uri="{BB962C8B-B14F-4D97-AF65-F5344CB8AC3E}">
        <p14:creationId xmlns:p14="http://schemas.microsoft.com/office/powerpoint/2010/main" val="1387214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 courtroom, there are two lawyers: each one brings their best arguments to try and convince you of their side of an issue.  When it comes to the resurrection, there are good questions on both sides of the argument – reasons to doubt the resurrection and reasons to believe the resurrection.  Here are some of the reasons that I have heard on both sides.</a:t>
            </a:r>
            <a:r>
              <a:rPr lang="en-US" sz="1200" kern="1200" baseline="0" dirty="0" smtClean="0">
                <a:solidFill>
                  <a:schemeClr val="tx1"/>
                </a:solidFill>
                <a:effectLst/>
                <a:latin typeface="+mn-lt"/>
                <a:ea typeface="+mn-ea"/>
                <a:cs typeface="+mn-cs"/>
              </a:rPr>
              <a:t>  Beginning with the opposing side, l</a:t>
            </a:r>
            <a:r>
              <a:rPr lang="en-US" sz="1200" kern="1200" dirty="0" smtClean="0">
                <a:solidFill>
                  <a:schemeClr val="tx1"/>
                </a:solidFill>
                <a:effectLst/>
                <a:latin typeface="+mn-lt"/>
                <a:ea typeface="+mn-ea"/>
                <a:cs typeface="+mn-cs"/>
              </a:rPr>
              <a:t>et’s look at some of these arguments and see which ones are reasonable.  When we are finished, you must make your own decision “beyond a reasonable doubt.”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65E0F1-CF68-4757-8879-AD00504955FB}" type="slidenum">
              <a:rPr lang="en-US" smtClean="0"/>
              <a:t>3</a:t>
            </a:fld>
            <a:endParaRPr lang="en-US"/>
          </a:p>
        </p:txBody>
      </p:sp>
    </p:spTree>
    <p:extLst>
      <p:ext uri="{BB962C8B-B14F-4D97-AF65-F5344CB8AC3E}">
        <p14:creationId xmlns:p14="http://schemas.microsoft.com/office/powerpoint/2010/main" val="261475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{Open a can of Coke and take a sip}  We believe many things without seeing them.  When we drink a soda, we don’t usually look inside to see if the real stuff is in here.  We have faith in the people who make the labels.  We believe many things without seeing them.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Whenever we get on an airplane, we buckle our seatbelts and trust that there is skilled pilot in the cockpit.  We will trust that the navigator knows how to get to the destination. We believe all of this, even though we have never seen the crew.  We put our faith (and lives) in their hands.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also believe many things in the past, not because we saw them, but because people have given us consistent reports about them.  Do you believe in the Empress Dowager </a:t>
            </a:r>
            <a:r>
              <a:rPr lang="en-US" sz="1200" kern="1200" dirty="0" err="1" smtClean="0">
                <a:solidFill>
                  <a:schemeClr val="tx1"/>
                </a:solidFill>
                <a:effectLst/>
                <a:latin typeface="+mn-lt"/>
                <a:ea typeface="+mn-ea"/>
                <a:cs typeface="+mn-cs"/>
              </a:rPr>
              <a:t>Cixi</a:t>
            </a:r>
            <a:r>
              <a:rPr lang="en-US" sz="1200" kern="1200" dirty="0" smtClean="0">
                <a:solidFill>
                  <a:schemeClr val="tx1"/>
                </a:solidFill>
                <a:effectLst/>
                <a:latin typeface="+mn-lt"/>
                <a:ea typeface="+mn-ea"/>
                <a:cs typeface="+mn-cs"/>
              </a:rPr>
              <a:t> and that she was one of the final rulers of the Qing dynasty?  Do you believe that George Washington was the first president of the US?  Here is the point – we believe many things that we don’t see, so this argument should not guide our decision. </a:t>
            </a:r>
          </a:p>
          <a:p>
            <a:endParaRPr lang="en-US" dirty="0"/>
          </a:p>
        </p:txBody>
      </p:sp>
      <p:sp>
        <p:nvSpPr>
          <p:cNvPr id="4" name="Slide Number Placeholder 3"/>
          <p:cNvSpPr>
            <a:spLocks noGrp="1"/>
          </p:cNvSpPr>
          <p:nvPr>
            <p:ph type="sldNum" sz="quarter" idx="10"/>
          </p:nvPr>
        </p:nvSpPr>
        <p:spPr/>
        <p:txBody>
          <a:bodyPr/>
          <a:lstStyle/>
          <a:p>
            <a:fld id="{DF65E0F1-CF68-4757-8879-AD00504955FB}" type="slidenum">
              <a:rPr lang="en-US" smtClean="0"/>
              <a:t>5</a:t>
            </a:fld>
            <a:endParaRPr lang="en-US"/>
          </a:p>
        </p:txBody>
      </p:sp>
    </p:spTree>
    <p:extLst>
      <p:ext uri="{BB962C8B-B14F-4D97-AF65-F5344CB8AC3E}">
        <p14:creationId xmlns:p14="http://schemas.microsoft.com/office/powerpoint/2010/main" val="775937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our pride, we often assume that “modern” people are better able to identify a hoax than the people of the first century.  But the actual truth is this: the Greeks and Romans thought that a bodily resurrection was foolish.  They strongly believed that, at the point of death, the “evil” body would remain in the grave to free up the “good” spirit (influence of Plato).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At the time, there were two kinds of Jewish thought: the Sadducees and the Pharisees.  The Sadducees did not believe that there would be a resurrection (</a:t>
            </a:r>
            <a:r>
              <a:rPr lang="en-US" sz="1200" b="1" kern="1200" dirty="0" smtClean="0">
                <a:solidFill>
                  <a:schemeClr val="tx1"/>
                </a:solidFill>
                <a:effectLst/>
                <a:latin typeface="+mn-lt"/>
                <a:ea typeface="+mn-ea"/>
                <a:cs typeface="+mn-cs"/>
              </a:rPr>
              <a:t>Matthew 22:23</a:t>
            </a:r>
            <a:r>
              <a:rPr lang="en-US" sz="1200" kern="1200" dirty="0" smtClean="0">
                <a:solidFill>
                  <a:schemeClr val="tx1"/>
                </a:solidFill>
                <a:effectLst/>
                <a:latin typeface="+mn-lt"/>
                <a:ea typeface="+mn-ea"/>
                <a:cs typeface="+mn-cs"/>
              </a:rPr>
              <a:t>).  The Pharisees believed in a bodily resurrection, but expected it to only occur at the end of time.  So it would take a </a:t>
            </a:r>
            <a:r>
              <a:rPr lang="en-US" sz="1200" i="1" kern="1200" dirty="0" smtClean="0">
                <a:solidFill>
                  <a:schemeClr val="tx1"/>
                </a:solidFill>
                <a:effectLst/>
                <a:latin typeface="+mn-lt"/>
                <a:ea typeface="+mn-ea"/>
                <a:cs typeface="+mn-cs"/>
              </a:rPr>
              <a:t>very</a:t>
            </a:r>
            <a:r>
              <a:rPr lang="en-US" sz="1200" kern="1200" dirty="0" smtClean="0">
                <a:solidFill>
                  <a:schemeClr val="tx1"/>
                </a:solidFill>
                <a:effectLst/>
                <a:latin typeface="+mn-lt"/>
                <a:ea typeface="+mn-ea"/>
                <a:cs typeface="+mn-cs"/>
              </a:rPr>
              <a:t> convincing argument for Jews, Greeks, or Romans to believe.</a:t>
            </a:r>
          </a:p>
        </p:txBody>
      </p:sp>
      <p:sp>
        <p:nvSpPr>
          <p:cNvPr id="4" name="Slide Number Placeholder 3"/>
          <p:cNvSpPr>
            <a:spLocks noGrp="1"/>
          </p:cNvSpPr>
          <p:nvPr>
            <p:ph type="sldNum" sz="quarter" idx="10"/>
          </p:nvPr>
        </p:nvSpPr>
        <p:spPr/>
        <p:txBody>
          <a:bodyPr/>
          <a:lstStyle/>
          <a:p>
            <a:fld id="{DF65E0F1-CF68-4757-8879-AD00504955FB}" type="slidenum">
              <a:rPr lang="en-US" smtClean="0"/>
              <a:t>6</a:t>
            </a:fld>
            <a:endParaRPr lang="en-US"/>
          </a:p>
        </p:txBody>
      </p:sp>
    </p:spTree>
    <p:extLst>
      <p:ext uri="{BB962C8B-B14F-4D97-AF65-F5344CB8AC3E}">
        <p14:creationId xmlns:p14="http://schemas.microsoft.com/office/powerpoint/2010/main" val="775937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It’s important to realize that the accounts of the resurrection were written by either eye-witnesses or people who spent a great deal of time with eye-witnesses (</a:t>
            </a:r>
            <a:r>
              <a:rPr lang="en-US" sz="1200" b="1" kern="1200" dirty="0" smtClean="0">
                <a:solidFill>
                  <a:schemeClr val="tx1"/>
                </a:solidFill>
                <a:effectLst/>
                <a:latin typeface="+mn-lt"/>
                <a:ea typeface="+mn-ea"/>
                <a:cs typeface="+mn-cs"/>
              </a:rPr>
              <a:t>Luke 1:1-4</a:t>
            </a:r>
            <a:r>
              <a:rPr lang="en-US" sz="1200" kern="1200" dirty="0" smtClean="0">
                <a:solidFill>
                  <a:schemeClr val="tx1"/>
                </a:solidFill>
                <a:effectLst/>
                <a:latin typeface="+mn-lt"/>
                <a:ea typeface="+mn-ea"/>
                <a:cs typeface="+mn-cs"/>
              </a:rPr>
              <a:t>).  It takes hundreds of years for legends to develop, but all four gospels were all written within 50 years of the death of Jesus.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Even among skeptics, some of the Biblical writings are considered factual.  One such book is 1 Corinthians, written by a known scholar 25 years after the crucifixion.  And in </a:t>
            </a:r>
            <a:r>
              <a:rPr lang="en-US" sz="1200" b="1" kern="1200" dirty="0" smtClean="0">
                <a:solidFill>
                  <a:schemeClr val="tx1"/>
                </a:solidFill>
                <a:effectLst/>
                <a:latin typeface="+mn-lt"/>
                <a:ea typeface="+mn-ea"/>
                <a:cs typeface="+mn-cs"/>
              </a:rPr>
              <a:t>1 Corinthians 15:3-5</a:t>
            </a:r>
            <a:r>
              <a:rPr lang="en-US" sz="1200" kern="1200" dirty="0" smtClean="0">
                <a:solidFill>
                  <a:schemeClr val="tx1"/>
                </a:solidFill>
                <a:effectLst/>
                <a:latin typeface="+mn-lt"/>
                <a:ea typeface="+mn-ea"/>
                <a:cs typeface="+mn-cs"/>
              </a:rPr>
              <a:t>, the resurrection is clearly described as historical fact.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may only be familiar with the resurrection information in the Bible.  But secular literature gives identical accounts.  Writings by Ignatius (50-115AD), Justin Martyr (100-165AD), Tertullian of Carthage (160-220AD), and Josephus (circa 100AD) give identical accounts.  In fact, WM Smith writes, "We know more about the burial of the Lord Jesus than we know of the burial of any single character in all of ancient history".  </a:t>
            </a:r>
          </a:p>
        </p:txBody>
      </p:sp>
      <p:sp>
        <p:nvSpPr>
          <p:cNvPr id="4" name="Slide Number Placeholder 3"/>
          <p:cNvSpPr>
            <a:spLocks noGrp="1"/>
          </p:cNvSpPr>
          <p:nvPr>
            <p:ph type="sldNum" sz="quarter" idx="10"/>
          </p:nvPr>
        </p:nvSpPr>
        <p:spPr/>
        <p:txBody>
          <a:bodyPr/>
          <a:lstStyle/>
          <a:p>
            <a:fld id="{DF65E0F1-CF68-4757-8879-AD00504955FB}" type="slidenum">
              <a:rPr lang="en-US" smtClean="0"/>
              <a:t>7</a:t>
            </a:fld>
            <a:endParaRPr lang="en-US"/>
          </a:p>
        </p:txBody>
      </p:sp>
    </p:spTree>
    <p:extLst>
      <p:ext uri="{BB962C8B-B14F-4D97-AF65-F5344CB8AC3E}">
        <p14:creationId xmlns:p14="http://schemas.microsoft.com/office/powerpoint/2010/main" val="775937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Just to be sure they got the right guy in the dark, the Roman soldiers brought along one of Jesus' own disciples to identify Him, right in his face with a kiss.  </a:t>
            </a:r>
            <a:r>
              <a:rPr lang="en-US" sz="1200" b="1" kern="1200" dirty="0" smtClean="0">
                <a:solidFill>
                  <a:schemeClr val="tx1"/>
                </a:solidFill>
                <a:effectLst/>
                <a:latin typeface="+mn-lt"/>
                <a:ea typeface="+mn-ea"/>
                <a:cs typeface="+mn-cs"/>
              </a:rPr>
              <a:t>Matthew 26:47-50 </a:t>
            </a:r>
            <a:r>
              <a:rPr lang="en-US" sz="1200" kern="1200" dirty="0" smtClean="0">
                <a:solidFill>
                  <a:schemeClr val="tx1"/>
                </a:solidFill>
                <a:effectLst/>
                <a:latin typeface="+mn-lt"/>
                <a:ea typeface="+mn-ea"/>
                <a:cs typeface="+mn-cs"/>
              </a:rPr>
              <a:t>describes the scene as they bind Jesus and take him in for judgment.  From here, He endured a sleepless night with no food, mock trials and beatings, scourging with a cat-o-nine-tails, a painful </a:t>
            </a:r>
            <a:r>
              <a:rPr lang="en-US" sz="1200" kern="1200" dirty="0" smtClean="0">
                <a:solidFill>
                  <a:schemeClr val="tx1"/>
                </a:solidFill>
                <a:effectLst/>
                <a:latin typeface="+mn-lt"/>
                <a:ea typeface="+mn-ea"/>
                <a:cs typeface="+mn-cs"/>
              </a:rPr>
              <a:t>climb </a:t>
            </a:r>
            <a:r>
              <a:rPr lang="en-US" sz="1200" kern="1200" dirty="0" smtClean="0">
                <a:solidFill>
                  <a:schemeClr val="tx1"/>
                </a:solidFill>
                <a:effectLst/>
                <a:latin typeface="+mn-lt"/>
                <a:ea typeface="+mn-ea"/>
                <a:cs typeface="+mn-cs"/>
              </a:rPr>
              <a:t>up a mountain, and the anguish and embarrassment of death on a Roman cross.  As recorded in </a:t>
            </a:r>
            <a:r>
              <a:rPr lang="en-US" sz="1200" b="1" kern="1200" dirty="0" smtClean="0">
                <a:solidFill>
                  <a:schemeClr val="tx1"/>
                </a:solidFill>
                <a:effectLst/>
                <a:latin typeface="+mn-lt"/>
                <a:ea typeface="+mn-ea"/>
                <a:cs typeface="+mn-cs"/>
              </a:rPr>
              <a:t>John 19:33,34</a:t>
            </a:r>
            <a:r>
              <a:rPr lang="en-US" sz="1200" kern="1200" dirty="0" smtClean="0">
                <a:solidFill>
                  <a:schemeClr val="tx1"/>
                </a:solidFill>
                <a:effectLst/>
                <a:latin typeface="+mn-lt"/>
                <a:ea typeface="+mn-ea"/>
                <a:cs typeface="+mn-cs"/>
              </a:rPr>
              <a:t>, the soldiers (who were accustomed to seeing dead men) pierced the dead body of Christ and out flowed blood and water, indicating death by rupture of the heart.  </a:t>
            </a:r>
          </a:p>
        </p:txBody>
      </p:sp>
      <p:sp>
        <p:nvSpPr>
          <p:cNvPr id="4" name="Slide Number Placeholder 3"/>
          <p:cNvSpPr>
            <a:spLocks noGrp="1"/>
          </p:cNvSpPr>
          <p:nvPr>
            <p:ph type="sldNum" sz="quarter" idx="10"/>
          </p:nvPr>
        </p:nvSpPr>
        <p:spPr/>
        <p:txBody>
          <a:bodyPr/>
          <a:lstStyle/>
          <a:p>
            <a:fld id="{DF65E0F1-CF68-4757-8879-AD00504955FB}" type="slidenum">
              <a:rPr lang="en-US" smtClean="0"/>
              <a:t>8</a:t>
            </a:fld>
            <a:endParaRPr lang="en-US"/>
          </a:p>
        </p:txBody>
      </p:sp>
    </p:spTree>
    <p:extLst>
      <p:ext uri="{BB962C8B-B14F-4D97-AF65-F5344CB8AC3E}">
        <p14:creationId xmlns:p14="http://schemas.microsoft.com/office/powerpoint/2010/main" val="775937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Usually, the bodies of crucified criminals were left on the cross to be eaten by birds or tossed into a mass grave.  But not Jesus.  For some “strange” reason, the Roman governor treated the body with unusual care, handing it over to Joseph of Arimathea and Nicodemus (</a:t>
            </a:r>
            <a:r>
              <a:rPr lang="en-US" sz="1200" b="1" kern="1200" dirty="0" smtClean="0">
                <a:solidFill>
                  <a:schemeClr val="tx1"/>
                </a:solidFill>
                <a:effectLst/>
                <a:latin typeface="+mn-lt"/>
                <a:ea typeface="+mn-ea"/>
                <a:cs typeface="+mn-cs"/>
              </a:rPr>
              <a:t>John 19:38-42)</a:t>
            </a:r>
            <a:r>
              <a:rPr lang="en-US" sz="1200" kern="1200" dirty="0" smtClean="0">
                <a:solidFill>
                  <a:schemeClr val="tx1"/>
                </a:solidFill>
                <a:effectLst/>
                <a:latin typeface="+mn-lt"/>
                <a:ea typeface="+mn-ea"/>
                <a:cs typeface="+mn-cs"/>
              </a:rPr>
              <a:t>.  This is important, because they were both members of the Sanhedrin, the ruling council of the day.  They were not just nameless people of questionable integrity – they were well known representatives of Jewish authority.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Because the Jews feared the disciples would steal Jesus’ body and falsely claim He rose from the dead, they were careful to be sure everything was done properly and that the correct grave was sealed and guarded (</a:t>
            </a:r>
            <a:r>
              <a:rPr lang="en-US" sz="1200" b="1" kern="1200" dirty="0" smtClean="0">
                <a:solidFill>
                  <a:schemeClr val="tx1"/>
                </a:solidFill>
                <a:effectLst/>
                <a:latin typeface="+mn-lt"/>
                <a:ea typeface="+mn-ea"/>
                <a:cs typeface="+mn-cs"/>
              </a:rPr>
              <a:t>Matthew 27:62-66</a:t>
            </a:r>
            <a:r>
              <a:rPr lang="en-US" sz="1200" kern="1200" dirty="0" smtClean="0">
                <a:solidFill>
                  <a:schemeClr val="tx1"/>
                </a:solidFill>
                <a:effectLst/>
                <a:latin typeface="+mn-lt"/>
                <a:ea typeface="+mn-ea"/>
                <a:cs typeface="+mn-cs"/>
              </a:rPr>
              <a:t>). We can be thankful that these Jewish leaders took this step, adding strength to the claims of resurrection. </a:t>
            </a:r>
          </a:p>
        </p:txBody>
      </p:sp>
      <p:sp>
        <p:nvSpPr>
          <p:cNvPr id="4" name="Slide Number Placeholder 3"/>
          <p:cNvSpPr>
            <a:spLocks noGrp="1"/>
          </p:cNvSpPr>
          <p:nvPr>
            <p:ph type="sldNum" sz="quarter" idx="10"/>
          </p:nvPr>
        </p:nvSpPr>
        <p:spPr/>
        <p:txBody>
          <a:bodyPr/>
          <a:lstStyle/>
          <a:p>
            <a:fld id="{DF65E0F1-CF68-4757-8879-AD00504955FB}" type="slidenum">
              <a:rPr lang="en-US" smtClean="0"/>
              <a:t>9</a:t>
            </a:fld>
            <a:endParaRPr lang="en-US"/>
          </a:p>
        </p:txBody>
      </p:sp>
    </p:spTree>
    <p:extLst>
      <p:ext uri="{BB962C8B-B14F-4D97-AF65-F5344CB8AC3E}">
        <p14:creationId xmlns:p14="http://schemas.microsoft.com/office/powerpoint/2010/main" val="775937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were the apostles actually doing when all this was going on?  It probably would have set the minds of the Pharisees at ease to know that they had “all gone away” (</a:t>
            </a:r>
            <a:r>
              <a:rPr lang="en-US" sz="1200" b="1" kern="1200" dirty="0" smtClean="0">
                <a:solidFill>
                  <a:schemeClr val="tx1"/>
                </a:solidFill>
                <a:effectLst/>
                <a:latin typeface="+mn-lt"/>
                <a:ea typeface="+mn-ea"/>
                <a:cs typeface="+mn-cs"/>
              </a:rPr>
              <a:t>Mark 14:50</a:t>
            </a:r>
            <a:r>
              <a:rPr lang="en-US" sz="1200" kern="1200" dirty="0" smtClean="0">
                <a:solidFill>
                  <a:schemeClr val="tx1"/>
                </a:solidFill>
                <a:effectLst/>
                <a:latin typeface="+mn-lt"/>
                <a:ea typeface="+mn-ea"/>
                <a:cs typeface="+mn-cs"/>
              </a:rPr>
              <a:t>).  And even when the news of his potential resurrection reached them, only two apostles had the courage to go outside and see if it was really true (</a:t>
            </a:r>
            <a:r>
              <a:rPr lang="en-US" sz="1200" b="1" kern="1200" dirty="0" smtClean="0">
                <a:solidFill>
                  <a:schemeClr val="tx1"/>
                </a:solidFill>
                <a:effectLst/>
                <a:latin typeface="+mn-lt"/>
                <a:ea typeface="+mn-ea"/>
                <a:cs typeface="+mn-cs"/>
              </a:rPr>
              <a:t>John 20:2,3</a:t>
            </a:r>
            <a:r>
              <a:rPr lang="en-US" sz="1200" kern="1200" dirty="0" smtClean="0">
                <a:solidFill>
                  <a:schemeClr val="tx1"/>
                </a:solidFill>
                <a:effectLst/>
                <a:latin typeface="+mn-lt"/>
                <a:ea typeface="+mn-ea"/>
                <a:cs typeface="+mn-cs"/>
              </a:rPr>
              <a:t>).  And even when they do gather, they still hide behind locked doors for fear of the Jews (</a:t>
            </a:r>
            <a:r>
              <a:rPr lang="en-US" sz="1200" b="1" kern="1200" dirty="0" smtClean="0">
                <a:solidFill>
                  <a:schemeClr val="tx1"/>
                </a:solidFill>
                <a:effectLst/>
                <a:latin typeface="+mn-lt"/>
                <a:ea typeface="+mn-ea"/>
                <a:cs typeface="+mn-cs"/>
              </a:rPr>
              <a:t>John 20:19</a:t>
            </a:r>
            <a:r>
              <a:rPr lang="en-US" sz="1200" kern="1200" dirty="0" smtClean="0">
                <a:solidFill>
                  <a:schemeClr val="tx1"/>
                </a:solidFill>
                <a:effectLst/>
                <a:latin typeface="+mn-lt"/>
                <a:ea typeface="+mn-ea"/>
                <a:cs typeface="+mn-cs"/>
              </a:rPr>
              <a:t>).  In other words, these are hardly your aggressive, grave robbing gang of followers.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also think it's interesting that the linen wrappings which Nicodemus and Joseph bound Christ's body in were still in the empty grave (</a:t>
            </a:r>
            <a:r>
              <a:rPr lang="en-US" sz="1200" b="1" kern="1200" dirty="0" smtClean="0">
                <a:solidFill>
                  <a:schemeClr val="tx1"/>
                </a:solidFill>
                <a:effectLst/>
                <a:latin typeface="+mn-lt"/>
                <a:ea typeface="+mn-ea"/>
                <a:cs typeface="+mn-cs"/>
              </a:rPr>
              <a:t>John 20:6,7</a:t>
            </a:r>
            <a:r>
              <a:rPr lang="en-US" sz="1200" kern="1200" dirty="0" smtClean="0">
                <a:solidFill>
                  <a:schemeClr val="tx1"/>
                </a:solidFill>
                <a:effectLst/>
                <a:latin typeface="+mn-lt"/>
                <a:ea typeface="+mn-ea"/>
                <a:cs typeface="+mn-cs"/>
              </a:rPr>
              <a:t>).  If someone had taken the body of Christ (or if He got up and walked away), why take off His clothes?  Remember, this is an eyewitness account of John, and very descriptive of this all-important scene.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65E0F1-CF68-4757-8879-AD00504955FB}" type="slidenum">
              <a:rPr lang="en-US" smtClean="0"/>
              <a:t>10</a:t>
            </a:fld>
            <a:endParaRPr lang="en-US"/>
          </a:p>
        </p:txBody>
      </p:sp>
    </p:spTree>
    <p:extLst>
      <p:ext uri="{BB962C8B-B14F-4D97-AF65-F5344CB8AC3E}">
        <p14:creationId xmlns:p14="http://schemas.microsoft.com/office/powerpoint/2010/main" val="775937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2B06E9-E219-4523-A36C-4084261683BE}"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86252-C4FB-420F-BE28-0A9DED2A8ECC}" type="slidenum">
              <a:rPr lang="en-US" smtClean="0"/>
              <a:t>‹#›</a:t>
            </a:fld>
            <a:endParaRPr lang="en-US"/>
          </a:p>
        </p:txBody>
      </p:sp>
    </p:spTree>
    <p:extLst>
      <p:ext uri="{BB962C8B-B14F-4D97-AF65-F5344CB8AC3E}">
        <p14:creationId xmlns:p14="http://schemas.microsoft.com/office/powerpoint/2010/main" val="3981667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2B06E9-E219-4523-A36C-4084261683BE}"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86252-C4FB-420F-BE28-0A9DED2A8ECC}" type="slidenum">
              <a:rPr lang="en-US" smtClean="0"/>
              <a:t>‹#›</a:t>
            </a:fld>
            <a:endParaRPr lang="en-US"/>
          </a:p>
        </p:txBody>
      </p:sp>
    </p:spTree>
    <p:extLst>
      <p:ext uri="{BB962C8B-B14F-4D97-AF65-F5344CB8AC3E}">
        <p14:creationId xmlns:p14="http://schemas.microsoft.com/office/powerpoint/2010/main" val="1323489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2B06E9-E219-4523-A36C-4084261683BE}"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86252-C4FB-420F-BE28-0A9DED2A8ECC}" type="slidenum">
              <a:rPr lang="en-US" smtClean="0"/>
              <a:t>‹#›</a:t>
            </a:fld>
            <a:endParaRPr lang="en-US"/>
          </a:p>
        </p:txBody>
      </p:sp>
    </p:spTree>
    <p:extLst>
      <p:ext uri="{BB962C8B-B14F-4D97-AF65-F5344CB8AC3E}">
        <p14:creationId xmlns:p14="http://schemas.microsoft.com/office/powerpoint/2010/main" val="3792407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2B06E9-E219-4523-A36C-4084261683BE}"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86252-C4FB-420F-BE28-0A9DED2A8ECC}" type="slidenum">
              <a:rPr lang="en-US" smtClean="0"/>
              <a:t>‹#›</a:t>
            </a:fld>
            <a:endParaRPr lang="en-US"/>
          </a:p>
        </p:txBody>
      </p:sp>
    </p:spTree>
    <p:extLst>
      <p:ext uri="{BB962C8B-B14F-4D97-AF65-F5344CB8AC3E}">
        <p14:creationId xmlns:p14="http://schemas.microsoft.com/office/powerpoint/2010/main" val="226319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2B06E9-E219-4523-A36C-4084261683BE}"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86252-C4FB-420F-BE28-0A9DED2A8ECC}" type="slidenum">
              <a:rPr lang="en-US" smtClean="0"/>
              <a:t>‹#›</a:t>
            </a:fld>
            <a:endParaRPr lang="en-US"/>
          </a:p>
        </p:txBody>
      </p:sp>
    </p:spTree>
    <p:extLst>
      <p:ext uri="{BB962C8B-B14F-4D97-AF65-F5344CB8AC3E}">
        <p14:creationId xmlns:p14="http://schemas.microsoft.com/office/powerpoint/2010/main" val="1025782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2B06E9-E219-4523-A36C-4084261683BE}" type="datetimeFigureOut">
              <a:rPr lang="en-US" smtClean="0"/>
              <a:t>4/3/2021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86252-C4FB-420F-BE28-0A9DED2A8ECC}" type="slidenum">
              <a:rPr lang="en-US" smtClean="0"/>
              <a:t>‹#›</a:t>
            </a:fld>
            <a:endParaRPr lang="en-US"/>
          </a:p>
        </p:txBody>
      </p:sp>
    </p:spTree>
    <p:extLst>
      <p:ext uri="{BB962C8B-B14F-4D97-AF65-F5344CB8AC3E}">
        <p14:creationId xmlns:p14="http://schemas.microsoft.com/office/powerpoint/2010/main" val="3230794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2B06E9-E219-4523-A36C-4084261683BE}" type="datetimeFigureOut">
              <a:rPr lang="en-US" smtClean="0"/>
              <a:t>4/3/2021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786252-C4FB-420F-BE28-0A9DED2A8ECC}" type="slidenum">
              <a:rPr lang="en-US" smtClean="0"/>
              <a:t>‹#›</a:t>
            </a:fld>
            <a:endParaRPr lang="en-US"/>
          </a:p>
        </p:txBody>
      </p:sp>
    </p:spTree>
    <p:extLst>
      <p:ext uri="{BB962C8B-B14F-4D97-AF65-F5344CB8AC3E}">
        <p14:creationId xmlns:p14="http://schemas.microsoft.com/office/powerpoint/2010/main" val="2418152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2B06E9-E219-4523-A36C-4084261683BE}" type="datetimeFigureOut">
              <a:rPr lang="en-US" smtClean="0"/>
              <a:t>4/3/2021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786252-C4FB-420F-BE28-0A9DED2A8ECC}" type="slidenum">
              <a:rPr lang="en-US" smtClean="0"/>
              <a:t>‹#›</a:t>
            </a:fld>
            <a:endParaRPr lang="en-US"/>
          </a:p>
        </p:txBody>
      </p:sp>
    </p:spTree>
    <p:extLst>
      <p:ext uri="{BB962C8B-B14F-4D97-AF65-F5344CB8AC3E}">
        <p14:creationId xmlns:p14="http://schemas.microsoft.com/office/powerpoint/2010/main" val="77237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2B06E9-E219-4523-A36C-4084261683BE}" type="datetimeFigureOut">
              <a:rPr lang="en-US" smtClean="0"/>
              <a:t>4/3/2021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786252-C4FB-420F-BE28-0A9DED2A8ECC}" type="slidenum">
              <a:rPr lang="en-US" smtClean="0"/>
              <a:t>‹#›</a:t>
            </a:fld>
            <a:endParaRPr lang="en-US"/>
          </a:p>
        </p:txBody>
      </p:sp>
    </p:spTree>
    <p:extLst>
      <p:ext uri="{BB962C8B-B14F-4D97-AF65-F5344CB8AC3E}">
        <p14:creationId xmlns:p14="http://schemas.microsoft.com/office/powerpoint/2010/main" val="1001752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2B06E9-E219-4523-A36C-4084261683BE}" type="datetimeFigureOut">
              <a:rPr lang="en-US" smtClean="0"/>
              <a:t>4/3/2021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86252-C4FB-420F-BE28-0A9DED2A8ECC}" type="slidenum">
              <a:rPr lang="en-US" smtClean="0"/>
              <a:t>‹#›</a:t>
            </a:fld>
            <a:endParaRPr lang="en-US"/>
          </a:p>
        </p:txBody>
      </p:sp>
    </p:spTree>
    <p:extLst>
      <p:ext uri="{BB962C8B-B14F-4D97-AF65-F5344CB8AC3E}">
        <p14:creationId xmlns:p14="http://schemas.microsoft.com/office/powerpoint/2010/main" val="1551128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2B06E9-E219-4523-A36C-4084261683BE}" type="datetimeFigureOut">
              <a:rPr lang="en-US" smtClean="0"/>
              <a:t>4/3/2021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86252-C4FB-420F-BE28-0A9DED2A8ECC}" type="slidenum">
              <a:rPr lang="en-US" smtClean="0"/>
              <a:t>‹#›</a:t>
            </a:fld>
            <a:endParaRPr lang="en-US"/>
          </a:p>
        </p:txBody>
      </p:sp>
    </p:spTree>
    <p:extLst>
      <p:ext uri="{BB962C8B-B14F-4D97-AF65-F5344CB8AC3E}">
        <p14:creationId xmlns:p14="http://schemas.microsoft.com/office/powerpoint/2010/main" val="138137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B06E9-E219-4523-A36C-4084261683BE}" type="datetimeFigureOut">
              <a:rPr lang="en-US" smtClean="0"/>
              <a:t>4/3/2021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86252-C4FB-420F-BE28-0A9DED2A8ECC}" type="slidenum">
              <a:rPr lang="en-US" smtClean="0"/>
              <a:t>‹#›</a:t>
            </a:fld>
            <a:endParaRPr lang="en-US"/>
          </a:p>
        </p:txBody>
      </p:sp>
    </p:spTree>
    <p:extLst>
      <p:ext uri="{BB962C8B-B14F-4D97-AF65-F5344CB8AC3E}">
        <p14:creationId xmlns:p14="http://schemas.microsoft.com/office/powerpoint/2010/main" val="1281810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8121" y="1447801"/>
            <a:ext cx="8382000" cy="2152650"/>
          </a:xfrm>
        </p:spPr>
        <p:txBody>
          <a:bodyPr>
            <a:noAutofit/>
          </a:bodyPr>
          <a:lstStyle/>
          <a:p>
            <a:r>
              <a:rPr lang="en-US" sz="5400" b="1" dirty="0" smtClean="0"/>
              <a:t>Did Jesus </a:t>
            </a:r>
            <a:r>
              <a:rPr lang="en-US" sz="5400" b="1" i="1" dirty="0" smtClean="0"/>
              <a:t>really</a:t>
            </a:r>
            <a:r>
              <a:rPr lang="en-US" sz="5400" b="1" dirty="0" smtClean="0"/>
              <a:t> </a:t>
            </a:r>
            <a:br>
              <a:rPr lang="en-US" sz="5400" b="1" dirty="0" smtClean="0"/>
            </a:br>
            <a:r>
              <a:rPr lang="en-US" sz="5400" b="1" dirty="0" smtClean="0"/>
              <a:t>rise from the dead?</a:t>
            </a:r>
            <a:endParaRPr lang="en-US" sz="5400" b="1" dirty="0"/>
          </a:p>
        </p:txBody>
      </p:sp>
      <p:sp>
        <p:nvSpPr>
          <p:cNvPr id="3" name="Subtitle 2"/>
          <p:cNvSpPr>
            <a:spLocks noGrp="1"/>
          </p:cNvSpPr>
          <p:nvPr>
            <p:ph type="subTitle" idx="1"/>
          </p:nvPr>
        </p:nvSpPr>
        <p:spPr>
          <a:xfrm>
            <a:off x="609600" y="4267200"/>
            <a:ext cx="7924800" cy="1371600"/>
          </a:xfrm>
        </p:spPr>
        <p:txBody>
          <a:bodyPr/>
          <a:lstStyle/>
          <a:p>
            <a:r>
              <a:rPr lang="en-US" dirty="0" smtClean="0">
                <a:solidFill>
                  <a:schemeClr val="tx1">
                    <a:lumMod val="65000"/>
                    <a:lumOff val="35000"/>
                  </a:schemeClr>
                </a:solidFill>
              </a:rPr>
              <a:t>Is it true beyond a reasonable doubt?</a:t>
            </a:r>
            <a:endParaRPr lang="en-US" dirty="0">
              <a:solidFill>
                <a:schemeClr val="tx1">
                  <a:lumMod val="65000"/>
                  <a:lumOff val="35000"/>
                </a:schemeClr>
              </a:solidFill>
            </a:endParaRPr>
          </a:p>
        </p:txBody>
      </p:sp>
    </p:spTree>
    <p:extLst>
      <p:ext uri="{BB962C8B-B14F-4D97-AF65-F5344CB8AC3E}">
        <p14:creationId xmlns:p14="http://schemas.microsoft.com/office/powerpoint/2010/main" val="31971027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868362"/>
          </a:xfrm>
        </p:spPr>
        <p:txBody>
          <a:bodyPr>
            <a:normAutofit fontScale="90000"/>
          </a:bodyPr>
          <a:lstStyle/>
          <a:p>
            <a:r>
              <a:rPr lang="en-US" b="1" u="sng" dirty="0"/>
              <a:t>Jesus’ body was stolen from the tomb</a:t>
            </a:r>
          </a:p>
        </p:txBody>
      </p:sp>
      <p:sp>
        <p:nvSpPr>
          <p:cNvPr id="3" name="Content Placeholder 2"/>
          <p:cNvSpPr>
            <a:spLocks noGrp="1"/>
          </p:cNvSpPr>
          <p:nvPr>
            <p:ph idx="1"/>
          </p:nvPr>
        </p:nvSpPr>
        <p:spPr>
          <a:xfrm>
            <a:off x="76200" y="990600"/>
            <a:ext cx="8839200" cy="5867400"/>
          </a:xfrm>
        </p:spPr>
        <p:txBody>
          <a:bodyPr>
            <a:normAutofit fontScale="85000" lnSpcReduction="10000"/>
          </a:bodyPr>
          <a:lstStyle/>
          <a:p>
            <a:pPr>
              <a:lnSpc>
                <a:spcPct val="120000"/>
              </a:lnSpc>
              <a:spcAft>
                <a:spcPts val="600"/>
              </a:spcAft>
            </a:pPr>
            <a:r>
              <a:rPr lang="en-US" dirty="0" smtClean="0"/>
              <a:t>Where were Jesus’ followers?  </a:t>
            </a:r>
          </a:p>
          <a:p>
            <a:pPr lvl="1">
              <a:lnSpc>
                <a:spcPct val="120000"/>
              </a:lnSpc>
              <a:spcAft>
                <a:spcPts val="600"/>
              </a:spcAft>
            </a:pPr>
            <a:r>
              <a:rPr lang="en-US" dirty="0" smtClean="0"/>
              <a:t>When Jesus was </a:t>
            </a:r>
            <a:r>
              <a:rPr lang="en-US" dirty="0" smtClean="0"/>
              <a:t>captured, </a:t>
            </a:r>
            <a:r>
              <a:rPr lang="en-US" dirty="0" smtClean="0"/>
              <a:t>they all ran away (</a:t>
            </a:r>
            <a:r>
              <a:rPr lang="en-US" dirty="0"/>
              <a:t>Mark 14:50).  </a:t>
            </a:r>
            <a:endParaRPr lang="en-US" dirty="0" smtClean="0"/>
          </a:p>
          <a:p>
            <a:pPr lvl="1">
              <a:lnSpc>
                <a:spcPct val="120000"/>
              </a:lnSpc>
              <a:spcAft>
                <a:spcPts val="600"/>
              </a:spcAft>
            </a:pPr>
            <a:r>
              <a:rPr lang="en-US" dirty="0" smtClean="0"/>
              <a:t>Only </a:t>
            </a:r>
            <a:r>
              <a:rPr lang="en-US" dirty="0"/>
              <a:t>two apostles had the courage to go outside and see if </a:t>
            </a:r>
            <a:r>
              <a:rPr lang="en-US" dirty="0" smtClean="0"/>
              <a:t>reports of His resurrection was </a:t>
            </a:r>
            <a:r>
              <a:rPr lang="en-US" dirty="0"/>
              <a:t>really true (John 20:2,3</a:t>
            </a:r>
            <a:r>
              <a:rPr lang="en-US" dirty="0" smtClean="0"/>
              <a:t>).</a:t>
            </a:r>
          </a:p>
          <a:p>
            <a:pPr lvl="1">
              <a:lnSpc>
                <a:spcPct val="120000"/>
              </a:lnSpc>
              <a:spcAft>
                <a:spcPts val="600"/>
              </a:spcAft>
            </a:pPr>
            <a:r>
              <a:rPr lang="en-US" dirty="0" smtClean="0"/>
              <a:t>They continue to hide </a:t>
            </a:r>
            <a:r>
              <a:rPr lang="en-US" dirty="0" smtClean="0"/>
              <a:t>behind </a:t>
            </a:r>
            <a:r>
              <a:rPr lang="en-US" dirty="0"/>
              <a:t>locked doors for fear of the Jews (John 20:19). </a:t>
            </a:r>
            <a:endParaRPr lang="en-US" dirty="0" smtClean="0"/>
          </a:p>
          <a:p>
            <a:pPr lvl="1">
              <a:lnSpc>
                <a:spcPct val="120000"/>
              </a:lnSpc>
              <a:spcAft>
                <a:spcPts val="600"/>
              </a:spcAft>
            </a:pPr>
            <a:r>
              <a:rPr lang="en-US" dirty="0" smtClean="0"/>
              <a:t>Conclusion: this is not an</a:t>
            </a:r>
            <a:r>
              <a:rPr lang="en-US" dirty="0" smtClean="0"/>
              <a:t> </a:t>
            </a:r>
            <a:r>
              <a:rPr lang="en-US" dirty="0"/>
              <a:t>aggressive, grave robbing </a:t>
            </a:r>
            <a:r>
              <a:rPr lang="en-US" dirty="0" smtClean="0"/>
              <a:t>gang. </a:t>
            </a:r>
            <a:endParaRPr lang="en-US" dirty="0"/>
          </a:p>
          <a:p>
            <a:pPr>
              <a:lnSpc>
                <a:spcPct val="120000"/>
              </a:lnSpc>
              <a:spcAft>
                <a:spcPts val="600"/>
              </a:spcAft>
            </a:pPr>
            <a:r>
              <a:rPr lang="en-US" dirty="0" smtClean="0"/>
              <a:t>It’s also interesting </a:t>
            </a:r>
            <a:r>
              <a:rPr lang="en-US" dirty="0"/>
              <a:t>that the linen wrappings which </a:t>
            </a:r>
            <a:r>
              <a:rPr lang="en-US" dirty="0" smtClean="0"/>
              <a:t>bound </a:t>
            </a:r>
            <a:r>
              <a:rPr lang="en-US" dirty="0"/>
              <a:t>Christ's body in were still in the empty grave (John 20:6,7).  If someone had taken the body of Christ (or if He got up and walked away), why </a:t>
            </a:r>
            <a:r>
              <a:rPr lang="en-US" dirty="0" smtClean="0"/>
              <a:t>take </a:t>
            </a:r>
            <a:r>
              <a:rPr lang="en-US" dirty="0"/>
              <a:t>off His clothes?  </a:t>
            </a:r>
          </a:p>
        </p:txBody>
      </p:sp>
    </p:spTree>
    <p:extLst>
      <p:ext uri="{BB962C8B-B14F-4D97-AF65-F5344CB8AC3E}">
        <p14:creationId xmlns:p14="http://schemas.microsoft.com/office/powerpoint/2010/main" val="200164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868362"/>
          </a:xfrm>
        </p:spPr>
        <p:txBody>
          <a:bodyPr>
            <a:normAutofit/>
          </a:bodyPr>
          <a:lstStyle/>
          <a:p>
            <a:r>
              <a:rPr lang="en-US" b="1" u="sng" dirty="0"/>
              <a:t>Arguments </a:t>
            </a:r>
            <a:r>
              <a:rPr lang="en-US" b="1" u="sng" dirty="0" smtClean="0"/>
              <a:t>In Favor of Resurrection</a:t>
            </a:r>
            <a:endParaRPr lang="en-US" b="1"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54122556"/>
              </p:ext>
            </p:extLst>
          </p:nvPr>
        </p:nvGraphicFramePr>
        <p:xfrm>
          <a:off x="304800" y="1219197"/>
          <a:ext cx="8610599" cy="5257805"/>
        </p:xfrm>
        <a:graphic>
          <a:graphicData uri="http://schemas.openxmlformats.org/drawingml/2006/table">
            <a:tbl>
              <a:tblPr firstRow="1" firstCol="1" bandRow="1">
                <a:tableStyleId>{5C22544A-7EE6-4342-B048-85BDC9FD1C3A}</a:tableStyleId>
              </a:tblPr>
              <a:tblGrid>
                <a:gridCol w="4149336">
                  <a:extLst>
                    <a:ext uri="{9D8B030D-6E8A-4147-A177-3AD203B41FA5}">
                      <a16:colId xmlns:a16="http://schemas.microsoft.com/office/drawing/2014/main" val="20000"/>
                    </a:ext>
                  </a:extLst>
                </a:gridCol>
                <a:gridCol w="4461263">
                  <a:extLst>
                    <a:ext uri="{9D8B030D-6E8A-4147-A177-3AD203B41FA5}">
                      <a16:colId xmlns:a16="http://schemas.microsoft.com/office/drawing/2014/main" val="20001"/>
                    </a:ext>
                  </a:extLst>
                </a:gridCol>
              </a:tblGrid>
              <a:tr h="751115">
                <a:tc>
                  <a:txBody>
                    <a:bodyPr/>
                    <a:lstStyle/>
                    <a:p>
                      <a:pPr marL="0" marR="0" algn="ctr">
                        <a:spcBef>
                          <a:spcPts val="0"/>
                        </a:spcBef>
                        <a:spcAft>
                          <a:spcPts val="0"/>
                        </a:spcAft>
                      </a:pPr>
                      <a:r>
                        <a:rPr lang="en-US" sz="2400" b="1" u="sng" dirty="0">
                          <a:solidFill>
                            <a:schemeClr val="tx1"/>
                          </a:solidFill>
                          <a:effectLst/>
                        </a:rPr>
                        <a:t>Reasons to doubt </a:t>
                      </a:r>
                      <a:endParaRPr lang="en-US" sz="2400" b="1" dirty="0">
                        <a:solidFill>
                          <a:schemeClr val="tx1"/>
                        </a:solidFill>
                        <a:effectLst/>
                        <a:latin typeface="Courier New"/>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400" b="1" u="sng" dirty="0">
                          <a:solidFill>
                            <a:schemeClr val="tx1"/>
                          </a:solidFill>
                          <a:effectLst/>
                        </a:rPr>
                        <a:t>Reasons to </a:t>
                      </a:r>
                      <a:r>
                        <a:rPr lang="en-US" sz="2400" b="1" u="sng" dirty="0" smtClean="0">
                          <a:solidFill>
                            <a:schemeClr val="tx1"/>
                          </a:solidFill>
                          <a:effectLst/>
                        </a:rPr>
                        <a:t>believe</a:t>
                      </a:r>
                      <a:endParaRPr lang="en-US" sz="2400" b="1" dirty="0">
                        <a:solidFill>
                          <a:schemeClr val="tx1"/>
                        </a:solidFill>
                        <a:effectLst/>
                        <a:latin typeface="Courier New"/>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51115">
                <a:tc>
                  <a:txBody>
                    <a:bodyPr/>
                    <a:lstStyle/>
                    <a:p>
                      <a:pPr marL="0" marR="0">
                        <a:spcBef>
                          <a:spcPts val="0"/>
                        </a:spcBef>
                        <a:spcAft>
                          <a:spcPts val="0"/>
                        </a:spcAft>
                      </a:pPr>
                      <a:endParaRPr lang="en-US" sz="2000" b="1" dirty="0">
                        <a:solidFill>
                          <a:schemeClr val="tx1"/>
                        </a:solidFill>
                        <a:effectLst/>
                        <a:latin typeface="Courier New"/>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2000" b="1">
                          <a:solidFill>
                            <a:schemeClr val="tx1"/>
                          </a:solidFill>
                          <a:effectLst/>
                        </a:rPr>
                        <a:t>Prophecy foretold that it would happen</a:t>
                      </a:r>
                      <a:endParaRPr lang="en-US" sz="2000" b="1">
                        <a:solidFill>
                          <a:schemeClr val="tx1"/>
                        </a:solidFill>
                        <a:effectLst/>
                        <a:latin typeface="Courier New"/>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51115">
                <a:tc>
                  <a:txBody>
                    <a:bodyPr/>
                    <a:lstStyle/>
                    <a:p>
                      <a:pPr marL="0" marR="0">
                        <a:spcBef>
                          <a:spcPts val="0"/>
                        </a:spcBef>
                        <a:spcAft>
                          <a:spcPts val="0"/>
                        </a:spcAft>
                      </a:pPr>
                      <a:endParaRPr lang="en-US" sz="2000" b="1">
                        <a:solidFill>
                          <a:schemeClr val="tx1"/>
                        </a:solidFill>
                        <a:effectLst/>
                        <a:latin typeface="Courier New"/>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2000" b="1">
                          <a:solidFill>
                            <a:schemeClr val="tx1"/>
                          </a:solidFill>
                          <a:effectLst/>
                        </a:rPr>
                        <a:t>The bodily resurrection was a unique claim</a:t>
                      </a:r>
                      <a:endParaRPr lang="en-US" sz="2000" b="1">
                        <a:solidFill>
                          <a:schemeClr val="tx1"/>
                        </a:solidFill>
                        <a:effectLst/>
                        <a:latin typeface="Courier New"/>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51115">
                <a:tc>
                  <a:txBody>
                    <a:bodyPr/>
                    <a:lstStyle/>
                    <a:p>
                      <a:pPr marL="0" marR="0">
                        <a:spcBef>
                          <a:spcPts val="0"/>
                        </a:spcBef>
                        <a:spcAft>
                          <a:spcPts val="0"/>
                        </a:spcAft>
                      </a:pPr>
                      <a:endParaRPr lang="en-US" sz="2000" b="1">
                        <a:solidFill>
                          <a:schemeClr val="tx1"/>
                        </a:solidFill>
                        <a:effectLst/>
                        <a:latin typeface="Courier New"/>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2000" b="1">
                          <a:solidFill>
                            <a:schemeClr val="tx1"/>
                          </a:solidFill>
                          <a:effectLst/>
                        </a:rPr>
                        <a:t>The tomb was empty</a:t>
                      </a:r>
                      <a:endParaRPr lang="en-US" sz="2000" b="1">
                        <a:solidFill>
                          <a:schemeClr val="tx1"/>
                        </a:solidFill>
                        <a:effectLst/>
                        <a:latin typeface="Courier New"/>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51115">
                <a:tc>
                  <a:txBody>
                    <a:bodyPr/>
                    <a:lstStyle/>
                    <a:p>
                      <a:pPr marL="0" marR="0">
                        <a:spcBef>
                          <a:spcPts val="0"/>
                        </a:spcBef>
                        <a:spcAft>
                          <a:spcPts val="0"/>
                        </a:spcAft>
                      </a:pPr>
                      <a:endParaRPr lang="en-US" sz="2000" b="1">
                        <a:solidFill>
                          <a:schemeClr val="tx1"/>
                        </a:solidFill>
                        <a:effectLst/>
                        <a:latin typeface="Courier New"/>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2000" b="1">
                          <a:solidFill>
                            <a:schemeClr val="tx1"/>
                          </a:solidFill>
                          <a:effectLst/>
                        </a:rPr>
                        <a:t>The disciples were changed</a:t>
                      </a:r>
                      <a:endParaRPr lang="en-US" sz="2000" b="1">
                        <a:solidFill>
                          <a:schemeClr val="tx1"/>
                        </a:solidFill>
                        <a:effectLst/>
                        <a:latin typeface="Courier New"/>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51115">
                <a:tc>
                  <a:txBody>
                    <a:bodyPr/>
                    <a:lstStyle/>
                    <a:p>
                      <a:pPr marL="0" marR="0">
                        <a:spcBef>
                          <a:spcPts val="0"/>
                        </a:spcBef>
                        <a:spcAft>
                          <a:spcPts val="0"/>
                        </a:spcAft>
                      </a:pPr>
                      <a:endParaRPr lang="en-US" sz="2000" b="1">
                        <a:solidFill>
                          <a:schemeClr val="tx1"/>
                        </a:solidFill>
                        <a:effectLst/>
                        <a:latin typeface="Courier New"/>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2000" b="1" dirty="0" smtClean="0">
                          <a:solidFill>
                            <a:schemeClr val="tx1"/>
                          </a:solidFill>
                          <a:effectLst/>
                        </a:rPr>
                        <a:t>Worship shifted to Sunday</a:t>
                      </a:r>
                      <a:endParaRPr lang="en-US" sz="2000" b="1" dirty="0">
                        <a:solidFill>
                          <a:schemeClr val="tx1"/>
                        </a:solidFill>
                        <a:effectLst/>
                        <a:latin typeface="Courier New"/>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51115">
                <a:tc>
                  <a:txBody>
                    <a:bodyPr/>
                    <a:lstStyle/>
                    <a:p>
                      <a:pPr marL="0" marR="0">
                        <a:spcBef>
                          <a:spcPts val="0"/>
                        </a:spcBef>
                        <a:spcAft>
                          <a:spcPts val="0"/>
                        </a:spcAft>
                      </a:pPr>
                      <a:endParaRPr lang="en-US" sz="2000" b="1" dirty="0">
                        <a:solidFill>
                          <a:schemeClr val="tx1"/>
                        </a:solidFill>
                        <a:effectLst/>
                        <a:latin typeface="Courier New"/>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2000" b="1" dirty="0" smtClean="0">
                          <a:solidFill>
                            <a:schemeClr val="tx1"/>
                          </a:solidFill>
                          <a:effectLst/>
                        </a:rPr>
                        <a:t>Post resurrection appearances</a:t>
                      </a:r>
                      <a:endParaRPr lang="en-US" sz="2000" b="1" dirty="0">
                        <a:solidFill>
                          <a:schemeClr val="tx1"/>
                        </a:solidFill>
                        <a:effectLst/>
                        <a:latin typeface="Courier New"/>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9458965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991600" cy="838200"/>
          </a:xfrm>
        </p:spPr>
        <p:txBody>
          <a:bodyPr>
            <a:noAutofit/>
          </a:bodyPr>
          <a:lstStyle/>
          <a:p>
            <a:r>
              <a:rPr lang="en-US" sz="4000" b="1" u="sng" dirty="0" smtClean="0"/>
              <a:t>Prophecy foretold that it would happen</a:t>
            </a:r>
            <a:endParaRPr lang="en-US" sz="4000" b="1" u="sng" dirty="0"/>
          </a:p>
        </p:txBody>
      </p:sp>
      <p:sp>
        <p:nvSpPr>
          <p:cNvPr id="3" name="Content Placeholder 2"/>
          <p:cNvSpPr>
            <a:spLocks noGrp="1"/>
          </p:cNvSpPr>
          <p:nvPr>
            <p:ph idx="1"/>
          </p:nvPr>
        </p:nvSpPr>
        <p:spPr>
          <a:xfrm>
            <a:off x="152400" y="1066800"/>
            <a:ext cx="8839200" cy="5334000"/>
          </a:xfrm>
        </p:spPr>
        <p:txBody>
          <a:bodyPr>
            <a:normAutofit/>
          </a:bodyPr>
          <a:lstStyle/>
          <a:p>
            <a:pPr marL="0" indent="0">
              <a:spcAft>
                <a:spcPts val="600"/>
              </a:spcAft>
              <a:buNone/>
            </a:pPr>
            <a:r>
              <a:rPr lang="en-US" b="1" dirty="0" smtClean="0"/>
              <a:t>Isaiah 53:9,10 </a:t>
            </a:r>
            <a:r>
              <a:rPr lang="en-US" dirty="0" smtClean="0"/>
              <a:t>(</a:t>
            </a:r>
            <a:r>
              <a:rPr lang="en-US" dirty="0"/>
              <a:t>Old Testament</a:t>
            </a:r>
            <a:r>
              <a:rPr lang="en-US" dirty="0" smtClean="0"/>
              <a:t>): </a:t>
            </a:r>
            <a:r>
              <a:rPr lang="en-US" dirty="0"/>
              <a:t>600 years earlier </a:t>
            </a:r>
            <a:endParaRPr lang="en-US" dirty="0" smtClean="0"/>
          </a:p>
          <a:p>
            <a:pPr marL="0" indent="0">
              <a:spcAft>
                <a:spcPts val="600"/>
              </a:spcAft>
              <a:buNone/>
            </a:pPr>
            <a:r>
              <a:rPr lang="en-US" dirty="0"/>
              <a:t> </a:t>
            </a:r>
            <a:r>
              <a:rPr lang="en-US" dirty="0" smtClean="0"/>
              <a:t>“And </a:t>
            </a:r>
            <a:r>
              <a:rPr lang="en-US" dirty="0"/>
              <a:t>they made </a:t>
            </a:r>
            <a:r>
              <a:rPr lang="en-US" b="1" dirty="0"/>
              <a:t>his grave </a:t>
            </a:r>
            <a:r>
              <a:rPr lang="en-US" dirty="0"/>
              <a:t>with the </a:t>
            </a:r>
            <a:r>
              <a:rPr lang="en-US" dirty="0" smtClean="0"/>
              <a:t>wicked and </a:t>
            </a:r>
            <a:r>
              <a:rPr lang="en-US" dirty="0"/>
              <a:t>with a rich man in </a:t>
            </a:r>
            <a:r>
              <a:rPr lang="en-US" b="1" dirty="0"/>
              <a:t>his </a:t>
            </a:r>
            <a:r>
              <a:rPr lang="en-US" b="1" dirty="0" smtClean="0"/>
              <a:t>death</a:t>
            </a:r>
            <a:r>
              <a:rPr lang="en-US" dirty="0" smtClean="0"/>
              <a:t>, although </a:t>
            </a:r>
            <a:r>
              <a:rPr lang="en-US" dirty="0"/>
              <a:t>he had done no violence</a:t>
            </a:r>
            <a:r>
              <a:rPr lang="en-US" dirty="0" smtClean="0"/>
              <a:t>, and </a:t>
            </a:r>
            <a:r>
              <a:rPr lang="en-US" dirty="0"/>
              <a:t>there was no deceit in his mouth. </a:t>
            </a:r>
          </a:p>
          <a:p>
            <a:pPr marL="0" indent="0">
              <a:spcAft>
                <a:spcPts val="600"/>
              </a:spcAft>
              <a:buNone/>
            </a:pPr>
            <a:r>
              <a:rPr lang="en-US" dirty="0"/>
              <a:t> </a:t>
            </a:r>
            <a:r>
              <a:rPr lang="en-US" dirty="0" smtClean="0"/>
              <a:t>“Yet </a:t>
            </a:r>
            <a:r>
              <a:rPr lang="en-US" dirty="0"/>
              <a:t>it was the will of the LORD to crush him</a:t>
            </a:r>
            <a:r>
              <a:rPr lang="en-US" dirty="0" smtClean="0"/>
              <a:t>; he </a:t>
            </a:r>
            <a:r>
              <a:rPr lang="en-US" dirty="0"/>
              <a:t>has put him to </a:t>
            </a:r>
            <a:r>
              <a:rPr lang="en-US" dirty="0" smtClean="0"/>
              <a:t>grief; when </a:t>
            </a:r>
            <a:r>
              <a:rPr lang="en-US" dirty="0"/>
              <a:t>his soul </a:t>
            </a:r>
            <a:r>
              <a:rPr lang="en-US" dirty="0" smtClean="0"/>
              <a:t>makes </a:t>
            </a:r>
            <a:r>
              <a:rPr lang="en-US" dirty="0"/>
              <a:t>an offering for guilt</a:t>
            </a:r>
            <a:r>
              <a:rPr lang="en-US" dirty="0" smtClean="0"/>
              <a:t>, </a:t>
            </a:r>
            <a:r>
              <a:rPr lang="en-US" b="1" dirty="0" smtClean="0"/>
              <a:t>he </a:t>
            </a:r>
            <a:r>
              <a:rPr lang="en-US" b="1" dirty="0"/>
              <a:t>shall see his offspring; he shall prolong his days</a:t>
            </a:r>
            <a:r>
              <a:rPr lang="en-US" dirty="0" smtClean="0"/>
              <a:t>; the </a:t>
            </a:r>
            <a:r>
              <a:rPr lang="en-US" dirty="0"/>
              <a:t>will of the LORD shall prosper in his hand</a:t>
            </a:r>
            <a:r>
              <a:rPr lang="en-US" dirty="0" smtClean="0"/>
              <a:t>.”</a:t>
            </a:r>
            <a:endParaRPr lang="en-US" dirty="0"/>
          </a:p>
        </p:txBody>
      </p:sp>
    </p:spTree>
    <p:extLst>
      <p:ext uri="{BB962C8B-B14F-4D97-AF65-F5344CB8AC3E}">
        <p14:creationId xmlns:p14="http://schemas.microsoft.com/office/powerpoint/2010/main" val="158556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991600" cy="838200"/>
          </a:xfrm>
        </p:spPr>
        <p:txBody>
          <a:bodyPr>
            <a:noAutofit/>
          </a:bodyPr>
          <a:lstStyle/>
          <a:p>
            <a:r>
              <a:rPr lang="en-US" sz="4000" b="1" u="sng" dirty="0" smtClean="0"/>
              <a:t>Prophecy foretold that it would happen</a:t>
            </a:r>
            <a:endParaRPr lang="en-US" sz="4000" b="1" u="sng" dirty="0"/>
          </a:p>
        </p:txBody>
      </p:sp>
      <p:sp>
        <p:nvSpPr>
          <p:cNvPr id="3" name="Content Placeholder 2"/>
          <p:cNvSpPr>
            <a:spLocks noGrp="1"/>
          </p:cNvSpPr>
          <p:nvPr>
            <p:ph idx="1"/>
          </p:nvPr>
        </p:nvSpPr>
        <p:spPr>
          <a:xfrm>
            <a:off x="152400" y="990600"/>
            <a:ext cx="8839200" cy="5791200"/>
          </a:xfrm>
        </p:spPr>
        <p:txBody>
          <a:bodyPr>
            <a:normAutofit fontScale="77500" lnSpcReduction="20000"/>
          </a:bodyPr>
          <a:lstStyle/>
          <a:p>
            <a:pPr marL="0" indent="0">
              <a:spcAft>
                <a:spcPts val="600"/>
              </a:spcAft>
              <a:buNone/>
            </a:pPr>
            <a:r>
              <a:rPr lang="en-US" dirty="0" smtClean="0"/>
              <a:t>Jesus predicts his resurrection at least </a:t>
            </a:r>
            <a:r>
              <a:rPr lang="en-US" dirty="0"/>
              <a:t>16 </a:t>
            </a:r>
            <a:r>
              <a:rPr lang="en-US" dirty="0" smtClean="0"/>
              <a:t>times.  Examples include:</a:t>
            </a:r>
          </a:p>
          <a:p>
            <a:pPr>
              <a:spcAft>
                <a:spcPts val="600"/>
              </a:spcAft>
            </a:pPr>
            <a:r>
              <a:rPr lang="en-US" b="1" dirty="0" smtClean="0"/>
              <a:t>Matthew </a:t>
            </a:r>
            <a:r>
              <a:rPr lang="en-US" b="1" dirty="0"/>
              <a:t>16:21 </a:t>
            </a:r>
            <a:r>
              <a:rPr lang="en-US" dirty="0"/>
              <a:t>“From that time Jesus began to show his disciples that he must go to Jerusalem and suffer many things from the elders and chief priests and scribes, and be killed, and on the third day be raised</a:t>
            </a:r>
            <a:r>
              <a:rPr lang="en-US" dirty="0" smtClean="0"/>
              <a:t>.”</a:t>
            </a:r>
          </a:p>
          <a:p>
            <a:pPr>
              <a:spcAft>
                <a:spcPts val="600"/>
              </a:spcAft>
            </a:pPr>
            <a:r>
              <a:rPr lang="en-US" b="1" dirty="0" smtClean="0"/>
              <a:t>Matthew </a:t>
            </a:r>
            <a:r>
              <a:rPr lang="en-US" b="1" dirty="0"/>
              <a:t>20:18,19 </a:t>
            </a:r>
            <a:r>
              <a:rPr lang="en-US" dirty="0" smtClean="0"/>
              <a:t>“’See</a:t>
            </a:r>
            <a:r>
              <a:rPr lang="en-US" dirty="0"/>
              <a:t>, we are going up to Jerusalem. And the Son of Man will be delivered over to the chief priests and scribes, and they will condemn him to death </a:t>
            </a:r>
            <a:r>
              <a:rPr lang="en-US" dirty="0" smtClean="0"/>
              <a:t>and </a:t>
            </a:r>
            <a:r>
              <a:rPr lang="en-US" dirty="0"/>
              <a:t>deliver him over to the Gentiles to be mocked and flogged and crucified, and he will be raised on the third day</a:t>
            </a:r>
            <a:r>
              <a:rPr lang="en-US" dirty="0" smtClean="0"/>
              <a:t>.’”</a:t>
            </a:r>
          </a:p>
          <a:p>
            <a:pPr>
              <a:spcAft>
                <a:spcPts val="600"/>
              </a:spcAft>
            </a:pPr>
            <a:r>
              <a:rPr lang="en-US" dirty="0" smtClean="0"/>
              <a:t>Some people can estimate the timing of their death, but no one else can predict their resurrection</a:t>
            </a:r>
          </a:p>
          <a:p>
            <a:pPr>
              <a:spcAft>
                <a:spcPts val="600"/>
              </a:spcAft>
            </a:pPr>
            <a:r>
              <a:rPr lang="en-US" dirty="0" smtClean="0"/>
              <a:t>When challenged about his authority, Jesus said that the resurrection would prove He is God (</a:t>
            </a:r>
            <a:r>
              <a:rPr lang="en-US" b="1" dirty="0"/>
              <a:t>John </a:t>
            </a:r>
            <a:r>
              <a:rPr lang="en-US" b="1" dirty="0" smtClean="0"/>
              <a:t>2:18-22)</a:t>
            </a:r>
            <a:endParaRPr lang="en-US" dirty="0" smtClean="0"/>
          </a:p>
        </p:txBody>
      </p:sp>
    </p:spTree>
    <p:extLst>
      <p:ext uri="{BB962C8B-B14F-4D97-AF65-F5344CB8AC3E}">
        <p14:creationId xmlns:p14="http://schemas.microsoft.com/office/powerpoint/2010/main" val="246539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991600" cy="838200"/>
          </a:xfrm>
        </p:spPr>
        <p:txBody>
          <a:bodyPr>
            <a:noAutofit/>
          </a:bodyPr>
          <a:lstStyle/>
          <a:p>
            <a:r>
              <a:rPr lang="en-US" sz="4000" b="1" u="sng" dirty="0" smtClean="0"/>
              <a:t>Bodily Resurrection was a Unique </a:t>
            </a:r>
            <a:r>
              <a:rPr lang="en-US" sz="4000" b="1" u="sng" dirty="0"/>
              <a:t>C</a:t>
            </a:r>
            <a:r>
              <a:rPr lang="en-US" sz="4000" b="1" u="sng" dirty="0" smtClean="0"/>
              <a:t>laim</a:t>
            </a:r>
          </a:p>
        </p:txBody>
      </p:sp>
      <p:sp>
        <p:nvSpPr>
          <p:cNvPr id="3" name="Content Placeholder 2"/>
          <p:cNvSpPr>
            <a:spLocks noGrp="1"/>
          </p:cNvSpPr>
          <p:nvPr>
            <p:ph idx="1"/>
          </p:nvPr>
        </p:nvSpPr>
        <p:spPr>
          <a:xfrm>
            <a:off x="304800" y="1143000"/>
            <a:ext cx="8382000" cy="5181600"/>
          </a:xfrm>
        </p:spPr>
        <p:txBody>
          <a:bodyPr>
            <a:normAutofit/>
          </a:bodyPr>
          <a:lstStyle/>
          <a:p>
            <a:pPr>
              <a:spcAft>
                <a:spcPts val="1200"/>
              </a:spcAft>
            </a:pPr>
            <a:r>
              <a:rPr lang="en-US" sz="3600" dirty="0" smtClean="0"/>
              <a:t>Of all world religions, only </a:t>
            </a:r>
            <a:r>
              <a:rPr lang="en-US" sz="3600" dirty="0"/>
              <a:t>Christianity claims that its founder rose from the dead</a:t>
            </a:r>
            <a:r>
              <a:rPr lang="en-US" sz="3600" dirty="0" smtClean="0"/>
              <a:t>.</a:t>
            </a:r>
          </a:p>
          <a:p>
            <a:pPr>
              <a:spcAft>
                <a:spcPts val="1200"/>
              </a:spcAft>
            </a:pPr>
            <a:r>
              <a:rPr lang="en-US" sz="3600" dirty="0" smtClean="0"/>
              <a:t>It </a:t>
            </a:r>
            <a:r>
              <a:rPr lang="en-US" sz="3600" dirty="0" smtClean="0"/>
              <a:t>would have been easy to claim a “spiritual” resurrection, but he did not.</a:t>
            </a:r>
            <a:endParaRPr lang="en-US" sz="3600" dirty="0"/>
          </a:p>
          <a:p>
            <a:pPr>
              <a:spcAft>
                <a:spcPts val="1200"/>
              </a:spcAft>
            </a:pPr>
            <a:r>
              <a:rPr lang="en-US" sz="3600" dirty="0" smtClean="0"/>
              <a:t>If someone ever found the body of Jesus, Christianity would self-destruct. </a:t>
            </a:r>
          </a:p>
        </p:txBody>
      </p:sp>
    </p:spTree>
    <p:extLst>
      <p:ext uri="{BB962C8B-B14F-4D97-AF65-F5344CB8AC3E}">
        <p14:creationId xmlns:p14="http://schemas.microsoft.com/office/powerpoint/2010/main" val="73054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Burial Places of Famous Leaders</a:t>
            </a:r>
            <a:endParaRPr lang="en-US" dirty="0"/>
          </a:p>
        </p:txBody>
      </p:sp>
    </p:spTree>
    <p:extLst>
      <p:ext uri="{BB962C8B-B14F-4D97-AF65-F5344CB8AC3E}">
        <p14:creationId xmlns:p14="http://schemas.microsoft.com/office/powerpoint/2010/main" val="8794470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882"/>
            <a:ext cx="9133490" cy="6850118"/>
          </a:xfrm>
          <a:prstGeom prst="rect">
            <a:avLst/>
          </a:prstGeom>
        </p:spPr>
      </p:pic>
      <p:sp>
        <p:nvSpPr>
          <p:cNvPr id="4" name="Title 3"/>
          <p:cNvSpPr>
            <a:spLocks noGrp="1"/>
          </p:cNvSpPr>
          <p:nvPr>
            <p:ph type="title"/>
          </p:nvPr>
        </p:nvSpPr>
        <p:spPr>
          <a:xfrm>
            <a:off x="1676400" y="0"/>
            <a:ext cx="5791200" cy="1143000"/>
          </a:xfrm>
          <a:solidFill>
            <a:schemeClr val="tx2">
              <a:lumMod val="20000"/>
              <a:lumOff val="80000"/>
            </a:schemeClr>
          </a:solidFill>
        </p:spPr>
        <p:txBody>
          <a:bodyPr>
            <a:normAutofit fontScale="90000"/>
          </a:bodyPr>
          <a:lstStyle/>
          <a:p>
            <a:r>
              <a:rPr lang="en-US" b="1" u="sng" dirty="0" smtClean="0"/>
              <a:t>Tomb of Tutankhamun</a:t>
            </a:r>
            <a:r>
              <a:rPr lang="en-US" dirty="0" smtClean="0"/>
              <a:t/>
            </a:r>
            <a:br>
              <a:rPr lang="en-US" dirty="0" smtClean="0"/>
            </a:br>
            <a:r>
              <a:rPr lang="en-US" sz="3100" dirty="0" smtClean="0"/>
              <a:t>(Egyptian Ruler until 1323 BC)</a:t>
            </a:r>
            <a:endParaRPr lang="en-US" sz="31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676400"/>
            <a:ext cx="6146800" cy="4610100"/>
          </a:xfrm>
          <a:prstGeom prst="rect">
            <a:avLst/>
          </a:prstGeom>
        </p:spPr>
      </p:pic>
    </p:spTree>
    <p:extLst>
      <p:ext uri="{BB962C8B-B14F-4D97-AF65-F5344CB8AC3E}">
        <p14:creationId xmlns:p14="http://schemas.microsoft.com/office/powerpoint/2010/main" val="229118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15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56458"/>
            <a:ext cx="9144000" cy="6101542"/>
          </a:xfrm>
          <a:prstGeom prst="rect">
            <a:avLst/>
          </a:prstGeom>
        </p:spPr>
      </p:pic>
      <p:sp>
        <p:nvSpPr>
          <p:cNvPr id="4" name="Title 3"/>
          <p:cNvSpPr>
            <a:spLocks noGrp="1"/>
          </p:cNvSpPr>
          <p:nvPr>
            <p:ph type="title"/>
          </p:nvPr>
        </p:nvSpPr>
        <p:spPr>
          <a:xfrm>
            <a:off x="1676400" y="0"/>
            <a:ext cx="5791200" cy="1143000"/>
          </a:xfrm>
          <a:solidFill>
            <a:schemeClr val="bg1"/>
          </a:solidFill>
        </p:spPr>
        <p:txBody>
          <a:bodyPr>
            <a:normAutofit fontScale="90000"/>
          </a:bodyPr>
          <a:lstStyle/>
          <a:p>
            <a:r>
              <a:rPr lang="en-US" b="1" u="sng" dirty="0" smtClean="0"/>
              <a:t>Tomb of Julius Caesar</a:t>
            </a:r>
            <a:r>
              <a:rPr lang="en-US" dirty="0" smtClean="0"/>
              <a:t/>
            </a:r>
            <a:br>
              <a:rPr lang="en-US" dirty="0" smtClean="0"/>
            </a:br>
            <a:r>
              <a:rPr lang="en-US" sz="3100" dirty="0" smtClean="0"/>
              <a:t>(Roman Ruler until 42 AD)</a:t>
            </a:r>
            <a:endParaRPr lang="en-US" sz="3100" dirty="0"/>
          </a:p>
        </p:txBody>
      </p:sp>
    </p:spTree>
    <p:extLst>
      <p:ext uri="{BB962C8B-B14F-4D97-AF65-F5344CB8AC3E}">
        <p14:creationId xmlns:p14="http://schemas.microsoft.com/office/powerpoint/2010/main" val="7030023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0"/>
            <a:ext cx="6705600" cy="1143000"/>
          </a:xfrm>
          <a:solidFill>
            <a:schemeClr val="bg1"/>
          </a:solidFill>
        </p:spPr>
        <p:txBody>
          <a:bodyPr>
            <a:normAutofit fontScale="90000"/>
          </a:bodyPr>
          <a:lstStyle/>
          <a:p>
            <a:r>
              <a:rPr lang="en-US" b="1" u="sng" dirty="0" smtClean="0"/>
              <a:t>Tomb of George Washington</a:t>
            </a:r>
            <a:r>
              <a:rPr lang="en-US" dirty="0" smtClean="0"/>
              <a:t/>
            </a:r>
            <a:br>
              <a:rPr lang="en-US" dirty="0" smtClean="0"/>
            </a:br>
            <a:r>
              <a:rPr lang="en-US" sz="3100" dirty="0" smtClean="0"/>
              <a:t>(First President of USA until 1797)</a:t>
            </a:r>
            <a:endParaRPr lang="en-US" sz="31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968" y="1100137"/>
            <a:ext cx="8666232" cy="5757863"/>
          </a:xfrm>
          <a:prstGeom prst="rect">
            <a:avLst/>
          </a:prstGeom>
        </p:spPr>
      </p:pic>
    </p:spTree>
    <p:extLst>
      <p:ext uri="{BB962C8B-B14F-4D97-AF65-F5344CB8AC3E}">
        <p14:creationId xmlns:p14="http://schemas.microsoft.com/office/powerpoint/2010/main" val="819295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p:cNvSpPr>
            <a:spLocks noGrp="1"/>
          </p:cNvSpPr>
          <p:nvPr>
            <p:ph type="title"/>
          </p:nvPr>
        </p:nvSpPr>
        <p:spPr>
          <a:xfrm>
            <a:off x="1676400" y="0"/>
            <a:ext cx="5791200" cy="1143000"/>
          </a:xfrm>
          <a:solidFill>
            <a:schemeClr val="bg1"/>
          </a:solidFill>
        </p:spPr>
        <p:txBody>
          <a:bodyPr>
            <a:normAutofit fontScale="90000"/>
          </a:bodyPr>
          <a:lstStyle/>
          <a:p>
            <a:r>
              <a:rPr lang="en-US" b="1" u="sng" dirty="0" smtClean="0"/>
              <a:t>Tomb of Vladimir Lenin</a:t>
            </a:r>
            <a:r>
              <a:rPr lang="en-US" dirty="0" smtClean="0"/>
              <a:t/>
            </a:r>
            <a:br>
              <a:rPr lang="en-US" dirty="0" smtClean="0"/>
            </a:br>
            <a:r>
              <a:rPr lang="en-US" sz="3100" dirty="0" smtClean="0"/>
              <a:t>(Leader of Soviet Union until 1924)</a:t>
            </a:r>
            <a:endParaRPr lang="en-US" sz="3100" dirty="0"/>
          </a:p>
        </p:txBody>
      </p:sp>
    </p:spTree>
    <p:extLst>
      <p:ext uri="{BB962C8B-B14F-4D97-AF65-F5344CB8AC3E}">
        <p14:creationId xmlns:p14="http://schemas.microsoft.com/office/powerpoint/2010/main" val="80646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659"/>
            <a:ext cx="8839200" cy="1143000"/>
          </a:xfrm>
        </p:spPr>
        <p:txBody>
          <a:bodyPr/>
          <a:lstStyle/>
          <a:p>
            <a:r>
              <a:rPr lang="en-US" b="1" u="sng" dirty="0" smtClean="0"/>
              <a:t>Ladies and Gentlemen of the Jury:</a:t>
            </a:r>
            <a:endParaRPr lang="en-US" b="1" u="sng" dirty="0"/>
          </a:p>
        </p:txBody>
      </p:sp>
      <p:sp>
        <p:nvSpPr>
          <p:cNvPr id="3" name="Content Placeholder 2"/>
          <p:cNvSpPr>
            <a:spLocks noGrp="1"/>
          </p:cNvSpPr>
          <p:nvPr>
            <p:ph idx="1"/>
          </p:nvPr>
        </p:nvSpPr>
        <p:spPr>
          <a:xfrm>
            <a:off x="228600" y="1143000"/>
            <a:ext cx="8763000" cy="5334000"/>
          </a:xfrm>
        </p:spPr>
        <p:txBody>
          <a:bodyPr>
            <a:normAutofit lnSpcReduction="10000"/>
          </a:bodyPr>
          <a:lstStyle/>
          <a:p>
            <a:r>
              <a:rPr lang="en-US" b="1" dirty="0" smtClean="0"/>
              <a:t>The Claim</a:t>
            </a:r>
            <a:r>
              <a:rPr lang="en-US" dirty="0" smtClean="0"/>
              <a:t>:  Jesus </a:t>
            </a:r>
            <a:r>
              <a:rPr lang="en-US" u="sng" dirty="0" smtClean="0"/>
              <a:t>was dead</a:t>
            </a:r>
            <a:r>
              <a:rPr lang="en-US" dirty="0" smtClean="0"/>
              <a:t> and buried.  But after three days, his </a:t>
            </a:r>
            <a:r>
              <a:rPr lang="en-US" u="sng" dirty="0" smtClean="0"/>
              <a:t>living body</a:t>
            </a:r>
            <a:r>
              <a:rPr lang="en-US" dirty="0" smtClean="0"/>
              <a:t> came out of the grave.</a:t>
            </a:r>
          </a:p>
          <a:p>
            <a:r>
              <a:rPr lang="en-US" b="1" dirty="0" smtClean="0"/>
              <a:t>The Evidence</a:t>
            </a:r>
            <a:r>
              <a:rPr lang="en-US" dirty="0" smtClean="0"/>
              <a:t>:  Arguments will be presented in favor and in opposition of this claim.</a:t>
            </a:r>
          </a:p>
          <a:p>
            <a:r>
              <a:rPr lang="en-US" b="1" dirty="0" smtClean="0"/>
              <a:t>The Decision</a:t>
            </a:r>
            <a:r>
              <a:rPr lang="en-US" dirty="0" smtClean="0"/>
              <a:t>:  You must examine the evidence and decide if the claim is true or false </a:t>
            </a:r>
            <a:r>
              <a:rPr lang="en-US" u="sng" dirty="0" smtClean="0"/>
              <a:t>beyond a reasonable doubt</a:t>
            </a:r>
            <a:r>
              <a:rPr lang="en-US" dirty="0" smtClean="0"/>
              <a:t>.</a:t>
            </a:r>
          </a:p>
          <a:p>
            <a:r>
              <a:rPr lang="en-US" b="1" dirty="0" smtClean="0"/>
              <a:t>The Impact</a:t>
            </a:r>
            <a:r>
              <a:rPr lang="en-US" dirty="0"/>
              <a:t>:  </a:t>
            </a:r>
            <a:r>
              <a:rPr lang="en-US" dirty="0" smtClean="0"/>
              <a:t>“And </a:t>
            </a:r>
            <a:r>
              <a:rPr lang="en-US" dirty="0"/>
              <a:t>if Christ has not been raised, your </a:t>
            </a:r>
            <a:r>
              <a:rPr lang="en-US" u="sng" dirty="0"/>
              <a:t>faith is futile</a:t>
            </a:r>
            <a:r>
              <a:rPr lang="en-US" dirty="0"/>
              <a:t> and you are still in your sins. Then those also who have </a:t>
            </a:r>
            <a:r>
              <a:rPr lang="en-US" dirty="0" smtClean="0"/>
              <a:t>died in </a:t>
            </a:r>
            <a:r>
              <a:rPr lang="en-US" dirty="0"/>
              <a:t>Christ have perished</a:t>
            </a:r>
            <a:r>
              <a:rPr lang="en-US" dirty="0" smtClean="0"/>
              <a:t>.”   </a:t>
            </a:r>
            <a:r>
              <a:rPr lang="en-US" sz="2400" dirty="0" smtClean="0"/>
              <a:t>1 Corinthians 15:17,18</a:t>
            </a:r>
            <a:endParaRPr lang="en-US" dirty="0"/>
          </a:p>
        </p:txBody>
      </p:sp>
    </p:spTree>
    <p:extLst>
      <p:ext uri="{BB962C8B-B14F-4D97-AF65-F5344CB8AC3E}">
        <p14:creationId xmlns:p14="http://schemas.microsoft.com/office/powerpoint/2010/main" val="397185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p:cNvSpPr>
            <a:spLocks noGrp="1"/>
          </p:cNvSpPr>
          <p:nvPr>
            <p:ph type="title"/>
          </p:nvPr>
        </p:nvSpPr>
        <p:spPr>
          <a:xfrm>
            <a:off x="1219200" y="0"/>
            <a:ext cx="6705600" cy="1143000"/>
          </a:xfrm>
          <a:noFill/>
        </p:spPr>
        <p:txBody>
          <a:bodyPr>
            <a:normAutofit fontScale="90000"/>
          </a:bodyPr>
          <a:lstStyle/>
          <a:p>
            <a:r>
              <a:rPr lang="en-US" b="1" u="sng" dirty="0" smtClean="0"/>
              <a:t>Tomb of Mao Zedong</a:t>
            </a:r>
            <a:r>
              <a:rPr lang="en-US" dirty="0" smtClean="0"/>
              <a:t/>
            </a:r>
            <a:br>
              <a:rPr lang="en-US" dirty="0" smtClean="0"/>
            </a:br>
            <a:r>
              <a:rPr lang="en-US" sz="3100" dirty="0" smtClean="0"/>
              <a:t>(Founder of Peoples Republic of China)</a:t>
            </a:r>
            <a:endParaRPr lang="en-US" sz="3100" dirty="0"/>
          </a:p>
        </p:txBody>
      </p:sp>
    </p:spTree>
    <p:extLst>
      <p:ext uri="{BB962C8B-B14F-4D97-AF65-F5344CB8AC3E}">
        <p14:creationId xmlns:p14="http://schemas.microsoft.com/office/powerpoint/2010/main" val="3689399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68864" y="6240571"/>
            <a:ext cx="838200" cy="646331"/>
          </a:xfrm>
          <a:prstGeom prst="rect">
            <a:avLst/>
          </a:prstGeom>
          <a:noFill/>
        </p:spPr>
        <p:txBody>
          <a:bodyPr wrap="square" rtlCol="0">
            <a:spAutoFit/>
          </a:bodyPr>
          <a:lstStyle/>
          <a:p>
            <a:pPr algn="r"/>
            <a:r>
              <a:rPr lang="en-US" sz="1200" dirty="0" smtClean="0"/>
              <a:t>Photo by </a:t>
            </a:r>
            <a:r>
              <a:rPr lang="en-US" sz="1200" dirty="0" err="1" smtClean="0"/>
              <a:t>Eman</a:t>
            </a:r>
            <a:r>
              <a:rPr lang="en-US" sz="1200" dirty="0" smtClean="0"/>
              <a:t>, 2007</a:t>
            </a:r>
            <a:endParaRPr lang="en-US" sz="1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33400"/>
            <a:ext cx="8305800" cy="6218003"/>
          </a:xfrm>
          <a:prstGeom prst="rect">
            <a:avLst/>
          </a:prstGeom>
        </p:spPr>
      </p:pic>
      <p:sp>
        <p:nvSpPr>
          <p:cNvPr id="4" name="Title 3"/>
          <p:cNvSpPr>
            <a:spLocks noGrp="1"/>
          </p:cNvSpPr>
          <p:nvPr>
            <p:ph type="title"/>
          </p:nvPr>
        </p:nvSpPr>
        <p:spPr>
          <a:xfrm>
            <a:off x="228600" y="0"/>
            <a:ext cx="8686800" cy="1219200"/>
          </a:xfrm>
        </p:spPr>
        <p:txBody>
          <a:bodyPr>
            <a:normAutofit/>
          </a:bodyPr>
          <a:lstStyle/>
          <a:p>
            <a:r>
              <a:rPr lang="en-US" b="1" u="sng" dirty="0" smtClean="0"/>
              <a:t>Tomb of Abraham, Isaac, and Jacob</a:t>
            </a:r>
            <a:br>
              <a:rPr lang="en-US" b="1" u="sng" dirty="0" smtClean="0"/>
            </a:br>
            <a:r>
              <a:rPr lang="en-US" sz="2800" dirty="0" smtClean="0"/>
              <a:t>(Founders of Judaism)</a:t>
            </a:r>
            <a:endParaRPr lang="en-US" sz="3100" dirty="0"/>
          </a:p>
        </p:txBody>
      </p:sp>
    </p:spTree>
    <p:extLst>
      <p:ext uri="{BB962C8B-B14F-4D97-AF65-F5344CB8AC3E}">
        <p14:creationId xmlns:p14="http://schemas.microsoft.com/office/powerpoint/2010/main" val="19846183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76200"/>
            <a:ext cx="8991600" cy="1143000"/>
          </a:xfrm>
        </p:spPr>
        <p:txBody>
          <a:bodyPr>
            <a:normAutofit fontScale="90000"/>
          </a:bodyPr>
          <a:lstStyle/>
          <a:p>
            <a:r>
              <a:rPr lang="en-US" b="1" u="sng" dirty="0" smtClean="0"/>
              <a:t>The Green Dome – tomb of Muhammad</a:t>
            </a:r>
            <a:r>
              <a:rPr lang="en-US" dirty="0" smtClean="0"/>
              <a:t/>
            </a:r>
            <a:br>
              <a:rPr lang="en-US" dirty="0" smtClean="0"/>
            </a:br>
            <a:r>
              <a:rPr lang="en-US" sz="3100" dirty="0" smtClean="0"/>
              <a:t>(founder of Islam)</a:t>
            </a:r>
            <a:endParaRPr lang="en-US" sz="3100" dirty="0"/>
          </a:p>
        </p:txBody>
      </p:sp>
      <p:sp>
        <p:nvSpPr>
          <p:cNvPr id="6" name="TextBox 5"/>
          <p:cNvSpPr txBox="1"/>
          <p:nvPr/>
        </p:nvSpPr>
        <p:spPr>
          <a:xfrm>
            <a:off x="8229600" y="6211669"/>
            <a:ext cx="990600" cy="646331"/>
          </a:xfrm>
          <a:prstGeom prst="rect">
            <a:avLst/>
          </a:prstGeom>
          <a:noFill/>
        </p:spPr>
        <p:txBody>
          <a:bodyPr wrap="square" rtlCol="0">
            <a:spAutoFit/>
          </a:bodyPr>
          <a:lstStyle/>
          <a:p>
            <a:pPr algn="r"/>
            <a:r>
              <a:rPr lang="en-US" sz="1200" dirty="0" smtClean="0"/>
              <a:t>Photo by </a:t>
            </a:r>
            <a:r>
              <a:rPr lang="en-US" sz="1200" dirty="0" err="1" smtClean="0"/>
              <a:t>Noumenon</a:t>
            </a:r>
            <a:r>
              <a:rPr lang="en-US" sz="1200" dirty="0" smtClean="0"/>
              <a:t>, 2006</a:t>
            </a:r>
            <a:endParaRPr lang="en-US" sz="1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812" y="1143000"/>
            <a:ext cx="7572375" cy="5715000"/>
          </a:xfrm>
          <a:prstGeom prst="rect">
            <a:avLst/>
          </a:prstGeom>
        </p:spPr>
      </p:pic>
    </p:spTree>
    <p:extLst>
      <p:ext uri="{BB962C8B-B14F-4D97-AF65-F5344CB8AC3E}">
        <p14:creationId xmlns:p14="http://schemas.microsoft.com/office/powerpoint/2010/main" val="41606818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fontScale="90000"/>
          </a:bodyPr>
          <a:lstStyle/>
          <a:p>
            <a:r>
              <a:rPr lang="en-US" b="1" u="sng" dirty="0" smtClean="0"/>
              <a:t>Temple of the Tooth of Buddha</a:t>
            </a:r>
            <a:r>
              <a:rPr lang="en-US" dirty="0" smtClean="0"/>
              <a:t/>
            </a:r>
            <a:br>
              <a:rPr lang="en-US" dirty="0" smtClean="0"/>
            </a:br>
            <a:r>
              <a:rPr lang="en-US" sz="3100" dirty="0" smtClean="0"/>
              <a:t>(contains some remains from Buddha)</a:t>
            </a:r>
            <a:endParaRPr lang="en-US" sz="3100" dirty="0"/>
          </a:p>
        </p:txBody>
      </p:sp>
      <p:sp>
        <p:nvSpPr>
          <p:cNvPr id="6" name="TextBox 5"/>
          <p:cNvSpPr txBox="1"/>
          <p:nvPr/>
        </p:nvSpPr>
        <p:spPr>
          <a:xfrm>
            <a:off x="7848600" y="6472535"/>
            <a:ext cx="1295400" cy="461665"/>
          </a:xfrm>
          <a:prstGeom prst="rect">
            <a:avLst/>
          </a:prstGeom>
          <a:noFill/>
        </p:spPr>
        <p:txBody>
          <a:bodyPr wrap="square" rtlCol="0">
            <a:spAutoFit/>
          </a:bodyPr>
          <a:lstStyle/>
          <a:p>
            <a:pPr algn="r"/>
            <a:r>
              <a:rPr lang="en-US" sz="1200" dirty="0" smtClean="0"/>
              <a:t>Photo by </a:t>
            </a:r>
            <a:r>
              <a:rPr lang="en-US" sz="1200" dirty="0" err="1" smtClean="0"/>
              <a:t>Jimfbleak</a:t>
            </a:r>
            <a:r>
              <a:rPr lang="en-US" sz="1200" dirty="0" smtClean="0"/>
              <a:t>, 2010</a:t>
            </a:r>
            <a:endParaRPr lang="en-US" sz="1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4800" y="1157605"/>
            <a:ext cx="5969000" cy="5700395"/>
          </a:xfrm>
          <a:prstGeom prst="rect">
            <a:avLst/>
          </a:prstGeom>
        </p:spPr>
      </p:pic>
    </p:spTree>
    <p:extLst>
      <p:ext uri="{BB962C8B-B14F-4D97-AF65-F5344CB8AC3E}">
        <p14:creationId xmlns:p14="http://schemas.microsoft.com/office/powerpoint/2010/main" val="2693274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15000" y="76200"/>
            <a:ext cx="3429000" cy="3505200"/>
          </a:xfrm>
        </p:spPr>
        <p:txBody>
          <a:bodyPr>
            <a:normAutofit/>
          </a:bodyPr>
          <a:lstStyle/>
          <a:p>
            <a:r>
              <a:rPr lang="en-US" b="1" u="sng" dirty="0" smtClean="0"/>
              <a:t>Tomb of </a:t>
            </a:r>
            <a:r>
              <a:rPr lang="zh-CN" altLang="en-US" b="1" u="sng" dirty="0" smtClean="0">
                <a:latin typeface="NSimSun" panose="02010609030101010101" pitchFamily="49" charset="-122"/>
                <a:ea typeface="NSimSun" panose="02010609030101010101" pitchFamily="49" charset="-122"/>
              </a:rPr>
              <a:t>孔子</a:t>
            </a:r>
            <a:r>
              <a:rPr lang="en-US" b="1" u="sng" dirty="0" smtClean="0"/>
              <a:t> (Confucius)</a:t>
            </a:r>
            <a:br>
              <a:rPr lang="en-US" b="1" u="sng" dirty="0" smtClean="0"/>
            </a:br>
            <a:r>
              <a:rPr lang="en-US" sz="3100" dirty="0" smtClean="0"/>
              <a:t>(in </a:t>
            </a:r>
            <a:r>
              <a:rPr lang="en-US" sz="3100" dirty="0" err="1" smtClean="0"/>
              <a:t>Qufu</a:t>
            </a:r>
            <a:r>
              <a:rPr lang="en-US" sz="3100" dirty="0" smtClean="0"/>
              <a:t>, Shandong Province)</a:t>
            </a:r>
            <a:endParaRPr lang="en-US" sz="3100" dirty="0"/>
          </a:p>
        </p:txBody>
      </p:sp>
      <p:sp>
        <p:nvSpPr>
          <p:cNvPr id="6" name="TextBox 5"/>
          <p:cNvSpPr txBox="1"/>
          <p:nvPr/>
        </p:nvSpPr>
        <p:spPr>
          <a:xfrm>
            <a:off x="7848600" y="6472535"/>
            <a:ext cx="1295400" cy="461665"/>
          </a:xfrm>
          <a:prstGeom prst="rect">
            <a:avLst/>
          </a:prstGeom>
          <a:noFill/>
        </p:spPr>
        <p:txBody>
          <a:bodyPr wrap="square" rtlCol="0">
            <a:spAutoFit/>
          </a:bodyPr>
          <a:lstStyle/>
          <a:p>
            <a:pPr algn="r"/>
            <a:r>
              <a:rPr lang="en-US" sz="1200" dirty="0" smtClean="0"/>
              <a:t>Photo by Rolf Mueller, 2005</a:t>
            </a:r>
            <a:endParaRPr lang="en-US" sz="1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0"/>
            <a:ext cx="5143500" cy="6858000"/>
          </a:xfrm>
          <a:prstGeom prst="rect">
            <a:avLst/>
          </a:prstGeom>
        </p:spPr>
      </p:pic>
    </p:spTree>
    <p:extLst>
      <p:ext uri="{BB962C8B-B14F-4D97-AF65-F5344CB8AC3E}">
        <p14:creationId xmlns:p14="http://schemas.microsoft.com/office/powerpoint/2010/main" val="36774602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68864" y="6240571"/>
            <a:ext cx="838200" cy="646331"/>
          </a:xfrm>
          <a:prstGeom prst="rect">
            <a:avLst/>
          </a:prstGeom>
          <a:noFill/>
        </p:spPr>
        <p:txBody>
          <a:bodyPr wrap="square" rtlCol="0">
            <a:spAutoFit/>
          </a:bodyPr>
          <a:lstStyle/>
          <a:p>
            <a:pPr algn="r"/>
            <a:r>
              <a:rPr lang="en-US" sz="1200" dirty="0" smtClean="0"/>
              <a:t>Photo by </a:t>
            </a:r>
            <a:r>
              <a:rPr lang="en-US" sz="1200" dirty="0" err="1" smtClean="0"/>
              <a:t>Cambene</a:t>
            </a:r>
            <a:r>
              <a:rPr lang="en-US" sz="1200" dirty="0" smtClean="0"/>
              <a:t>, 2008</a:t>
            </a:r>
            <a:endParaRPr lang="en-US" sz="12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857250"/>
            <a:ext cx="8001000" cy="6000750"/>
          </a:xfrm>
          <a:prstGeom prst="rect">
            <a:avLst/>
          </a:prstGeom>
        </p:spPr>
      </p:pic>
      <p:sp>
        <p:nvSpPr>
          <p:cNvPr id="4" name="Title 3"/>
          <p:cNvSpPr>
            <a:spLocks noGrp="1"/>
          </p:cNvSpPr>
          <p:nvPr>
            <p:ph type="title"/>
          </p:nvPr>
        </p:nvSpPr>
        <p:spPr>
          <a:xfrm>
            <a:off x="1371600" y="0"/>
            <a:ext cx="6477000" cy="1219200"/>
          </a:xfrm>
          <a:solidFill>
            <a:schemeClr val="bg1"/>
          </a:solidFill>
        </p:spPr>
        <p:txBody>
          <a:bodyPr>
            <a:normAutofit/>
          </a:bodyPr>
          <a:lstStyle/>
          <a:p>
            <a:r>
              <a:rPr lang="en-US" b="1" u="sng" dirty="0" smtClean="0"/>
              <a:t>Tomb of Jesus?</a:t>
            </a:r>
            <a:br>
              <a:rPr lang="en-US" b="1" u="sng" dirty="0" smtClean="0"/>
            </a:br>
            <a:r>
              <a:rPr lang="en-US" sz="2800" dirty="0" smtClean="0"/>
              <a:t>(Founder of Christianity)</a:t>
            </a:r>
            <a:endParaRPr lang="en-US" sz="3100" dirty="0"/>
          </a:p>
        </p:txBody>
      </p:sp>
    </p:spTree>
    <p:extLst>
      <p:ext uri="{BB962C8B-B14F-4D97-AF65-F5344CB8AC3E}">
        <p14:creationId xmlns:p14="http://schemas.microsoft.com/office/powerpoint/2010/main" val="3929784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991600" cy="838200"/>
          </a:xfrm>
        </p:spPr>
        <p:txBody>
          <a:bodyPr>
            <a:noAutofit/>
          </a:bodyPr>
          <a:lstStyle/>
          <a:p>
            <a:r>
              <a:rPr lang="en-US" sz="4000" b="1" u="sng" dirty="0" smtClean="0"/>
              <a:t>The tomb was empty</a:t>
            </a:r>
          </a:p>
        </p:txBody>
      </p:sp>
      <p:sp>
        <p:nvSpPr>
          <p:cNvPr id="3" name="Content Placeholder 2"/>
          <p:cNvSpPr>
            <a:spLocks noGrp="1"/>
          </p:cNvSpPr>
          <p:nvPr>
            <p:ph idx="1"/>
          </p:nvPr>
        </p:nvSpPr>
        <p:spPr>
          <a:xfrm>
            <a:off x="228600" y="990600"/>
            <a:ext cx="8763000" cy="5638800"/>
          </a:xfrm>
        </p:spPr>
        <p:txBody>
          <a:bodyPr>
            <a:normAutofit fontScale="77500" lnSpcReduction="20000"/>
          </a:bodyPr>
          <a:lstStyle/>
          <a:p>
            <a:pPr>
              <a:spcAft>
                <a:spcPts val="600"/>
              </a:spcAft>
              <a:buFont typeface="Wingdings" panose="05000000000000000000" pitchFamily="2" charset="2"/>
              <a:buChar char="§"/>
            </a:pPr>
            <a:r>
              <a:rPr lang="en-US" dirty="0" smtClean="0"/>
              <a:t>The Jewish leaders never disproved the empty tomb – they just made up an impossible story, claiming that </a:t>
            </a:r>
            <a:r>
              <a:rPr lang="en-US" dirty="0" smtClean="0"/>
              <a:t>while the </a:t>
            </a:r>
            <a:r>
              <a:rPr lang="en-US" dirty="0" smtClean="0"/>
              <a:t>Roman guards were </a:t>
            </a:r>
            <a:r>
              <a:rPr lang="en-US" dirty="0" smtClean="0"/>
              <a:t>sleeping, Jesus</a:t>
            </a:r>
            <a:r>
              <a:rPr lang="en-US" dirty="0" smtClean="0"/>
              <a:t>’ followers </a:t>
            </a:r>
            <a:r>
              <a:rPr lang="en-US" dirty="0" smtClean="0"/>
              <a:t>came and stole </a:t>
            </a:r>
            <a:r>
              <a:rPr lang="en-US" dirty="0" smtClean="0"/>
              <a:t>the body (</a:t>
            </a:r>
            <a:r>
              <a:rPr lang="en-US" b="1" dirty="0" smtClean="0"/>
              <a:t>Matthew </a:t>
            </a:r>
            <a:r>
              <a:rPr lang="en-US" b="1" dirty="0"/>
              <a:t>27:62; </a:t>
            </a:r>
            <a:r>
              <a:rPr lang="en-US" b="1" dirty="0" smtClean="0"/>
              <a:t>28:2-4,11-15)</a:t>
            </a:r>
            <a:endParaRPr lang="en-US" dirty="0" smtClean="0"/>
          </a:p>
          <a:p>
            <a:pPr>
              <a:spcAft>
                <a:spcPts val="600"/>
              </a:spcAft>
              <a:buFont typeface="Wingdings" panose="05000000000000000000" pitchFamily="2" charset="2"/>
              <a:buChar char="§"/>
            </a:pPr>
            <a:r>
              <a:rPr lang="en-US" dirty="0" smtClean="0"/>
              <a:t>Why was the stone was removed? So that we could look in and believe (He had power to pass through closed doors…)</a:t>
            </a:r>
          </a:p>
          <a:p>
            <a:pPr>
              <a:spcAft>
                <a:spcPts val="600"/>
              </a:spcAft>
              <a:buFont typeface="Wingdings" panose="05000000000000000000" pitchFamily="2" charset="2"/>
              <a:buChar char="§"/>
            </a:pPr>
            <a:r>
              <a:rPr lang="en-US" dirty="0" smtClean="0"/>
              <a:t>As Peter preaches about the resurrection of Jesus 50 days later, 3000 people believe (</a:t>
            </a:r>
            <a:r>
              <a:rPr lang="en-US" b="1" dirty="0" smtClean="0"/>
              <a:t>Acts 2:32,41</a:t>
            </a:r>
            <a:r>
              <a:rPr lang="en-US" dirty="0" smtClean="0"/>
              <a:t>)!  They were just a short walk from the tomb and could easily go to check it out.</a:t>
            </a:r>
          </a:p>
          <a:p>
            <a:pPr>
              <a:spcAft>
                <a:spcPts val="600"/>
              </a:spcAft>
              <a:buFont typeface="Wingdings" panose="05000000000000000000" pitchFamily="2" charset="2"/>
              <a:buChar char="§"/>
            </a:pPr>
            <a:r>
              <a:rPr lang="en-US" dirty="0" smtClean="0"/>
              <a:t>Even some of the Pharisees who initially spread the lies became believers.  (</a:t>
            </a:r>
            <a:r>
              <a:rPr lang="en-US" b="1" dirty="0"/>
              <a:t>Acts </a:t>
            </a:r>
            <a:r>
              <a:rPr lang="en-US" b="1" dirty="0" smtClean="0"/>
              <a:t>15:5</a:t>
            </a:r>
            <a:r>
              <a:rPr lang="en-US" dirty="0" smtClean="0"/>
              <a:t>)</a:t>
            </a:r>
          </a:p>
          <a:p>
            <a:pPr>
              <a:spcAft>
                <a:spcPts val="600"/>
              </a:spcAft>
              <a:buFont typeface="Wingdings" panose="05000000000000000000" pitchFamily="2" charset="2"/>
              <a:buChar char="§"/>
            </a:pPr>
            <a:r>
              <a:rPr lang="en-US" dirty="0" smtClean="0"/>
              <a:t>When famous people die, their grave is made into a monument or temple.  But since Jesus’ tomb was empty, it was quickly forgotten (and probably reused).</a:t>
            </a:r>
          </a:p>
        </p:txBody>
      </p:sp>
    </p:spTree>
    <p:extLst>
      <p:ext uri="{BB962C8B-B14F-4D97-AF65-F5344CB8AC3E}">
        <p14:creationId xmlns:p14="http://schemas.microsoft.com/office/powerpoint/2010/main" val="60193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991600" cy="838200"/>
          </a:xfrm>
        </p:spPr>
        <p:txBody>
          <a:bodyPr>
            <a:noAutofit/>
          </a:bodyPr>
          <a:lstStyle/>
          <a:p>
            <a:r>
              <a:rPr lang="en-US" sz="4000" b="1" u="sng" dirty="0" smtClean="0"/>
              <a:t>The disciples were changed</a:t>
            </a:r>
          </a:p>
        </p:txBody>
      </p:sp>
      <p:sp>
        <p:nvSpPr>
          <p:cNvPr id="3" name="Content Placeholder 2"/>
          <p:cNvSpPr>
            <a:spLocks noGrp="1"/>
          </p:cNvSpPr>
          <p:nvPr>
            <p:ph idx="1"/>
          </p:nvPr>
        </p:nvSpPr>
        <p:spPr>
          <a:xfrm>
            <a:off x="152400" y="990600"/>
            <a:ext cx="8915400" cy="5715000"/>
          </a:xfrm>
        </p:spPr>
        <p:txBody>
          <a:bodyPr>
            <a:normAutofit fontScale="85000" lnSpcReduction="20000"/>
          </a:bodyPr>
          <a:lstStyle/>
          <a:p>
            <a:pPr>
              <a:spcAft>
                <a:spcPts val="600"/>
              </a:spcAft>
              <a:buFont typeface="Wingdings" panose="05000000000000000000" pitchFamily="2" charset="2"/>
              <a:buChar char="§"/>
            </a:pPr>
            <a:r>
              <a:rPr lang="en-US" dirty="0" smtClean="0"/>
              <a:t>At first, the disciples were hiding behind closed doors in fear </a:t>
            </a:r>
            <a:r>
              <a:rPr lang="en-US" b="1" dirty="0" smtClean="0"/>
              <a:t>(</a:t>
            </a:r>
            <a:r>
              <a:rPr lang="en-US" b="1" dirty="0"/>
              <a:t>John 20:19 </a:t>
            </a:r>
            <a:r>
              <a:rPr lang="en-US" b="1" dirty="0" smtClean="0"/>
              <a:t>).</a:t>
            </a:r>
            <a:endParaRPr lang="en-US" dirty="0" smtClean="0"/>
          </a:p>
          <a:p>
            <a:pPr>
              <a:spcAft>
                <a:spcPts val="600"/>
              </a:spcAft>
              <a:buFont typeface="Wingdings" panose="05000000000000000000" pitchFamily="2" charset="2"/>
              <a:buChar char="§"/>
            </a:pPr>
            <a:r>
              <a:rPr lang="en-US" dirty="0" smtClean="0"/>
              <a:t>Two months later, Peter stands before the same massive crowd, accuses them of killing Jesus and tells them to repent (</a:t>
            </a:r>
            <a:r>
              <a:rPr lang="en-US" b="1" dirty="0" smtClean="0"/>
              <a:t>Acts 2:22,23)</a:t>
            </a:r>
            <a:r>
              <a:rPr lang="en-US" dirty="0" smtClean="0"/>
              <a:t> </a:t>
            </a:r>
            <a:r>
              <a:rPr lang="en-US" dirty="0"/>
              <a:t>– Why</a:t>
            </a:r>
            <a:r>
              <a:rPr lang="en-US" dirty="0" smtClean="0"/>
              <a:t>?</a:t>
            </a:r>
          </a:p>
          <a:p>
            <a:pPr>
              <a:spcAft>
                <a:spcPts val="600"/>
              </a:spcAft>
              <a:buFont typeface="Wingdings" panose="05000000000000000000" pitchFamily="2" charset="2"/>
              <a:buChar char="§"/>
            </a:pPr>
            <a:r>
              <a:rPr lang="en-US" dirty="0" smtClean="0"/>
              <a:t>“On </a:t>
            </a:r>
            <a:r>
              <a:rPr lang="en-US" dirty="0"/>
              <a:t>the evening of that day, the first day of the week, the doors being locked where the disciples were for fear of the Jews</a:t>
            </a:r>
            <a:r>
              <a:rPr lang="en-US" dirty="0" smtClean="0"/>
              <a:t>, </a:t>
            </a:r>
            <a:r>
              <a:rPr lang="en-US" dirty="0"/>
              <a:t>Jesus came and stood among them and said to them, “Peace be with you.” </a:t>
            </a:r>
            <a:r>
              <a:rPr lang="en-US" dirty="0" smtClean="0"/>
              <a:t>When </a:t>
            </a:r>
            <a:r>
              <a:rPr lang="en-US" dirty="0"/>
              <a:t>he had said this, he showed them his hands and his side. Then the disciples were glad when they saw the Lord. </a:t>
            </a:r>
            <a:r>
              <a:rPr lang="en-US" dirty="0" smtClean="0"/>
              <a:t>Jesus </a:t>
            </a:r>
            <a:r>
              <a:rPr lang="en-US" dirty="0"/>
              <a:t>said to them again, “Peace be with you. As the Father has sent me, even so I am sending you</a:t>
            </a:r>
            <a:r>
              <a:rPr lang="en-US" dirty="0" smtClean="0"/>
              <a:t>.”  (</a:t>
            </a:r>
            <a:r>
              <a:rPr lang="en-US" b="1" dirty="0" smtClean="0"/>
              <a:t>John 20:19-21</a:t>
            </a:r>
            <a:r>
              <a:rPr lang="en-US" dirty="0" smtClean="0"/>
              <a:t>)</a:t>
            </a:r>
          </a:p>
          <a:p>
            <a:pPr>
              <a:spcAft>
                <a:spcPts val="600"/>
              </a:spcAft>
              <a:buFont typeface="Wingdings" panose="05000000000000000000" pitchFamily="2" charset="2"/>
              <a:buChar char="§"/>
            </a:pPr>
            <a:r>
              <a:rPr lang="en-US" dirty="0"/>
              <a:t>T</a:t>
            </a:r>
            <a:r>
              <a:rPr lang="en-US" dirty="0" smtClean="0"/>
              <a:t>hey were so strongly convinced about Jesus’ resurrection that each one was willing to die for this truth.</a:t>
            </a:r>
          </a:p>
        </p:txBody>
      </p:sp>
    </p:spTree>
    <p:extLst>
      <p:ext uri="{BB962C8B-B14F-4D97-AF65-F5344CB8AC3E}">
        <p14:creationId xmlns:p14="http://schemas.microsoft.com/office/powerpoint/2010/main" val="14576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991600" cy="838200"/>
          </a:xfrm>
        </p:spPr>
        <p:txBody>
          <a:bodyPr>
            <a:noAutofit/>
          </a:bodyPr>
          <a:lstStyle/>
          <a:p>
            <a:r>
              <a:rPr lang="en-US" sz="4000" b="1" u="sng" dirty="0" smtClean="0"/>
              <a:t>Worship shifted to Sunday</a:t>
            </a:r>
            <a:endParaRPr lang="en-US" sz="4000" b="1" u="sng" dirty="0" smtClean="0"/>
          </a:p>
        </p:txBody>
      </p:sp>
      <p:sp>
        <p:nvSpPr>
          <p:cNvPr id="3" name="Content Placeholder 2"/>
          <p:cNvSpPr>
            <a:spLocks noGrp="1"/>
          </p:cNvSpPr>
          <p:nvPr>
            <p:ph idx="1"/>
          </p:nvPr>
        </p:nvSpPr>
        <p:spPr>
          <a:xfrm>
            <a:off x="304800" y="1143000"/>
            <a:ext cx="8382000" cy="5181600"/>
          </a:xfrm>
        </p:spPr>
        <p:txBody>
          <a:bodyPr>
            <a:normAutofit lnSpcReduction="10000"/>
          </a:bodyPr>
          <a:lstStyle/>
          <a:p>
            <a:pPr>
              <a:spcAft>
                <a:spcPts val="600"/>
              </a:spcAft>
              <a:buFont typeface="Wingdings" panose="05000000000000000000" pitchFamily="2" charset="2"/>
              <a:buChar char="§"/>
            </a:pPr>
            <a:r>
              <a:rPr lang="en-US" b="1" dirty="0" smtClean="0"/>
              <a:t>Mark 3:2  </a:t>
            </a:r>
            <a:r>
              <a:rPr lang="en-US" dirty="0" smtClean="0"/>
              <a:t>The last day of the week (Saturday) was strongly revered </a:t>
            </a:r>
            <a:r>
              <a:rPr lang="en-US" dirty="0" smtClean="0"/>
              <a:t>by Jews as </a:t>
            </a:r>
            <a:r>
              <a:rPr lang="en-US" dirty="0" smtClean="0"/>
              <a:t>the </a:t>
            </a:r>
            <a:r>
              <a:rPr lang="en-US" dirty="0" smtClean="0"/>
              <a:t>day of worship and rest for 1000+ years.</a:t>
            </a:r>
            <a:endParaRPr lang="en-US" dirty="0" smtClean="0"/>
          </a:p>
          <a:p>
            <a:pPr>
              <a:spcAft>
                <a:spcPts val="600"/>
              </a:spcAft>
              <a:buFont typeface="Wingdings" panose="05000000000000000000" pitchFamily="2" charset="2"/>
              <a:buChar char="§"/>
            </a:pPr>
            <a:r>
              <a:rPr lang="en-US" b="1" dirty="0" smtClean="0"/>
              <a:t>Acts 20:7  </a:t>
            </a:r>
            <a:r>
              <a:rPr lang="en-US" dirty="0" smtClean="0"/>
              <a:t>Christian Jews </a:t>
            </a:r>
            <a:r>
              <a:rPr lang="en-US" dirty="0" smtClean="0"/>
              <a:t>quickly shifted to worshiping </a:t>
            </a:r>
            <a:r>
              <a:rPr lang="en-US" dirty="0" smtClean="0"/>
              <a:t>on </a:t>
            </a:r>
            <a:r>
              <a:rPr lang="en-US" dirty="0" smtClean="0"/>
              <a:t>resurrection </a:t>
            </a:r>
            <a:r>
              <a:rPr lang="en-US" dirty="0"/>
              <a:t>Sunday – </a:t>
            </a:r>
            <a:r>
              <a:rPr lang="en-US" dirty="0" smtClean="0"/>
              <a:t>“The </a:t>
            </a:r>
            <a:r>
              <a:rPr lang="en-US" dirty="0"/>
              <a:t>Lord’s Day</a:t>
            </a:r>
            <a:r>
              <a:rPr lang="en-US" dirty="0" smtClean="0"/>
              <a:t>”</a:t>
            </a:r>
            <a:endParaRPr lang="en-US" dirty="0" smtClean="0"/>
          </a:p>
          <a:p>
            <a:pPr>
              <a:spcAft>
                <a:spcPts val="600"/>
              </a:spcAft>
              <a:buFont typeface="Wingdings" panose="05000000000000000000" pitchFamily="2" charset="2"/>
              <a:buChar char="§"/>
            </a:pPr>
            <a:r>
              <a:rPr lang="en-US" dirty="0" smtClean="0"/>
              <a:t>Other than the resurrection, historians have no other rational explanation as to why thousands of people would quickly shift over to worship on the first day of the week.</a:t>
            </a:r>
          </a:p>
        </p:txBody>
      </p:sp>
    </p:spTree>
    <p:extLst>
      <p:ext uri="{BB962C8B-B14F-4D97-AF65-F5344CB8AC3E}">
        <p14:creationId xmlns:p14="http://schemas.microsoft.com/office/powerpoint/2010/main" val="274120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991600" cy="838200"/>
          </a:xfrm>
        </p:spPr>
        <p:txBody>
          <a:bodyPr>
            <a:noAutofit/>
          </a:bodyPr>
          <a:lstStyle/>
          <a:p>
            <a:r>
              <a:rPr lang="en-US" sz="4000" b="1" u="sng" dirty="0" smtClean="0"/>
              <a:t>Post-resurrection appearances</a:t>
            </a:r>
          </a:p>
        </p:txBody>
      </p:sp>
      <p:sp>
        <p:nvSpPr>
          <p:cNvPr id="3" name="Content Placeholder 2"/>
          <p:cNvSpPr>
            <a:spLocks noGrp="1"/>
          </p:cNvSpPr>
          <p:nvPr>
            <p:ph idx="1"/>
          </p:nvPr>
        </p:nvSpPr>
        <p:spPr>
          <a:xfrm>
            <a:off x="76200" y="990600"/>
            <a:ext cx="8915400" cy="5715000"/>
          </a:xfrm>
        </p:spPr>
        <p:txBody>
          <a:bodyPr>
            <a:normAutofit fontScale="85000" lnSpcReduction="20000"/>
          </a:bodyPr>
          <a:lstStyle/>
          <a:p>
            <a:pPr marL="0" indent="0">
              <a:spcAft>
                <a:spcPts val="600"/>
              </a:spcAft>
              <a:buNone/>
            </a:pPr>
            <a:r>
              <a:rPr lang="en-US" dirty="0"/>
              <a:t>Many times the Bible speaks of appearances that Christ made following His </a:t>
            </a:r>
            <a:r>
              <a:rPr lang="en-US" dirty="0" smtClean="0"/>
              <a:t>resurrection, for example:</a:t>
            </a:r>
            <a:endParaRPr lang="en-US" dirty="0"/>
          </a:p>
          <a:p>
            <a:pPr>
              <a:spcAft>
                <a:spcPts val="600"/>
              </a:spcAft>
              <a:buFont typeface="Wingdings" panose="05000000000000000000" pitchFamily="2" charset="2"/>
              <a:buChar char="§"/>
            </a:pPr>
            <a:r>
              <a:rPr lang="en-US" dirty="0" smtClean="0"/>
              <a:t>“He </a:t>
            </a:r>
            <a:r>
              <a:rPr lang="en-US" dirty="0"/>
              <a:t>presented himself alive to them after his suffering by many proofs, appearing to them during forty days and speaking about the kingdom of God</a:t>
            </a:r>
            <a:r>
              <a:rPr lang="en-US" dirty="0" smtClean="0"/>
              <a:t>.” (</a:t>
            </a:r>
            <a:r>
              <a:rPr lang="en-US" b="1" dirty="0" smtClean="0"/>
              <a:t>Acts 1:3)  </a:t>
            </a:r>
          </a:p>
          <a:p>
            <a:pPr>
              <a:spcAft>
                <a:spcPts val="600"/>
              </a:spcAft>
              <a:buFont typeface="Wingdings" panose="05000000000000000000" pitchFamily="2" charset="2"/>
              <a:buChar char="§"/>
            </a:pPr>
            <a:r>
              <a:rPr lang="en-US" dirty="0" smtClean="0"/>
              <a:t>“Christ </a:t>
            </a:r>
            <a:r>
              <a:rPr lang="en-US" dirty="0"/>
              <a:t>died for our sins in accordance with the </a:t>
            </a:r>
            <a:r>
              <a:rPr lang="en-US" dirty="0" smtClean="0"/>
              <a:t>Scriptures, </a:t>
            </a:r>
            <a:r>
              <a:rPr lang="en-US" dirty="0"/>
              <a:t>he was buried, </a:t>
            </a:r>
            <a:r>
              <a:rPr lang="en-US" dirty="0" smtClean="0"/>
              <a:t>he </a:t>
            </a:r>
            <a:r>
              <a:rPr lang="en-US" dirty="0"/>
              <a:t>was raised on the third day in accordance with the Scriptures</a:t>
            </a:r>
            <a:r>
              <a:rPr lang="en-US" dirty="0" smtClean="0"/>
              <a:t>, </a:t>
            </a:r>
            <a:r>
              <a:rPr lang="en-US" dirty="0"/>
              <a:t>and </a:t>
            </a:r>
            <a:r>
              <a:rPr lang="en-US" dirty="0" smtClean="0"/>
              <a:t>he </a:t>
            </a:r>
            <a:r>
              <a:rPr lang="en-US" dirty="0"/>
              <a:t>appeared to </a:t>
            </a:r>
            <a:r>
              <a:rPr lang="en-US" dirty="0" smtClean="0"/>
              <a:t>Peter, </a:t>
            </a:r>
            <a:r>
              <a:rPr lang="en-US" dirty="0"/>
              <a:t>then to the twelve. </a:t>
            </a:r>
            <a:r>
              <a:rPr lang="en-US" dirty="0" smtClean="0"/>
              <a:t> </a:t>
            </a:r>
            <a:r>
              <a:rPr lang="en-US" dirty="0"/>
              <a:t>Then he appeared to more than five hundred brothers at one time, most of whom are still alive, though some have fallen </a:t>
            </a:r>
            <a:r>
              <a:rPr lang="en-US" dirty="0" smtClean="0"/>
              <a:t>asleep.” </a:t>
            </a:r>
            <a:r>
              <a:rPr lang="en-US" b="1" dirty="0" smtClean="0"/>
              <a:t>(1 Corinthians 15:6)</a:t>
            </a:r>
            <a:r>
              <a:rPr lang="en-US" dirty="0" smtClean="0"/>
              <a:t> </a:t>
            </a:r>
          </a:p>
          <a:p>
            <a:pPr>
              <a:spcAft>
                <a:spcPts val="600"/>
              </a:spcAft>
              <a:buFont typeface="Wingdings" panose="05000000000000000000" pitchFamily="2" charset="2"/>
              <a:buChar char="§"/>
            </a:pPr>
            <a:r>
              <a:rPr lang="en-US" dirty="0" smtClean="0"/>
              <a:t>One </a:t>
            </a:r>
            <a:r>
              <a:rPr lang="en-US" dirty="0" smtClean="0"/>
              <a:t>sad person might imagine </a:t>
            </a:r>
            <a:r>
              <a:rPr lang="en-US" dirty="0" smtClean="0"/>
              <a:t>that </a:t>
            </a:r>
            <a:r>
              <a:rPr lang="en-US" dirty="0" smtClean="0"/>
              <a:t>a loved one has returned from the dead, but 500 witnesses are enough to convince a court of law, transform the city of Jerusalem, and eventually, change the entire world</a:t>
            </a:r>
            <a:r>
              <a:rPr lang="en-US" dirty="0"/>
              <a:t>.</a:t>
            </a:r>
            <a:endParaRPr lang="en-US" dirty="0" smtClean="0"/>
          </a:p>
        </p:txBody>
      </p:sp>
    </p:spTree>
    <p:extLst>
      <p:ext uri="{BB962C8B-B14F-4D97-AF65-F5344CB8AC3E}">
        <p14:creationId xmlns:p14="http://schemas.microsoft.com/office/powerpoint/2010/main" val="274120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b="1" u="sng" dirty="0" smtClean="0"/>
              <a:t>The Resurrection Arguments</a:t>
            </a:r>
            <a:endParaRPr lang="en-US" b="1"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57514276"/>
              </p:ext>
            </p:extLst>
          </p:nvPr>
        </p:nvGraphicFramePr>
        <p:xfrm>
          <a:off x="304800" y="1219197"/>
          <a:ext cx="8610599" cy="5257805"/>
        </p:xfrm>
        <a:graphic>
          <a:graphicData uri="http://schemas.openxmlformats.org/drawingml/2006/table">
            <a:tbl>
              <a:tblPr firstRow="1" firstCol="1" bandRow="1">
                <a:tableStyleId>{5C22544A-7EE6-4342-B048-85BDC9FD1C3A}</a:tableStyleId>
              </a:tblPr>
              <a:tblGrid>
                <a:gridCol w="4149336">
                  <a:extLst>
                    <a:ext uri="{9D8B030D-6E8A-4147-A177-3AD203B41FA5}">
                      <a16:colId xmlns:a16="http://schemas.microsoft.com/office/drawing/2014/main" val="20000"/>
                    </a:ext>
                  </a:extLst>
                </a:gridCol>
                <a:gridCol w="4461263">
                  <a:extLst>
                    <a:ext uri="{9D8B030D-6E8A-4147-A177-3AD203B41FA5}">
                      <a16:colId xmlns:a16="http://schemas.microsoft.com/office/drawing/2014/main" val="20001"/>
                    </a:ext>
                  </a:extLst>
                </a:gridCol>
              </a:tblGrid>
              <a:tr h="751115">
                <a:tc>
                  <a:txBody>
                    <a:bodyPr/>
                    <a:lstStyle/>
                    <a:p>
                      <a:pPr marL="0" marR="0" algn="ctr">
                        <a:spcBef>
                          <a:spcPts val="0"/>
                        </a:spcBef>
                        <a:spcAft>
                          <a:spcPts val="0"/>
                        </a:spcAft>
                      </a:pPr>
                      <a:r>
                        <a:rPr lang="en-US" sz="2400" b="1" u="sng" dirty="0">
                          <a:solidFill>
                            <a:schemeClr val="tx1"/>
                          </a:solidFill>
                          <a:effectLst/>
                        </a:rPr>
                        <a:t>Reasons to doubt </a:t>
                      </a:r>
                      <a:endParaRPr lang="en-US" sz="2400" b="1" dirty="0">
                        <a:solidFill>
                          <a:schemeClr val="tx1"/>
                        </a:solidFill>
                        <a:effectLst/>
                        <a:latin typeface="Courier New"/>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400" b="1" u="sng" dirty="0">
                          <a:solidFill>
                            <a:schemeClr val="tx1"/>
                          </a:solidFill>
                          <a:effectLst/>
                        </a:rPr>
                        <a:t>Reasons to </a:t>
                      </a:r>
                      <a:r>
                        <a:rPr lang="en-US" sz="2400" b="1" u="sng" dirty="0" smtClean="0">
                          <a:solidFill>
                            <a:schemeClr val="tx1"/>
                          </a:solidFill>
                          <a:effectLst/>
                        </a:rPr>
                        <a:t>believe</a:t>
                      </a:r>
                      <a:endParaRPr lang="en-US" sz="2400" b="1" dirty="0">
                        <a:solidFill>
                          <a:schemeClr val="tx1"/>
                        </a:solidFill>
                        <a:effectLst/>
                        <a:latin typeface="Courier New"/>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51115">
                <a:tc>
                  <a:txBody>
                    <a:bodyPr/>
                    <a:lstStyle/>
                    <a:p>
                      <a:pPr marL="0" marR="0">
                        <a:spcBef>
                          <a:spcPts val="0"/>
                        </a:spcBef>
                        <a:spcAft>
                          <a:spcPts val="0"/>
                        </a:spcAft>
                      </a:pPr>
                      <a:r>
                        <a:rPr lang="en-US" sz="2000" b="1">
                          <a:solidFill>
                            <a:schemeClr val="tx1"/>
                          </a:solidFill>
                          <a:effectLst/>
                        </a:rPr>
                        <a:t>I didn’t see it with my own eyes</a:t>
                      </a:r>
                      <a:endParaRPr lang="en-US" sz="2000" b="1">
                        <a:solidFill>
                          <a:schemeClr val="tx1"/>
                        </a:solidFill>
                        <a:effectLst/>
                        <a:latin typeface="Courier New"/>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2000" b="1">
                          <a:solidFill>
                            <a:schemeClr val="tx1"/>
                          </a:solidFill>
                          <a:effectLst/>
                        </a:rPr>
                        <a:t>Prophecy foretold that it would happen</a:t>
                      </a:r>
                      <a:endParaRPr lang="en-US" sz="2000" b="1">
                        <a:solidFill>
                          <a:schemeClr val="tx1"/>
                        </a:solidFill>
                        <a:effectLst/>
                        <a:latin typeface="Courier New"/>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51115">
                <a:tc>
                  <a:txBody>
                    <a:bodyPr/>
                    <a:lstStyle/>
                    <a:p>
                      <a:pPr marL="0" marR="0">
                        <a:spcBef>
                          <a:spcPts val="0"/>
                        </a:spcBef>
                        <a:spcAft>
                          <a:spcPts val="0"/>
                        </a:spcAft>
                      </a:pPr>
                      <a:r>
                        <a:rPr lang="en-US" sz="2000" b="1">
                          <a:solidFill>
                            <a:schemeClr val="tx1"/>
                          </a:solidFill>
                          <a:effectLst/>
                        </a:rPr>
                        <a:t>People in 33 AD were easier to trick</a:t>
                      </a:r>
                      <a:endParaRPr lang="en-US" sz="2000" b="1">
                        <a:solidFill>
                          <a:schemeClr val="tx1"/>
                        </a:solidFill>
                        <a:effectLst/>
                        <a:latin typeface="Courier New"/>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2000" b="1">
                          <a:solidFill>
                            <a:schemeClr val="tx1"/>
                          </a:solidFill>
                          <a:effectLst/>
                        </a:rPr>
                        <a:t>The bodily resurrection was a unique claim</a:t>
                      </a:r>
                      <a:endParaRPr lang="en-US" sz="2000" b="1">
                        <a:solidFill>
                          <a:schemeClr val="tx1"/>
                        </a:solidFill>
                        <a:effectLst/>
                        <a:latin typeface="Courier New"/>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51115">
                <a:tc>
                  <a:txBody>
                    <a:bodyPr/>
                    <a:lstStyle/>
                    <a:p>
                      <a:pPr marL="0" marR="0">
                        <a:spcBef>
                          <a:spcPts val="0"/>
                        </a:spcBef>
                        <a:spcAft>
                          <a:spcPts val="0"/>
                        </a:spcAft>
                      </a:pPr>
                      <a:r>
                        <a:rPr lang="en-US" sz="2000" b="1">
                          <a:solidFill>
                            <a:schemeClr val="tx1"/>
                          </a:solidFill>
                          <a:effectLst/>
                        </a:rPr>
                        <a:t>The Bible only gives a one-sided legend</a:t>
                      </a:r>
                      <a:endParaRPr lang="en-US" sz="2000" b="1">
                        <a:solidFill>
                          <a:schemeClr val="tx1"/>
                        </a:solidFill>
                        <a:effectLst/>
                        <a:latin typeface="Courier New"/>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2000" b="1">
                          <a:solidFill>
                            <a:schemeClr val="tx1"/>
                          </a:solidFill>
                          <a:effectLst/>
                        </a:rPr>
                        <a:t>The tomb was empty</a:t>
                      </a:r>
                      <a:endParaRPr lang="en-US" sz="2000" b="1">
                        <a:solidFill>
                          <a:schemeClr val="tx1"/>
                        </a:solidFill>
                        <a:effectLst/>
                        <a:latin typeface="Courier New"/>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51115">
                <a:tc>
                  <a:txBody>
                    <a:bodyPr/>
                    <a:lstStyle/>
                    <a:p>
                      <a:pPr marL="0" marR="0">
                        <a:spcBef>
                          <a:spcPts val="0"/>
                        </a:spcBef>
                        <a:spcAft>
                          <a:spcPts val="0"/>
                        </a:spcAft>
                      </a:pPr>
                      <a:r>
                        <a:rPr lang="en-US" sz="2000" b="1">
                          <a:solidFill>
                            <a:schemeClr val="tx1"/>
                          </a:solidFill>
                          <a:effectLst/>
                        </a:rPr>
                        <a:t>Jesus really didn’t die on the cross</a:t>
                      </a:r>
                      <a:endParaRPr lang="en-US" sz="2000" b="1">
                        <a:solidFill>
                          <a:schemeClr val="tx1"/>
                        </a:solidFill>
                        <a:effectLst/>
                        <a:latin typeface="Courier New"/>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2000" b="1">
                          <a:solidFill>
                            <a:schemeClr val="tx1"/>
                          </a:solidFill>
                          <a:effectLst/>
                        </a:rPr>
                        <a:t>The disciples were changed</a:t>
                      </a:r>
                      <a:endParaRPr lang="en-US" sz="2000" b="1">
                        <a:solidFill>
                          <a:schemeClr val="tx1"/>
                        </a:solidFill>
                        <a:effectLst/>
                        <a:latin typeface="Courier New"/>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51115">
                <a:tc>
                  <a:txBody>
                    <a:bodyPr/>
                    <a:lstStyle/>
                    <a:p>
                      <a:pPr marL="0" marR="0">
                        <a:spcBef>
                          <a:spcPts val="0"/>
                        </a:spcBef>
                        <a:spcAft>
                          <a:spcPts val="0"/>
                        </a:spcAft>
                      </a:pPr>
                      <a:r>
                        <a:rPr lang="en-US" sz="2000" b="1">
                          <a:solidFill>
                            <a:schemeClr val="tx1"/>
                          </a:solidFill>
                          <a:effectLst/>
                        </a:rPr>
                        <a:t>Jesus wasn’t really buried in the tomb</a:t>
                      </a:r>
                      <a:endParaRPr lang="en-US" sz="2000" b="1">
                        <a:solidFill>
                          <a:schemeClr val="tx1"/>
                        </a:solidFill>
                        <a:effectLst/>
                        <a:latin typeface="Courier New"/>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2000" b="1" dirty="0" smtClean="0">
                          <a:solidFill>
                            <a:schemeClr val="tx1"/>
                          </a:solidFill>
                          <a:effectLst/>
                        </a:rPr>
                        <a:t>Worship</a:t>
                      </a:r>
                      <a:r>
                        <a:rPr lang="en-US" sz="2000" b="1" baseline="0" dirty="0" smtClean="0">
                          <a:solidFill>
                            <a:schemeClr val="tx1"/>
                          </a:solidFill>
                          <a:effectLst/>
                        </a:rPr>
                        <a:t> shifted to Sunday</a:t>
                      </a:r>
                      <a:endParaRPr lang="en-US" sz="2000" b="1" dirty="0">
                        <a:solidFill>
                          <a:schemeClr val="tx1"/>
                        </a:solidFill>
                        <a:effectLst/>
                        <a:latin typeface="Courier New"/>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51115">
                <a:tc>
                  <a:txBody>
                    <a:bodyPr/>
                    <a:lstStyle/>
                    <a:p>
                      <a:pPr marL="0" marR="0">
                        <a:spcBef>
                          <a:spcPts val="0"/>
                        </a:spcBef>
                        <a:spcAft>
                          <a:spcPts val="0"/>
                        </a:spcAft>
                      </a:pPr>
                      <a:r>
                        <a:rPr lang="en-US" sz="2000" b="1">
                          <a:solidFill>
                            <a:schemeClr val="tx1"/>
                          </a:solidFill>
                          <a:effectLst/>
                        </a:rPr>
                        <a:t>Jesus’ body was stolen from the tomb</a:t>
                      </a:r>
                      <a:endParaRPr lang="en-US" sz="2000" b="1">
                        <a:solidFill>
                          <a:schemeClr val="tx1"/>
                        </a:solidFill>
                        <a:effectLst/>
                        <a:latin typeface="Courier New"/>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2000" b="1" dirty="0">
                          <a:solidFill>
                            <a:schemeClr val="tx1"/>
                          </a:solidFill>
                          <a:effectLst/>
                        </a:rPr>
                        <a:t>Post resurrection appearances</a:t>
                      </a:r>
                      <a:endParaRPr lang="en-US" sz="2000" b="1" dirty="0">
                        <a:solidFill>
                          <a:schemeClr val="tx1"/>
                        </a:solidFill>
                        <a:effectLst/>
                        <a:latin typeface="Courier New"/>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391646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b="1" u="sng" dirty="0" smtClean="0"/>
              <a:t>The Resurrection Arguments</a:t>
            </a:r>
            <a:endParaRPr lang="en-US" b="1"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21900282"/>
              </p:ext>
            </p:extLst>
          </p:nvPr>
        </p:nvGraphicFramePr>
        <p:xfrm>
          <a:off x="304800" y="1219197"/>
          <a:ext cx="8610599" cy="5257805"/>
        </p:xfrm>
        <a:graphic>
          <a:graphicData uri="http://schemas.openxmlformats.org/drawingml/2006/table">
            <a:tbl>
              <a:tblPr firstRow="1" firstCol="1" bandRow="1">
                <a:tableStyleId>{5C22544A-7EE6-4342-B048-85BDC9FD1C3A}</a:tableStyleId>
              </a:tblPr>
              <a:tblGrid>
                <a:gridCol w="4149336">
                  <a:extLst>
                    <a:ext uri="{9D8B030D-6E8A-4147-A177-3AD203B41FA5}">
                      <a16:colId xmlns:a16="http://schemas.microsoft.com/office/drawing/2014/main" val="20000"/>
                    </a:ext>
                  </a:extLst>
                </a:gridCol>
                <a:gridCol w="4461263">
                  <a:extLst>
                    <a:ext uri="{9D8B030D-6E8A-4147-A177-3AD203B41FA5}">
                      <a16:colId xmlns:a16="http://schemas.microsoft.com/office/drawing/2014/main" val="20001"/>
                    </a:ext>
                  </a:extLst>
                </a:gridCol>
              </a:tblGrid>
              <a:tr h="751115">
                <a:tc>
                  <a:txBody>
                    <a:bodyPr/>
                    <a:lstStyle/>
                    <a:p>
                      <a:pPr marL="0" marR="0" algn="ctr">
                        <a:spcBef>
                          <a:spcPts val="0"/>
                        </a:spcBef>
                        <a:spcAft>
                          <a:spcPts val="0"/>
                        </a:spcAft>
                      </a:pPr>
                      <a:r>
                        <a:rPr lang="en-US" sz="2400" b="1" u="sng" dirty="0">
                          <a:solidFill>
                            <a:schemeClr val="tx1"/>
                          </a:solidFill>
                          <a:effectLst/>
                        </a:rPr>
                        <a:t>Reasons to doubt </a:t>
                      </a:r>
                      <a:endParaRPr lang="en-US" sz="2400" b="1" dirty="0">
                        <a:solidFill>
                          <a:schemeClr val="tx1"/>
                        </a:solidFill>
                        <a:effectLst/>
                        <a:latin typeface="Courier New"/>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400" b="1" u="sng" dirty="0">
                          <a:solidFill>
                            <a:schemeClr val="tx1"/>
                          </a:solidFill>
                          <a:effectLst/>
                        </a:rPr>
                        <a:t>Reasons to </a:t>
                      </a:r>
                      <a:r>
                        <a:rPr lang="en-US" sz="2400" b="1" u="sng" dirty="0" smtClean="0">
                          <a:solidFill>
                            <a:schemeClr val="tx1"/>
                          </a:solidFill>
                          <a:effectLst/>
                        </a:rPr>
                        <a:t>believe</a:t>
                      </a:r>
                      <a:endParaRPr lang="en-US" sz="2400" b="1" dirty="0">
                        <a:solidFill>
                          <a:schemeClr val="tx1"/>
                        </a:solidFill>
                        <a:effectLst/>
                        <a:latin typeface="Courier New"/>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51115">
                <a:tc>
                  <a:txBody>
                    <a:bodyPr/>
                    <a:lstStyle/>
                    <a:p>
                      <a:pPr marL="0" marR="0">
                        <a:spcBef>
                          <a:spcPts val="0"/>
                        </a:spcBef>
                        <a:spcAft>
                          <a:spcPts val="0"/>
                        </a:spcAft>
                      </a:pPr>
                      <a:r>
                        <a:rPr lang="en-US" sz="2000" b="1">
                          <a:solidFill>
                            <a:schemeClr val="tx1"/>
                          </a:solidFill>
                          <a:effectLst/>
                        </a:rPr>
                        <a:t>I didn’t see it with my own eyes</a:t>
                      </a:r>
                      <a:endParaRPr lang="en-US" sz="2000" b="1">
                        <a:solidFill>
                          <a:schemeClr val="tx1"/>
                        </a:solidFill>
                        <a:effectLst/>
                        <a:latin typeface="Courier New"/>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2000" b="1">
                          <a:solidFill>
                            <a:schemeClr val="tx1"/>
                          </a:solidFill>
                          <a:effectLst/>
                        </a:rPr>
                        <a:t>Prophecy foretold that it would happen</a:t>
                      </a:r>
                      <a:endParaRPr lang="en-US" sz="2000" b="1">
                        <a:solidFill>
                          <a:schemeClr val="tx1"/>
                        </a:solidFill>
                        <a:effectLst/>
                        <a:latin typeface="Courier New"/>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51115">
                <a:tc>
                  <a:txBody>
                    <a:bodyPr/>
                    <a:lstStyle/>
                    <a:p>
                      <a:pPr marL="0" marR="0">
                        <a:spcBef>
                          <a:spcPts val="0"/>
                        </a:spcBef>
                        <a:spcAft>
                          <a:spcPts val="0"/>
                        </a:spcAft>
                      </a:pPr>
                      <a:r>
                        <a:rPr lang="en-US" sz="2000" b="1">
                          <a:solidFill>
                            <a:schemeClr val="tx1"/>
                          </a:solidFill>
                          <a:effectLst/>
                        </a:rPr>
                        <a:t>People in 33 AD were easier to trick</a:t>
                      </a:r>
                      <a:endParaRPr lang="en-US" sz="2000" b="1">
                        <a:solidFill>
                          <a:schemeClr val="tx1"/>
                        </a:solidFill>
                        <a:effectLst/>
                        <a:latin typeface="Courier New"/>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2000" b="1">
                          <a:solidFill>
                            <a:schemeClr val="tx1"/>
                          </a:solidFill>
                          <a:effectLst/>
                        </a:rPr>
                        <a:t>The bodily resurrection was a unique claim</a:t>
                      </a:r>
                      <a:endParaRPr lang="en-US" sz="2000" b="1">
                        <a:solidFill>
                          <a:schemeClr val="tx1"/>
                        </a:solidFill>
                        <a:effectLst/>
                        <a:latin typeface="Courier New"/>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51115">
                <a:tc>
                  <a:txBody>
                    <a:bodyPr/>
                    <a:lstStyle/>
                    <a:p>
                      <a:pPr marL="0" marR="0">
                        <a:spcBef>
                          <a:spcPts val="0"/>
                        </a:spcBef>
                        <a:spcAft>
                          <a:spcPts val="0"/>
                        </a:spcAft>
                      </a:pPr>
                      <a:r>
                        <a:rPr lang="en-US" sz="2000" b="1">
                          <a:solidFill>
                            <a:schemeClr val="tx1"/>
                          </a:solidFill>
                          <a:effectLst/>
                        </a:rPr>
                        <a:t>The Bible only gives a one-sided legend</a:t>
                      </a:r>
                      <a:endParaRPr lang="en-US" sz="2000" b="1">
                        <a:solidFill>
                          <a:schemeClr val="tx1"/>
                        </a:solidFill>
                        <a:effectLst/>
                        <a:latin typeface="Courier New"/>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2000" b="1">
                          <a:solidFill>
                            <a:schemeClr val="tx1"/>
                          </a:solidFill>
                          <a:effectLst/>
                        </a:rPr>
                        <a:t>The tomb was empty</a:t>
                      </a:r>
                      <a:endParaRPr lang="en-US" sz="2000" b="1">
                        <a:solidFill>
                          <a:schemeClr val="tx1"/>
                        </a:solidFill>
                        <a:effectLst/>
                        <a:latin typeface="Courier New"/>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51115">
                <a:tc>
                  <a:txBody>
                    <a:bodyPr/>
                    <a:lstStyle/>
                    <a:p>
                      <a:pPr marL="0" marR="0">
                        <a:spcBef>
                          <a:spcPts val="0"/>
                        </a:spcBef>
                        <a:spcAft>
                          <a:spcPts val="0"/>
                        </a:spcAft>
                      </a:pPr>
                      <a:r>
                        <a:rPr lang="en-US" sz="2000" b="1">
                          <a:solidFill>
                            <a:schemeClr val="tx1"/>
                          </a:solidFill>
                          <a:effectLst/>
                        </a:rPr>
                        <a:t>Jesus really didn’t die on the cross</a:t>
                      </a:r>
                      <a:endParaRPr lang="en-US" sz="2000" b="1">
                        <a:solidFill>
                          <a:schemeClr val="tx1"/>
                        </a:solidFill>
                        <a:effectLst/>
                        <a:latin typeface="Courier New"/>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2000" b="1">
                          <a:solidFill>
                            <a:schemeClr val="tx1"/>
                          </a:solidFill>
                          <a:effectLst/>
                        </a:rPr>
                        <a:t>The disciples were changed</a:t>
                      </a:r>
                      <a:endParaRPr lang="en-US" sz="2000" b="1">
                        <a:solidFill>
                          <a:schemeClr val="tx1"/>
                        </a:solidFill>
                        <a:effectLst/>
                        <a:latin typeface="Courier New"/>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51115">
                <a:tc>
                  <a:txBody>
                    <a:bodyPr/>
                    <a:lstStyle/>
                    <a:p>
                      <a:pPr marL="0" marR="0">
                        <a:spcBef>
                          <a:spcPts val="0"/>
                        </a:spcBef>
                        <a:spcAft>
                          <a:spcPts val="0"/>
                        </a:spcAft>
                      </a:pPr>
                      <a:r>
                        <a:rPr lang="en-US" sz="2000" b="1">
                          <a:solidFill>
                            <a:schemeClr val="tx1"/>
                          </a:solidFill>
                          <a:effectLst/>
                        </a:rPr>
                        <a:t>Jesus wasn’t really buried in the tomb</a:t>
                      </a:r>
                      <a:endParaRPr lang="en-US" sz="2000" b="1">
                        <a:solidFill>
                          <a:schemeClr val="tx1"/>
                        </a:solidFill>
                        <a:effectLst/>
                        <a:latin typeface="Courier New"/>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2000" b="1" dirty="0" smtClean="0">
                          <a:solidFill>
                            <a:schemeClr val="tx1"/>
                          </a:solidFill>
                          <a:effectLst/>
                        </a:rPr>
                        <a:t>Worship shifted to Sunday</a:t>
                      </a:r>
                      <a:endParaRPr lang="en-US" sz="2000" b="1" dirty="0">
                        <a:solidFill>
                          <a:schemeClr val="tx1"/>
                        </a:solidFill>
                        <a:effectLst/>
                        <a:latin typeface="Courier New"/>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51115">
                <a:tc>
                  <a:txBody>
                    <a:bodyPr/>
                    <a:lstStyle/>
                    <a:p>
                      <a:pPr marL="0" marR="0">
                        <a:spcBef>
                          <a:spcPts val="0"/>
                        </a:spcBef>
                        <a:spcAft>
                          <a:spcPts val="0"/>
                        </a:spcAft>
                      </a:pPr>
                      <a:r>
                        <a:rPr lang="en-US" sz="2000" b="1">
                          <a:solidFill>
                            <a:schemeClr val="tx1"/>
                          </a:solidFill>
                          <a:effectLst/>
                        </a:rPr>
                        <a:t>Jesus’ body was stolen from the tomb</a:t>
                      </a:r>
                      <a:endParaRPr lang="en-US" sz="2000" b="1">
                        <a:solidFill>
                          <a:schemeClr val="tx1"/>
                        </a:solidFill>
                        <a:effectLst/>
                        <a:latin typeface="Courier New"/>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2000" b="1" dirty="0">
                          <a:solidFill>
                            <a:schemeClr val="tx1"/>
                          </a:solidFill>
                          <a:effectLst/>
                        </a:rPr>
                        <a:t>Post resurrection appearances</a:t>
                      </a:r>
                      <a:endParaRPr lang="en-US" sz="2000" b="1" dirty="0">
                        <a:solidFill>
                          <a:schemeClr val="tx1"/>
                        </a:solidFill>
                        <a:effectLst/>
                        <a:latin typeface="Courier New"/>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742966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991600" cy="838200"/>
          </a:xfrm>
        </p:spPr>
        <p:txBody>
          <a:bodyPr>
            <a:noAutofit/>
          </a:bodyPr>
          <a:lstStyle/>
          <a:p>
            <a:r>
              <a:rPr lang="en-US" sz="4000" b="1" u="sng" dirty="0" smtClean="0"/>
              <a:t>So What?</a:t>
            </a:r>
          </a:p>
        </p:txBody>
      </p:sp>
      <p:sp>
        <p:nvSpPr>
          <p:cNvPr id="3" name="Content Placeholder 2"/>
          <p:cNvSpPr>
            <a:spLocks noGrp="1"/>
          </p:cNvSpPr>
          <p:nvPr>
            <p:ph idx="1"/>
          </p:nvPr>
        </p:nvSpPr>
        <p:spPr>
          <a:xfrm>
            <a:off x="304800" y="1143000"/>
            <a:ext cx="8382000" cy="5181600"/>
          </a:xfrm>
        </p:spPr>
        <p:txBody>
          <a:bodyPr>
            <a:normAutofit fontScale="92500"/>
          </a:bodyPr>
          <a:lstStyle/>
          <a:p>
            <a:pPr>
              <a:spcAft>
                <a:spcPts val="600"/>
              </a:spcAft>
              <a:buFont typeface="Wingdings" panose="05000000000000000000" pitchFamily="2" charset="2"/>
              <a:buChar char="§"/>
            </a:pPr>
            <a:r>
              <a:rPr lang="en-US" dirty="0" smtClean="0"/>
              <a:t>The Christian hope is based on an historical fact.</a:t>
            </a:r>
          </a:p>
          <a:p>
            <a:pPr>
              <a:spcAft>
                <a:spcPts val="600"/>
              </a:spcAft>
              <a:buFont typeface="Wingdings" panose="05000000000000000000" pitchFamily="2" charset="2"/>
              <a:buChar char="§"/>
            </a:pPr>
            <a:r>
              <a:rPr lang="en-US" dirty="0" smtClean="0"/>
              <a:t>We have the amazing privilege of praying to a risen, living Savior! </a:t>
            </a:r>
          </a:p>
          <a:p>
            <a:pPr>
              <a:spcAft>
                <a:spcPts val="600"/>
              </a:spcAft>
              <a:buFont typeface="Wingdings" panose="05000000000000000000" pitchFamily="2" charset="2"/>
              <a:buChar char="§"/>
            </a:pPr>
            <a:r>
              <a:rPr lang="en-US" dirty="0" smtClean="0"/>
              <a:t>There is reasonable </a:t>
            </a:r>
            <a:r>
              <a:rPr lang="en-US" dirty="0" smtClean="0"/>
              <a:t>evidence </a:t>
            </a:r>
            <a:r>
              <a:rPr lang="en-US" dirty="0" smtClean="0"/>
              <a:t>that Jesus actually did rise from the grave.  </a:t>
            </a:r>
            <a:endParaRPr lang="en-US" dirty="0" smtClean="0"/>
          </a:p>
          <a:p>
            <a:pPr>
              <a:spcAft>
                <a:spcPts val="600"/>
              </a:spcAft>
              <a:buFont typeface="Wingdings" panose="05000000000000000000" pitchFamily="2" charset="2"/>
              <a:buChar char="§"/>
            </a:pPr>
            <a:r>
              <a:rPr lang="en-US" dirty="0" smtClean="0"/>
              <a:t>God </a:t>
            </a:r>
            <a:r>
              <a:rPr lang="en-US" dirty="0" smtClean="0"/>
              <a:t>calls us to believe something that we did not see (faith), but doesn’t leave us without evidence.  </a:t>
            </a:r>
          </a:p>
          <a:p>
            <a:pPr>
              <a:spcAft>
                <a:spcPts val="600"/>
              </a:spcAft>
              <a:buFont typeface="Wingdings" panose="05000000000000000000" pitchFamily="2" charset="2"/>
              <a:buChar char="§"/>
            </a:pPr>
            <a:r>
              <a:rPr lang="en-US" dirty="0" smtClean="0"/>
              <a:t>Faith in </a:t>
            </a:r>
            <a:r>
              <a:rPr lang="en-US" dirty="0" smtClean="0"/>
              <a:t>Jesus </a:t>
            </a:r>
            <a:r>
              <a:rPr lang="en-US" dirty="0" smtClean="0"/>
              <a:t>and </a:t>
            </a:r>
            <a:r>
              <a:rPr lang="en-US" dirty="0" smtClean="0"/>
              <a:t>in His </a:t>
            </a:r>
            <a:r>
              <a:rPr lang="en-US" dirty="0" smtClean="0"/>
              <a:t>resurrection is the most important faith </a:t>
            </a:r>
            <a:r>
              <a:rPr lang="en-US" dirty="0" smtClean="0"/>
              <a:t>you can have </a:t>
            </a:r>
            <a:r>
              <a:rPr lang="en-US" dirty="0" smtClean="0"/>
              <a:t>(</a:t>
            </a:r>
            <a:r>
              <a:rPr lang="en-US" b="1" dirty="0" smtClean="0"/>
              <a:t>Romans 10:8,9</a:t>
            </a:r>
            <a:r>
              <a:rPr lang="en-US" dirty="0" smtClean="0"/>
              <a:t>).</a:t>
            </a:r>
          </a:p>
        </p:txBody>
      </p:sp>
    </p:spTree>
    <p:extLst>
      <p:ext uri="{BB962C8B-B14F-4D97-AF65-F5344CB8AC3E}">
        <p14:creationId xmlns:p14="http://schemas.microsoft.com/office/powerpoint/2010/main" val="272425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868362"/>
          </a:xfrm>
        </p:spPr>
        <p:txBody>
          <a:bodyPr>
            <a:normAutofit/>
          </a:bodyPr>
          <a:lstStyle/>
          <a:p>
            <a:r>
              <a:rPr lang="en-US" b="1" u="sng" dirty="0"/>
              <a:t>Arguments </a:t>
            </a:r>
            <a:r>
              <a:rPr lang="en-US" b="1" u="sng" dirty="0" smtClean="0"/>
              <a:t>Against the </a:t>
            </a:r>
            <a:r>
              <a:rPr lang="en-US" b="1" u="sng" dirty="0"/>
              <a:t>Resurrection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948461"/>
              </p:ext>
            </p:extLst>
          </p:nvPr>
        </p:nvGraphicFramePr>
        <p:xfrm>
          <a:off x="304800" y="1219197"/>
          <a:ext cx="8610599" cy="5257805"/>
        </p:xfrm>
        <a:graphic>
          <a:graphicData uri="http://schemas.openxmlformats.org/drawingml/2006/table">
            <a:tbl>
              <a:tblPr firstRow="1" firstCol="1" bandRow="1">
                <a:tableStyleId>{5C22544A-7EE6-4342-B048-85BDC9FD1C3A}</a:tableStyleId>
              </a:tblPr>
              <a:tblGrid>
                <a:gridCol w="4149336">
                  <a:extLst>
                    <a:ext uri="{9D8B030D-6E8A-4147-A177-3AD203B41FA5}">
                      <a16:colId xmlns:a16="http://schemas.microsoft.com/office/drawing/2014/main" val="20000"/>
                    </a:ext>
                  </a:extLst>
                </a:gridCol>
                <a:gridCol w="4461263">
                  <a:extLst>
                    <a:ext uri="{9D8B030D-6E8A-4147-A177-3AD203B41FA5}">
                      <a16:colId xmlns:a16="http://schemas.microsoft.com/office/drawing/2014/main" val="20001"/>
                    </a:ext>
                  </a:extLst>
                </a:gridCol>
              </a:tblGrid>
              <a:tr h="751115">
                <a:tc>
                  <a:txBody>
                    <a:bodyPr/>
                    <a:lstStyle/>
                    <a:p>
                      <a:pPr marL="0" marR="0" algn="ctr">
                        <a:spcBef>
                          <a:spcPts val="0"/>
                        </a:spcBef>
                        <a:spcAft>
                          <a:spcPts val="0"/>
                        </a:spcAft>
                      </a:pPr>
                      <a:r>
                        <a:rPr lang="en-US" sz="2400" b="1" u="sng" dirty="0">
                          <a:solidFill>
                            <a:schemeClr val="tx1"/>
                          </a:solidFill>
                          <a:effectLst/>
                        </a:rPr>
                        <a:t>Reasons to doubt </a:t>
                      </a:r>
                      <a:endParaRPr lang="en-US" sz="2400" b="1" dirty="0">
                        <a:solidFill>
                          <a:schemeClr val="tx1"/>
                        </a:solidFill>
                        <a:effectLst/>
                        <a:latin typeface="Courier New"/>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400" b="1" u="sng" dirty="0">
                          <a:solidFill>
                            <a:schemeClr val="tx1"/>
                          </a:solidFill>
                          <a:effectLst/>
                        </a:rPr>
                        <a:t>Reasons to </a:t>
                      </a:r>
                      <a:r>
                        <a:rPr lang="en-US" sz="2400" b="1" u="sng" dirty="0" smtClean="0">
                          <a:solidFill>
                            <a:schemeClr val="tx1"/>
                          </a:solidFill>
                          <a:effectLst/>
                        </a:rPr>
                        <a:t>believe</a:t>
                      </a:r>
                      <a:endParaRPr lang="en-US" sz="2400" b="1" dirty="0">
                        <a:solidFill>
                          <a:schemeClr val="tx1"/>
                        </a:solidFill>
                        <a:effectLst/>
                        <a:latin typeface="Courier New"/>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51115">
                <a:tc>
                  <a:txBody>
                    <a:bodyPr/>
                    <a:lstStyle/>
                    <a:p>
                      <a:pPr marL="0" marR="0">
                        <a:spcBef>
                          <a:spcPts val="0"/>
                        </a:spcBef>
                        <a:spcAft>
                          <a:spcPts val="0"/>
                        </a:spcAft>
                      </a:pPr>
                      <a:r>
                        <a:rPr lang="en-US" sz="2000" b="1" dirty="0">
                          <a:solidFill>
                            <a:schemeClr val="tx1"/>
                          </a:solidFill>
                          <a:effectLst/>
                        </a:rPr>
                        <a:t>I didn’t see it with my own eyes</a:t>
                      </a:r>
                      <a:endParaRPr lang="en-US" sz="2000" b="1" dirty="0">
                        <a:solidFill>
                          <a:schemeClr val="tx1"/>
                        </a:solidFill>
                        <a:effectLst/>
                        <a:latin typeface="Courier New"/>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2000" b="1" dirty="0">
                        <a:solidFill>
                          <a:schemeClr val="tx1"/>
                        </a:solidFill>
                        <a:effectLst/>
                        <a:latin typeface="Courier New"/>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51115">
                <a:tc>
                  <a:txBody>
                    <a:bodyPr/>
                    <a:lstStyle/>
                    <a:p>
                      <a:pPr marL="0" marR="0">
                        <a:spcBef>
                          <a:spcPts val="0"/>
                        </a:spcBef>
                        <a:spcAft>
                          <a:spcPts val="0"/>
                        </a:spcAft>
                      </a:pPr>
                      <a:r>
                        <a:rPr lang="en-US" sz="2000" b="1" dirty="0" smtClean="0">
                          <a:solidFill>
                            <a:schemeClr val="tx1"/>
                          </a:solidFill>
                          <a:effectLst/>
                        </a:rPr>
                        <a:t>People in 33 AD were easier to trick</a:t>
                      </a:r>
                      <a:endParaRPr lang="en-US" sz="2000" b="1" dirty="0">
                        <a:solidFill>
                          <a:schemeClr val="tx1"/>
                        </a:solidFill>
                        <a:effectLst/>
                        <a:latin typeface="Courier New"/>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2000" b="1">
                        <a:solidFill>
                          <a:schemeClr val="tx1"/>
                        </a:solidFill>
                        <a:effectLst/>
                        <a:latin typeface="Courier New"/>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51115">
                <a:tc>
                  <a:txBody>
                    <a:bodyPr/>
                    <a:lstStyle/>
                    <a:p>
                      <a:pPr marL="0" marR="0">
                        <a:spcBef>
                          <a:spcPts val="0"/>
                        </a:spcBef>
                        <a:spcAft>
                          <a:spcPts val="0"/>
                        </a:spcAft>
                      </a:pPr>
                      <a:r>
                        <a:rPr lang="en-US" sz="2000" b="1" dirty="0">
                          <a:solidFill>
                            <a:schemeClr val="tx1"/>
                          </a:solidFill>
                          <a:effectLst/>
                        </a:rPr>
                        <a:t>The Bible only gives a one-sided legend</a:t>
                      </a:r>
                      <a:endParaRPr lang="en-US" sz="2000" b="1" dirty="0">
                        <a:solidFill>
                          <a:schemeClr val="tx1"/>
                        </a:solidFill>
                        <a:effectLst/>
                        <a:latin typeface="Courier New"/>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2000" b="1">
                        <a:solidFill>
                          <a:schemeClr val="tx1"/>
                        </a:solidFill>
                        <a:effectLst/>
                        <a:latin typeface="Courier New"/>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51115">
                <a:tc>
                  <a:txBody>
                    <a:bodyPr/>
                    <a:lstStyle/>
                    <a:p>
                      <a:pPr marL="0" marR="0">
                        <a:spcBef>
                          <a:spcPts val="0"/>
                        </a:spcBef>
                        <a:spcAft>
                          <a:spcPts val="0"/>
                        </a:spcAft>
                      </a:pPr>
                      <a:r>
                        <a:rPr lang="en-US" sz="2000" b="1" dirty="0">
                          <a:solidFill>
                            <a:schemeClr val="tx1"/>
                          </a:solidFill>
                          <a:effectLst/>
                        </a:rPr>
                        <a:t>Jesus really didn’t die on the cross</a:t>
                      </a:r>
                      <a:endParaRPr lang="en-US" sz="2000" b="1" dirty="0">
                        <a:solidFill>
                          <a:schemeClr val="tx1"/>
                        </a:solidFill>
                        <a:effectLst/>
                        <a:latin typeface="Courier New"/>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2000" b="1">
                        <a:solidFill>
                          <a:schemeClr val="tx1"/>
                        </a:solidFill>
                        <a:effectLst/>
                        <a:latin typeface="Courier New"/>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51115">
                <a:tc>
                  <a:txBody>
                    <a:bodyPr/>
                    <a:lstStyle/>
                    <a:p>
                      <a:pPr marL="0" marR="0">
                        <a:spcBef>
                          <a:spcPts val="0"/>
                        </a:spcBef>
                        <a:spcAft>
                          <a:spcPts val="0"/>
                        </a:spcAft>
                      </a:pPr>
                      <a:r>
                        <a:rPr lang="en-US" sz="2000" b="1" dirty="0">
                          <a:solidFill>
                            <a:schemeClr val="tx1"/>
                          </a:solidFill>
                          <a:effectLst/>
                        </a:rPr>
                        <a:t>Jesus wasn’t really buried in the tomb</a:t>
                      </a:r>
                      <a:endParaRPr lang="en-US" sz="2000" b="1" dirty="0">
                        <a:solidFill>
                          <a:schemeClr val="tx1"/>
                        </a:solidFill>
                        <a:effectLst/>
                        <a:latin typeface="Courier New"/>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2000" b="1">
                        <a:solidFill>
                          <a:schemeClr val="tx1"/>
                        </a:solidFill>
                        <a:effectLst/>
                        <a:latin typeface="Courier New"/>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51115">
                <a:tc>
                  <a:txBody>
                    <a:bodyPr/>
                    <a:lstStyle/>
                    <a:p>
                      <a:pPr marL="0" marR="0">
                        <a:spcBef>
                          <a:spcPts val="0"/>
                        </a:spcBef>
                        <a:spcAft>
                          <a:spcPts val="0"/>
                        </a:spcAft>
                      </a:pPr>
                      <a:r>
                        <a:rPr lang="en-US" sz="2000" b="1" dirty="0">
                          <a:solidFill>
                            <a:schemeClr val="tx1"/>
                          </a:solidFill>
                          <a:effectLst/>
                        </a:rPr>
                        <a:t>Jesus’ body was stolen from the tomb</a:t>
                      </a:r>
                      <a:endParaRPr lang="en-US" sz="2000" b="1" dirty="0">
                        <a:solidFill>
                          <a:schemeClr val="tx1"/>
                        </a:solidFill>
                        <a:effectLst/>
                        <a:latin typeface="Courier New"/>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2000" b="1" dirty="0">
                        <a:solidFill>
                          <a:schemeClr val="tx1"/>
                        </a:solidFill>
                        <a:effectLst/>
                        <a:latin typeface="Courier New"/>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31609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868362"/>
          </a:xfrm>
        </p:spPr>
        <p:txBody>
          <a:bodyPr>
            <a:normAutofit/>
          </a:bodyPr>
          <a:lstStyle/>
          <a:p>
            <a:r>
              <a:rPr lang="en-US" b="1" u="sng" dirty="0"/>
              <a:t>I didn’t see it with my own </a:t>
            </a:r>
            <a:r>
              <a:rPr lang="en-US" b="1" u="sng" dirty="0" smtClean="0"/>
              <a:t>eyes</a:t>
            </a:r>
            <a:endParaRPr lang="en-US" u="sng" dirty="0"/>
          </a:p>
        </p:txBody>
      </p:sp>
      <p:sp>
        <p:nvSpPr>
          <p:cNvPr id="3" name="Content Placeholder 2"/>
          <p:cNvSpPr>
            <a:spLocks noGrp="1"/>
          </p:cNvSpPr>
          <p:nvPr>
            <p:ph idx="1"/>
          </p:nvPr>
        </p:nvSpPr>
        <p:spPr>
          <a:xfrm>
            <a:off x="76200" y="990600"/>
            <a:ext cx="8991600" cy="5867400"/>
          </a:xfrm>
        </p:spPr>
        <p:txBody>
          <a:bodyPr>
            <a:normAutofit fontScale="70000" lnSpcReduction="20000"/>
          </a:bodyPr>
          <a:lstStyle/>
          <a:p>
            <a:pPr>
              <a:lnSpc>
                <a:spcPct val="120000"/>
              </a:lnSpc>
              <a:spcAft>
                <a:spcPts val="600"/>
              </a:spcAft>
            </a:pPr>
            <a:r>
              <a:rPr lang="en-US" u="sng" dirty="0" smtClean="0"/>
              <a:t>Daily activities require trust</a:t>
            </a:r>
            <a:r>
              <a:rPr lang="en-US" dirty="0" smtClean="0"/>
              <a:t>.  We </a:t>
            </a:r>
            <a:r>
              <a:rPr lang="en-US" dirty="0"/>
              <a:t>believe many things without seeing them.  </a:t>
            </a:r>
            <a:r>
              <a:rPr lang="en-US" dirty="0" smtClean="0"/>
              <a:t>We drink a soda and trust the producer.  We eat a burger and trust the cook. We </a:t>
            </a:r>
            <a:r>
              <a:rPr lang="en-US" dirty="0"/>
              <a:t>have </a:t>
            </a:r>
            <a:r>
              <a:rPr lang="en-US" dirty="0" smtClean="0"/>
              <a:t>“faith” </a:t>
            </a:r>
            <a:r>
              <a:rPr lang="en-US" dirty="0"/>
              <a:t>in the people who make the labels.  We believe many things without seeing them</a:t>
            </a:r>
            <a:r>
              <a:rPr lang="en-US" dirty="0" smtClean="0"/>
              <a:t>.</a:t>
            </a:r>
            <a:endParaRPr lang="en-US" dirty="0"/>
          </a:p>
          <a:p>
            <a:pPr>
              <a:lnSpc>
                <a:spcPct val="120000"/>
              </a:lnSpc>
              <a:spcAft>
                <a:spcPts val="600"/>
              </a:spcAft>
            </a:pPr>
            <a:r>
              <a:rPr lang="en-US" u="sng" dirty="0" smtClean="0"/>
              <a:t>Our life depends on trust</a:t>
            </a:r>
            <a:r>
              <a:rPr lang="en-US" dirty="0" smtClean="0"/>
              <a:t>.  Whenever </a:t>
            </a:r>
            <a:r>
              <a:rPr lang="en-US" dirty="0"/>
              <a:t>we </a:t>
            </a:r>
            <a:r>
              <a:rPr lang="en-US" dirty="0" smtClean="0"/>
              <a:t>fly on an </a:t>
            </a:r>
            <a:r>
              <a:rPr lang="en-US" dirty="0"/>
              <a:t>airplane, we </a:t>
            </a:r>
            <a:r>
              <a:rPr lang="en-US" dirty="0" smtClean="0"/>
              <a:t>trust the unseen pilot </a:t>
            </a:r>
            <a:r>
              <a:rPr lang="en-US" dirty="0"/>
              <a:t>in the cockpit.  </a:t>
            </a:r>
            <a:r>
              <a:rPr lang="en-US" dirty="0" smtClean="0"/>
              <a:t>When we drive on the highway, we trust other drivers to follow the rules. We trust the elevator to safely take us up and down. </a:t>
            </a:r>
            <a:r>
              <a:rPr lang="en-US" dirty="0"/>
              <a:t>We put our faith (and lives) in their hands</a:t>
            </a:r>
            <a:r>
              <a:rPr lang="en-US" dirty="0" smtClean="0"/>
              <a:t>.</a:t>
            </a:r>
            <a:endParaRPr lang="en-US" dirty="0"/>
          </a:p>
          <a:p>
            <a:pPr>
              <a:lnSpc>
                <a:spcPct val="120000"/>
              </a:lnSpc>
              <a:spcAft>
                <a:spcPts val="600"/>
              </a:spcAft>
            </a:pPr>
            <a:r>
              <a:rPr lang="en-US" u="sng" dirty="0" smtClean="0"/>
              <a:t>Many things happen at different times and space</a:t>
            </a:r>
            <a:r>
              <a:rPr lang="en-US" dirty="0" smtClean="0"/>
              <a:t>.  We believe </a:t>
            </a:r>
            <a:r>
              <a:rPr lang="en-US" dirty="0"/>
              <a:t>that </a:t>
            </a:r>
            <a:r>
              <a:rPr lang="en-US" dirty="0" smtClean="0"/>
              <a:t>Alexander the Great conquered Persia in 330BC; we believe that Julius Caesar crossed the Rubicon in 49BC and controlled the Roman Empire; </a:t>
            </a:r>
            <a:r>
              <a:rPr lang="en-US" dirty="0"/>
              <a:t> </a:t>
            </a:r>
            <a:r>
              <a:rPr lang="en-US" dirty="0" smtClean="0"/>
              <a:t>we believe that George </a:t>
            </a:r>
            <a:r>
              <a:rPr lang="en-US" dirty="0"/>
              <a:t>Washington was the first president of the </a:t>
            </a:r>
            <a:r>
              <a:rPr lang="en-US" dirty="0" smtClean="0"/>
              <a:t>US.  We believe consistent, accurate reports, even though we don’t see something.   </a:t>
            </a:r>
          </a:p>
          <a:p>
            <a:pPr>
              <a:lnSpc>
                <a:spcPct val="120000"/>
              </a:lnSpc>
              <a:spcAft>
                <a:spcPts val="600"/>
              </a:spcAft>
            </a:pPr>
            <a:r>
              <a:rPr lang="en-US" u="sng" dirty="0" smtClean="0"/>
              <a:t>Here </a:t>
            </a:r>
            <a:r>
              <a:rPr lang="en-US" u="sng" dirty="0"/>
              <a:t>is the point</a:t>
            </a:r>
            <a:r>
              <a:rPr lang="en-US" dirty="0"/>
              <a:t> – we believe many things that we don’t see, so this argument should not guide our decision. </a:t>
            </a:r>
          </a:p>
        </p:txBody>
      </p:sp>
    </p:spTree>
    <p:extLst>
      <p:ext uri="{BB962C8B-B14F-4D97-AF65-F5344CB8AC3E}">
        <p14:creationId xmlns:p14="http://schemas.microsoft.com/office/powerpoint/2010/main" val="58732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868362"/>
          </a:xfrm>
        </p:spPr>
        <p:txBody>
          <a:bodyPr>
            <a:normAutofit/>
          </a:bodyPr>
          <a:lstStyle/>
          <a:p>
            <a:r>
              <a:rPr lang="en-US" b="1" u="sng" dirty="0"/>
              <a:t>People in 33 AD were easier to trick</a:t>
            </a:r>
          </a:p>
        </p:txBody>
      </p:sp>
      <p:sp>
        <p:nvSpPr>
          <p:cNvPr id="3" name="Content Placeholder 2"/>
          <p:cNvSpPr>
            <a:spLocks noGrp="1"/>
          </p:cNvSpPr>
          <p:nvPr>
            <p:ph idx="1"/>
          </p:nvPr>
        </p:nvSpPr>
        <p:spPr>
          <a:xfrm>
            <a:off x="76200" y="990600"/>
            <a:ext cx="8991600" cy="5867400"/>
          </a:xfrm>
        </p:spPr>
        <p:txBody>
          <a:bodyPr>
            <a:normAutofit fontScale="92500"/>
          </a:bodyPr>
          <a:lstStyle/>
          <a:p>
            <a:pPr>
              <a:lnSpc>
                <a:spcPct val="120000"/>
              </a:lnSpc>
              <a:spcAft>
                <a:spcPts val="600"/>
              </a:spcAft>
            </a:pPr>
            <a:r>
              <a:rPr lang="en-US" u="sng" dirty="0" smtClean="0"/>
              <a:t>Three Groups of People to Trick:</a:t>
            </a:r>
          </a:p>
          <a:p>
            <a:pPr marL="971550" lvl="1" indent="-514350">
              <a:lnSpc>
                <a:spcPct val="120000"/>
              </a:lnSpc>
              <a:spcAft>
                <a:spcPts val="600"/>
              </a:spcAft>
              <a:buFont typeface="+mj-lt"/>
              <a:buAutoNum type="arabicPeriod"/>
            </a:pPr>
            <a:r>
              <a:rPr lang="en-US" u="sng" dirty="0" smtClean="0"/>
              <a:t>Greeks and Romans</a:t>
            </a:r>
            <a:r>
              <a:rPr lang="en-US" dirty="0" smtClean="0"/>
              <a:t>:  Because of the influence of Plato, they </a:t>
            </a:r>
            <a:r>
              <a:rPr lang="en-US" dirty="0"/>
              <a:t>strongly believed that, at </a:t>
            </a:r>
            <a:r>
              <a:rPr lang="en-US" dirty="0" smtClean="0"/>
              <a:t>death</a:t>
            </a:r>
            <a:r>
              <a:rPr lang="en-US" dirty="0"/>
              <a:t>, the “evil” body would remain in the grave to free up the “good” spirit </a:t>
            </a:r>
            <a:r>
              <a:rPr lang="en-US" dirty="0" smtClean="0"/>
              <a:t>.</a:t>
            </a:r>
          </a:p>
          <a:p>
            <a:pPr marL="971550" lvl="1" indent="-514350">
              <a:lnSpc>
                <a:spcPct val="120000"/>
              </a:lnSpc>
              <a:spcAft>
                <a:spcPts val="600"/>
              </a:spcAft>
              <a:buFont typeface="+mj-lt"/>
              <a:buAutoNum type="arabicPeriod"/>
            </a:pPr>
            <a:r>
              <a:rPr lang="en-US" u="sng" dirty="0" smtClean="0"/>
              <a:t>Jewish Sadducees</a:t>
            </a:r>
            <a:r>
              <a:rPr lang="en-US" dirty="0" smtClean="0"/>
              <a:t>:  Did not believe in a bodily resurrection (Matthew 22:23).</a:t>
            </a:r>
          </a:p>
          <a:p>
            <a:pPr marL="971550" lvl="1" indent="-514350">
              <a:lnSpc>
                <a:spcPct val="120000"/>
              </a:lnSpc>
              <a:spcAft>
                <a:spcPts val="600"/>
              </a:spcAft>
              <a:buFont typeface="+mj-lt"/>
              <a:buAutoNum type="arabicPeriod"/>
            </a:pPr>
            <a:r>
              <a:rPr lang="en-US" u="sng" dirty="0" smtClean="0"/>
              <a:t>Jewish Pharisees</a:t>
            </a:r>
            <a:r>
              <a:rPr lang="en-US" dirty="0" smtClean="0"/>
              <a:t>: Believed in a resurrection, but only at the end of time.</a:t>
            </a:r>
          </a:p>
          <a:p>
            <a:pPr>
              <a:lnSpc>
                <a:spcPct val="120000"/>
              </a:lnSpc>
              <a:spcAft>
                <a:spcPts val="600"/>
              </a:spcAft>
            </a:pPr>
            <a:r>
              <a:rPr lang="en-US" dirty="0" smtClean="0"/>
              <a:t>It would take very strong proof for all of these groups to change their views.</a:t>
            </a:r>
            <a:endParaRPr lang="en-US" dirty="0"/>
          </a:p>
        </p:txBody>
      </p:sp>
    </p:spTree>
    <p:extLst>
      <p:ext uri="{BB962C8B-B14F-4D97-AF65-F5344CB8AC3E}">
        <p14:creationId xmlns:p14="http://schemas.microsoft.com/office/powerpoint/2010/main" val="345743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868362"/>
          </a:xfrm>
        </p:spPr>
        <p:txBody>
          <a:bodyPr>
            <a:normAutofit fontScale="90000"/>
          </a:bodyPr>
          <a:lstStyle/>
          <a:p>
            <a:r>
              <a:rPr lang="en-US" b="1" u="sng" dirty="0"/>
              <a:t>The Bible only gives a one-sided legend</a:t>
            </a:r>
          </a:p>
        </p:txBody>
      </p:sp>
      <p:sp>
        <p:nvSpPr>
          <p:cNvPr id="3" name="Content Placeholder 2"/>
          <p:cNvSpPr>
            <a:spLocks noGrp="1"/>
          </p:cNvSpPr>
          <p:nvPr>
            <p:ph idx="1"/>
          </p:nvPr>
        </p:nvSpPr>
        <p:spPr>
          <a:xfrm>
            <a:off x="149352" y="990600"/>
            <a:ext cx="8991600" cy="5867400"/>
          </a:xfrm>
        </p:spPr>
        <p:txBody>
          <a:bodyPr>
            <a:normAutofit fontScale="77500" lnSpcReduction="20000"/>
          </a:bodyPr>
          <a:lstStyle/>
          <a:p>
            <a:pPr>
              <a:lnSpc>
                <a:spcPct val="120000"/>
              </a:lnSpc>
              <a:spcAft>
                <a:spcPts val="600"/>
              </a:spcAft>
            </a:pPr>
            <a:r>
              <a:rPr lang="en-US" dirty="0" smtClean="0"/>
              <a:t>Legends develop when stories are passed down orally over hundreds of years.  But:</a:t>
            </a:r>
          </a:p>
          <a:p>
            <a:pPr lvl="1">
              <a:lnSpc>
                <a:spcPct val="120000"/>
              </a:lnSpc>
              <a:spcAft>
                <a:spcPts val="600"/>
              </a:spcAft>
            </a:pPr>
            <a:r>
              <a:rPr lang="en-US" dirty="0" smtClean="0"/>
              <a:t>The accounts </a:t>
            </a:r>
            <a:r>
              <a:rPr lang="en-US" dirty="0"/>
              <a:t>of the resurrection were written by either eye-witnesses or </a:t>
            </a:r>
            <a:r>
              <a:rPr lang="en-US" dirty="0" smtClean="0"/>
              <a:t>first-person interviewers of eye-witnesses within 50 years </a:t>
            </a:r>
            <a:r>
              <a:rPr lang="en-US" dirty="0"/>
              <a:t>of the death of Jesus. </a:t>
            </a:r>
          </a:p>
          <a:p>
            <a:pPr lvl="1">
              <a:lnSpc>
                <a:spcPct val="120000"/>
              </a:lnSpc>
              <a:spcAft>
                <a:spcPts val="600"/>
              </a:spcAft>
            </a:pPr>
            <a:r>
              <a:rPr lang="en-US" dirty="0" smtClean="0"/>
              <a:t>A detailed historical account of the resurrection was carefully recorded 25 years after the event in 1 Corinthians 15.</a:t>
            </a:r>
          </a:p>
          <a:p>
            <a:pPr>
              <a:lnSpc>
                <a:spcPct val="120000"/>
              </a:lnSpc>
              <a:spcAft>
                <a:spcPts val="600"/>
              </a:spcAft>
            </a:pPr>
            <a:r>
              <a:rPr lang="en-US" dirty="0" smtClean="0"/>
              <a:t>Secular </a:t>
            </a:r>
            <a:r>
              <a:rPr lang="en-US" dirty="0"/>
              <a:t>literature </a:t>
            </a:r>
            <a:r>
              <a:rPr lang="en-US" dirty="0" smtClean="0"/>
              <a:t>from the same time period gives </a:t>
            </a:r>
            <a:r>
              <a:rPr lang="en-US" dirty="0"/>
              <a:t>identical </a:t>
            </a:r>
            <a:r>
              <a:rPr lang="en-US" dirty="0" smtClean="0"/>
              <a:t>accounts, by </a:t>
            </a:r>
            <a:r>
              <a:rPr lang="en-US" dirty="0"/>
              <a:t>Ignatius (50-115AD), Justin Martyr (100-165AD), Tertullian of Carthage (160-220AD), and Josephus (circa 100AD</a:t>
            </a:r>
            <a:r>
              <a:rPr lang="en-US" dirty="0" smtClean="0"/>
              <a:t>).</a:t>
            </a:r>
          </a:p>
          <a:p>
            <a:pPr>
              <a:lnSpc>
                <a:spcPct val="120000"/>
              </a:lnSpc>
              <a:spcAft>
                <a:spcPts val="600"/>
              </a:spcAft>
            </a:pPr>
            <a:r>
              <a:rPr lang="en-US" dirty="0" smtClean="0"/>
              <a:t>British scholar </a:t>
            </a:r>
            <a:r>
              <a:rPr lang="en-US" dirty="0"/>
              <a:t>WM Smith writes, "We know more about the burial of the Lord Jesus than we know of the burial of any single character in all of ancient </a:t>
            </a:r>
            <a:r>
              <a:rPr lang="en-US" dirty="0" smtClean="0"/>
              <a:t>history.”</a:t>
            </a:r>
            <a:endParaRPr lang="en-US" dirty="0"/>
          </a:p>
        </p:txBody>
      </p:sp>
    </p:spTree>
    <p:extLst>
      <p:ext uri="{BB962C8B-B14F-4D97-AF65-F5344CB8AC3E}">
        <p14:creationId xmlns:p14="http://schemas.microsoft.com/office/powerpoint/2010/main" val="345743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868362"/>
          </a:xfrm>
        </p:spPr>
        <p:txBody>
          <a:bodyPr>
            <a:normAutofit/>
          </a:bodyPr>
          <a:lstStyle/>
          <a:p>
            <a:r>
              <a:rPr lang="en-US" b="1" u="sng" dirty="0"/>
              <a:t>Jesus really didn’t die on the cross</a:t>
            </a:r>
          </a:p>
        </p:txBody>
      </p:sp>
      <p:sp>
        <p:nvSpPr>
          <p:cNvPr id="3" name="Content Placeholder 2"/>
          <p:cNvSpPr>
            <a:spLocks noGrp="1"/>
          </p:cNvSpPr>
          <p:nvPr>
            <p:ph idx="1"/>
          </p:nvPr>
        </p:nvSpPr>
        <p:spPr>
          <a:xfrm>
            <a:off x="76200" y="990600"/>
            <a:ext cx="8991600" cy="5867400"/>
          </a:xfrm>
        </p:spPr>
        <p:txBody>
          <a:bodyPr>
            <a:normAutofit fontScale="92500" lnSpcReduction="20000"/>
          </a:bodyPr>
          <a:lstStyle/>
          <a:p>
            <a:pPr>
              <a:lnSpc>
                <a:spcPct val="120000"/>
              </a:lnSpc>
              <a:spcAft>
                <a:spcPts val="600"/>
              </a:spcAft>
            </a:pPr>
            <a:r>
              <a:rPr lang="en-US" u="sng" dirty="0" smtClean="0"/>
              <a:t>Maybe they got the wrong guy</a:t>
            </a:r>
            <a:r>
              <a:rPr lang="en-US" dirty="0" smtClean="0"/>
              <a:t>.  But:</a:t>
            </a:r>
          </a:p>
          <a:p>
            <a:pPr lvl="1">
              <a:lnSpc>
                <a:spcPct val="120000"/>
              </a:lnSpc>
              <a:spcAft>
                <a:spcPts val="600"/>
              </a:spcAft>
            </a:pPr>
            <a:r>
              <a:rPr lang="en-US" dirty="0" smtClean="0"/>
              <a:t>To confirm Jesus’ identity, he was kissed on the face by a close friend.</a:t>
            </a:r>
          </a:p>
          <a:p>
            <a:pPr lvl="1">
              <a:lnSpc>
                <a:spcPct val="120000"/>
              </a:lnSpc>
              <a:spcAft>
                <a:spcPts val="600"/>
              </a:spcAft>
            </a:pPr>
            <a:r>
              <a:rPr lang="en-US" dirty="0" smtClean="0"/>
              <a:t>He passed through multiple trials by Jewish and Roman courts who knew him well.</a:t>
            </a:r>
          </a:p>
          <a:p>
            <a:pPr>
              <a:lnSpc>
                <a:spcPct val="120000"/>
              </a:lnSpc>
              <a:spcAft>
                <a:spcPts val="600"/>
              </a:spcAft>
            </a:pPr>
            <a:r>
              <a:rPr lang="en-US" u="sng" dirty="0" smtClean="0"/>
              <a:t>Maybe he didn’t really die on the cross</a:t>
            </a:r>
            <a:r>
              <a:rPr lang="en-US" dirty="0" smtClean="0"/>
              <a:t>.  But:</a:t>
            </a:r>
          </a:p>
          <a:p>
            <a:pPr lvl="1">
              <a:lnSpc>
                <a:spcPct val="120000"/>
              </a:lnSpc>
              <a:spcAft>
                <a:spcPts val="600"/>
              </a:spcAft>
            </a:pPr>
            <a:r>
              <a:rPr lang="en-US" dirty="0" smtClean="0"/>
              <a:t>He was whipped by Romans, which often killed a victim</a:t>
            </a:r>
          </a:p>
          <a:p>
            <a:pPr lvl="1">
              <a:lnSpc>
                <a:spcPct val="120000"/>
              </a:lnSpc>
              <a:spcAft>
                <a:spcPts val="600"/>
              </a:spcAft>
            </a:pPr>
            <a:r>
              <a:rPr lang="en-US" dirty="0" smtClean="0"/>
              <a:t>He was nailed to a cross all day</a:t>
            </a:r>
          </a:p>
          <a:p>
            <a:pPr lvl="1">
              <a:lnSpc>
                <a:spcPct val="120000"/>
              </a:lnSpc>
              <a:spcAft>
                <a:spcPts val="600"/>
              </a:spcAft>
            </a:pPr>
            <a:r>
              <a:rPr lang="en-US" dirty="0" smtClean="0"/>
              <a:t>After pronouncing him to be dead, the Roman guard still </a:t>
            </a:r>
            <a:r>
              <a:rPr lang="en-US" dirty="0"/>
              <a:t>pierced </a:t>
            </a:r>
            <a:r>
              <a:rPr lang="en-US" dirty="0" smtClean="0"/>
              <a:t>his dead body with a spear, producing a rush of blood </a:t>
            </a:r>
            <a:r>
              <a:rPr lang="en-US" dirty="0"/>
              <a:t>and water, indicating death by rupture of the heart.  </a:t>
            </a:r>
          </a:p>
          <a:p>
            <a:pPr>
              <a:lnSpc>
                <a:spcPct val="120000"/>
              </a:lnSpc>
              <a:spcAft>
                <a:spcPts val="600"/>
              </a:spcAft>
            </a:pPr>
            <a:endParaRPr lang="en-US" dirty="0"/>
          </a:p>
        </p:txBody>
      </p:sp>
    </p:spTree>
    <p:extLst>
      <p:ext uri="{BB962C8B-B14F-4D97-AF65-F5344CB8AC3E}">
        <p14:creationId xmlns:p14="http://schemas.microsoft.com/office/powerpoint/2010/main" val="345743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868362"/>
          </a:xfrm>
        </p:spPr>
        <p:txBody>
          <a:bodyPr>
            <a:normAutofit fontScale="90000"/>
          </a:bodyPr>
          <a:lstStyle/>
          <a:p>
            <a:r>
              <a:rPr lang="en-US" b="1" u="sng" dirty="0"/>
              <a:t>Jesus wasn’t really buried in the tomb</a:t>
            </a:r>
          </a:p>
        </p:txBody>
      </p:sp>
      <p:sp>
        <p:nvSpPr>
          <p:cNvPr id="3" name="Content Placeholder 2"/>
          <p:cNvSpPr>
            <a:spLocks noGrp="1"/>
          </p:cNvSpPr>
          <p:nvPr>
            <p:ph idx="1"/>
          </p:nvPr>
        </p:nvSpPr>
        <p:spPr>
          <a:xfrm>
            <a:off x="76200" y="990600"/>
            <a:ext cx="8991600" cy="5867400"/>
          </a:xfrm>
        </p:spPr>
        <p:txBody>
          <a:bodyPr>
            <a:normAutofit fontScale="85000" lnSpcReduction="10000"/>
          </a:bodyPr>
          <a:lstStyle/>
          <a:p>
            <a:pPr>
              <a:lnSpc>
                <a:spcPct val="120000"/>
              </a:lnSpc>
              <a:spcAft>
                <a:spcPts val="600"/>
              </a:spcAft>
            </a:pPr>
            <a:r>
              <a:rPr lang="en-US" u="sng" dirty="0"/>
              <a:t>Usually</a:t>
            </a:r>
            <a:r>
              <a:rPr lang="en-US" dirty="0"/>
              <a:t>, the bodies of crucified criminals were left on the cross to be eaten by birds or tossed into a mass grave.  </a:t>
            </a:r>
            <a:endParaRPr lang="en-US" dirty="0" smtClean="0"/>
          </a:p>
          <a:p>
            <a:pPr>
              <a:lnSpc>
                <a:spcPct val="120000"/>
              </a:lnSpc>
              <a:spcAft>
                <a:spcPts val="600"/>
              </a:spcAft>
            </a:pPr>
            <a:r>
              <a:rPr lang="en-US" u="sng" dirty="0" smtClean="0"/>
              <a:t>But </a:t>
            </a:r>
            <a:r>
              <a:rPr lang="en-US" u="sng" dirty="0"/>
              <a:t>not Jesus</a:t>
            </a:r>
            <a:r>
              <a:rPr lang="en-US" dirty="0"/>
              <a:t>. </a:t>
            </a:r>
            <a:r>
              <a:rPr lang="en-US" dirty="0" smtClean="0"/>
              <a:t> The </a:t>
            </a:r>
            <a:r>
              <a:rPr lang="en-US" dirty="0"/>
              <a:t>Roman governor </a:t>
            </a:r>
            <a:r>
              <a:rPr lang="en-US" dirty="0" smtClean="0"/>
              <a:t>gave his body to </a:t>
            </a:r>
            <a:r>
              <a:rPr lang="en-US" dirty="0"/>
              <a:t>Joseph of Arimathea and Nicodemus (John </a:t>
            </a:r>
            <a:r>
              <a:rPr lang="en-US" dirty="0" smtClean="0"/>
              <a:t>19:38-42), members </a:t>
            </a:r>
            <a:r>
              <a:rPr lang="en-US" dirty="0"/>
              <a:t>of the Sanhedrin, the ruling council of the </a:t>
            </a:r>
            <a:r>
              <a:rPr lang="en-US" dirty="0" smtClean="0"/>
              <a:t>day (well </a:t>
            </a:r>
            <a:r>
              <a:rPr lang="en-US" dirty="0"/>
              <a:t>known representatives of Jewish </a:t>
            </a:r>
            <a:r>
              <a:rPr lang="en-US" dirty="0" smtClean="0"/>
              <a:t>authority).</a:t>
            </a:r>
            <a:endParaRPr lang="en-US" dirty="0"/>
          </a:p>
          <a:p>
            <a:pPr>
              <a:lnSpc>
                <a:spcPct val="120000"/>
              </a:lnSpc>
              <a:spcAft>
                <a:spcPts val="600"/>
              </a:spcAft>
            </a:pPr>
            <a:r>
              <a:rPr lang="en-US" dirty="0" smtClean="0"/>
              <a:t>To ensure Jesus’ body stayed in the tomb, the Jewish leaders were </a:t>
            </a:r>
            <a:r>
              <a:rPr lang="en-US" dirty="0"/>
              <a:t>careful to be sure </a:t>
            </a:r>
            <a:r>
              <a:rPr lang="en-US" u="sng" dirty="0"/>
              <a:t>everything was done </a:t>
            </a:r>
            <a:r>
              <a:rPr lang="en-US" u="sng" dirty="0" smtClean="0"/>
              <a:t>properly</a:t>
            </a:r>
            <a:r>
              <a:rPr lang="en-US" dirty="0" smtClean="0"/>
              <a:t>.  The body was put into the tomb, it was sealed </a:t>
            </a:r>
            <a:r>
              <a:rPr lang="en-US" dirty="0"/>
              <a:t>and </a:t>
            </a:r>
            <a:r>
              <a:rPr lang="en-US" dirty="0" smtClean="0"/>
              <a:t>protected by Roman guards </a:t>
            </a:r>
            <a:r>
              <a:rPr lang="en-US" dirty="0"/>
              <a:t>(Matthew 27:62-66). </a:t>
            </a:r>
          </a:p>
        </p:txBody>
      </p:sp>
    </p:spTree>
    <p:extLst>
      <p:ext uri="{BB962C8B-B14F-4D97-AF65-F5344CB8AC3E}">
        <p14:creationId xmlns:p14="http://schemas.microsoft.com/office/powerpoint/2010/main" val="345743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725</TotalTime>
  <Words>6375</Words>
  <Application>Microsoft Office PowerPoint</Application>
  <PresentationFormat>On-screen Show (4:3)</PresentationFormat>
  <Paragraphs>248</Paragraphs>
  <Slides>31</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NSimSun</vt:lpstr>
      <vt:lpstr>Arial</vt:lpstr>
      <vt:lpstr>Calibri</vt:lpstr>
      <vt:lpstr>Courier New</vt:lpstr>
      <vt:lpstr>Times New Roman</vt:lpstr>
      <vt:lpstr>Wingdings</vt:lpstr>
      <vt:lpstr>Office Theme</vt:lpstr>
      <vt:lpstr>Did Jesus really  rise from the dead?</vt:lpstr>
      <vt:lpstr>Ladies and Gentlemen of the Jury:</vt:lpstr>
      <vt:lpstr>The Resurrection Arguments</vt:lpstr>
      <vt:lpstr>Arguments Against the Resurrection </vt:lpstr>
      <vt:lpstr>I didn’t see it with my own eyes</vt:lpstr>
      <vt:lpstr>People in 33 AD were easier to trick</vt:lpstr>
      <vt:lpstr>The Bible only gives a one-sided legend</vt:lpstr>
      <vt:lpstr>Jesus really didn’t die on the cross</vt:lpstr>
      <vt:lpstr>Jesus wasn’t really buried in the tomb</vt:lpstr>
      <vt:lpstr>Jesus’ body was stolen from the tomb</vt:lpstr>
      <vt:lpstr>Arguments In Favor of Resurrection</vt:lpstr>
      <vt:lpstr>Prophecy foretold that it would happen</vt:lpstr>
      <vt:lpstr>Prophecy foretold that it would happen</vt:lpstr>
      <vt:lpstr>Bodily Resurrection was a Unique Claim</vt:lpstr>
      <vt:lpstr>Burial Places of Famous Leaders</vt:lpstr>
      <vt:lpstr>Tomb of Tutankhamun (Egyptian Ruler until 1323 BC)</vt:lpstr>
      <vt:lpstr>Tomb of Julius Caesar (Roman Ruler until 42 AD)</vt:lpstr>
      <vt:lpstr>Tomb of George Washington (First President of USA until 1797)</vt:lpstr>
      <vt:lpstr>Tomb of Vladimir Lenin (Leader of Soviet Union until 1924)</vt:lpstr>
      <vt:lpstr>Tomb of Mao Zedong (Founder of Peoples Republic of China)</vt:lpstr>
      <vt:lpstr>Tomb of Abraham, Isaac, and Jacob (Founders of Judaism)</vt:lpstr>
      <vt:lpstr>The Green Dome – tomb of Muhammad (founder of Islam)</vt:lpstr>
      <vt:lpstr>Temple of the Tooth of Buddha (contains some remains from Buddha)</vt:lpstr>
      <vt:lpstr>Tomb of 孔子 (Confucius) (in Qufu, Shandong Province)</vt:lpstr>
      <vt:lpstr>Tomb of Jesus? (Founder of Christianity)</vt:lpstr>
      <vt:lpstr>The tomb was empty</vt:lpstr>
      <vt:lpstr>The disciples were changed</vt:lpstr>
      <vt:lpstr>Worship shifted to Sunday</vt:lpstr>
      <vt:lpstr>Post-resurrection appearances</vt:lpstr>
      <vt:lpstr>The Resurrection Arguments</vt:lpstr>
      <vt:lpstr>So What?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Crucifixion and Resurrection of Jesus</dc:title>
  <dc:creator>Multiple Authors</dc:creator>
  <cp:lastModifiedBy>Mark Robnett</cp:lastModifiedBy>
  <cp:revision>48</cp:revision>
  <cp:lastPrinted>2020-04-09T11:25:08Z</cp:lastPrinted>
  <dcterms:created xsi:type="dcterms:W3CDTF">2020-04-09T00:12:12Z</dcterms:created>
  <dcterms:modified xsi:type="dcterms:W3CDTF">2021-04-03T23:56:25Z</dcterms:modified>
</cp:coreProperties>
</file>