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7" r:id="rId3"/>
    <p:sldId id="258" r:id="rId4"/>
    <p:sldId id="259" r:id="rId5"/>
    <p:sldId id="260" r:id="rId6"/>
    <p:sldId id="261" r:id="rId7"/>
    <p:sldId id="264" r:id="rId8"/>
    <p:sldId id="265" r:id="rId9"/>
    <p:sldId id="266" r:id="rId10"/>
    <p:sldId id="268" r:id="rId11"/>
    <p:sldId id="271" r:id="rId12"/>
    <p:sldId id="257" r:id="rId13"/>
    <p:sldId id="267" r:id="rId14"/>
    <p:sldId id="269" r:id="rId15"/>
    <p:sldId id="270" r:id="rId16"/>
    <p:sldId id="272" r:id="rId17"/>
    <p:sldId id="278" r:id="rId18"/>
    <p:sldId id="274" r:id="rId19"/>
    <p:sldId id="273"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371" autoAdjust="0"/>
  </p:normalViewPr>
  <p:slideViewPr>
    <p:cSldViewPr>
      <p:cViewPr varScale="1">
        <p:scale>
          <a:sx n="94" d="100"/>
          <a:sy n="94" d="100"/>
        </p:scale>
        <p:origin x="-21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05C934-885B-4156-BF46-60AAF35B869C}" type="datetimeFigureOut">
              <a:rPr lang="en-US" smtClean="0"/>
              <a:t>7/26/2020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115270-D843-4AC6-8426-56A86965CE90}" type="slidenum">
              <a:rPr lang="en-US" smtClean="0"/>
              <a:t>‹#›</a:t>
            </a:fld>
            <a:endParaRPr lang="en-US"/>
          </a:p>
        </p:txBody>
      </p:sp>
    </p:spTree>
    <p:extLst>
      <p:ext uri="{BB962C8B-B14F-4D97-AF65-F5344CB8AC3E}">
        <p14:creationId xmlns:p14="http://schemas.microsoft.com/office/powerpoint/2010/main" val="296196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Before we examine some Bible passages, I want to ask you this: In your culture, what is generally expected about how parents relate to their children (and vice versa)?  In your family, what specific things might have been different vs. general cultural expectations?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endParaRPr>
          </a:p>
          <a:p>
            <a:r>
              <a:rPr lang="en-US" dirty="0" smtClean="0"/>
              <a:t>What things do your</a:t>
            </a:r>
            <a:r>
              <a:rPr lang="en-US" baseline="0" dirty="0" smtClean="0"/>
              <a:t> parents need the most from you?  </a:t>
            </a:r>
            <a:r>
              <a:rPr lang="en-US" dirty="0" smtClean="0"/>
              <a:t>Advice, Companionship, Conversation, Encouragement, Practical Help, Security, Understanding, Other Needs?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7</a:t>
            </a:fld>
            <a:endParaRPr lang="en-US"/>
          </a:p>
        </p:txBody>
      </p:sp>
    </p:spTree>
    <p:extLst>
      <p:ext uri="{BB962C8B-B14F-4D97-AF65-F5344CB8AC3E}">
        <p14:creationId xmlns:p14="http://schemas.microsoft.com/office/powerpoint/2010/main" val="318447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We see that large crowds of people were following Jesus.  There is no question that these people were interested in what Jesus said and what He did.  But the larger question was this: were they really willing to put their faith in Him?  With that context, Jesus is about to say some very difficult words.</a:t>
            </a:r>
            <a:endParaRPr lang="en-US" dirty="0" smtClean="0">
              <a:effectLst/>
            </a:endParaRPr>
          </a:p>
          <a:p>
            <a:r>
              <a:rPr lang="en-US" sz="1200" dirty="0" smtClean="0">
                <a:effectLst/>
              </a:rPr>
              <a:t> </a:t>
            </a:r>
            <a:endParaRPr lang="en-US" dirty="0" smtClean="0">
              <a:effectLst/>
            </a:endParaRPr>
          </a:p>
          <a:p>
            <a:r>
              <a:rPr lang="en-US" sz="1200" b="1" dirty="0" smtClean="0">
                <a:effectLst/>
              </a:rPr>
              <a:t>Verse 26</a:t>
            </a:r>
            <a:r>
              <a:rPr lang="en-US" sz="1200" dirty="0" smtClean="0">
                <a:effectLst/>
              </a:rPr>
              <a:t> challenges our understanding of what the Bible says about loving and honoring our family.  How can He tell us to hate the very ones that He has commanded us to love?  Jesus is using some very strong words here to make a very important point.  Look at </a:t>
            </a:r>
            <a:r>
              <a:rPr lang="en-US" sz="1200" b="1" dirty="0" smtClean="0">
                <a:effectLst/>
              </a:rPr>
              <a:t>Matthew 6:24.</a:t>
            </a:r>
            <a:r>
              <a:rPr lang="en-US" sz="1200" dirty="0" smtClean="0">
                <a:effectLst/>
              </a:rPr>
              <a:t>  Money has a very strong power over people, quickly attracting their love and devotion.  Jesus is saying that we cannot serve God and money, because we will love one and hate the other.  He uses the same word in Luke 14:26, telling His followers that they must clearly establish the top priorities in life.  If we don’t do that, we will constantly struggle to be fully surrendered followers of Christ.</a:t>
            </a:r>
            <a:endParaRPr lang="en-US" dirty="0" smtClean="0">
              <a:effectLst/>
            </a:endParaRPr>
          </a:p>
          <a:p>
            <a:r>
              <a:rPr lang="en-US" sz="1200" dirty="0" smtClean="0">
                <a:effectLst/>
              </a:rPr>
              <a:t> </a:t>
            </a:r>
            <a:endParaRPr lang="en-US" dirty="0" smtClean="0">
              <a:effectLst/>
            </a:endParaRPr>
          </a:p>
          <a:p>
            <a:r>
              <a:rPr lang="en-US" sz="1200" dirty="0" smtClean="0">
                <a:effectLst/>
              </a:rPr>
              <a:t>When we consider the important things in our lives, we could probably put them into three categories: our family, ourselves, and our things.  Most of the important decisions that we make focus in these three areas.  We try to do the best we can to serve and care for our families.  We try to educate ourselves and pursue excellence in our careers.  And we try to use our money wisely to get and use good things.</a:t>
            </a:r>
            <a:endParaRPr lang="en-US" dirty="0" smtClean="0">
              <a:effectLst/>
            </a:endParaRPr>
          </a:p>
          <a:p>
            <a:r>
              <a:rPr lang="en-US" sz="1200" dirty="0" smtClean="0">
                <a:effectLst/>
              </a:rPr>
              <a:t> </a:t>
            </a:r>
            <a:endParaRPr lang="en-US" dirty="0" smtClean="0">
              <a:effectLst/>
            </a:endParaRPr>
          </a:p>
          <a:p>
            <a:r>
              <a:rPr lang="en-US" sz="1200" dirty="0" smtClean="0">
                <a:effectLst/>
              </a:rPr>
              <a:t>In verse 26, this is what Jesus is saying: “If you want to be </a:t>
            </a:r>
            <a:r>
              <a:rPr lang="en-US" sz="1200" u="sng" dirty="0" smtClean="0">
                <a:effectLst/>
              </a:rPr>
              <a:t>My</a:t>
            </a:r>
            <a:r>
              <a:rPr lang="en-US" sz="1200" dirty="0" smtClean="0">
                <a:effectLst/>
              </a:rPr>
              <a:t> disciple (not just </a:t>
            </a:r>
            <a:r>
              <a:rPr lang="en-US" sz="1200" u="sng" dirty="0" smtClean="0">
                <a:effectLst/>
              </a:rPr>
              <a:t>a</a:t>
            </a:r>
            <a:r>
              <a:rPr lang="en-US" sz="1200" dirty="0" smtClean="0">
                <a:effectLst/>
              </a:rPr>
              <a:t> disciple), do not expect Me to have one equal voice in the management of your life.  You must be fully devoted to Me as your top priority.”  No relationship, no matter how important or wonderful, must compete with my allegiance to the Lord.</a:t>
            </a:r>
            <a:endParaRPr lang="en-US" dirty="0" smtClean="0">
              <a:effectLst/>
            </a:endParaRPr>
          </a:p>
          <a:p>
            <a:r>
              <a:rPr lang="en-US" sz="1200" dirty="0" smtClean="0">
                <a:effectLst/>
              </a:rPr>
              <a:t> </a:t>
            </a:r>
            <a:endParaRPr lang="en-US" dirty="0" smtClean="0">
              <a:effectLst/>
            </a:endParaRPr>
          </a:p>
          <a:p>
            <a:r>
              <a:rPr lang="en-US" sz="1200" dirty="0" smtClean="0">
                <a:effectLst/>
              </a:rPr>
              <a:t>He goes even further in </a:t>
            </a:r>
            <a:r>
              <a:rPr lang="en-US" sz="1200" b="1" dirty="0" smtClean="0">
                <a:effectLst/>
              </a:rPr>
              <a:t>verse 27</a:t>
            </a:r>
            <a:r>
              <a:rPr lang="en-US" sz="1200" dirty="0" smtClean="0">
                <a:effectLst/>
              </a:rPr>
              <a:t>.  This picture was very clear to every first-century Jew under the authority of the Romans.  A person carrying a cross was on his way to execution.  He was not a person living for his own comfort and convenience.  What Jesus is saying is this: “If you want to be My disciple, your life will be shaped by My mission, not your own personal goals.”</a:t>
            </a:r>
            <a:endParaRPr lang="en-US" dirty="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17</a:t>
            </a:fld>
            <a:endParaRPr lang="en-US"/>
          </a:p>
        </p:txBody>
      </p:sp>
    </p:spTree>
    <p:extLst>
      <p:ext uri="{BB962C8B-B14F-4D97-AF65-F5344CB8AC3E}">
        <p14:creationId xmlns:p14="http://schemas.microsoft.com/office/powerpoint/2010/main" val="3684547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But when we ask Jesus to be our Lord and Savior, He becomes the One that guides our decisions.  Look at </a:t>
            </a:r>
            <a:r>
              <a:rPr lang="en-US" sz="1200" b="1" dirty="0" smtClean="0">
                <a:effectLst/>
              </a:rPr>
              <a:t>Mark 1:19-20 </a:t>
            </a:r>
            <a:r>
              <a:rPr lang="en-US" sz="1200" dirty="0" smtClean="0">
                <a:effectLst/>
              </a:rPr>
              <a:t>for every Asian parent’s nightmare: Jesus calls James and John to follow Him and they leave their family business and their father.  They didn’t leave him helpless (there were still hired men to do the work), but when Jesus called them, they chose to follow, probably contrary to their father’s career expectations.</a:t>
            </a:r>
            <a:endParaRPr lang="en-US" dirty="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18</a:t>
            </a:fld>
            <a:endParaRPr lang="en-US"/>
          </a:p>
        </p:txBody>
      </p:sp>
    </p:spTree>
    <p:extLst>
      <p:ext uri="{BB962C8B-B14F-4D97-AF65-F5344CB8AC3E}">
        <p14:creationId xmlns:p14="http://schemas.microsoft.com/office/powerpoint/2010/main" val="3684547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So, with that as background, how to we relate to our parents and their expectations of us?  First, recognize that when a person becomes a Christian, God changes them into a new person (</a:t>
            </a:r>
            <a:r>
              <a:rPr lang="en-US" sz="1200" b="1" dirty="0" smtClean="0">
                <a:effectLst/>
              </a:rPr>
              <a:t>2 Corinthians 5:17</a:t>
            </a:r>
            <a:r>
              <a:rPr lang="en-US" sz="1200" dirty="0" smtClean="0">
                <a:effectLst/>
              </a:rPr>
              <a:t>).  They begin to show the fruit of the Spirit in their life as described in </a:t>
            </a:r>
            <a:r>
              <a:rPr lang="en-US" sz="1200" b="1" dirty="0" smtClean="0">
                <a:effectLst/>
              </a:rPr>
              <a:t>Galatians 5:22-23.</a:t>
            </a:r>
            <a:r>
              <a:rPr lang="en-US" sz="1200" dirty="0" smtClean="0">
                <a:effectLst/>
              </a:rPr>
              <a:t>  When we believe in Jesus, the way that we treat our parents should be a great improvement, in actions and in attitude.  It should be noticeably different, a difference that blesses our parents.</a:t>
            </a:r>
            <a:endParaRPr lang="en-US" dirty="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19</a:t>
            </a:fld>
            <a:endParaRPr lang="en-US"/>
          </a:p>
        </p:txBody>
      </p:sp>
    </p:spTree>
    <p:extLst>
      <p:ext uri="{BB962C8B-B14F-4D97-AF65-F5344CB8AC3E}">
        <p14:creationId xmlns:p14="http://schemas.microsoft.com/office/powerpoint/2010/main" val="3684547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Just in case you missed it, these parables are telling us that the cost of being a Christian is very high.  You might be wondering, “Is there anything worth such a high cost?”.  To answer that question, let’s look at two more very short parables in </a:t>
            </a:r>
            <a:r>
              <a:rPr lang="en-US" sz="1200" b="1" dirty="0" smtClean="0">
                <a:effectLst/>
              </a:rPr>
              <a:t>Matthew 13:44-46</a:t>
            </a:r>
            <a:r>
              <a:rPr lang="en-US" sz="1200" dirty="0" smtClean="0">
                <a:effectLst/>
              </a:rPr>
              <a:t>.   Just in case you didn’t figure this out, both stories are about the same treasure.  They are both describing how different people find the most valuable treasure of all – the gift of eternal salvation offered by Jesus Christ.  This is not telling us </a:t>
            </a:r>
            <a:r>
              <a:rPr lang="en-US" sz="1200" i="1" dirty="0" smtClean="0">
                <a:effectLst/>
              </a:rPr>
              <a:t>how we earn</a:t>
            </a:r>
            <a:r>
              <a:rPr lang="en-US" sz="1200" dirty="0" smtClean="0">
                <a:effectLst/>
              </a:rPr>
              <a:t> the privilege of becoming a child of God.  Our personal sacrifice can never achieve His forgiveness and gift of eternal life.  It is describing </a:t>
            </a:r>
            <a:r>
              <a:rPr lang="en-US" sz="1200" i="1" dirty="0" smtClean="0">
                <a:effectLst/>
              </a:rPr>
              <a:t>how we receive</a:t>
            </a:r>
            <a:r>
              <a:rPr lang="en-US" sz="1200" dirty="0" smtClean="0">
                <a:effectLst/>
              </a:rPr>
              <a:t> this great treasure, a treasure that He bought for us by His sacrifice.</a:t>
            </a:r>
            <a:endParaRPr lang="en-US" dirty="0" smtClean="0">
              <a:effectLst/>
            </a:endParaRPr>
          </a:p>
          <a:p>
            <a:r>
              <a:rPr lang="en-US" sz="1200" dirty="0" smtClean="0">
                <a:effectLst/>
              </a:rPr>
              <a:t> </a:t>
            </a:r>
            <a:endParaRPr lang="en-US" dirty="0" smtClean="0">
              <a:effectLst/>
            </a:endParaRPr>
          </a:p>
          <a:p>
            <a:r>
              <a:rPr lang="en-US" sz="1200" dirty="0" smtClean="0">
                <a:effectLst/>
              </a:rPr>
              <a:t>Take a minute and consider how strange the man in the first story might have looked to his family.  He is quickly selling everything he has, probably for low prices, just to buy a regular looking field.  They probably thought that he was crazy.  Why was he willing to do something so serious?  Why not just live like everyone else?</a:t>
            </a:r>
            <a:endParaRPr lang="en-US" dirty="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20</a:t>
            </a:fld>
            <a:endParaRPr lang="en-US"/>
          </a:p>
        </p:txBody>
      </p:sp>
    </p:spTree>
    <p:extLst>
      <p:ext uri="{BB962C8B-B14F-4D97-AF65-F5344CB8AC3E}">
        <p14:creationId xmlns:p14="http://schemas.microsoft.com/office/powerpoint/2010/main" val="36845470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In closing, I’d like to remind you that the Bible makes it clear: we should honor our parents “in the Lord.”  As we’ve said before, when a person becomes a Christian, he/she should become a much better son/daughter, with a new love and new spirit.  The parents should see a difference in your life.  But you also have a new Lord.  </a:t>
            </a:r>
            <a:endParaRPr lang="en-US" dirty="0" smtClean="0">
              <a:effectLst/>
            </a:endParaRPr>
          </a:p>
          <a:p>
            <a:r>
              <a:rPr lang="en-US" sz="1200" dirty="0" smtClean="0">
                <a:effectLst/>
              </a:rPr>
              <a:t> </a:t>
            </a:r>
            <a:endParaRPr lang="en-US" dirty="0" smtClean="0">
              <a:effectLst/>
            </a:endParaRPr>
          </a:p>
          <a:p>
            <a:r>
              <a:rPr lang="en-US" sz="1200" dirty="0" smtClean="0">
                <a:effectLst/>
              </a:rPr>
              <a:t>Don’t make the same mistake that the Jewish religious leaders made – elevating their religious traditions above the commandment of God to honor parents.  We must exercise great care before assuming that our parents’ guidance conflict with God’s commands.  A genuine conflict does not exist unless our parents’ demands contradict God’s desire for an immediate, specific, and absolute response (e.g. Worship and follow Christ).</a:t>
            </a:r>
            <a:endParaRPr lang="en-US" dirty="0" smtClean="0">
              <a:effectLst/>
            </a:endParaRPr>
          </a:p>
          <a:p>
            <a:r>
              <a:rPr lang="en-US" sz="1200" dirty="0" smtClean="0">
                <a:effectLst/>
              </a:rPr>
              <a:t> </a:t>
            </a:r>
            <a:endParaRPr lang="en-US" dirty="0" smtClean="0">
              <a:effectLst/>
            </a:endParaRPr>
          </a:p>
          <a:p>
            <a:r>
              <a:rPr lang="en-US" sz="1200" dirty="0" smtClean="0">
                <a:effectLst/>
              </a:rPr>
              <a:t>When you feel you must choose between obedience to Christ and obedience to parents, be very careful.  Recognize that our attitudes and decisions can often be clouded by our own resentments, desires, and passions.  So before making any decisions, spend plenty of time in prayer, carefully study the Scriptures, and seek counsel from mature believers of all cultural backgrounds and ages.</a:t>
            </a:r>
            <a:endParaRPr lang="en-US" dirty="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21</a:t>
            </a:fld>
            <a:endParaRPr lang="en-US"/>
          </a:p>
        </p:txBody>
      </p:sp>
    </p:spTree>
    <p:extLst>
      <p:ext uri="{BB962C8B-B14F-4D97-AF65-F5344CB8AC3E}">
        <p14:creationId xmlns:p14="http://schemas.microsoft.com/office/powerpoint/2010/main" val="3684547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I want to remind you that the Bible was written in an ancient Asian culture (not a modern Western one).  In those days and in that culture, children were under absolute obligation to do whatever their parents told them. According to Dionysius of Halicarnassus, a historian at the time of the early church, fathers could imprison, enslave, scourge, or kill their children under Roman law, regardless of the child’s age.  Just when you thought your parents had excessive control over their children, recognize that it could be worse!</a:t>
            </a:r>
            <a:endParaRPr lang="en-US" dirty="0" smtClean="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8</a:t>
            </a:fld>
            <a:endParaRPr lang="en-US"/>
          </a:p>
        </p:txBody>
      </p:sp>
    </p:spTree>
    <p:extLst>
      <p:ext uri="{BB962C8B-B14F-4D97-AF65-F5344CB8AC3E}">
        <p14:creationId xmlns:p14="http://schemas.microsoft.com/office/powerpoint/2010/main" val="4081922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If you turn to </a:t>
            </a:r>
            <a:r>
              <a:rPr lang="en-US" sz="1200" b="1" dirty="0" smtClean="0">
                <a:effectLst/>
              </a:rPr>
              <a:t>Exodus 20,</a:t>
            </a:r>
            <a:r>
              <a:rPr lang="en-US" sz="1200" b="1" baseline="0" dirty="0" smtClean="0">
                <a:effectLst/>
              </a:rPr>
              <a:t> </a:t>
            </a:r>
            <a:r>
              <a:rPr lang="en-US" sz="1200" dirty="0" smtClean="0">
                <a:effectLst/>
              </a:rPr>
              <a:t>you will quickly recognize the Ten Commandments in this passage.  Notice that the first four commandments are focused on our relationship to God.  The second six commandments focus on our relationship to people.  Notice that the very first command has to do with the relationship between children and parents.  By putting this command to </a:t>
            </a:r>
            <a:r>
              <a:rPr lang="en-US" sz="1200" u="sng" dirty="0" smtClean="0">
                <a:effectLst/>
              </a:rPr>
              <a:t>honor</a:t>
            </a:r>
            <a:r>
              <a:rPr lang="en-US" sz="1200" dirty="0" smtClean="0">
                <a:effectLst/>
              </a:rPr>
              <a:t> father </a:t>
            </a:r>
            <a:r>
              <a:rPr lang="en-US" sz="1200" u="sng" dirty="0" smtClean="0">
                <a:effectLst/>
              </a:rPr>
              <a:t>and</a:t>
            </a:r>
            <a:r>
              <a:rPr lang="en-US" sz="1200" dirty="0" smtClean="0">
                <a:effectLst/>
              </a:rPr>
              <a:t> mother in the front of the passage, it is obviously giving it a very high level of importance.  The key to social stability is respect for parents and their authority.</a:t>
            </a:r>
            <a:endParaRPr lang="en-US" dirty="0">
              <a:effectLst/>
            </a:endParaRPr>
          </a:p>
        </p:txBody>
      </p:sp>
      <p:sp>
        <p:nvSpPr>
          <p:cNvPr id="4" name="Slide Number Placeholder 3"/>
          <p:cNvSpPr>
            <a:spLocks noGrp="1"/>
          </p:cNvSpPr>
          <p:nvPr>
            <p:ph type="sldNum" sz="quarter" idx="10"/>
          </p:nvPr>
        </p:nvSpPr>
        <p:spPr/>
        <p:txBody>
          <a:bodyPr/>
          <a:lstStyle/>
          <a:p>
            <a:fld id="{33564C34-6730-45BA-8F85-099E6AD2C086}" type="slidenum">
              <a:rPr lang="en-US" smtClean="0"/>
              <a:t>9</a:t>
            </a:fld>
            <a:endParaRPr lang="en-US"/>
          </a:p>
        </p:txBody>
      </p:sp>
    </p:spTree>
    <p:extLst>
      <p:ext uri="{BB962C8B-B14F-4D97-AF65-F5344CB8AC3E}">
        <p14:creationId xmlns:p14="http://schemas.microsoft.com/office/powerpoint/2010/main" val="702236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But we can’t stop here and be true to the Bible.  Look at </a:t>
            </a:r>
            <a:r>
              <a:rPr lang="en-US" sz="1200" b="1" dirty="0" smtClean="0">
                <a:effectLst/>
              </a:rPr>
              <a:t>Ephesians 6:1-3</a:t>
            </a:r>
            <a:r>
              <a:rPr lang="en-US" sz="1200" dirty="0" smtClean="0">
                <a:effectLst/>
              </a:rPr>
              <a:t>.  The passage begins by reminding the child of their obligation to obey and honor their parents, consistent with the truth taught throughout the Bible.  But it also includes the important phrase “in the Lord.”  What does this mean? Note that Paul is writing this letter to the church – to Christians.  When he writes this command, he is assuming that the requests of parents to their children will be consistent with scriptural principles and oriented to kingdom priorities.</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C115270-D843-4AC6-8426-56A86965CE90}" type="slidenum">
              <a:rPr lang="en-US" smtClean="0"/>
              <a:t>10</a:t>
            </a:fld>
            <a:endParaRPr lang="en-US"/>
          </a:p>
        </p:txBody>
      </p:sp>
    </p:spTree>
    <p:extLst>
      <p:ext uri="{BB962C8B-B14F-4D97-AF65-F5344CB8AC3E}">
        <p14:creationId xmlns:p14="http://schemas.microsoft.com/office/powerpoint/2010/main" val="1592690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Jesus had some strong words to say against the religious leaders of His day because of their lack of respect for their parents. In </a:t>
            </a:r>
            <a:r>
              <a:rPr lang="en-US" sz="1200" b="1" dirty="0" smtClean="0">
                <a:effectLst/>
              </a:rPr>
              <a:t>Mark 7:9-13</a:t>
            </a:r>
            <a:r>
              <a:rPr lang="en-US" sz="1200" dirty="0" smtClean="0">
                <a:effectLst/>
              </a:rPr>
              <a:t>, Jesus criticized the leaders for using their religious tradition to avoid taking care of their parents.  They decided that if they dedicated land, property, or money to God for use in the temple, it could not be used to take care of their parents.  They used this excuse of the “Corban” tradition to avoid obedience to God’s command of honoring parents.</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C115270-D843-4AC6-8426-56A86965CE90}" type="slidenum">
              <a:rPr lang="en-US" smtClean="0"/>
              <a:t>11</a:t>
            </a:fld>
            <a:endParaRPr lang="en-US"/>
          </a:p>
        </p:txBody>
      </p:sp>
    </p:spTree>
    <p:extLst>
      <p:ext uri="{BB962C8B-B14F-4D97-AF65-F5344CB8AC3E}">
        <p14:creationId xmlns:p14="http://schemas.microsoft.com/office/powerpoint/2010/main" val="3803379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The relationship between children and parents was not entirely one-sided, but the parents also have a strong responsibility to their children.  </a:t>
            </a:r>
            <a:r>
              <a:rPr lang="en-US" sz="1200" b="1" dirty="0" smtClean="0">
                <a:effectLst/>
              </a:rPr>
              <a:t>Deuteronomy 6:4-9 </a:t>
            </a:r>
            <a:r>
              <a:rPr lang="en-US" sz="1200" dirty="0" smtClean="0">
                <a:effectLst/>
              </a:rPr>
              <a:t>commands the parents to take the law of God into their hearts and train up their children in His ways.  It was not just an occasional activity, but one that must saturate every area of life.</a:t>
            </a:r>
            <a:endParaRPr lang="en-US" dirty="0" smtClean="0">
              <a:effectLst/>
            </a:endParaRPr>
          </a:p>
          <a:p>
            <a:r>
              <a:rPr lang="en-US" sz="1200" dirty="0" smtClean="0">
                <a:effectLst/>
              </a:rPr>
              <a:t> </a:t>
            </a:r>
            <a:endParaRPr lang="en-US" dirty="0" smtClean="0">
              <a:effectLst/>
            </a:endParaRPr>
          </a:p>
          <a:p>
            <a:r>
              <a:rPr lang="en-US" sz="1200" dirty="0" smtClean="0">
                <a:effectLst/>
              </a:rPr>
              <a:t>In </a:t>
            </a:r>
            <a:r>
              <a:rPr lang="en-US" sz="1200" b="1" dirty="0" smtClean="0">
                <a:effectLst/>
              </a:rPr>
              <a:t>Ephesians 6:4</a:t>
            </a:r>
            <a:r>
              <a:rPr lang="en-US" sz="1200" dirty="0" smtClean="0">
                <a:effectLst/>
              </a:rPr>
              <a:t>, he goes on to give further instruction to fathers: do not exasperate your children, but bring them up in the training and instruction of the Lord.”  Not only should a father care about what a child does, be he must also be concerned about how the child feels.  It’s not enough to simply have your child’s obedience, a father must also be concerned about his heart.  Imagine the amount of cultural stress that these words introduced during those days!</a:t>
            </a:r>
            <a:endParaRPr lang="en-US" dirty="0" smtClean="0">
              <a:effectLst/>
            </a:endParaRPr>
          </a:p>
          <a:p>
            <a:endParaRPr lang="en-US" dirty="0" smtClean="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13</a:t>
            </a:fld>
            <a:endParaRPr lang="en-US"/>
          </a:p>
        </p:txBody>
      </p:sp>
    </p:spTree>
    <p:extLst>
      <p:ext uri="{BB962C8B-B14F-4D97-AF65-F5344CB8AC3E}">
        <p14:creationId xmlns:p14="http://schemas.microsoft.com/office/powerpoint/2010/main" val="2668814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rPr>
              <a:t>Let’s look at an interesting example of this early in the life of Jesus.  We don’t have very many stories about Jesus as a child, but </a:t>
            </a:r>
            <a:r>
              <a:rPr lang="en-US" sz="1200" b="1" dirty="0" smtClean="0">
                <a:effectLst/>
              </a:rPr>
              <a:t>Luke 2</a:t>
            </a:r>
            <a:r>
              <a:rPr lang="en-US" sz="1200" dirty="0" smtClean="0">
                <a:effectLst/>
              </a:rPr>
              <a:t> provides an interesting contrast.  Notice that, without telling his parents, he stayed in the temple and interacted with the teachers (</a:t>
            </a:r>
            <a:r>
              <a:rPr lang="en-US" sz="1200" b="1" dirty="0" smtClean="0">
                <a:effectLst/>
              </a:rPr>
              <a:t>verses 41-48</a:t>
            </a:r>
            <a:r>
              <a:rPr lang="en-US" sz="1200" dirty="0" smtClean="0">
                <a:effectLst/>
              </a:rPr>
              <a:t>).  His mother was obviously upset with Him, criticizing Him for how He had treated them.  But Jesus explains his reason and purpose in </a:t>
            </a:r>
            <a:r>
              <a:rPr lang="en-US" sz="1200" b="1" dirty="0" smtClean="0">
                <a:effectLst/>
              </a:rPr>
              <a:t>verse 49</a:t>
            </a:r>
            <a:r>
              <a:rPr lang="en-US" sz="1200" dirty="0" smtClean="0">
                <a:effectLst/>
              </a:rPr>
              <a:t>: He put priority on God’s work before obedience to His parents.  However, in the very next verse, (</a:t>
            </a:r>
            <a:r>
              <a:rPr lang="en-US" sz="1200" b="1" dirty="0" smtClean="0">
                <a:effectLst/>
              </a:rPr>
              <a:t>51</a:t>
            </a:r>
            <a:r>
              <a:rPr lang="en-US" sz="1200" dirty="0" smtClean="0">
                <a:effectLst/>
              </a:rPr>
              <a:t>), notice that Jesus was obedient to His parents (even though I’m sure they asked Him to do some things that He probably knew weren’t perfect).</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C115270-D843-4AC6-8426-56A86965CE90}" type="slidenum">
              <a:rPr lang="en-US" smtClean="0"/>
              <a:t>14</a:t>
            </a:fld>
            <a:endParaRPr lang="en-US"/>
          </a:p>
        </p:txBody>
      </p:sp>
    </p:spTree>
    <p:extLst>
      <p:ext uri="{BB962C8B-B14F-4D97-AF65-F5344CB8AC3E}">
        <p14:creationId xmlns:p14="http://schemas.microsoft.com/office/powerpoint/2010/main" val="3684547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Let’s look at another example of how Jesus related to his mother, this time when he was an adult (30+ years old).  Because of the power of Jesus, He would always draw a crowd and have plenty of work to do.  In </a:t>
            </a:r>
            <a:r>
              <a:rPr lang="en-US" sz="1200" b="1" dirty="0" smtClean="0">
                <a:effectLst/>
              </a:rPr>
              <a:t>Mark 3:20,21</a:t>
            </a:r>
            <a:r>
              <a:rPr lang="en-US" sz="1200" dirty="0" smtClean="0">
                <a:effectLst/>
              </a:rPr>
              <a:t>, Jesus’ earthly family came to “rescue Him” from His overworked schedule, assuming that “He is out of His mind.”  They obviously didn’t recognize the reality of who He was – the almighty Son of God.  Eventually, they get a message through the crowd (</a:t>
            </a:r>
            <a:r>
              <a:rPr lang="en-US" sz="1200" b="1" dirty="0" smtClean="0">
                <a:effectLst/>
              </a:rPr>
              <a:t>verses 31-35</a:t>
            </a:r>
            <a:r>
              <a:rPr lang="en-US" sz="1200" dirty="0" smtClean="0">
                <a:effectLst/>
              </a:rPr>
              <a:t>).  And His response is clear: there is something more important than physical family relationships: spiritual family relationships.</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9C115270-D843-4AC6-8426-56A86965CE90}" type="slidenum">
              <a:rPr lang="en-US" smtClean="0"/>
              <a:t>15</a:t>
            </a:fld>
            <a:endParaRPr lang="en-US"/>
          </a:p>
        </p:txBody>
      </p:sp>
    </p:spTree>
    <p:extLst>
      <p:ext uri="{BB962C8B-B14F-4D97-AF65-F5344CB8AC3E}">
        <p14:creationId xmlns:p14="http://schemas.microsoft.com/office/powerpoint/2010/main" val="3684547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rPr>
              <a:t>I don’t want you to think about Jesus as disrespectful to His mother – He was simply clear about the distinction between obedience to God and honoring his mother.  Even as He is dying on the cross in </a:t>
            </a:r>
            <a:r>
              <a:rPr lang="en-US" sz="1200" b="1" dirty="0" smtClean="0">
                <a:effectLst/>
              </a:rPr>
              <a:t>John 19:25-27</a:t>
            </a:r>
            <a:r>
              <a:rPr lang="en-US" sz="1200" dirty="0" smtClean="0">
                <a:effectLst/>
              </a:rPr>
              <a:t>, Jesus shows respect for His mother by asking John to take care of her.</a:t>
            </a:r>
            <a:endParaRPr lang="en-US" dirty="0" smtClean="0">
              <a:effectLst/>
            </a:endParaRPr>
          </a:p>
        </p:txBody>
      </p:sp>
      <p:sp>
        <p:nvSpPr>
          <p:cNvPr id="4" name="Slide Number Placeholder 3"/>
          <p:cNvSpPr>
            <a:spLocks noGrp="1"/>
          </p:cNvSpPr>
          <p:nvPr>
            <p:ph type="sldNum" sz="quarter" idx="10"/>
          </p:nvPr>
        </p:nvSpPr>
        <p:spPr/>
        <p:txBody>
          <a:bodyPr/>
          <a:lstStyle/>
          <a:p>
            <a:fld id="{9C115270-D843-4AC6-8426-56A86965CE90}" type="slidenum">
              <a:rPr lang="en-US" smtClean="0"/>
              <a:t>16</a:t>
            </a:fld>
            <a:endParaRPr lang="en-US"/>
          </a:p>
        </p:txBody>
      </p:sp>
    </p:spTree>
    <p:extLst>
      <p:ext uri="{BB962C8B-B14F-4D97-AF65-F5344CB8AC3E}">
        <p14:creationId xmlns:p14="http://schemas.microsoft.com/office/powerpoint/2010/main" val="3684547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314A25-EF02-4F0A-AC20-A730EE33E1D5}"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2535248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314A25-EF02-4F0A-AC20-A730EE33E1D5}"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227285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314A25-EF02-4F0A-AC20-A730EE33E1D5}"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67910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314A25-EF02-4F0A-AC20-A730EE33E1D5}"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163871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314A25-EF02-4F0A-AC20-A730EE33E1D5}" type="datetimeFigureOut">
              <a:rPr lang="en-US" smtClean="0"/>
              <a:t>7/26/2020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162669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314A25-EF02-4F0A-AC20-A730EE33E1D5}" type="datetimeFigureOut">
              <a:rPr lang="en-US" smtClean="0"/>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1605396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314A25-EF02-4F0A-AC20-A730EE33E1D5}" type="datetimeFigureOut">
              <a:rPr lang="en-US" smtClean="0"/>
              <a:t>7/26/2020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1783150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314A25-EF02-4F0A-AC20-A730EE33E1D5}" type="datetimeFigureOut">
              <a:rPr lang="en-US" smtClean="0"/>
              <a:t>7/26/2020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3715533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14A25-EF02-4F0A-AC20-A730EE33E1D5}" type="datetimeFigureOut">
              <a:rPr lang="en-US" smtClean="0"/>
              <a:t>7/26/2020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1647631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14A25-EF02-4F0A-AC20-A730EE33E1D5}" type="datetimeFigureOut">
              <a:rPr lang="en-US" smtClean="0"/>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845654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14A25-EF02-4F0A-AC20-A730EE33E1D5}" type="datetimeFigureOut">
              <a:rPr lang="en-US" smtClean="0"/>
              <a:t>7/26/2020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0C663-E715-420A-8F8A-8892317A97F9}" type="slidenum">
              <a:rPr lang="en-US" smtClean="0"/>
              <a:t>‹#›</a:t>
            </a:fld>
            <a:endParaRPr lang="en-US"/>
          </a:p>
        </p:txBody>
      </p:sp>
    </p:spTree>
    <p:extLst>
      <p:ext uri="{BB962C8B-B14F-4D97-AF65-F5344CB8AC3E}">
        <p14:creationId xmlns:p14="http://schemas.microsoft.com/office/powerpoint/2010/main" val="155040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14A25-EF02-4F0A-AC20-A730EE33E1D5}" type="datetimeFigureOut">
              <a:rPr lang="en-US" smtClean="0"/>
              <a:t>7/26/2020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0C663-E715-420A-8F8A-8892317A97F9}" type="slidenum">
              <a:rPr lang="en-US" smtClean="0"/>
              <a:t>‹#›</a:t>
            </a:fld>
            <a:endParaRPr lang="en-US"/>
          </a:p>
        </p:txBody>
      </p:sp>
    </p:spTree>
    <p:extLst>
      <p:ext uri="{BB962C8B-B14F-4D97-AF65-F5344CB8AC3E}">
        <p14:creationId xmlns:p14="http://schemas.microsoft.com/office/powerpoint/2010/main" val="41649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990600"/>
            <a:ext cx="6553200" cy="2838450"/>
          </a:xfrm>
        </p:spPr>
        <p:txBody>
          <a:bodyPr>
            <a:noAutofit/>
          </a:bodyPr>
          <a:lstStyle/>
          <a:p>
            <a:r>
              <a:rPr lang="en-US" sz="5400" b="1" dirty="0" smtClean="0"/>
              <a:t>Family Relationships:</a:t>
            </a:r>
            <a:br>
              <a:rPr lang="en-US" sz="5400" b="1" dirty="0" smtClean="0"/>
            </a:br>
            <a:r>
              <a:rPr lang="en-US" sz="5400" b="1" dirty="0" smtClean="0"/>
              <a:t>Parents and Children</a:t>
            </a:r>
            <a:endParaRPr lang="en-US" sz="5400" b="1" dirty="0"/>
          </a:p>
        </p:txBody>
      </p:sp>
      <p:sp>
        <p:nvSpPr>
          <p:cNvPr id="3" name="Subtitle 2"/>
          <p:cNvSpPr>
            <a:spLocks noGrp="1"/>
          </p:cNvSpPr>
          <p:nvPr>
            <p:ph type="subTitle" idx="1"/>
          </p:nvPr>
        </p:nvSpPr>
        <p:spPr/>
        <p:txBody>
          <a:bodyPr/>
          <a:lstStyle/>
          <a:p>
            <a:endParaRPr lang="en-US" dirty="0" smtClean="0"/>
          </a:p>
          <a:p>
            <a:r>
              <a:rPr lang="en-US" dirty="0" smtClean="0"/>
              <a:t>Honor and Respect</a:t>
            </a:r>
            <a:endParaRPr lang="en-US" dirty="0"/>
          </a:p>
        </p:txBody>
      </p:sp>
    </p:spTree>
    <p:extLst>
      <p:ext uri="{BB962C8B-B14F-4D97-AF65-F5344CB8AC3E}">
        <p14:creationId xmlns:p14="http://schemas.microsoft.com/office/powerpoint/2010/main" val="2463953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6200"/>
            <a:ext cx="8229600" cy="792162"/>
          </a:xfrm>
        </p:spPr>
        <p:txBody>
          <a:bodyPr/>
          <a:lstStyle/>
          <a:p>
            <a:r>
              <a:rPr lang="en-US" b="1" u="sng" dirty="0" smtClean="0"/>
              <a:t>Children’s Responsibility</a:t>
            </a:r>
            <a:endParaRPr lang="en-US" b="1" u="sng" dirty="0"/>
          </a:p>
        </p:txBody>
      </p:sp>
      <p:sp>
        <p:nvSpPr>
          <p:cNvPr id="8" name="Content Placeholder 7"/>
          <p:cNvSpPr>
            <a:spLocks noGrp="1"/>
          </p:cNvSpPr>
          <p:nvPr>
            <p:ph idx="1"/>
          </p:nvPr>
        </p:nvSpPr>
        <p:spPr>
          <a:xfrm>
            <a:off x="228600" y="1066800"/>
            <a:ext cx="8686800" cy="5486400"/>
          </a:xfrm>
        </p:spPr>
        <p:txBody>
          <a:bodyPr/>
          <a:lstStyle/>
          <a:p>
            <a:pPr marL="0" indent="0">
              <a:spcAft>
                <a:spcPts val="1200"/>
              </a:spcAft>
              <a:buNone/>
            </a:pPr>
            <a:r>
              <a:rPr lang="en-US" dirty="0"/>
              <a:t>“</a:t>
            </a:r>
            <a:r>
              <a:rPr lang="en-US" u="sng" dirty="0"/>
              <a:t>Honor</a:t>
            </a:r>
            <a:r>
              <a:rPr lang="en-US" dirty="0"/>
              <a:t> your father and your mother, so that you may live long in the land the LORD your God is giving you</a:t>
            </a:r>
            <a:r>
              <a:rPr lang="en-US" dirty="0" smtClean="0"/>
              <a:t>.”  </a:t>
            </a:r>
            <a:r>
              <a:rPr lang="en-US" sz="2400" b="1" dirty="0"/>
              <a:t>Exodus 20:12</a:t>
            </a:r>
          </a:p>
          <a:p>
            <a:pPr marL="0" indent="0">
              <a:spcAft>
                <a:spcPts val="1200"/>
              </a:spcAft>
              <a:buNone/>
            </a:pPr>
            <a:r>
              <a:rPr lang="en-US" dirty="0" smtClean="0"/>
              <a:t>“</a:t>
            </a:r>
            <a:r>
              <a:rPr lang="en-US" dirty="0"/>
              <a:t>Children, </a:t>
            </a:r>
            <a:r>
              <a:rPr lang="en-US" u="sng" dirty="0"/>
              <a:t>obey</a:t>
            </a:r>
            <a:r>
              <a:rPr lang="en-US" dirty="0"/>
              <a:t> your parents </a:t>
            </a:r>
            <a:r>
              <a:rPr lang="en-US" u="sng" dirty="0"/>
              <a:t>in the Lord</a:t>
            </a:r>
            <a:r>
              <a:rPr lang="en-US" dirty="0"/>
              <a:t>, for this is right</a:t>
            </a:r>
            <a:r>
              <a:rPr lang="en-US" dirty="0" smtClean="0"/>
              <a:t>.  “</a:t>
            </a:r>
            <a:r>
              <a:rPr lang="en-US" dirty="0"/>
              <a:t>Honor your father and mother</a:t>
            </a:r>
            <a:r>
              <a:rPr lang="en-US" dirty="0" smtClean="0"/>
              <a:t>” — which </a:t>
            </a:r>
            <a:r>
              <a:rPr lang="en-US" dirty="0"/>
              <a:t>is the first commandment with a </a:t>
            </a:r>
            <a:r>
              <a:rPr lang="en-US" dirty="0" smtClean="0"/>
              <a:t>promise — “</a:t>
            </a:r>
            <a:r>
              <a:rPr lang="en-US" dirty="0"/>
              <a:t>so that it may go well with you and that you may enjoy long life on the earth</a:t>
            </a:r>
            <a:r>
              <a:rPr lang="en-US" dirty="0" smtClean="0"/>
              <a:t>.”  </a:t>
            </a:r>
            <a:r>
              <a:rPr lang="en-US" sz="2400" b="1" dirty="0" smtClean="0"/>
              <a:t>Ephesians 6:1-3 </a:t>
            </a:r>
            <a:endParaRPr lang="en-US" b="1" dirty="0"/>
          </a:p>
        </p:txBody>
      </p:sp>
    </p:spTree>
    <p:extLst>
      <p:ext uri="{BB962C8B-B14F-4D97-AF65-F5344CB8AC3E}">
        <p14:creationId xmlns:p14="http://schemas.microsoft.com/office/powerpoint/2010/main" val="211459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6200"/>
            <a:ext cx="8229600" cy="792162"/>
          </a:xfrm>
        </p:spPr>
        <p:txBody>
          <a:bodyPr/>
          <a:lstStyle/>
          <a:p>
            <a:r>
              <a:rPr lang="en-US" b="1" u="sng" dirty="0" smtClean="0"/>
              <a:t>“Children’s” Responsibility</a:t>
            </a:r>
            <a:endParaRPr lang="en-US" b="1" u="sng" dirty="0"/>
          </a:p>
        </p:txBody>
      </p:sp>
      <p:sp>
        <p:nvSpPr>
          <p:cNvPr id="8" name="Content Placeholder 7"/>
          <p:cNvSpPr>
            <a:spLocks noGrp="1"/>
          </p:cNvSpPr>
          <p:nvPr>
            <p:ph idx="1"/>
          </p:nvPr>
        </p:nvSpPr>
        <p:spPr>
          <a:xfrm>
            <a:off x="228600" y="914400"/>
            <a:ext cx="8686800" cy="5638800"/>
          </a:xfrm>
        </p:spPr>
        <p:txBody>
          <a:bodyPr>
            <a:noAutofit/>
          </a:bodyPr>
          <a:lstStyle/>
          <a:p>
            <a:pPr marL="0" indent="0">
              <a:spcAft>
                <a:spcPts val="1200"/>
              </a:spcAft>
              <a:buNone/>
            </a:pPr>
            <a:r>
              <a:rPr lang="en-US" sz="2800" dirty="0" smtClean="0"/>
              <a:t>“</a:t>
            </a:r>
            <a:r>
              <a:rPr lang="en-US" sz="2800" dirty="0"/>
              <a:t>He </a:t>
            </a:r>
            <a:r>
              <a:rPr lang="en-US" sz="2800" dirty="0" smtClean="0"/>
              <a:t>[Jesus] also </a:t>
            </a:r>
            <a:r>
              <a:rPr lang="en-US" sz="2800" dirty="0"/>
              <a:t>said to them, “You completely invalidate God’s command in order to </a:t>
            </a:r>
            <a:r>
              <a:rPr lang="en-US" sz="2800" dirty="0" smtClean="0"/>
              <a:t>maintain your </a:t>
            </a:r>
            <a:r>
              <a:rPr lang="en-US" sz="2800" dirty="0"/>
              <a:t>tradition</a:t>
            </a:r>
            <a:r>
              <a:rPr lang="en-US" sz="2800" dirty="0" smtClean="0"/>
              <a:t>! </a:t>
            </a:r>
            <a:r>
              <a:rPr lang="en-US" sz="2800" dirty="0"/>
              <a:t>For Moses </a:t>
            </a:r>
            <a:r>
              <a:rPr lang="en-US" sz="2800" dirty="0" smtClean="0"/>
              <a:t>said: Honor </a:t>
            </a:r>
            <a:r>
              <a:rPr lang="en-US" sz="2800" dirty="0"/>
              <a:t>your father and your </a:t>
            </a:r>
            <a:r>
              <a:rPr lang="en-US" sz="2800" dirty="0" smtClean="0"/>
              <a:t>mother; and Whoever </a:t>
            </a:r>
            <a:r>
              <a:rPr lang="en-US" sz="2800" dirty="0"/>
              <a:t>speaks evil of father or </a:t>
            </a:r>
            <a:r>
              <a:rPr lang="en-US" sz="2800" dirty="0" smtClean="0"/>
              <a:t>mother must </a:t>
            </a:r>
            <a:r>
              <a:rPr lang="en-US" sz="2800" dirty="0"/>
              <a:t>be put to </a:t>
            </a:r>
            <a:r>
              <a:rPr lang="en-US" sz="2800" dirty="0" smtClean="0"/>
              <a:t>death.” </a:t>
            </a:r>
            <a:r>
              <a:rPr lang="en-US" sz="2400" b="1" dirty="0" smtClean="0"/>
              <a:t>Mark 7:9-10</a:t>
            </a:r>
            <a:endParaRPr lang="en-US" sz="2400" b="1" dirty="0"/>
          </a:p>
          <a:p>
            <a:pPr marL="0" indent="0">
              <a:spcAft>
                <a:spcPts val="1200"/>
              </a:spcAft>
              <a:buNone/>
            </a:pPr>
            <a:r>
              <a:rPr lang="en-US" sz="2800" dirty="0" smtClean="0"/>
              <a:t>“But </a:t>
            </a:r>
            <a:r>
              <a:rPr lang="en-US" sz="2800" dirty="0"/>
              <a:t>you say, ‘If a man tells his father or mother: Whatever benefit you might have received from me is Corban</a:t>
            </a:r>
            <a:r>
              <a:rPr lang="en-US" sz="2800" dirty="0" smtClean="0"/>
              <a:t>’ </a:t>
            </a:r>
            <a:r>
              <a:rPr lang="en-US" sz="2800" dirty="0"/>
              <a:t>(that is, a gift committed to the temple</a:t>
            </a:r>
            <a:r>
              <a:rPr lang="en-US" sz="2800" dirty="0" smtClean="0"/>
              <a:t>), you </a:t>
            </a:r>
            <a:r>
              <a:rPr lang="en-US" sz="2800" dirty="0"/>
              <a:t>no longer let him do anything for his father or mother</a:t>
            </a:r>
            <a:r>
              <a:rPr lang="en-US" sz="2800" dirty="0" smtClean="0"/>
              <a:t>.”</a:t>
            </a:r>
            <a:endParaRPr lang="en-US" sz="2800" dirty="0"/>
          </a:p>
          <a:p>
            <a:pPr marL="0" indent="0">
              <a:spcAft>
                <a:spcPts val="1200"/>
              </a:spcAft>
              <a:buNone/>
            </a:pPr>
            <a:r>
              <a:rPr lang="en-US" sz="2800" dirty="0" smtClean="0"/>
              <a:t>“You </a:t>
            </a:r>
            <a:r>
              <a:rPr lang="en-US" sz="2800" dirty="0"/>
              <a:t>revoke God’s word by your tradition that you have handed down. And you do many other similar things.” </a:t>
            </a:r>
            <a:r>
              <a:rPr lang="en-US" sz="2400" b="1" dirty="0"/>
              <a:t>Mark </a:t>
            </a:r>
            <a:r>
              <a:rPr lang="en-US" sz="2400" b="1" dirty="0" smtClean="0"/>
              <a:t>7:11-13</a:t>
            </a:r>
            <a:endParaRPr lang="en-US" sz="2400" b="1" dirty="0"/>
          </a:p>
        </p:txBody>
      </p:sp>
    </p:spTree>
    <p:extLst>
      <p:ext uri="{BB962C8B-B14F-4D97-AF65-F5344CB8AC3E}">
        <p14:creationId xmlns:p14="http://schemas.microsoft.com/office/powerpoint/2010/main" val="352016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left)">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fontScale="90000"/>
          </a:bodyPr>
          <a:lstStyle/>
          <a:p>
            <a:r>
              <a:rPr lang="en-US" b="1" u="sng" dirty="0" smtClean="0"/>
              <a:t>What does Honor/Respect look like?</a:t>
            </a:r>
            <a:endParaRPr lang="en-US" b="1" u="sng" dirty="0"/>
          </a:p>
        </p:txBody>
      </p:sp>
      <p:sp>
        <p:nvSpPr>
          <p:cNvPr id="4" name="Text Placeholder 3"/>
          <p:cNvSpPr>
            <a:spLocks noGrp="1"/>
          </p:cNvSpPr>
          <p:nvPr>
            <p:ph type="body" idx="1"/>
          </p:nvPr>
        </p:nvSpPr>
        <p:spPr>
          <a:xfrm>
            <a:off x="304800" y="685800"/>
            <a:ext cx="4040188" cy="639762"/>
          </a:xfrm>
        </p:spPr>
        <p:txBody>
          <a:bodyPr/>
          <a:lstStyle/>
          <a:p>
            <a:r>
              <a:rPr lang="en-US" dirty="0" smtClean="0"/>
              <a:t>Looks like this:</a:t>
            </a:r>
            <a:endParaRPr lang="en-US" dirty="0"/>
          </a:p>
        </p:txBody>
      </p:sp>
      <p:sp>
        <p:nvSpPr>
          <p:cNvPr id="3" name="Content Placeholder 2"/>
          <p:cNvSpPr>
            <a:spLocks noGrp="1"/>
          </p:cNvSpPr>
          <p:nvPr>
            <p:ph sz="half" idx="2"/>
          </p:nvPr>
        </p:nvSpPr>
        <p:spPr>
          <a:xfrm>
            <a:off x="0" y="1325562"/>
            <a:ext cx="4419600" cy="4846638"/>
          </a:xfrm>
        </p:spPr>
        <p:txBody>
          <a:bodyPr>
            <a:normAutofit fontScale="92500" lnSpcReduction="10000"/>
          </a:bodyPr>
          <a:lstStyle/>
          <a:p>
            <a:r>
              <a:rPr lang="en-US" dirty="0" smtClean="0"/>
              <a:t>Be </a:t>
            </a:r>
            <a:r>
              <a:rPr lang="en-US" dirty="0"/>
              <a:t>polite in words, attitudes and actions.</a:t>
            </a:r>
          </a:p>
          <a:p>
            <a:r>
              <a:rPr lang="en-US" dirty="0" smtClean="0"/>
              <a:t>Listen </a:t>
            </a:r>
            <a:r>
              <a:rPr lang="en-US" dirty="0"/>
              <a:t>carefully to words and emotions, ask questions, and think before speaking.</a:t>
            </a:r>
          </a:p>
          <a:p>
            <a:r>
              <a:rPr lang="en-US" dirty="0"/>
              <a:t>Be helpful, always being ready to lend a hand in big and small ways.</a:t>
            </a:r>
          </a:p>
          <a:p>
            <a:r>
              <a:rPr lang="en-US" dirty="0"/>
              <a:t>Accept wise counsel, being ready to change your plan </a:t>
            </a:r>
            <a:r>
              <a:rPr lang="en-US" dirty="0" smtClean="0"/>
              <a:t>and </a:t>
            </a:r>
            <a:r>
              <a:rPr lang="en-US" dirty="0"/>
              <a:t>try something new.</a:t>
            </a:r>
          </a:p>
          <a:p>
            <a:r>
              <a:rPr lang="en-US" dirty="0"/>
              <a:t>T</a:t>
            </a:r>
            <a:r>
              <a:rPr lang="en-US" dirty="0" smtClean="0"/>
              <a:t>ry </a:t>
            </a:r>
            <a:r>
              <a:rPr lang="en-US" dirty="0"/>
              <a:t>to resolve issues, forgive and forget</a:t>
            </a:r>
            <a:r>
              <a:rPr lang="en-US" dirty="0" smtClean="0"/>
              <a:t>.</a:t>
            </a:r>
          </a:p>
          <a:p>
            <a:r>
              <a:rPr lang="en-US" dirty="0" smtClean="0"/>
              <a:t>Protect the dignity of others.</a:t>
            </a:r>
          </a:p>
          <a:p>
            <a:r>
              <a:rPr lang="en-US" dirty="0" smtClean="0"/>
              <a:t>Love people – use things.</a:t>
            </a:r>
            <a:endParaRPr lang="en-US" dirty="0"/>
          </a:p>
        </p:txBody>
      </p:sp>
      <p:sp>
        <p:nvSpPr>
          <p:cNvPr id="5" name="Text Placeholder 4"/>
          <p:cNvSpPr>
            <a:spLocks noGrp="1"/>
          </p:cNvSpPr>
          <p:nvPr>
            <p:ph type="body" sz="quarter" idx="3"/>
          </p:nvPr>
        </p:nvSpPr>
        <p:spPr>
          <a:xfrm>
            <a:off x="4797425" y="685800"/>
            <a:ext cx="4041775" cy="639762"/>
          </a:xfrm>
        </p:spPr>
        <p:txBody>
          <a:bodyPr/>
          <a:lstStyle/>
          <a:p>
            <a:r>
              <a:rPr lang="en-US" dirty="0" smtClean="0"/>
              <a:t>Not like this:</a:t>
            </a:r>
            <a:endParaRPr lang="en-US" dirty="0"/>
          </a:p>
        </p:txBody>
      </p:sp>
      <p:sp>
        <p:nvSpPr>
          <p:cNvPr id="6" name="Content Placeholder 5"/>
          <p:cNvSpPr>
            <a:spLocks noGrp="1"/>
          </p:cNvSpPr>
          <p:nvPr>
            <p:ph sz="quarter" idx="4"/>
          </p:nvPr>
        </p:nvSpPr>
        <p:spPr>
          <a:xfrm>
            <a:off x="4797425" y="1325562"/>
            <a:ext cx="4346575" cy="4846638"/>
          </a:xfrm>
        </p:spPr>
        <p:txBody>
          <a:bodyPr>
            <a:normAutofit/>
          </a:bodyPr>
          <a:lstStyle/>
          <a:p>
            <a:r>
              <a:rPr lang="en-US" sz="2200" dirty="0" smtClean="0"/>
              <a:t>Ignoring higher social position.</a:t>
            </a:r>
          </a:p>
          <a:p>
            <a:r>
              <a:rPr lang="en-US" sz="2200" dirty="0" smtClean="0"/>
              <a:t>Disrespectful </a:t>
            </a:r>
            <a:r>
              <a:rPr lang="en-US" sz="2200" dirty="0"/>
              <a:t>behaviors (e.g. rolling eyes, interrupting, or </a:t>
            </a:r>
            <a:r>
              <a:rPr lang="en-US" sz="2200" dirty="0" smtClean="0"/>
              <a:t>ignoring).</a:t>
            </a:r>
          </a:p>
          <a:p>
            <a:r>
              <a:rPr lang="en-US" sz="2200" dirty="0" smtClean="0"/>
              <a:t>Anger, bitterness, complaining and shouting.</a:t>
            </a:r>
          </a:p>
          <a:p>
            <a:r>
              <a:rPr lang="en-US" sz="2200" dirty="0" smtClean="0"/>
              <a:t>Refusing to listen to counsel.</a:t>
            </a:r>
          </a:p>
          <a:p>
            <a:r>
              <a:rPr lang="en-US" sz="2200" dirty="0" smtClean="0"/>
              <a:t>Critical “behind the back.”</a:t>
            </a:r>
          </a:p>
          <a:p>
            <a:r>
              <a:rPr lang="en-US" sz="2200" dirty="0" smtClean="0"/>
              <a:t>Love things – use people.</a:t>
            </a:r>
          </a:p>
          <a:p>
            <a:endParaRPr lang="en-US" sz="2200" dirty="0"/>
          </a:p>
        </p:txBody>
      </p:sp>
    </p:spTree>
    <p:extLst>
      <p:ext uri="{BB962C8B-B14F-4D97-AF65-F5344CB8AC3E}">
        <p14:creationId xmlns:p14="http://schemas.microsoft.com/office/powerpoint/2010/main" val="75693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wipe(right)">
                                      <p:cBhvr>
                                        <p:cTn id="42" dur="5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wipe(right)">
                                      <p:cBhvr>
                                        <p:cTn id="47" dur="500"/>
                                        <p:tgtEl>
                                          <p:spTgt spid="6">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wipe(right)">
                                      <p:cBhvr>
                                        <p:cTn id="52" dur="5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grpId="0"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wipe(right)">
                                      <p:cBhvr>
                                        <p:cTn id="57" dur="500"/>
                                        <p:tgtEl>
                                          <p:spTgt spid="6">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grpId="0" nodeType="clickEffect">
                                  <p:stCondLst>
                                    <p:cond delay="0"/>
                                  </p:stCondLst>
                                  <p:childTnLst>
                                    <p:set>
                                      <p:cBhvr>
                                        <p:cTn id="61" dur="1" fill="hold">
                                          <p:stCondLst>
                                            <p:cond delay="0"/>
                                          </p:stCondLst>
                                        </p:cTn>
                                        <p:tgtEl>
                                          <p:spTgt spid="6">
                                            <p:txEl>
                                              <p:pRg st="4" end="4"/>
                                            </p:txEl>
                                          </p:spTgt>
                                        </p:tgtEl>
                                        <p:attrNameLst>
                                          <p:attrName>style.visibility</p:attrName>
                                        </p:attrNameLst>
                                      </p:cBhvr>
                                      <p:to>
                                        <p:strVal val="visible"/>
                                      </p:to>
                                    </p:set>
                                    <p:animEffect transition="in" filter="wipe(right)">
                                      <p:cBhvr>
                                        <p:cTn id="62" dur="500"/>
                                        <p:tgtEl>
                                          <p:spTgt spid="6">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2" fill="hold" grpId="0" nodeType="clickEffect">
                                  <p:stCondLst>
                                    <p:cond delay="0"/>
                                  </p:stCondLst>
                                  <p:childTnLst>
                                    <p:set>
                                      <p:cBhvr>
                                        <p:cTn id="66" dur="1" fill="hold">
                                          <p:stCondLst>
                                            <p:cond delay="0"/>
                                          </p:stCondLst>
                                        </p:cTn>
                                        <p:tgtEl>
                                          <p:spTgt spid="6">
                                            <p:txEl>
                                              <p:pRg st="5" end="5"/>
                                            </p:txEl>
                                          </p:spTgt>
                                        </p:tgtEl>
                                        <p:attrNameLst>
                                          <p:attrName>style.visibility</p:attrName>
                                        </p:attrNameLst>
                                      </p:cBhvr>
                                      <p:to>
                                        <p:strVal val="visible"/>
                                      </p:to>
                                    </p:set>
                                    <p:animEffect transition="in" filter="wipe(right)">
                                      <p:cBhvr>
                                        <p:cTn id="6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6200"/>
            <a:ext cx="8229600" cy="792162"/>
          </a:xfrm>
        </p:spPr>
        <p:txBody>
          <a:bodyPr/>
          <a:lstStyle/>
          <a:p>
            <a:r>
              <a:rPr lang="en-US" b="1" u="sng" dirty="0" smtClean="0"/>
              <a:t>Parent’s Responsibility</a:t>
            </a:r>
            <a:endParaRPr lang="en-US" b="1" u="sng" dirty="0"/>
          </a:p>
        </p:txBody>
      </p:sp>
      <p:sp>
        <p:nvSpPr>
          <p:cNvPr id="8" name="Content Placeholder 7"/>
          <p:cNvSpPr>
            <a:spLocks noGrp="1"/>
          </p:cNvSpPr>
          <p:nvPr>
            <p:ph idx="1"/>
          </p:nvPr>
        </p:nvSpPr>
        <p:spPr>
          <a:xfrm>
            <a:off x="228600" y="1066800"/>
            <a:ext cx="8686800" cy="5486400"/>
          </a:xfrm>
        </p:spPr>
        <p:txBody>
          <a:bodyPr/>
          <a:lstStyle/>
          <a:p>
            <a:pPr marL="0" indent="0">
              <a:spcAft>
                <a:spcPts val="1200"/>
              </a:spcAft>
              <a:buNone/>
            </a:pPr>
            <a:r>
              <a:rPr lang="en-US" dirty="0" smtClean="0"/>
              <a:t>“</a:t>
            </a:r>
            <a:r>
              <a:rPr lang="en-US" u="sng" dirty="0" smtClean="0"/>
              <a:t>Love</a:t>
            </a:r>
            <a:r>
              <a:rPr lang="en-US" dirty="0" smtClean="0"/>
              <a:t> </a:t>
            </a:r>
            <a:r>
              <a:rPr lang="en-US" dirty="0"/>
              <a:t>the LORD your God with all your </a:t>
            </a:r>
            <a:r>
              <a:rPr lang="en-US" u="sng" dirty="0"/>
              <a:t>heart</a:t>
            </a:r>
            <a:r>
              <a:rPr lang="en-US" dirty="0"/>
              <a:t> and with all your </a:t>
            </a:r>
            <a:r>
              <a:rPr lang="en-US" u="sng" dirty="0"/>
              <a:t>soul</a:t>
            </a:r>
            <a:r>
              <a:rPr lang="en-US" dirty="0"/>
              <a:t> and with all your </a:t>
            </a:r>
            <a:r>
              <a:rPr lang="en-US" u="sng" dirty="0"/>
              <a:t>strength</a:t>
            </a:r>
            <a:r>
              <a:rPr lang="en-US" dirty="0"/>
              <a:t>. </a:t>
            </a:r>
            <a:r>
              <a:rPr lang="en-US" dirty="0" smtClean="0"/>
              <a:t>These </a:t>
            </a:r>
            <a:r>
              <a:rPr lang="en-US" dirty="0"/>
              <a:t>commandments that I give you today are to be on your hearts. </a:t>
            </a:r>
            <a:r>
              <a:rPr lang="en-US" dirty="0" smtClean="0"/>
              <a:t> </a:t>
            </a:r>
            <a:r>
              <a:rPr lang="en-US" u="sng" dirty="0"/>
              <a:t>Impress them on your children</a:t>
            </a:r>
            <a:r>
              <a:rPr lang="en-US" dirty="0"/>
              <a:t>. Talk about them when you sit at home and when you walk along the road, when you lie down and when you get up</a:t>
            </a:r>
            <a:r>
              <a:rPr lang="en-US" dirty="0" smtClean="0"/>
              <a:t>.”  </a:t>
            </a:r>
            <a:r>
              <a:rPr lang="en-US" sz="2400" b="1" dirty="0" smtClean="0"/>
              <a:t>Deuteronomy 6:5-7</a:t>
            </a:r>
            <a:endParaRPr lang="en-US" b="1" dirty="0" smtClean="0"/>
          </a:p>
          <a:p>
            <a:pPr marL="0" indent="0">
              <a:spcAft>
                <a:spcPts val="1200"/>
              </a:spcAft>
              <a:buNone/>
            </a:pPr>
            <a:r>
              <a:rPr lang="en-US" dirty="0" smtClean="0"/>
              <a:t>“Fathers, </a:t>
            </a:r>
            <a:r>
              <a:rPr lang="en-US" u="sng" dirty="0"/>
              <a:t>do not exasperate</a:t>
            </a:r>
            <a:r>
              <a:rPr lang="en-US" dirty="0"/>
              <a:t> your children; instead, bring them up in the training and instruction of the Lord</a:t>
            </a:r>
            <a:r>
              <a:rPr lang="en-US" dirty="0" smtClean="0"/>
              <a:t>.”  </a:t>
            </a:r>
            <a:r>
              <a:rPr lang="en-US" sz="2400" b="1" dirty="0" smtClean="0"/>
              <a:t>Ephesians 6:4 </a:t>
            </a:r>
            <a:endParaRPr lang="en-US" b="1" dirty="0"/>
          </a:p>
        </p:txBody>
      </p:sp>
    </p:spTree>
    <p:extLst>
      <p:ext uri="{BB962C8B-B14F-4D97-AF65-F5344CB8AC3E}">
        <p14:creationId xmlns:p14="http://schemas.microsoft.com/office/powerpoint/2010/main" val="375159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12 Year Old Jesus</a:t>
            </a:r>
            <a:r>
              <a:rPr lang="en-US" sz="4000" dirty="0" smtClean="0"/>
              <a:t> (Luke 2:41-51)</a:t>
            </a:r>
            <a:endParaRPr lang="en-US" sz="4800" dirty="0"/>
          </a:p>
        </p:txBody>
      </p:sp>
      <p:sp>
        <p:nvSpPr>
          <p:cNvPr id="3" name="Content Placeholder 2"/>
          <p:cNvSpPr>
            <a:spLocks noGrp="1"/>
          </p:cNvSpPr>
          <p:nvPr>
            <p:ph idx="1"/>
          </p:nvPr>
        </p:nvSpPr>
        <p:spPr>
          <a:xfrm>
            <a:off x="228600" y="990600"/>
            <a:ext cx="8763000" cy="5638800"/>
          </a:xfrm>
        </p:spPr>
        <p:txBody>
          <a:bodyPr>
            <a:normAutofit fontScale="70000" lnSpcReduction="20000"/>
          </a:bodyPr>
          <a:lstStyle/>
          <a:p>
            <a:pPr marL="0" indent="0">
              <a:buNone/>
            </a:pPr>
            <a:r>
              <a:rPr lang="en-US" dirty="0" smtClean="0"/>
              <a:t>“Every </a:t>
            </a:r>
            <a:r>
              <a:rPr lang="en-US" dirty="0"/>
              <a:t>year Jesus’ parents went to Jerusalem for the Festival of the Passover. </a:t>
            </a:r>
            <a:r>
              <a:rPr lang="en-US" dirty="0" smtClean="0"/>
              <a:t>When </a:t>
            </a:r>
            <a:r>
              <a:rPr lang="en-US" dirty="0"/>
              <a:t>he was twelve years old, they went up to the festival, according to the custom. </a:t>
            </a:r>
            <a:r>
              <a:rPr lang="en-US" dirty="0" smtClean="0"/>
              <a:t>After </a:t>
            </a:r>
            <a:r>
              <a:rPr lang="en-US" dirty="0"/>
              <a:t>the festival was over, while his parents were returning home, the boy Jesus stayed behind in Jerusalem, but they were unaware of it</a:t>
            </a:r>
            <a:r>
              <a:rPr lang="en-US" dirty="0" smtClean="0"/>
              <a:t>.” </a:t>
            </a:r>
          </a:p>
          <a:p>
            <a:pPr marL="0" indent="0">
              <a:buNone/>
            </a:pPr>
            <a:r>
              <a:rPr lang="en-US" dirty="0" smtClean="0"/>
              <a:t>“Thinking </a:t>
            </a:r>
            <a:r>
              <a:rPr lang="en-US" dirty="0"/>
              <a:t>he was in their company, they traveled on for a day. Then they began looking for him among their relatives and friends. </a:t>
            </a:r>
            <a:r>
              <a:rPr lang="en-US" dirty="0" smtClean="0"/>
              <a:t> When </a:t>
            </a:r>
            <a:r>
              <a:rPr lang="en-US" dirty="0"/>
              <a:t>they did not find him, they went back to Jerusalem to look for him. </a:t>
            </a:r>
            <a:r>
              <a:rPr lang="en-US" dirty="0" smtClean="0"/>
              <a:t> After </a:t>
            </a:r>
            <a:r>
              <a:rPr lang="en-US" dirty="0"/>
              <a:t>three days they found him in the temple courts, sitting among the teachers, listening to them and asking them questions. </a:t>
            </a:r>
            <a:endParaRPr lang="en-US" dirty="0" smtClean="0"/>
          </a:p>
          <a:p>
            <a:pPr marL="0" indent="0">
              <a:buNone/>
            </a:pPr>
            <a:r>
              <a:rPr lang="en-US" dirty="0" smtClean="0"/>
              <a:t>“Everyone </a:t>
            </a:r>
            <a:r>
              <a:rPr lang="en-US" dirty="0"/>
              <a:t>who heard him was amazed at his understanding and his answers. </a:t>
            </a:r>
            <a:r>
              <a:rPr lang="en-US" dirty="0" smtClean="0"/>
              <a:t>When </a:t>
            </a:r>
            <a:r>
              <a:rPr lang="en-US" dirty="0"/>
              <a:t>his parents saw him, they were astonished. His mother said to him, “Son, why have you treated us like this? Your father and I have been anxiously searching for you.” </a:t>
            </a:r>
          </a:p>
          <a:p>
            <a:pPr marL="0" indent="0">
              <a:buNone/>
            </a:pPr>
            <a:r>
              <a:rPr lang="en-US" dirty="0" smtClean="0"/>
              <a:t>“</a:t>
            </a:r>
            <a:r>
              <a:rPr lang="en-US" dirty="0"/>
              <a:t>Why were you searching for me?” he asked. “Didn’t you know I had to be in my Father’s house</a:t>
            </a:r>
            <a:r>
              <a:rPr lang="en-US" dirty="0" smtClean="0"/>
              <a:t>?”  </a:t>
            </a:r>
            <a:r>
              <a:rPr lang="en-US" dirty="0"/>
              <a:t>But they did not understand what he was saying to them</a:t>
            </a:r>
            <a:r>
              <a:rPr lang="en-US" dirty="0" smtClean="0"/>
              <a:t>.”</a:t>
            </a:r>
            <a:endParaRPr lang="en-US" dirty="0"/>
          </a:p>
          <a:p>
            <a:pPr marL="0" indent="0">
              <a:buNone/>
            </a:pPr>
            <a:r>
              <a:rPr lang="en-US" dirty="0" smtClean="0"/>
              <a:t>“Then </a:t>
            </a:r>
            <a:r>
              <a:rPr lang="en-US" dirty="0"/>
              <a:t>he went down to Nazareth with them and was obedient to them. But his mother treasured all these things in her heart</a:t>
            </a:r>
            <a:r>
              <a:rPr lang="en-US" dirty="0" smtClean="0"/>
              <a:t>.”</a:t>
            </a:r>
            <a:endParaRPr lang="en-US" dirty="0"/>
          </a:p>
        </p:txBody>
      </p:sp>
    </p:spTree>
    <p:extLst>
      <p:ext uri="{BB962C8B-B14F-4D97-AF65-F5344CB8AC3E}">
        <p14:creationId xmlns:p14="http://schemas.microsoft.com/office/powerpoint/2010/main" val="398353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30+ Year Old Jesus</a:t>
            </a:r>
            <a:endParaRPr lang="en-US" sz="4800" dirty="0"/>
          </a:p>
        </p:txBody>
      </p:sp>
      <p:sp>
        <p:nvSpPr>
          <p:cNvPr id="3" name="Content Placeholder 2"/>
          <p:cNvSpPr>
            <a:spLocks noGrp="1"/>
          </p:cNvSpPr>
          <p:nvPr>
            <p:ph idx="1"/>
          </p:nvPr>
        </p:nvSpPr>
        <p:spPr>
          <a:xfrm>
            <a:off x="105102" y="990600"/>
            <a:ext cx="8915400" cy="5638800"/>
          </a:xfrm>
        </p:spPr>
        <p:txBody>
          <a:bodyPr>
            <a:noAutofit/>
          </a:bodyPr>
          <a:lstStyle/>
          <a:p>
            <a:pPr marL="0" indent="0">
              <a:buNone/>
            </a:pPr>
            <a:r>
              <a:rPr lang="en-US" sz="2800" dirty="0" smtClean="0"/>
              <a:t>“Then </a:t>
            </a:r>
            <a:r>
              <a:rPr lang="en-US" sz="2800" dirty="0"/>
              <a:t>Jesus entered a house, and again a crowd gathered, so that he and his disciples were not even able to </a:t>
            </a:r>
            <a:r>
              <a:rPr lang="en-US" sz="2800" dirty="0" smtClean="0"/>
              <a:t>eat. </a:t>
            </a:r>
            <a:r>
              <a:rPr lang="en-US" sz="2800" dirty="0"/>
              <a:t>When his </a:t>
            </a:r>
            <a:r>
              <a:rPr lang="en-US" sz="2800" dirty="0" smtClean="0"/>
              <a:t>family </a:t>
            </a:r>
            <a:r>
              <a:rPr lang="en-US" sz="2800" dirty="0"/>
              <a:t>heard about this, they went to take charge of him, for they said, “He is out of his mind.” </a:t>
            </a:r>
            <a:r>
              <a:rPr lang="en-US" sz="2800" dirty="0" smtClean="0"/>
              <a:t> </a:t>
            </a:r>
            <a:r>
              <a:rPr lang="en-US" sz="2400" b="1" dirty="0" smtClean="0"/>
              <a:t>Mark 3:20-21</a:t>
            </a:r>
            <a:endParaRPr lang="en-US" sz="2800" b="1" dirty="0"/>
          </a:p>
          <a:p>
            <a:pPr marL="0" indent="0">
              <a:buNone/>
            </a:pPr>
            <a:r>
              <a:rPr lang="en-US" sz="2800" dirty="0" smtClean="0"/>
              <a:t>“Then </a:t>
            </a:r>
            <a:r>
              <a:rPr lang="en-US" sz="2800" dirty="0"/>
              <a:t>Jesus’ mother and brothers arrived. Standing outside, they sent someone in to call him. </a:t>
            </a:r>
            <a:r>
              <a:rPr lang="en-US" sz="2800" dirty="0" smtClean="0"/>
              <a:t>A </a:t>
            </a:r>
            <a:r>
              <a:rPr lang="en-US" sz="2800" dirty="0"/>
              <a:t>crowd was sitting around him, and they told him, “Your mother and brothers are outside looking for you.” </a:t>
            </a:r>
            <a:r>
              <a:rPr lang="en-US" sz="2400" b="1" dirty="0"/>
              <a:t>Mark </a:t>
            </a:r>
            <a:r>
              <a:rPr lang="en-US" sz="2400" b="1" dirty="0" smtClean="0"/>
              <a:t>3:31-32</a:t>
            </a:r>
            <a:endParaRPr lang="en-US" sz="2800" b="1" dirty="0"/>
          </a:p>
          <a:p>
            <a:pPr marL="0" indent="0">
              <a:buNone/>
            </a:pPr>
            <a:r>
              <a:rPr lang="en-US" sz="2800" dirty="0" smtClean="0"/>
              <a:t>“</a:t>
            </a:r>
            <a:r>
              <a:rPr lang="en-US" sz="2800" dirty="0"/>
              <a:t>Who are my mother and my brothers?” he asked. </a:t>
            </a:r>
            <a:r>
              <a:rPr lang="en-US" sz="2800" dirty="0" smtClean="0"/>
              <a:t>Then </a:t>
            </a:r>
            <a:r>
              <a:rPr lang="en-US" sz="2800" dirty="0"/>
              <a:t>he looked at those seated in a circle around him and said, “Here are my mother and my brothers! </a:t>
            </a:r>
            <a:r>
              <a:rPr lang="en-US" sz="2800" dirty="0" smtClean="0"/>
              <a:t> </a:t>
            </a:r>
            <a:r>
              <a:rPr lang="en-US" sz="2800" dirty="0"/>
              <a:t>Whoever does God’s will is my brother and sister and mother</a:t>
            </a:r>
            <a:r>
              <a:rPr lang="en-US" sz="2800" dirty="0" smtClean="0"/>
              <a:t>.” </a:t>
            </a:r>
            <a:r>
              <a:rPr lang="en-US" sz="2400" b="1" dirty="0"/>
              <a:t>Mark </a:t>
            </a:r>
            <a:r>
              <a:rPr lang="en-US" sz="2400" b="1" dirty="0" smtClean="0"/>
              <a:t>3:33-35</a:t>
            </a:r>
            <a:endParaRPr lang="en-US" sz="2400" b="1" dirty="0"/>
          </a:p>
        </p:txBody>
      </p:sp>
    </p:spTree>
    <p:extLst>
      <p:ext uri="{BB962C8B-B14F-4D97-AF65-F5344CB8AC3E}">
        <p14:creationId xmlns:p14="http://schemas.microsoft.com/office/powerpoint/2010/main" val="425271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Jesus on the Cross</a:t>
            </a:r>
            <a:endParaRPr lang="en-US" sz="4800" dirty="0"/>
          </a:p>
        </p:txBody>
      </p:sp>
      <p:sp>
        <p:nvSpPr>
          <p:cNvPr id="3" name="Content Placeholder 2"/>
          <p:cNvSpPr>
            <a:spLocks noGrp="1"/>
          </p:cNvSpPr>
          <p:nvPr>
            <p:ph idx="1"/>
          </p:nvPr>
        </p:nvSpPr>
        <p:spPr>
          <a:xfrm>
            <a:off x="105102" y="990600"/>
            <a:ext cx="8915400" cy="5638800"/>
          </a:xfrm>
        </p:spPr>
        <p:txBody>
          <a:bodyPr>
            <a:noAutofit/>
          </a:bodyPr>
          <a:lstStyle/>
          <a:p>
            <a:pPr marL="0" indent="0">
              <a:buNone/>
            </a:pPr>
            <a:r>
              <a:rPr lang="en-US" dirty="0"/>
              <a:t>“Standing by the cross of Jesus were His mother, His mother’s sister, Mary the wife of </a:t>
            </a:r>
            <a:r>
              <a:rPr lang="en-US" dirty="0" err="1"/>
              <a:t>Clopas</a:t>
            </a:r>
            <a:r>
              <a:rPr lang="en-US" dirty="0"/>
              <a:t>, and </a:t>
            </a:r>
            <a:r>
              <a:rPr lang="en-US" dirty="0" smtClean="0"/>
              <a:t>Mary </a:t>
            </a:r>
            <a:r>
              <a:rPr lang="en-US" dirty="0"/>
              <a:t>Magdalene</a:t>
            </a:r>
            <a:r>
              <a:rPr lang="en-US" dirty="0" smtClean="0"/>
              <a:t>. “</a:t>
            </a:r>
          </a:p>
          <a:p>
            <a:pPr marL="0" indent="0">
              <a:buNone/>
            </a:pPr>
            <a:r>
              <a:rPr lang="en-US" dirty="0" smtClean="0"/>
              <a:t>“When </a:t>
            </a:r>
            <a:r>
              <a:rPr lang="en-US" dirty="0"/>
              <a:t>Jesus saw His mother and the disciple He loved standing there, He said to His mother, </a:t>
            </a:r>
            <a:r>
              <a:rPr lang="en-US" dirty="0" smtClean="0"/>
              <a:t>‘Woman</a:t>
            </a:r>
            <a:r>
              <a:rPr lang="en-US" dirty="0"/>
              <a:t>, here is your </a:t>
            </a:r>
            <a:r>
              <a:rPr lang="en-US" dirty="0" smtClean="0"/>
              <a:t>son.’  </a:t>
            </a:r>
            <a:r>
              <a:rPr lang="en-US" dirty="0"/>
              <a:t>Then He said to the disciple, </a:t>
            </a:r>
            <a:r>
              <a:rPr lang="en-US" dirty="0" smtClean="0"/>
              <a:t>‘Here </a:t>
            </a:r>
            <a:r>
              <a:rPr lang="en-US" dirty="0"/>
              <a:t>is your mother</a:t>
            </a:r>
            <a:r>
              <a:rPr lang="en-US" dirty="0" smtClean="0"/>
              <a:t>.’”</a:t>
            </a:r>
          </a:p>
          <a:p>
            <a:pPr marL="0" indent="0">
              <a:buNone/>
            </a:pPr>
            <a:r>
              <a:rPr lang="en-US" dirty="0" smtClean="0"/>
              <a:t>“And </a:t>
            </a:r>
            <a:r>
              <a:rPr lang="en-US" dirty="0"/>
              <a:t>from that hour the disciple took her into his </a:t>
            </a:r>
            <a:r>
              <a:rPr lang="en-US" dirty="0" smtClean="0"/>
              <a:t>home.”   </a:t>
            </a:r>
            <a:r>
              <a:rPr lang="en-US" sz="2800" b="1" dirty="0" smtClean="0"/>
              <a:t>John 19:25-27</a:t>
            </a:r>
            <a:endParaRPr lang="en-US" sz="2800" b="1" dirty="0"/>
          </a:p>
        </p:txBody>
      </p:sp>
    </p:spTree>
    <p:extLst>
      <p:ext uri="{BB962C8B-B14F-4D97-AF65-F5344CB8AC3E}">
        <p14:creationId xmlns:p14="http://schemas.microsoft.com/office/powerpoint/2010/main" val="125616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If a person is a Christian…</a:t>
            </a:r>
            <a:endParaRPr lang="en-US" sz="4800" dirty="0"/>
          </a:p>
        </p:txBody>
      </p:sp>
      <p:sp>
        <p:nvSpPr>
          <p:cNvPr id="3" name="Content Placeholder 2"/>
          <p:cNvSpPr>
            <a:spLocks noGrp="1"/>
          </p:cNvSpPr>
          <p:nvPr>
            <p:ph idx="1"/>
          </p:nvPr>
        </p:nvSpPr>
        <p:spPr>
          <a:xfrm>
            <a:off x="105102" y="990600"/>
            <a:ext cx="8915400" cy="5638800"/>
          </a:xfrm>
        </p:spPr>
        <p:txBody>
          <a:bodyPr>
            <a:noAutofit/>
          </a:bodyPr>
          <a:lstStyle/>
          <a:p>
            <a:pPr marL="0" indent="0">
              <a:spcAft>
                <a:spcPts val="600"/>
              </a:spcAft>
              <a:buNone/>
            </a:pPr>
            <a:r>
              <a:rPr lang="en-US" sz="3000" dirty="0" smtClean="0"/>
              <a:t>“Now </a:t>
            </a:r>
            <a:r>
              <a:rPr lang="en-US" sz="3000" dirty="0"/>
              <a:t>great crowds accompanied him, and he turned and said to them</a:t>
            </a:r>
            <a:r>
              <a:rPr lang="en-US" sz="3000" dirty="0" smtClean="0"/>
              <a:t>, ‘If </a:t>
            </a:r>
            <a:r>
              <a:rPr lang="en-US" sz="3000" dirty="0"/>
              <a:t>anyone comes to me and does not hate his own father and mother and wife and children and brothers and sisters, yes, and even his own life, he cannot be my disciple</a:t>
            </a:r>
            <a:r>
              <a:rPr lang="en-US" sz="3000" dirty="0" smtClean="0"/>
              <a:t>.’”  </a:t>
            </a:r>
            <a:r>
              <a:rPr lang="en-US" sz="2400" b="1" dirty="0" smtClean="0"/>
              <a:t>Luke 14:25-26</a:t>
            </a:r>
            <a:endParaRPr lang="en-US" sz="3000" b="1" dirty="0" smtClean="0"/>
          </a:p>
          <a:p>
            <a:pPr marL="0" indent="0">
              <a:spcAft>
                <a:spcPts val="600"/>
              </a:spcAft>
              <a:buNone/>
            </a:pPr>
            <a:r>
              <a:rPr lang="en-US" sz="3000" dirty="0"/>
              <a:t>“No one can serve two masters, for either he will hate the one and love the other, or he will be devoted to the one and despise the other. You cannot serve God and </a:t>
            </a:r>
            <a:r>
              <a:rPr lang="en-US" sz="3000" dirty="0" smtClean="0"/>
              <a:t>money.”  </a:t>
            </a:r>
            <a:r>
              <a:rPr lang="en-US" sz="2400" b="1" dirty="0"/>
              <a:t>Matthew 6:24</a:t>
            </a:r>
          </a:p>
          <a:p>
            <a:pPr marL="0" indent="0">
              <a:spcAft>
                <a:spcPts val="600"/>
              </a:spcAft>
              <a:buNone/>
            </a:pPr>
            <a:r>
              <a:rPr lang="en-US" sz="3000" dirty="0" smtClean="0"/>
              <a:t>“And </a:t>
            </a:r>
            <a:r>
              <a:rPr lang="en-US" sz="3000" dirty="0"/>
              <a:t>whoever does not carry their cross and follow me cannot be my disciple</a:t>
            </a:r>
            <a:r>
              <a:rPr lang="en-US" sz="3000" dirty="0" smtClean="0"/>
              <a:t>.”  </a:t>
            </a:r>
            <a:r>
              <a:rPr lang="en-US" sz="2400" b="1" dirty="0"/>
              <a:t>Luke 14:27</a:t>
            </a:r>
          </a:p>
          <a:p>
            <a:pPr marL="0" indent="0">
              <a:spcAft>
                <a:spcPts val="600"/>
              </a:spcAft>
              <a:buNone/>
            </a:pPr>
            <a:endParaRPr lang="en-US" sz="3000" dirty="0"/>
          </a:p>
        </p:txBody>
      </p:sp>
    </p:spTree>
    <p:extLst>
      <p:ext uri="{BB962C8B-B14F-4D97-AF65-F5344CB8AC3E}">
        <p14:creationId xmlns:p14="http://schemas.microsoft.com/office/powerpoint/2010/main" val="375612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If a person is a Christian…</a:t>
            </a:r>
            <a:endParaRPr lang="en-US" sz="4800" dirty="0"/>
          </a:p>
        </p:txBody>
      </p:sp>
      <p:sp>
        <p:nvSpPr>
          <p:cNvPr id="3" name="Content Placeholder 2"/>
          <p:cNvSpPr>
            <a:spLocks noGrp="1"/>
          </p:cNvSpPr>
          <p:nvPr>
            <p:ph idx="1"/>
          </p:nvPr>
        </p:nvSpPr>
        <p:spPr>
          <a:xfrm>
            <a:off x="105102" y="990600"/>
            <a:ext cx="8915400" cy="5638800"/>
          </a:xfrm>
        </p:spPr>
        <p:txBody>
          <a:bodyPr>
            <a:noAutofit/>
          </a:bodyPr>
          <a:lstStyle/>
          <a:p>
            <a:pPr marL="0" indent="0">
              <a:buNone/>
            </a:pPr>
            <a:r>
              <a:rPr lang="en-US" sz="3000" dirty="0" smtClean="0"/>
              <a:t>“As </a:t>
            </a:r>
            <a:r>
              <a:rPr lang="en-US" sz="3000" dirty="0"/>
              <a:t>Jesus walked beside the Sea of Galilee, he saw Simon and his brother Andrew casting a net into the lake, for they were fishermen. </a:t>
            </a:r>
            <a:r>
              <a:rPr lang="en-US" sz="3000" dirty="0" smtClean="0"/>
              <a:t>“</a:t>
            </a:r>
            <a:r>
              <a:rPr lang="en-US" sz="3000" dirty="0"/>
              <a:t>Come, follow me,” Jesus said, “and I will send you out to fish for people</a:t>
            </a:r>
            <a:r>
              <a:rPr lang="en-US" sz="3000" dirty="0" smtClean="0"/>
              <a:t>.” </a:t>
            </a:r>
            <a:r>
              <a:rPr lang="en-US" sz="3000" dirty="0"/>
              <a:t>At once they left their nets and followed him</a:t>
            </a:r>
            <a:r>
              <a:rPr lang="en-US" sz="3000" dirty="0" smtClean="0"/>
              <a:t>.”  </a:t>
            </a:r>
            <a:r>
              <a:rPr lang="en-US" sz="3000" b="1" dirty="0" smtClean="0"/>
              <a:t>Mark 1:16-18</a:t>
            </a:r>
            <a:endParaRPr lang="en-US" sz="3000" b="1" dirty="0"/>
          </a:p>
          <a:p>
            <a:pPr marL="0" indent="0">
              <a:buNone/>
            </a:pPr>
            <a:r>
              <a:rPr lang="en-US" sz="3000" dirty="0" smtClean="0"/>
              <a:t>“When </a:t>
            </a:r>
            <a:r>
              <a:rPr lang="en-US" sz="3000" dirty="0"/>
              <a:t>he had gone a little farther, he saw James son of Zebedee and his brother John in a boat, preparing their nets. </a:t>
            </a:r>
            <a:r>
              <a:rPr lang="en-US" sz="3000" dirty="0" smtClean="0"/>
              <a:t>Without </a:t>
            </a:r>
            <a:r>
              <a:rPr lang="en-US" sz="3000" dirty="0"/>
              <a:t>delay he called them, and they </a:t>
            </a:r>
            <a:r>
              <a:rPr lang="en-US" sz="3000" u="sng" dirty="0"/>
              <a:t>left their father Zebedee</a:t>
            </a:r>
            <a:r>
              <a:rPr lang="en-US" sz="3000" dirty="0"/>
              <a:t> in the boat with the hired men </a:t>
            </a:r>
            <a:r>
              <a:rPr lang="en-US" sz="3000" u="sng" dirty="0"/>
              <a:t>and followed him</a:t>
            </a:r>
            <a:r>
              <a:rPr lang="en-US" sz="3000" dirty="0" smtClean="0"/>
              <a:t>.” </a:t>
            </a:r>
            <a:r>
              <a:rPr lang="en-US" sz="3000" b="1" dirty="0"/>
              <a:t>Mark </a:t>
            </a:r>
            <a:r>
              <a:rPr lang="en-US" sz="3000" b="1" dirty="0" smtClean="0"/>
              <a:t>1:19-20</a:t>
            </a:r>
          </a:p>
          <a:p>
            <a:r>
              <a:rPr lang="en-US" sz="3000" dirty="0" smtClean="0"/>
              <a:t>When we follow Jesus, He may call us to something different (and in a different place) than our parents.</a:t>
            </a:r>
            <a:endParaRPr lang="en-US" sz="3000" b="1" dirty="0"/>
          </a:p>
        </p:txBody>
      </p:sp>
    </p:spTree>
    <p:extLst>
      <p:ext uri="{BB962C8B-B14F-4D97-AF65-F5344CB8AC3E}">
        <p14:creationId xmlns:p14="http://schemas.microsoft.com/office/powerpoint/2010/main" val="1776933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If a person is a Christian…</a:t>
            </a:r>
            <a:endParaRPr lang="en-US" sz="4800" dirty="0"/>
          </a:p>
        </p:txBody>
      </p:sp>
      <p:sp>
        <p:nvSpPr>
          <p:cNvPr id="3" name="Content Placeholder 2"/>
          <p:cNvSpPr>
            <a:spLocks noGrp="1"/>
          </p:cNvSpPr>
          <p:nvPr>
            <p:ph idx="1"/>
          </p:nvPr>
        </p:nvSpPr>
        <p:spPr>
          <a:xfrm>
            <a:off x="105102" y="990600"/>
            <a:ext cx="8915400" cy="5638800"/>
          </a:xfrm>
        </p:spPr>
        <p:txBody>
          <a:bodyPr>
            <a:noAutofit/>
          </a:bodyPr>
          <a:lstStyle/>
          <a:p>
            <a:pPr marL="0" indent="0">
              <a:buNone/>
            </a:pPr>
            <a:r>
              <a:rPr lang="en-US" sz="3400" dirty="0" smtClean="0"/>
              <a:t>“Therefore</a:t>
            </a:r>
            <a:r>
              <a:rPr lang="en-US" sz="3400" dirty="0"/>
              <a:t>, if anyone is in Christ, he is a new creation; old things have passed away, and look, new things have come.”  </a:t>
            </a:r>
            <a:r>
              <a:rPr lang="en-US" sz="3400" b="1" dirty="0"/>
              <a:t>2 Corinthians 5:17</a:t>
            </a:r>
          </a:p>
          <a:p>
            <a:pPr marL="0" indent="0">
              <a:buNone/>
            </a:pPr>
            <a:r>
              <a:rPr lang="en-US" sz="3400" dirty="0" smtClean="0"/>
              <a:t>“But </a:t>
            </a:r>
            <a:r>
              <a:rPr lang="en-US" sz="3400" dirty="0"/>
              <a:t>the fruit of the Spirit is love, joy, peace, patience, kindness, goodness, </a:t>
            </a:r>
            <a:r>
              <a:rPr lang="en-US" sz="3400" dirty="0" smtClean="0"/>
              <a:t>faith, </a:t>
            </a:r>
            <a:r>
              <a:rPr lang="en-US" sz="3400" dirty="0"/>
              <a:t>gentleness, self-control. Against such things there is no law</a:t>
            </a:r>
            <a:r>
              <a:rPr lang="en-US" sz="3400" dirty="0" smtClean="0"/>
              <a:t>.”  </a:t>
            </a:r>
            <a:r>
              <a:rPr lang="en-US" sz="3400" b="1" dirty="0" smtClean="0"/>
              <a:t>Galatians 5:22-23</a:t>
            </a:r>
          </a:p>
          <a:p>
            <a:r>
              <a:rPr lang="en-US" sz="3400" dirty="0" smtClean="0"/>
              <a:t>Your parents should see good difference in your life!</a:t>
            </a:r>
            <a:endParaRPr lang="en-US" sz="3400" dirty="0"/>
          </a:p>
        </p:txBody>
      </p:sp>
    </p:spTree>
    <p:extLst>
      <p:ext uri="{BB962C8B-B14F-4D97-AF65-F5344CB8AC3E}">
        <p14:creationId xmlns:p14="http://schemas.microsoft.com/office/powerpoint/2010/main" val="2854269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Autofit/>
          </a:bodyPr>
          <a:lstStyle/>
          <a:p>
            <a:r>
              <a:rPr lang="en-US" b="1" dirty="0"/>
              <a:t>How can </a:t>
            </a:r>
            <a:r>
              <a:rPr lang="en-US" b="1" dirty="0" smtClean="0"/>
              <a:t>Parents and </a:t>
            </a:r>
            <a:r>
              <a:rPr lang="en-US" b="1" dirty="0"/>
              <a:t>Adult Children Respect Each Other?</a:t>
            </a:r>
            <a:endParaRPr lang="en-US" dirty="0"/>
          </a:p>
        </p:txBody>
      </p:sp>
      <p:sp>
        <p:nvSpPr>
          <p:cNvPr id="3" name="Content Placeholder 2"/>
          <p:cNvSpPr>
            <a:spLocks noGrp="1"/>
          </p:cNvSpPr>
          <p:nvPr>
            <p:ph idx="1"/>
          </p:nvPr>
        </p:nvSpPr>
        <p:spPr>
          <a:xfrm>
            <a:off x="152400" y="1524000"/>
            <a:ext cx="8839200" cy="4953000"/>
          </a:xfrm>
        </p:spPr>
        <p:txBody>
          <a:bodyPr>
            <a:normAutofit/>
          </a:bodyPr>
          <a:lstStyle/>
          <a:p>
            <a:pPr>
              <a:spcAft>
                <a:spcPts val="600"/>
              </a:spcAft>
            </a:pPr>
            <a:r>
              <a:rPr lang="en-US" sz="3600" dirty="0" smtClean="0"/>
              <a:t>How does the Parent-Child relationship change as we age?</a:t>
            </a:r>
          </a:p>
          <a:p>
            <a:pPr>
              <a:spcAft>
                <a:spcPts val="600"/>
              </a:spcAft>
            </a:pPr>
            <a:r>
              <a:rPr lang="en-US" sz="3600" dirty="0" smtClean="0"/>
              <a:t>What “stress points” can exist between Parents and their adult children?</a:t>
            </a:r>
          </a:p>
          <a:p>
            <a:pPr>
              <a:spcAft>
                <a:spcPts val="600"/>
              </a:spcAft>
            </a:pPr>
            <a:r>
              <a:rPr lang="en-US" sz="3600" dirty="0" smtClean="0"/>
              <a:t>What does Respect look like?</a:t>
            </a:r>
          </a:p>
          <a:p>
            <a:pPr>
              <a:spcAft>
                <a:spcPts val="600"/>
              </a:spcAft>
            </a:pPr>
            <a:r>
              <a:rPr lang="en-US" sz="3600" dirty="0" smtClean="0"/>
              <a:t>How is the Parent-Child relationship affected if I become a Christian?</a:t>
            </a:r>
            <a:endParaRPr lang="en-US" sz="3600" dirty="0"/>
          </a:p>
        </p:txBody>
      </p:sp>
    </p:spTree>
    <p:extLst>
      <p:ext uri="{BB962C8B-B14F-4D97-AF65-F5344CB8AC3E}">
        <p14:creationId xmlns:p14="http://schemas.microsoft.com/office/powerpoint/2010/main" val="37543946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Is the </a:t>
            </a:r>
            <a:r>
              <a:rPr lang="en-US" sz="4800" b="1" u="sng" dirty="0"/>
              <a:t>P</a:t>
            </a:r>
            <a:r>
              <a:rPr lang="en-US" sz="4800" b="1" u="sng" dirty="0" smtClean="0"/>
              <a:t>rice </a:t>
            </a:r>
            <a:r>
              <a:rPr lang="en-US" sz="4800" b="1" u="sng" dirty="0"/>
              <a:t>T</a:t>
            </a:r>
            <a:r>
              <a:rPr lang="en-US" sz="4800" b="1" u="sng" dirty="0" smtClean="0"/>
              <a:t>oo </a:t>
            </a:r>
            <a:r>
              <a:rPr lang="en-US" sz="4800" b="1" u="sng" dirty="0"/>
              <a:t>H</a:t>
            </a:r>
            <a:r>
              <a:rPr lang="en-US" sz="4800" b="1" u="sng" dirty="0" smtClean="0"/>
              <a:t>igh?</a:t>
            </a:r>
            <a:endParaRPr lang="en-US" sz="4800" dirty="0"/>
          </a:p>
        </p:txBody>
      </p:sp>
      <p:sp>
        <p:nvSpPr>
          <p:cNvPr id="3" name="Content Placeholder 2"/>
          <p:cNvSpPr>
            <a:spLocks noGrp="1"/>
          </p:cNvSpPr>
          <p:nvPr>
            <p:ph idx="1"/>
          </p:nvPr>
        </p:nvSpPr>
        <p:spPr>
          <a:xfrm>
            <a:off x="105102" y="990600"/>
            <a:ext cx="8915400" cy="5638800"/>
          </a:xfrm>
        </p:spPr>
        <p:txBody>
          <a:bodyPr>
            <a:noAutofit/>
          </a:bodyPr>
          <a:lstStyle/>
          <a:p>
            <a:pPr marL="0" indent="0">
              <a:buNone/>
            </a:pPr>
            <a:r>
              <a:rPr lang="en-US" sz="3000" dirty="0" smtClean="0"/>
              <a:t>“The </a:t>
            </a:r>
            <a:r>
              <a:rPr lang="en-US" sz="3000" dirty="0"/>
              <a:t>kingdom of heaven is like treasure hidden in a field. When a man found it, he hid it again, and then in his joy went and sold all he had and bought that field</a:t>
            </a:r>
            <a:r>
              <a:rPr lang="en-US" sz="3000" dirty="0" smtClean="0"/>
              <a:t>.”  </a:t>
            </a:r>
            <a:r>
              <a:rPr lang="en-US" sz="2400" b="1" dirty="0" smtClean="0"/>
              <a:t>Matthew 13:44</a:t>
            </a:r>
          </a:p>
          <a:p>
            <a:r>
              <a:rPr lang="en-US" sz="3000" dirty="0" smtClean="0"/>
              <a:t>Imagine how this man’s family thought about his behavior?</a:t>
            </a:r>
            <a:endParaRPr lang="en-US" sz="3000" dirty="0"/>
          </a:p>
          <a:p>
            <a:pPr marL="0" indent="0">
              <a:buNone/>
            </a:pPr>
            <a:r>
              <a:rPr lang="en-US" sz="3000" dirty="0" smtClean="0"/>
              <a:t>“</a:t>
            </a:r>
            <a:r>
              <a:rPr lang="en-US" sz="3000" dirty="0"/>
              <a:t>Again, the kingdom of heaven is like a merchant looking for fine pearls</a:t>
            </a:r>
            <a:r>
              <a:rPr lang="en-US" sz="3000" dirty="0" smtClean="0"/>
              <a:t>. </a:t>
            </a:r>
            <a:r>
              <a:rPr lang="en-US" sz="3000" dirty="0"/>
              <a:t>When he found one of great value, he went away and sold everything he had and bought it</a:t>
            </a:r>
            <a:r>
              <a:rPr lang="en-US" sz="3000" dirty="0" smtClean="0"/>
              <a:t>.” </a:t>
            </a:r>
            <a:r>
              <a:rPr lang="en-US" sz="2400" b="1" dirty="0"/>
              <a:t>Matthew </a:t>
            </a:r>
            <a:r>
              <a:rPr lang="en-US" sz="2400" b="1" dirty="0" smtClean="0"/>
              <a:t>13:45-46</a:t>
            </a:r>
          </a:p>
          <a:p>
            <a:r>
              <a:rPr lang="en-US" sz="3000" dirty="0"/>
              <a:t>Your family might be thinking, “Don’t be so strange! Just live like everyone else!”</a:t>
            </a:r>
          </a:p>
        </p:txBody>
      </p:sp>
    </p:spTree>
    <p:extLst>
      <p:ext uri="{BB962C8B-B14F-4D97-AF65-F5344CB8AC3E}">
        <p14:creationId xmlns:p14="http://schemas.microsoft.com/office/powerpoint/2010/main" val="116161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Autofit/>
          </a:bodyPr>
          <a:lstStyle/>
          <a:p>
            <a:r>
              <a:rPr lang="en-US" sz="4800" b="1" u="sng" dirty="0" smtClean="0"/>
              <a:t>Some closing thoughts…</a:t>
            </a:r>
            <a:endParaRPr lang="en-US" sz="4800" dirty="0"/>
          </a:p>
        </p:txBody>
      </p:sp>
      <p:sp>
        <p:nvSpPr>
          <p:cNvPr id="3" name="Content Placeholder 2"/>
          <p:cNvSpPr>
            <a:spLocks noGrp="1"/>
          </p:cNvSpPr>
          <p:nvPr>
            <p:ph idx="1"/>
          </p:nvPr>
        </p:nvSpPr>
        <p:spPr>
          <a:xfrm>
            <a:off x="105102" y="990600"/>
            <a:ext cx="8915400" cy="5638800"/>
          </a:xfrm>
        </p:spPr>
        <p:txBody>
          <a:bodyPr>
            <a:noAutofit/>
          </a:bodyPr>
          <a:lstStyle/>
          <a:p>
            <a:pPr>
              <a:spcAft>
                <a:spcPts val="1200"/>
              </a:spcAft>
            </a:pPr>
            <a:r>
              <a:rPr lang="en-US" sz="3000" dirty="0" smtClean="0"/>
              <a:t>The Bible is clear:  </a:t>
            </a:r>
            <a:r>
              <a:rPr lang="en-US" sz="3000" u="sng" dirty="0" smtClean="0"/>
              <a:t>Honor</a:t>
            </a:r>
            <a:r>
              <a:rPr lang="en-US" sz="3000" dirty="0" smtClean="0"/>
              <a:t> your parents and </a:t>
            </a:r>
            <a:r>
              <a:rPr lang="en-US" sz="3000" u="sng" dirty="0" smtClean="0"/>
              <a:t>obey</a:t>
            </a:r>
            <a:r>
              <a:rPr lang="en-US" sz="3000" dirty="0" smtClean="0"/>
              <a:t> them </a:t>
            </a:r>
            <a:r>
              <a:rPr lang="en-US" sz="3000" u="sng" dirty="0" smtClean="0"/>
              <a:t>in the Lord</a:t>
            </a:r>
            <a:r>
              <a:rPr lang="en-US" sz="3000" dirty="0" smtClean="0"/>
              <a:t>.</a:t>
            </a:r>
          </a:p>
          <a:p>
            <a:pPr>
              <a:spcAft>
                <a:spcPts val="1200"/>
              </a:spcAft>
            </a:pPr>
            <a:r>
              <a:rPr lang="en-US" sz="3000" dirty="0" smtClean="0"/>
              <a:t>When you become a Christian, your parents should see </a:t>
            </a:r>
            <a:r>
              <a:rPr lang="en-US" sz="3000" u="sng" dirty="0" smtClean="0"/>
              <a:t>a wonderful difference</a:t>
            </a:r>
            <a:r>
              <a:rPr lang="en-US" sz="3000" dirty="0" smtClean="0"/>
              <a:t> in your life.  They should feel </a:t>
            </a:r>
            <a:r>
              <a:rPr lang="en-US" sz="3000" u="sng" dirty="0" smtClean="0"/>
              <a:t>more love and respect</a:t>
            </a:r>
            <a:r>
              <a:rPr lang="en-US" sz="3000" dirty="0" smtClean="0"/>
              <a:t>, not grumbling obedience.</a:t>
            </a:r>
          </a:p>
          <a:p>
            <a:pPr>
              <a:spcAft>
                <a:spcPts val="1200"/>
              </a:spcAft>
            </a:pPr>
            <a:r>
              <a:rPr lang="en-US" sz="3000" dirty="0" smtClean="0"/>
              <a:t>When you become a Christian, </a:t>
            </a:r>
            <a:r>
              <a:rPr lang="en-US" sz="3000" u="sng" dirty="0" smtClean="0"/>
              <a:t>you have a new Lord</a:t>
            </a:r>
            <a:r>
              <a:rPr lang="en-US" sz="3000" dirty="0" smtClean="0"/>
              <a:t>.</a:t>
            </a:r>
          </a:p>
          <a:p>
            <a:pPr>
              <a:spcAft>
                <a:spcPts val="1200"/>
              </a:spcAft>
            </a:pPr>
            <a:r>
              <a:rPr lang="en-US" sz="3000" dirty="0" smtClean="0"/>
              <a:t>If you ever feel that you must choose between obedience to Jesus or obedience to your parents, </a:t>
            </a:r>
            <a:r>
              <a:rPr lang="en-US" sz="3000" u="sng" dirty="0" smtClean="0"/>
              <a:t>be careful</a:t>
            </a:r>
            <a:r>
              <a:rPr lang="en-US" sz="3000" dirty="0" smtClean="0"/>
              <a:t>!  Spend time in </a:t>
            </a:r>
            <a:r>
              <a:rPr lang="en-US" sz="3000" u="sng" dirty="0" smtClean="0"/>
              <a:t>prayer</a:t>
            </a:r>
            <a:r>
              <a:rPr lang="en-US" sz="3000" dirty="0" smtClean="0"/>
              <a:t>, study the </a:t>
            </a:r>
            <a:r>
              <a:rPr lang="en-US" sz="3000" u="sng" dirty="0" smtClean="0"/>
              <a:t>Bible</a:t>
            </a:r>
            <a:r>
              <a:rPr lang="en-US" sz="3000" dirty="0" smtClean="0"/>
              <a:t>, and seek </a:t>
            </a:r>
            <a:r>
              <a:rPr lang="en-US" sz="3000" u="sng" dirty="0" smtClean="0"/>
              <a:t>counsel</a:t>
            </a:r>
            <a:r>
              <a:rPr lang="en-US" sz="3000" dirty="0" smtClean="0"/>
              <a:t> from mature Christians.</a:t>
            </a:r>
            <a:endParaRPr lang="en-US" sz="3000" dirty="0"/>
          </a:p>
        </p:txBody>
      </p:sp>
    </p:spTree>
    <p:extLst>
      <p:ext uri="{BB962C8B-B14F-4D97-AF65-F5344CB8AC3E}">
        <p14:creationId xmlns:p14="http://schemas.microsoft.com/office/powerpoint/2010/main" val="160310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082173" y="990600"/>
            <a:ext cx="5061827" cy="5906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381000" y="76200"/>
            <a:ext cx="8229600" cy="868362"/>
          </a:xfrm>
        </p:spPr>
        <p:txBody>
          <a:bodyPr>
            <a:normAutofit/>
          </a:bodyPr>
          <a:lstStyle/>
          <a:p>
            <a:r>
              <a:rPr lang="en-US" b="1" u="sng" dirty="0" smtClean="0"/>
              <a:t>Parents and Young Children</a:t>
            </a:r>
            <a:endParaRPr lang="en-US" b="1" u="sng" dirty="0"/>
          </a:p>
        </p:txBody>
      </p:sp>
      <p:sp>
        <p:nvSpPr>
          <p:cNvPr id="4" name="Content Placeholder 3"/>
          <p:cNvSpPr>
            <a:spLocks noGrp="1"/>
          </p:cNvSpPr>
          <p:nvPr>
            <p:ph idx="1"/>
          </p:nvPr>
        </p:nvSpPr>
        <p:spPr>
          <a:xfrm>
            <a:off x="0" y="990600"/>
            <a:ext cx="4082173" cy="5410200"/>
          </a:xfrm>
        </p:spPr>
        <p:txBody>
          <a:bodyPr/>
          <a:lstStyle/>
          <a:p>
            <a:pPr>
              <a:spcAft>
                <a:spcPts val="600"/>
              </a:spcAft>
            </a:pPr>
            <a:r>
              <a:rPr lang="en-US" dirty="0" smtClean="0"/>
              <a:t>Meet our physical and emotional needs</a:t>
            </a:r>
          </a:p>
          <a:p>
            <a:pPr>
              <a:spcAft>
                <a:spcPts val="600"/>
              </a:spcAft>
            </a:pPr>
            <a:r>
              <a:rPr lang="en-US" dirty="0" smtClean="0"/>
              <a:t>Set appropriate boundaries and make wise decisions</a:t>
            </a:r>
          </a:p>
          <a:p>
            <a:pPr>
              <a:spcAft>
                <a:spcPts val="600"/>
              </a:spcAft>
            </a:pPr>
            <a:r>
              <a:rPr lang="en-US" dirty="0"/>
              <a:t>Provide </a:t>
            </a:r>
            <a:r>
              <a:rPr lang="en-US" dirty="0" smtClean="0"/>
              <a:t>stability and good </a:t>
            </a:r>
            <a:r>
              <a:rPr lang="en-US" dirty="0"/>
              <a:t>role models</a:t>
            </a:r>
          </a:p>
          <a:p>
            <a:pPr>
              <a:spcAft>
                <a:spcPts val="600"/>
              </a:spcAft>
            </a:pPr>
            <a:r>
              <a:rPr lang="en-US" dirty="0" smtClean="0"/>
              <a:t>Show unconditional love</a:t>
            </a:r>
          </a:p>
        </p:txBody>
      </p:sp>
      <p:sp>
        <p:nvSpPr>
          <p:cNvPr id="3" name="TextBox 2"/>
          <p:cNvSpPr txBox="1"/>
          <p:nvPr/>
        </p:nvSpPr>
        <p:spPr>
          <a:xfrm>
            <a:off x="5181600" y="1752600"/>
            <a:ext cx="2819400" cy="1631216"/>
          </a:xfrm>
          <a:prstGeom prst="rect">
            <a:avLst/>
          </a:prstGeom>
          <a:solidFill>
            <a:schemeClr val="bg1"/>
          </a:solidFill>
        </p:spPr>
        <p:txBody>
          <a:bodyPr wrap="square" rtlCol="0">
            <a:spAutoFit/>
          </a:bodyPr>
          <a:lstStyle/>
          <a:p>
            <a:pPr algn="ctr"/>
            <a:r>
              <a:rPr lang="en-US" sz="2000" b="1" dirty="0" smtClean="0"/>
              <a:t>Decisions + Support</a:t>
            </a:r>
          </a:p>
          <a:p>
            <a:pPr algn="ctr"/>
            <a:r>
              <a:rPr lang="en-US" sz="2000" dirty="0" smtClean="0"/>
              <a:t>Encouragement</a:t>
            </a:r>
          </a:p>
          <a:p>
            <a:pPr algn="ctr"/>
            <a:r>
              <a:rPr lang="en-US" sz="2000" dirty="0" smtClean="0"/>
              <a:t>Affection</a:t>
            </a:r>
          </a:p>
          <a:p>
            <a:pPr algn="ctr"/>
            <a:r>
              <a:rPr lang="en-US" sz="2000" dirty="0" smtClean="0"/>
              <a:t>Comfort</a:t>
            </a:r>
          </a:p>
          <a:p>
            <a:pPr algn="ctr"/>
            <a:r>
              <a:rPr lang="en-US" sz="2000" dirty="0" smtClean="0"/>
              <a:t>Security</a:t>
            </a:r>
            <a:endParaRPr lang="en-US" sz="2000" dirty="0"/>
          </a:p>
        </p:txBody>
      </p:sp>
      <p:sp>
        <p:nvSpPr>
          <p:cNvPr id="5" name="TextBox 4"/>
          <p:cNvSpPr txBox="1"/>
          <p:nvPr/>
        </p:nvSpPr>
        <p:spPr>
          <a:xfrm>
            <a:off x="0" y="6581001"/>
            <a:ext cx="4038600" cy="276999"/>
          </a:xfrm>
          <a:prstGeom prst="rect">
            <a:avLst/>
          </a:prstGeom>
          <a:noFill/>
        </p:spPr>
        <p:txBody>
          <a:bodyPr wrap="square" rtlCol="0">
            <a:spAutoFit/>
          </a:bodyPr>
          <a:lstStyle/>
          <a:p>
            <a:r>
              <a:rPr lang="en-US" sz="1200" dirty="0" smtClean="0">
                <a:latin typeface="Arial Narrow" panose="020B0606020202030204" pitchFamily="34" charset="0"/>
              </a:rPr>
              <a:t>From “The Marriage Course”, 2015 Alpha International, London, UK</a:t>
            </a:r>
            <a:endParaRPr lang="en-US" sz="1200" dirty="0">
              <a:latin typeface="Arial Narrow" panose="020B0606020202030204" pitchFamily="34" charset="0"/>
            </a:endParaRPr>
          </a:p>
        </p:txBody>
      </p:sp>
    </p:spTree>
    <p:extLst>
      <p:ext uri="{BB962C8B-B14F-4D97-AF65-F5344CB8AC3E}">
        <p14:creationId xmlns:p14="http://schemas.microsoft.com/office/powerpoint/2010/main" val="45082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886200" y="1563925"/>
            <a:ext cx="5181600" cy="354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76200"/>
            <a:ext cx="8229600" cy="868362"/>
          </a:xfrm>
        </p:spPr>
        <p:txBody>
          <a:bodyPr>
            <a:normAutofit/>
          </a:bodyPr>
          <a:lstStyle/>
          <a:p>
            <a:r>
              <a:rPr lang="en-US" b="1" u="sng" dirty="0" smtClean="0"/>
              <a:t>Parents and Teenage Children</a:t>
            </a:r>
            <a:endParaRPr lang="en-US" b="1" u="sng" dirty="0"/>
          </a:p>
        </p:txBody>
      </p:sp>
      <p:sp>
        <p:nvSpPr>
          <p:cNvPr id="4" name="Content Placeholder 3"/>
          <p:cNvSpPr>
            <a:spLocks noGrp="1"/>
          </p:cNvSpPr>
          <p:nvPr>
            <p:ph idx="1"/>
          </p:nvPr>
        </p:nvSpPr>
        <p:spPr>
          <a:xfrm>
            <a:off x="0" y="990600"/>
            <a:ext cx="4267200" cy="5812109"/>
          </a:xfrm>
        </p:spPr>
        <p:txBody>
          <a:bodyPr>
            <a:normAutofit/>
          </a:bodyPr>
          <a:lstStyle/>
          <a:p>
            <a:r>
              <a:rPr lang="en-US" dirty="0" smtClean="0"/>
              <a:t>Give increasing independence: allow decisions and failure</a:t>
            </a:r>
            <a:endParaRPr lang="en-US" b="1" dirty="0" smtClean="0"/>
          </a:p>
          <a:p>
            <a:r>
              <a:rPr lang="en-US" dirty="0" smtClean="0"/>
              <a:t>Continue meeting physical and emotional needs</a:t>
            </a:r>
          </a:p>
          <a:p>
            <a:r>
              <a:rPr lang="en-US" dirty="0" smtClean="0"/>
              <a:t>Set appropriate boundaries</a:t>
            </a:r>
          </a:p>
          <a:p>
            <a:r>
              <a:rPr lang="en-US" dirty="0" smtClean="0"/>
              <a:t>Teach us about their needs and start to give something back</a:t>
            </a:r>
          </a:p>
        </p:txBody>
      </p:sp>
      <p:sp>
        <p:nvSpPr>
          <p:cNvPr id="5" name="TextBox 4"/>
          <p:cNvSpPr txBox="1"/>
          <p:nvPr/>
        </p:nvSpPr>
        <p:spPr>
          <a:xfrm>
            <a:off x="5799160" y="2921877"/>
            <a:ext cx="1371600" cy="523220"/>
          </a:xfrm>
          <a:prstGeom prst="rect">
            <a:avLst/>
          </a:prstGeom>
          <a:solidFill>
            <a:schemeClr val="bg1"/>
          </a:solidFill>
        </p:spPr>
        <p:txBody>
          <a:bodyPr wrap="square" rtlCol="0">
            <a:spAutoFit/>
          </a:bodyPr>
          <a:lstStyle/>
          <a:p>
            <a:r>
              <a:rPr lang="en-US" sz="2800" dirty="0" smtClean="0"/>
              <a:t>Support</a:t>
            </a:r>
            <a:endParaRPr lang="en-US" sz="2800" dirty="0"/>
          </a:p>
        </p:txBody>
      </p:sp>
      <p:sp>
        <p:nvSpPr>
          <p:cNvPr id="7" name="TextBox 6"/>
          <p:cNvSpPr txBox="1"/>
          <p:nvPr/>
        </p:nvSpPr>
        <p:spPr>
          <a:xfrm>
            <a:off x="5105400" y="6581001"/>
            <a:ext cx="4038600" cy="276999"/>
          </a:xfrm>
          <a:prstGeom prst="rect">
            <a:avLst/>
          </a:prstGeom>
          <a:noFill/>
        </p:spPr>
        <p:txBody>
          <a:bodyPr wrap="square" rtlCol="0">
            <a:spAutoFit/>
          </a:bodyPr>
          <a:lstStyle/>
          <a:p>
            <a:r>
              <a:rPr lang="en-US" sz="1200" dirty="0" smtClean="0">
                <a:latin typeface="Arial Narrow" panose="020B0606020202030204" pitchFamily="34" charset="0"/>
              </a:rPr>
              <a:t>From “The Marriage Course”, 2015 Alpha International, London, UK</a:t>
            </a:r>
            <a:endParaRPr lang="en-US" sz="1200" dirty="0">
              <a:latin typeface="Arial Narrow" panose="020B0606020202030204" pitchFamily="34" charset="0"/>
            </a:endParaRPr>
          </a:p>
        </p:txBody>
      </p:sp>
      <p:sp>
        <p:nvSpPr>
          <p:cNvPr id="6" name="Rectangle 5"/>
          <p:cNvSpPr/>
          <p:nvPr/>
        </p:nvSpPr>
        <p:spPr>
          <a:xfrm>
            <a:off x="5638800" y="2057400"/>
            <a:ext cx="1066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477000" y="2067580"/>
            <a:ext cx="1600200" cy="523220"/>
          </a:xfrm>
          <a:prstGeom prst="rect">
            <a:avLst/>
          </a:prstGeom>
          <a:noFill/>
        </p:spPr>
        <p:txBody>
          <a:bodyPr wrap="square" rtlCol="0">
            <a:spAutoFit/>
          </a:bodyPr>
          <a:lstStyle/>
          <a:p>
            <a:r>
              <a:rPr lang="en-US" sz="2800" dirty="0" smtClean="0"/>
              <a:t>Decisions</a:t>
            </a:r>
            <a:endParaRPr lang="en-US" sz="2800" dirty="0"/>
          </a:p>
        </p:txBody>
      </p:sp>
    </p:spTree>
    <p:extLst>
      <p:ext uri="{BB962C8B-B14F-4D97-AF65-F5344CB8AC3E}">
        <p14:creationId xmlns:p14="http://schemas.microsoft.com/office/powerpoint/2010/main" val="703562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032010" y="1616781"/>
            <a:ext cx="5148587" cy="3336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2" y="245609"/>
            <a:ext cx="9144000" cy="868362"/>
          </a:xfrm>
        </p:spPr>
        <p:txBody>
          <a:bodyPr>
            <a:normAutofit fontScale="90000"/>
          </a:bodyPr>
          <a:lstStyle/>
          <a:p>
            <a:r>
              <a:rPr lang="en-US" b="1" u="sng" dirty="0"/>
              <a:t>Parents </a:t>
            </a:r>
            <a:r>
              <a:rPr lang="en-US" b="1" u="sng" dirty="0" smtClean="0"/>
              <a:t>and College/Young Adult Children</a:t>
            </a:r>
            <a:endParaRPr lang="en-US" b="1" u="sng" dirty="0"/>
          </a:p>
        </p:txBody>
      </p:sp>
      <p:sp>
        <p:nvSpPr>
          <p:cNvPr id="4" name="Content Placeholder 3"/>
          <p:cNvSpPr>
            <a:spLocks noGrp="1"/>
          </p:cNvSpPr>
          <p:nvPr>
            <p:ph idx="1"/>
          </p:nvPr>
        </p:nvSpPr>
        <p:spPr>
          <a:xfrm>
            <a:off x="0" y="1353457"/>
            <a:ext cx="4076698" cy="5504543"/>
          </a:xfrm>
        </p:spPr>
        <p:txBody>
          <a:bodyPr>
            <a:normAutofit/>
          </a:bodyPr>
          <a:lstStyle/>
          <a:p>
            <a:r>
              <a:rPr lang="en-US" dirty="0" smtClean="0"/>
              <a:t>Give support and advice</a:t>
            </a:r>
          </a:p>
          <a:p>
            <a:r>
              <a:rPr lang="en-US" dirty="0" smtClean="0"/>
              <a:t>Allow independence and encourage us to make our own big decisions</a:t>
            </a:r>
          </a:p>
          <a:p>
            <a:r>
              <a:rPr lang="en-US" dirty="0" smtClean="0"/>
              <a:t>Make transition into adult relationships</a:t>
            </a:r>
          </a:p>
        </p:txBody>
      </p:sp>
      <p:sp>
        <p:nvSpPr>
          <p:cNvPr id="3" name="Rounded Rectangle 2"/>
          <p:cNvSpPr/>
          <p:nvPr/>
        </p:nvSpPr>
        <p:spPr>
          <a:xfrm>
            <a:off x="7670442" y="1854558"/>
            <a:ext cx="685800" cy="381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6147492" y="2882721"/>
            <a:ext cx="685800" cy="381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315200" y="1917012"/>
            <a:ext cx="1269642" cy="400110"/>
          </a:xfrm>
          <a:prstGeom prst="rect">
            <a:avLst/>
          </a:prstGeom>
          <a:noFill/>
        </p:spPr>
        <p:txBody>
          <a:bodyPr wrap="square" rtlCol="0">
            <a:spAutoFit/>
          </a:bodyPr>
          <a:lstStyle/>
          <a:p>
            <a:pPr algn="ctr"/>
            <a:r>
              <a:rPr lang="en-US" sz="2000" dirty="0" smtClean="0"/>
              <a:t>Decisions</a:t>
            </a:r>
            <a:endParaRPr lang="en-US" sz="2000" dirty="0"/>
          </a:p>
        </p:txBody>
      </p:sp>
      <p:sp>
        <p:nvSpPr>
          <p:cNvPr id="6" name="TextBox 5"/>
          <p:cNvSpPr txBox="1"/>
          <p:nvPr/>
        </p:nvSpPr>
        <p:spPr>
          <a:xfrm>
            <a:off x="5791200" y="2952690"/>
            <a:ext cx="1191904" cy="400110"/>
          </a:xfrm>
          <a:prstGeom prst="rect">
            <a:avLst/>
          </a:prstGeom>
          <a:noFill/>
        </p:spPr>
        <p:txBody>
          <a:bodyPr wrap="square" rtlCol="0">
            <a:spAutoFit/>
          </a:bodyPr>
          <a:lstStyle/>
          <a:p>
            <a:pPr algn="ctr"/>
            <a:r>
              <a:rPr lang="en-US" sz="2000" dirty="0" smtClean="0"/>
              <a:t>Support</a:t>
            </a:r>
            <a:endParaRPr lang="en-US" sz="2000" dirty="0"/>
          </a:p>
        </p:txBody>
      </p:sp>
      <p:sp>
        <p:nvSpPr>
          <p:cNvPr id="9" name="TextBox 8"/>
          <p:cNvSpPr txBox="1"/>
          <p:nvPr/>
        </p:nvSpPr>
        <p:spPr>
          <a:xfrm>
            <a:off x="5105400" y="6581001"/>
            <a:ext cx="4038600" cy="276999"/>
          </a:xfrm>
          <a:prstGeom prst="rect">
            <a:avLst/>
          </a:prstGeom>
          <a:noFill/>
        </p:spPr>
        <p:txBody>
          <a:bodyPr wrap="square" rtlCol="0">
            <a:spAutoFit/>
          </a:bodyPr>
          <a:lstStyle/>
          <a:p>
            <a:r>
              <a:rPr lang="en-US" sz="1200" dirty="0" smtClean="0">
                <a:latin typeface="Arial Narrow" panose="020B0606020202030204" pitchFamily="34" charset="0"/>
              </a:rPr>
              <a:t>From “The Marriage Course”, 2015 Alpha International, London, UK</a:t>
            </a:r>
            <a:endParaRPr lang="en-US" sz="1200" dirty="0">
              <a:latin typeface="Arial Narrow" panose="020B0606020202030204" pitchFamily="34" charset="0"/>
            </a:endParaRPr>
          </a:p>
        </p:txBody>
      </p:sp>
    </p:spTree>
    <p:extLst>
      <p:ext uri="{BB962C8B-B14F-4D97-AF65-F5344CB8AC3E}">
        <p14:creationId xmlns:p14="http://schemas.microsoft.com/office/powerpoint/2010/main" val="417099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11987" y="3505200"/>
            <a:ext cx="7832013" cy="337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6587" y="0"/>
            <a:ext cx="9144000" cy="868362"/>
          </a:xfrm>
        </p:spPr>
        <p:txBody>
          <a:bodyPr>
            <a:normAutofit/>
          </a:bodyPr>
          <a:lstStyle/>
          <a:p>
            <a:r>
              <a:rPr lang="en-US" b="1" u="sng" dirty="0" smtClean="0"/>
              <a:t>Parents and Newly Married “Children”</a:t>
            </a:r>
            <a:endParaRPr lang="en-US" b="1" u="sng" dirty="0"/>
          </a:p>
        </p:txBody>
      </p:sp>
      <p:sp>
        <p:nvSpPr>
          <p:cNvPr id="4" name="Content Placeholder 3"/>
          <p:cNvSpPr>
            <a:spLocks noGrp="1"/>
          </p:cNvSpPr>
          <p:nvPr>
            <p:ph idx="1"/>
          </p:nvPr>
        </p:nvSpPr>
        <p:spPr>
          <a:xfrm>
            <a:off x="127519" y="914400"/>
            <a:ext cx="8855787" cy="5410200"/>
          </a:xfrm>
        </p:spPr>
        <p:txBody>
          <a:bodyPr>
            <a:noAutofit/>
          </a:bodyPr>
          <a:lstStyle/>
          <a:p>
            <a:r>
              <a:rPr lang="en-US" dirty="0" smtClean="0"/>
              <a:t>Establish new decision-making structures</a:t>
            </a:r>
          </a:p>
          <a:p>
            <a:r>
              <a:rPr lang="en-US" dirty="0"/>
              <a:t>Parents relate to “we</a:t>
            </a:r>
            <a:r>
              <a:rPr lang="en-US" dirty="0" smtClean="0"/>
              <a:t>” </a:t>
            </a:r>
            <a:r>
              <a:rPr lang="en-US" dirty="0"/>
              <a:t>not </a:t>
            </a:r>
            <a:r>
              <a:rPr lang="en-US" dirty="0" smtClean="0"/>
              <a:t>“me”</a:t>
            </a:r>
            <a:endParaRPr lang="en-US" altLang="zh-CN" dirty="0"/>
          </a:p>
          <a:p>
            <a:r>
              <a:rPr lang="en-US" dirty="0" smtClean="0"/>
              <a:t>Set appropriate boundaries to build marriage unity while supporting needs of parents</a:t>
            </a:r>
          </a:p>
        </p:txBody>
      </p:sp>
      <p:sp>
        <p:nvSpPr>
          <p:cNvPr id="3" name="TextBox 2"/>
          <p:cNvSpPr txBox="1"/>
          <p:nvPr/>
        </p:nvSpPr>
        <p:spPr>
          <a:xfrm>
            <a:off x="2635468" y="3505200"/>
            <a:ext cx="1066800" cy="646331"/>
          </a:xfrm>
          <a:prstGeom prst="rect">
            <a:avLst/>
          </a:prstGeom>
          <a:solidFill>
            <a:schemeClr val="bg1"/>
          </a:solidFill>
        </p:spPr>
        <p:txBody>
          <a:bodyPr wrap="square" rtlCol="0">
            <a:spAutoFit/>
          </a:bodyPr>
          <a:lstStyle/>
          <a:p>
            <a:pPr algn="ctr"/>
            <a:r>
              <a:rPr lang="en-US" dirty="0" smtClean="0"/>
              <a:t>Mutual Support</a:t>
            </a:r>
            <a:endParaRPr lang="en-US" dirty="0"/>
          </a:p>
        </p:txBody>
      </p:sp>
      <p:sp>
        <p:nvSpPr>
          <p:cNvPr id="6" name="TextBox 5"/>
          <p:cNvSpPr txBox="1"/>
          <p:nvPr/>
        </p:nvSpPr>
        <p:spPr>
          <a:xfrm>
            <a:off x="6521668" y="3468469"/>
            <a:ext cx="1066800" cy="646331"/>
          </a:xfrm>
          <a:prstGeom prst="rect">
            <a:avLst/>
          </a:prstGeom>
          <a:solidFill>
            <a:schemeClr val="bg1"/>
          </a:solidFill>
        </p:spPr>
        <p:txBody>
          <a:bodyPr wrap="square" rtlCol="0">
            <a:spAutoFit/>
          </a:bodyPr>
          <a:lstStyle/>
          <a:p>
            <a:pPr algn="ctr"/>
            <a:r>
              <a:rPr lang="en-US" dirty="0" smtClean="0"/>
              <a:t>Mutual Support</a:t>
            </a:r>
            <a:endParaRPr lang="en-US" dirty="0"/>
          </a:p>
        </p:txBody>
      </p:sp>
      <p:sp>
        <p:nvSpPr>
          <p:cNvPr id="7" name="TextBox 6"/>
          <p:cNvSpPr txBox="1"/>
          <p:nvPr/>
        </p:nvSpPr>
        <p:spPr>
          <a:xfrm>
            <a:off x="4464268" y="4019490"/>
            <a:ext cx="1524000" cy="400110"/>
          </a:xfrm>
          <a:prstGeom prst="rect">
            <a:avLst/>
          </a:prstGeom>
          <a:solidFill>
            <a:schemeClr val="bg1"/>
          </a:solidFill>
        </p:spPr>
        <p:txBody>
          <a:bodyPr wrap="square" rtlCol="0">
            <a:spAutoFit/>
          </a:bodyPr>
          <a:lstStyle/>
          <a:p>
            <a:pPr algn="ctr"/>
            <a:r>
              <a:rPr lang="en-US" sz="2000" b="1" dirty="0" smtClean="0"/>
              <a:t>Decisions</a:t>
            </a:r>
            <a:endParaRPr lang="en-US" sz="2000" b="1" dirty="0"/>
          </a:p>
        </p:txBody>
      </p:sp>
      <p:sp>
        <p:nvSpPr>
          <p:cNvPr id="11" name="Rectangle 10"/>
          <p:cNvSpPr/>
          <p:nvPr/>
        </p:nvSpPr>
        <p:spPr>
          <a:xfrm>
            <a:off x="4464268" y="4419600"/>
            <a:ext cx="15240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692868" y="4539320"/>
            <a:ext cx="915474" cy="338554"/>
          </a:xfrm>
          <a:prstGeom prst="rect">
            <a:avLst/>
          </a:prstGeom>
          <a:noFill/>
        </p:spPr>
        <p:txBody>
          <a:bodyPr wrap="square" rtlCol="0">
            <a:spAutoFit/>
          </a:bodyPr>
          <a:lstStyle/>
          <a:p>
            <a:pPr algn="ctr"/>
            <a:r>
              <a:rPr lang="en-US" sz="1600" dirty="0" smtClean="0"/>
              <a:t>affection</a:t>
            </a:r>
            <a:endParaRPr lang="en-US" sz="1600" dirty="0"/>
          </a:p>
        </p:txBody>
      </p:sp>
      <p:sp>
        <p:nvSpPr>
          <p:cNvPr id="9" name="TextBox 8"/>
          <p:cNvSpPr txBox="1"/>
          <p:nvPr/>
        </p:nvSpPr>
        <p:spPr>
          <a:xfrm>
            <a:off x="4306501" y="4953000"/>
            <a:ext cx="1681767" cy="338554"/>
          </a:xfrm>
          <a:prstGeom prst="rect">
            <a:avLst/>
          </a:prstGeom>
          <a:noFill/>
        </p:spPr>
        <p:txBody>
          <a:bodyPr wrap="square" rtlCol="0">
            <a:spAutoFit/>
          </a:bodyPr>
          <a:lstStyle/>
          <a:p>
            <a:pPr algn="ctr"/>
            <a:r>
              <a:rPr lang="en-US" sz="1600" dirty="0" smtClean="0"/>
              <a:t>encouragement</a:t>
            </a:r>
            <a:endParaRPr lang="en-US" sz="1600" dirty="0"/>
          </a:p>
        </p:txBody>
      </p:sp>
      <p:cxnSp>
        <p:nvCxnSpPr>
          <p:cNvPr id="10" name="Straight Arrow Connector 9"/>
          <p:cNvCxnSpPr/>
          <p:nvPr/>
        </p:nvCxnSpPr>
        <p:spPr>
          <a:xfrm>
            <a:off x="4388068" y="4861048"/>
            <a:ext cx="1524000"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311868" y="5376446"/>
            <a:ext cx="1681767" cy="338554"/>
          </a:xfrm>
          <a:prstGeom prst="rect">
            <a:avLst/>
          </a:prstGeom>
          <a:noFill/>
        </p:spPr>
        <p:txBody>
          <a:bodyPr wrap="square" rtlCol="0">
            <a:spAutoFit/>
          </a:bodyPr>
          <a:lstStyle/>
          <a:p>
            <a:pPr algn="ctr"/>
            <a:r>
              <a:rPr lang="en-US" sz="1600" dirty="0" smtClean="0"/>
              <a:t>comfort</a:t>
            </a:r>
            <a:endParaRPr lang="en-US" sz="1600" dirty="0"/>
          </a:p>
        </p:txBody>
      </p:sp>
      <p:sp>
        <p:nvSpPr>
          <p:cNvPr id="14" name="TextBox 13"/>
          <p:cNvSpPr txBox="1"/>
          <p:nvPr/>
        </p:nvSpPr>
        <p:spPr>
          <a:xfrm>
            <a:off x="4311868" y="5757446"/>
            <a:ext cx="1681767" cy="338554"/>
          </a:xfrm>
          <a:prstGeom prst="rect">
            <a:avLst/>
          </a:prstGeom>
          <a:noFill/>
        </p:spPr>
        <p:txBody>
          <a:bodyPr wrap="square" rtlCol="0">
            <a:spAutoFit/>
          </a:bodyPr>
          <a:lstStyle/>
          <a:p>
            <a:pPr algn="ctr"/>
            <a:r>
              <a:rPr lang="en-US" sz="1600" dirty="0" smtClean="0"/>
              <a:t>security</a:t>
            </a:r>
            <a:endParaRPr lang="en-US" sz="1600" dirty="0"/>
          </a:p>
        </p:txBody>
      </p:sp>
      <p:cxnSp>
        <p:nvCxnSpPr>
          <p:cNvPr id="15" name="Straight Arrow Connector 14"/>
          <p:cNvCxnSpPr/>
          <p:nvPr/>
        </p:nvCxnSpPr>
        <p:spPr>
          <a:xfrm>
            <a:off x="4388068" y="5257800"/>
            <a:ext cx="1524000"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388068" y="5664558"/>
            <a:ext cx="1524000"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388068" y="6071316"/>
            <a:ext cx="1524000"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638800" y="6581001"/>
            <a:ext cx="3581400" cy="276999"/>
          </a:xfrm>
          <a:prstGeom prst="rect">
            <a:avLst/>
          </a:prstGeom>
          <a:noFill/>
        </p:spPr>
        <p:txBody>
          <a:bodyPr wrap="square" rtlCol="0">
            <a:spAutoFit/>
          </a:bodyPr>
          <a:lstStyle/>
          <a:p>
            <a:r>
              <a:rPr lang="en-US" sz="1200" dirty="0" smtClean="0">
                <a:latin typeface="Arial Narrow" panose="020B0606020202030204" pitchFamily="34" charset="0"/>
              </a:rPr>
              <a:t>From “The Marriage Course”, 2015 Alpha International, UK</a:t>
            </a:r>
            <a:endParaRPr lang="en-US" sz="1200" dirty="0">
              <a:latin typeface="Arial Narrow" panose="020B0606020202030204" pitchFamily="34" charset="0"/>
            </a:endParaRPr>
          </a:p>
        </p:txBody>
      </p:sp>
      <p:sp>
        <p:nvSpPr>
          <p:cNvPr id="5" name="TextBox 4"/>
          <p:cNvSpPr txBox="1"/>
          <p:nvPr/>
        </p:nvSpPr>
        <p:spPr>
          <a:xfrm>
            <a:off x="152400" y="5291554"/>
            <a:ext cx="3352800" cy="1631216"/>
          </a:xfrm>
          <a:prstGeom prst="rect">
            <a:avLst/>
          </a:prstGeom>
          <a:noFill/>
        </p:spPr>
        <p:txBody>
          <a:bodyPr wrap="square" rtlCol="0">
            <a:spAutoFit/>
          </a:bodyPr>
          <a:lstStyle/>
          <a:p>
            <a:r>
              <a:rPr lang="en-US" sz="2000" dirty="0" smtClean="0"/>
              <a:t>“Therefore </a:t>
            </a:r>
            <a:r>
              <a:rPr lang="en-US" sz="2000" dirty="0"/>
              <a:t>a man shall leave his father and his mother and hold fast to his wife, and they shall become one flesh</a:t>
            </a:r>
            <a:r>
              <a:rPr lang="en-US" sz="2000" dirty="0" smtClean="0"/>
              <a:t>.” </a:t>
            </a:r>
          </a:p>
          <a:p>
            <a:r>
              <a:rPr lang="en-US" sz="2000" dirty="0"/>
              <a:t> </a:t>
            </a:r>
            <a:r>
              <a:rPr lang="en-US" sz="2000" dirty="0" smtClean="0"/>
              <a:t>                             </a:t>
            </a:r>
            <a:r>
              <a:rPr lang="en-US" b="1" dirty="0" smtClean="0"/>
              <a:t> Genesis 2:24</a:t>
            </a:r>
            <a:endParaRPr lang="en-US" b="1" dirty="0"/>
          </a:p>
        </p:txBody>
      </p:sp>
    </p:spTree>
    <p:extLst>
      <p:ext uri="{BB962C8B-B14F-4D97-AF65-F5344CB8AC3E}">
        <p14:creationId xmlns:p14="http://schemas.microsoft.com/office/powerpoint/2010/main" val="423698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143000"/>
          </a:xfrm>
        </p:spPr>
        <p:txBody>
          <a:bodyPr>
            <a:normAutofit fontScale="90000"/>
          </a:bodyPr>
          <a:lstStyle/>
          <a:p>
            <a:r>
              <a:rPr lang="en-US" sz="4900" b="1" u="sng" dirty="0" smtClean="0"/>
              <a:t>Parents and Adult Children</a:t>
            </a:r>
            <a:br>
              <a:rPr lang="en-US" sz="4900" b="1" u="sng" dirty="0" smtClean="0"/>
            </a:br>
            <a:r>
              <a:rPr lang="en-US" dirty="0" smtClean="0"/>
              <a:t>Possible “stress points”</a:t>
            </a:r>
            <a:endParaRPr lang="en-US" dirty="0"/>
          </a:p>
        </p:txBody>
      </p:sp>
      <p:sp>
        <p:nvSpPr>
          <p:cNvPr id="3" name="Content Placeholder 2"/>
          <p:cNvSpPr>
            <a:spLocks noGrp="1"/>
          </p:cNvSpPr>
          <p:nvPr>
            <p:ph idx="1"/>
          </p:nvPr>
        </p:nvSpPr>
        <p:spPr>
          <a:xfrm>
            <a:off x="152400" y="1371600"/>
            <a:ext cx="8839200" cy="5410200"/>
          </a:xfrm>
        </p:spPr>
        <p:txBody>
          <a:bodyPr>
            <a:normAutofit fontScale="77500" lnSpcReduction="20000"/>
          </a:bodyPr>
          <a:lstStyle/>
          <a:p>
            <a:pPr marL="514350" indent="-514350">
              <a:spcAft>
                <a:spcPts val="600"/>
              </a:spcAft>
              <a:buFont typeface="+mj-lt"/>
              <a:buAutoNum type="alphaUcPeriod"/>
            </a:pPr>
            <a:r>
              <a:rPr lang="en-US" dirty="0" smtClean="0">
                <a:effectLst/>
              </a:rPr>
              <a:t>Children cannot discuss issues in a way that brings understanding and mutual respect</a:t>
            </a:r>
          </a:p>
          <a:p>
            <a:pPr marL="514350" indent="-514350">
              <a:spcAft>
                <a:spcPts val="600"/>
              </a:spcAft>
              <a:buFont typeface="+mj-lt"/>
              <a:buAutoNum type="alphaUcPeriod"/>
            </a:pPr>
            <a:r>
              <a:rPr lang="en-US" dirty="0" smtClean="0">
                <a:effectLst/>
              </a:rPr>
              <a:t>Education is king – everything else must wait.</a:t>
            </a:r>
          </a:p>
          <a:p>
            <a:pPr marL="514350" indent="-514350">
              <a:spcAft>
                <a:spcPts val="600"/>
              </a:spcAft>
              <a:buFont typeface="+mj-lt"/>
              <a:buAutoNum type="alphaUcPeriod"/>
            </a:pPr>
            <a:r>
              <a:rPr lang="en-US" dirty="0" smtClean="0"/>
              <a:t>Pressure to </a:t>
            </a:r>
            <a:r>
              <a:rPr lang="en-US" dirty="0" smtClean="0">
                <a:effectLst/>
              </a:rPr>
              <a:t>marry </a:t>
            </a:r>
            <a:r>
              <a:rPr lang="en-US" dirty="0" smtClean="0">
                <a:effectLst/>
              </a:rPr>
              <a:t>a certain person </a:t>
            </a:r>
            <a:r>
              <a:rPr lang="en-US" dirty="0" smtClean="0">
                <a:effectLst/>
              </a:rPr>
              <a:t>and have a child.</a:t>
            </a:r>
          </a:p>
          <a:p>
            <a:pPr marL="514350" indent="-514350">
              <a:spcAft>
                <a:spcPts val="600"/>
              </a:spcAft>
              <a:buFont typeface="+mj-lt"/>
              <a:buAutoNum type="alphaUcPeriod"/>
            </a:pPr>
            <a:r>
              <a:rPr lang="en-US" dirty="0" smtClean="0">
                <a:effectLst/>
              </a:rPr>
              <a:t>Pressure to buy a house and remain within parent’s social community</a:t>
            </a:r>
            <a:r>
              <a:rPr lang="en-US" dirty="0"/>
              <a:t>.</a:t>
            </a:r>
            <a:endParaRPr lang="en-US" dirty="0" smtClean="0">
              <a:effectLst/>
            </a:endParaRPr>
          </a:p>
          <a:p>
            <a:pPr marL="514350" indent="-514350">
              <a:spcAft>
                <a:spcPts val="600"/>
              </a:spcAft>
              <a:buFont typeface="+mj-lt"/>
              <a:buAutoNum type="alphaUcPeriod"/>
            </a:pPr>
            <a:r>
              <a:rPr lang="en-US" dirty="0" smtClean="0"/>
              <a:t>Parents unfavorably compare you with others</a:t>
            </a:r>
          </a:p>
          <a:p>
            <a:pPr marL="514350" indent="-514350">
              <a:spcAft>
                <a:spcPts val="600"/>
              </a:spcAft>
              <a:buFont typeface="+mj-lt"/>
              <a:buAutoNum type="alphaUcPeriod"/>
            </a:pPr>
            <a:r>
              <a:rPr lang="en-US" dirty="0" smtClean="0"/>
              <a:t>Pressure to </a:t>
            </a:r>
            <a:r>
              <a:rPr lang="en-US" dirty="0" smtClean="0">
                <a:effectLst/>
              </a:rPr>
              <a:t>seek a prestigious career (or a stable job) that brings pride (or security) to parents.</a:t>
            </a:r>
          </a:p>
          <a:p>
            <a:pPr marL="514350" indent="-514350">
              <a:spcAft>
                <a:spcPts val="600"/>
              </a:spcAft>
              <a:buFont typeface="+mj-lt"/>
              <a:buAutoNum type="alphaUcPeriod"/>
            </a:pPr>
            <a:r>
              <a:rPr lang="en-US" dirty="0" smtClean="0">
                <a:effectLst/>
              </a:rPr>
              <a:t>Constant, guilty reminders of duty and obligation.</a:t>
            </a:r>
          </a:p>
          <a:p>
            <a:pPr marL="514350" indent="-514350">
              <a:spcAft>
                <a:spcPts val="600"/>
              </a:spcAft>
              <a:buFont typeface="+mj-lt"/>
              <a:buAutoNum type="alphaUcPeriod"/>
            </a:pPr>
            <a:r>
              <a:rPr lang="en-US" dirty="0" smtClean="0">
                <a:effectLst/>
              </a:rPr>
              <a:t>Pressure to “do what is expected,” not “do what seems right to me”</a:t>
            </a:r>
            <a:endParaRPr lang="en-US" dirty="0"/>
          </a:p>
          <a:p>
            <a:pPr marL="514350" indent="-514350">
              <a:spcAft>
                <a:spcPts val="600"/>
              </a:spcAft>
              <a:buFont typeface="+mj-lt"/>
              <a:buAutoNum type="alphaUcPeriod"/>
            </a:pPr>
            <a:r>
              <a:rPr lang="en-US" dirty="0" smtClean="0"/>
              <a:t>Something else…?</a:t>
            </a:r>
            <a:endParaRPr lang="en-US" dirty="0"/>
          </a:p>
        </p:txBody>
      </p:sp>
    </p:spTree>
    <p:extLst>
      <p:ext uri="{BB962C8B-B14F-4D97-AF65-F5344CB8AC3E}">
        <p14:creationId xmlns:p14="http://schemas.microsoft.com/office/powerpoint/2010/main" val="358009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792162"/>
          </a:xfrm>
        </p:spPr>
        <p:txBody>
          <a:bodyPr>
            <a:normAutofit/>
          </a:bodyPr>
          <a:lstStyle/>
          <a:p>
            <a:r>
              <a:rPr lang="en-US" b="1" u="sng" dirty="0" smtClean="0"/>
              <a:t>Culture and the Bible</a:t>
            </a:r>
            <a:endParaRPr lang="en-US" b="1" u="sng" dirty="0"/>
          </a:p>
        </p:txBody>
      </p:sp>
      <p:sp>
        <p:nvSpPr>
          <p:cNvPr id="8" name="Content Placeholder 7"/>
          <p:cNvSpPr>
            <a:spLocks noGrp="1"/>
          </p:cNvSpPr>
          <p:nvPr>
            <p:ph idx="1"/>
          </p:nvPr>
        </p:nvSpPr>
        <p:spPr>
          <a:xfrm>
            <a:off x="304800" y="990600"/>
            <a:ext cx="8610600" cy="5562600"/>
          </a:xfrm>
        </p:spPr>
        <p:txBody>
          <a:bodyPr>
            <a:normAutofit fontScale="92500" lnSpcReduction="10000"/>
          </a:bodyPr>
          <a:lstStyle/>
          <a:p>
            <a:r>
              <a:rPr lang="en-US" b="1" u="sng" dirty="0"/>
              <a:t>Shame-honor</a:t>
            </a:r>
            <a:r>
              <a:rPr lang="en-US" dirty="0"/>
              <a:t> cultures describe collectivistic cultures (common in the East), where people are shamed for not fulfilling group expectations and seek to restore their honor before the community.</a:t>
            </a:r>
          </a:p>
          <a:p>
            <a:r>
              <a:rPr lang="en-US" b="1" u="sng" dirty="0" smtClean="0"/>
              <a:t>Guilt-innocence</a:t>
            </a:r>
            <a:r>
              <a:rPr lang="en-US" dirty="0" smtClean="0"/>
              <a:t> </a:t>
            </a:r>
            <a:r>
              <a:rPr lang="en-US" dirty="0"/>
              <a:t>cultures are individualistic societies (mostly Western), where people who break the laws are guilty and seek justice or forgiveness to rectify a wrong.</a:t>
            </a:r>
          </a:p>
          <a:p>
            <a:r>
              <a:rPr lang="en-US" b="1" u="sng" dirty="0" smtClean="0"/>
              <a:t>Fear-power</a:t>
            </a:r>
            <a:r>
              <a:rPr lang="en-US" dirty="0" smtClean="0"/>
              <a:t> </a:t>
            </a:r>
            <a:r>
              <a:rPr lang="en-US" dirty="0"/>
              <a:t>cultures refer to animistic contexts (typically tribal), where people afraid of evil and harm pursue power over the spirit world through magical rituals.</a:t>
            </a:r>
          </a:p>
        </p:txBody>
      </p:sp>
      <p:grpSp>
        <p:nvGrpSpPr>
          <p:cNvPr id="11" name="Group 10"/>
          <p:cNvGrpSpPr/>
          <p:nvPr/>
        </p:nvGrpSpPr>
        <p:grpSpPr>
          <a:xfrm>
            <a:off x="87868" y="914400"/>
            <a:ext cx="8675132" cy="1828800"/>
            <a:chOff x="87868" y="914400"/>
            <a:chExt cx="8675132" cy="1828800"/>
          </a:xfrm>
        </p:grpSpPr>
        <p:sp>
          <p:nvSpPr>
            <p:cNvPr id="9" name="Rectangle 8"/>
            <p:cNvSpPr/>
            <p:nvPr/>
          </p:nvSpPr>
          <p:spPr>
            <a:xfrm>
              <a:off x="609600" y="914400"/>
              <a:ext cx="8153400" cy="182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rot="16200000">
              <a:off x="-641866" y="1644134"/>
              <a:ext cx="1828800" cy="369332"/>
            </a:xfrm>
            <a:prstGeom prst="rect">
              <a:avLst/>
            </a:prstGeom>
            <a:noFill/>
            <a:ln w="28575">
              <a:solidFill>
                <a:schemeClr val="tx2">
                  <a:lumMod val="50000"/>
                </a:schemeClr>
              </a:solidFill>
            </a:ln>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Israel and Bible</a:t>
              </a:r>
              <a:endParaRPr lang="en-US" b="1"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125242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up)">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up)">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smtClean="0"/>
              <a:t>The Ten Commandments : Exodus 20</a:t>
            </a:r>
            <a:endParaRPr lang="en-US" sz="4000" u="sng" dirty="0"/>
          </a:p>
        </p:txBody>
      </p:sp>
      <p:sp>
        <p:nvSpPr>
          <p:cNvPr id="4" name="Content Placeholder 3"/>
          <p:cNvSpPr>
            <a:spLocks noGrp="1"/>
          </p:cNvSpPr>
          <p:nvPr>
            <p:ph idx="1"/>
          </p:nvPr>
        </p:nvSpPr>
        <p:spPr>
          <a:xfrm>
            <a:off x="228600" y="838200"/>
            <a:ext cx="8610600" cy="5867400"/>
          </a:xfrm>
        </p:spPr>
        <p:txBody>
          <a:bodyPr>
            <a:normAutofit fontScale="85000" lnSpcReduction="20000"/>
          </a:bodyPr>
          <a:lstStyle/>
          <a:p>
            <a:pPr marL="514350" indent="-514350">
              <a:spcAft>
                <a:spcPts val="1200"/>
              </a:spcAft>
              <a:buFont typeface="+mj-lt"/>
              <a:buAutoNum type="arabicPeriod"/>
            </a:pPr>
            <a:r>
              <a:rPr lang="en-US" b="1" dirty="0" smtClean="0"/>
              <a:t>Verse 3</a:t>
            </a:r>
            <a:r>
              <a:rPr lang="en-US" dirty="0" smtClean="0"/>
              <a:t>:  You shall have </a:t>
            </a:r>
            <a:r>
              <a:rPr lang="en-US" u="sng" dirty="0" smtClean="0"/>
              <a:t>no other gods</a:t>
            </a:r>
            <a:r>
              <a:rPr lang="en-US" dirty="0" smtClean="0"/>
              <a:t> before Me</a:t>
            </a:r>
          </a:p>
          <a:p>
            <a:pPr marL="514350" indent="-514350">
              <a:spcAft>
                <a:spcPts val="1200"/>
              </a:spcAft>
              <a:buFont typeface="+mj-lt"/>
              <a:buAutoNum type="arabicPeriod"/>
            </a:pPr>
            <a:r>
              <a:rPr lang="en-US" b="1" dirty="0" smtClean="0"/>
              <a:t>Verses 4-6</a:t>
            </a:r>
            <a:r>
              <a:rPr lang="en-US" dirty="0" smtClean="0"/>
              <a:t>:  You shall </a:t>
            </a:r>
            <a:r>
              <a:rPr lang="en-US" u="sng" dirty="0" smtClean="0"/>
              <a:t>not make and worship idols</a:t>
            </a:r>
          </a:p>
          <a:p>
            <a:pPr marL="514350" indent="-514350">
              <a:spcAft>
                <a:spcPts val="1200"/>
              </a:spcAft>
              <a:buFont typeface="+mj-lt"/>
              <a:buAutoNum type="arabicPeriod"/>
            </a:pPr>
            <a:r>
              <a:rPr lang="en-US" b="1" dirty="0" smtClean="0"/>
              <a:t>Verse 7</a:t>
            </a:r>
            <a:r>
              <a:rPr lang="en-US" dirty="0" smtClean="0"/>
              <a:t>:  You shall </a:t>
            </a:r>
            <a:r>
              <a:rPr lang="en-US" u="sng" dirty="0" smtClean="0"/>
              <a:t>not misuse the name of God</a:t>
            </a:r>
          </a:p>
          <a:p>
            <a:pPr marL="514350" indent="-514350">
              <a:spcAft>
                <a:spcPts val="1200"/>
              </a:spcAft>
              <a:buFont typeface="+mj-lt"/>
              <a:buAutoNum type="arabicPeriod"/>
            </a:pPr>
            <a:r>
              <a:rPr lang="en-US" b="1" dirty="0" smtClean="0"/>
              <a:t>Verses 8-10</a:t>
            </a:r>
            <a:r>
              <a:rPr lang="en-US" dirty="0" smtClean="0"/>
              <a:t>:  Remember the </a:t>
            </a:r>
            <a:r>
              <a:rPr lang="en-US" u="sng" dirty="0" smtClean="0"/>
              <a:t>Sabbath day</a:t>
            </a:r>
            <a:r>
              <a:rPr lang="en-US" dirty="0" smtClean="0"/>
              <a:t>, to keep it </a:t>
            </a:r>
            <a:r>
              <a:rPr lang="en-US" u="sng" dirty="0" smtClean="0"/>
              <a:t>holy</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514350" indent="-514350">
              <a:spcAft>
                <a:spcPts val="1200"/>
              </a:spcAft>
              <a:buFont typeface="+mj-lt"/>
              <a:buAutoNum type="arabicPeriod" startAt="5"/>
            </a:pPr>
            <a:r>
              <a:rPr lang="en-US" b="1" dirty="0" smtClean="0"/>
              <a:t>Verse </a:t>
            </a:r>
            <a:r>
              <a:rPr lang="en-US" b="1" dirty="0"/>
              <a:t>13</a:t>
            </a:r>
            <a:r>
              <a:rPr lang="en-US" dirty="0"/>
              <a:t>:  You shall </a:t>
            </a:r>
            <a:r>
              <a:rPr lang="en-US" u="sng" dirty="0"/>
              <a:t>not murder</a:t>
            </a:r>
          </a:p>
          <a:p>
            <a:pPr marL="514350" indent="-514350">
              <a:spcAft>
                <a:spcPts val="1200"/>
              </a:spcAft>
              <a:buFont typeface="+mj-lt"/>
              <a:buAutoNum type="arabicPeriod" startAt="5"/>
            </a:pPr>
            <a:r>
              <a:rPr lang="en-US" b="1" dirty="0" smtClean="0"/>
              <a:t>Verse </a:t>
            </a:r>
            <a:r>
              <a:rPr lang="en-US" b="1" dirty="0"/>
              <a:t>14</a:t>
            </a:r>
            <a:r>
              <a:rPr lang="en-US" dirty="0"/>
              <a:t>:  You shall </a:t>
            </a:r>
            <a:r>
              <a:rPr lang="en-US" u="sng" dirty="0"/>
              <a:t>not commit adultery</a:t>
            </a:r>
          </a:p>
          <a:p>
            <a:pPr marL="514350" indent="-514350">
              <a:spcAft>
                <a:spcPts val="1200"/>
              </a:spcAft>
              <a:buFont typeface="+mj-lt"/>
              <a:buAutoNum type="arabicPeriod" startAt="5"/>
            </a:pPr>
            <a:r>
              <a:rPr lang="en-US" b="1" dirty="0" smtClean="0"/>
              <a:t>Verse </a:t>
            </a:r>
            <a:r>
              <a:rPr lang="en-US" b="1" dirty="0"/>
              <a:t>15</a:t>
            </a:r>
            <a:r>
              <a:rPr lang="en-US" dirty="0"/>
              <a:t>:  You shall </a:t>
            </a:r>
            <a:r>
              <a:rPr lang="en-US" u="sng" dirty="0"/>
              <a:t>not steal</a:t>
            </a:r>
          </a:p>
          <a:p>
            <a:pPr marL="514350" indent="-514350">
              <a:spcAft>
                <a:spcPts val="1200"/>
              </a:spcAft>
              <a:buFont typeface="+mj-lt"/>
              <a:buAutoNum type="arabicPeriod" startAt="5"/>
            </a:pPr>
            <a:r>
              <a:rPr lang="en-US" b="1" dirty="0" smtClean="0"/>
              <a:t>Verse </a:t>
            </a:r>
            <a:r>
              <a:rPr lang="en-US" b="1" dirty="0"/>
              <a:t>16</a:t>
            </a:r>
            <a:r>
              <a:rPr lang="en-US" dirty="0"/>
              <a:t>:  You shall </a:t>
            </a:r>
            <a:r>
              <a:rPr lang="en-US" u="sng" dirty="0"/>
              <a:t>not lie</a:t>
            </a:r>
          </a:p>
          <a:p>
            <a:pPr marL="514350" indent="-514350">
              <a:spcAft>
                <a:spcPts val="1200"/>
              </a:spcAft>
              <a:buFont typeface="+mj-lt"/>
              <a:buAutoNum type="arabicPeriod" startAt="5"/>
            </a:pPr>
            <a:r>
              <a:rPr lang="en-US" b="1" dirty="0" smtClean="0"/>
              <a:t>Verse </a:t>
            </a:r>
            <a:r>
              <a:rPr lang="en-US" b="1" dirty="0"/>
              <a:t>17</a:t>
            </a:r>
            <a:r>
              <a:rPr lang="en-US" dirty="0"/>
              <a:t>:  You shall </a:t>
            </a:r>
            <a:r>
              <a:rPr lang="en-US" u="sng" dirty="0"/>
              <a:t>not covet</a:t>
            </a:r>
          </a:p>
          <a:p>
            <a:pPr marL="514350" indent="-514350">
              <a:spcAft>
                <a:spcPts val="1200"/>
              </a:spcAft>
              <a:buFont typeface="+mj-lt"/>
              <a:buAutoNum type="arabicPeriod"/>
            </a:pPr>
            <a:endParaRPr lang="en-US" u="sng" dirty="0" smtClean="0"/>
          </a:p>
        </p:txBody>
      </p:sp>
      <p:sp>
        <p:nvSpPr>
          <p:cNvPr id="2" name="Rounded Rectangle 1"/>
          <p:cNvSpPr/>
          <p:nvPr/>
        </p:nvSpPr>
        <p:spPr>
          <a:xfrm>
            <a:off x="76200" y="3048000"/>
            <a:ext cx="68580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7149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fltVal val="0"/>
                                          </p:val>
                                        </p:tav>
                                        <p:tav tm="100000">
                                          <p:val>
                                            <p:strVal val="#ppt_h"/>
                                          </p:val>
                                        </p:tav>
                                      </p:tavLst>
                                    </p:anim>
                                    <p:animEffect transition="in" filter="fade">
                                      <p:cBhvr>
                                        <p:cTn id="5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TotalTime>
  <Words>3401</Words>
  <Application>Microsoft Office PowerPoint</Application>
  <PresentationFormat>On-screen Show (4:3)</PresentationFormat>
  <Paragraphs>182</Paragraphs>
  <Slides>21</Slides>
  <Notes>14</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Family Relationships: Parents and Children</vt:lpstr>
      <vt:lpstr>How can Parents and Adult Children Respect Each Other?</vt:lpstr>
      <vt:lpstr>Parents and Young Children</vt:lpstr>
      <vt:lpstr>Parents and Teenage Children</vt:lpstr>
      <vt:lpstr>Parents and College/Young Adult Children</vt:lpstr>
      <vt:lpstr>Parents and Newly Married “Children”</vt:lpstr>
      <vt:lpstr>Parents and Adult Children Possible “stress points”</vt:lpstr>
      <vt:lpstr>Culture and the Bible</vt:lpstr>
      <vt:lpstr>The Ten Commandments : Exodus 20</vt:lpstr>
      <vt:lpstr>Children’s Responsibility</vt:lpstr>
      <vt:lpstr>“Children’s” Responsibility</vt:lpstr>
      <vt:lpstr>What does Honor/Respect look like?</vt:lpstr>
      <vt:lpstr>Parent’s Responsibility</vt:lpstr>
      <vt:lpstr>12 Year Old Jesus (Luke 2:41-51)</vt:lpstr>
      <vt:lpstr>30+ Year Old Jesus</vt:lpstr>
      <vt:lpstr>Jesus on the Cross</vt:lpstr>
      <vt:lpstr>If a person is a Christian…</vt:lpstr>
      <vt:lpstr>If a person is a Christian…</vt:lpstr>
      <vt:lpstr>If a person is a Christian…</vt:lpstr>
      <vt:lpstr>Is the Price Too High?</vt:lpstr>
      <vt:lpstr>Some closing thoughts…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Parents  and Adult Children Respect Each Other?</dc:title>
  <dc:creator>Multiple Authors</dc:creator>
  <cp:lastModifiedBy>dell</cp:lastModifiedBy>
  <cp:revision>30</cp:revision>
  <dcterms:created xsi:type="dcterms:W3CDTF">2020-07-23T20:40:35Z</dcterms:created>
  <dcterms:modified xsi:type="dcterms:W3CDTF">2020-07-26T13:58:23Z</dcterms:modified>
</cp:coreProperties>
</file>