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6" r:id="rId9"/>
    <p:sldId id="263" r:id="rId10"/>
    <p:sldId id="264" r:id="rId11"/>
    <p:sldId id="265" r:id="rId1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F7594721-52FB-4ADC-9694-9CC60D38F48A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A68D6B77-43C8-4D95-AF87-DDC3E364D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63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C6D6-C5E9-45E0-B8B9-130517F01C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00C8-2FAA-43E0-A19E-5FC404BB4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C6D6-C5E9-45E0-B8B9-130517F01C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00C8-2FAA-43E0-A19E-5FC404BB4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87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C6D6-C5E9-45E0-B8B9-130517F01C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00C8-2FAA-43E0-A19E-5FC404BB4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610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C6D6-C5E9-45E0-B8B9-130517F01C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00C8-2FAA-43E0-A19E-5FC404BB4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53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C6D6-C5E9-45E0-B8B9-130517F01C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00C8-2FAA-43E0-A19E-5FC404BB4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33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C6D6-C5E9-45E0-B8B9-130517F01C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00C8-2FAA-43E0-A19E-5FC404BB4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86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C6D6-C5E9-45E0-B8B9-130517F01C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00C8-2FAA-43E0-A19E-5FC404BB4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7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C6D6-C5E9-45E0-B8B9-130517F01C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00C8-2FAA-43E0-A19E-5FC404BB4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629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C6D6-C5E9-45E0-B8B9-130517F01C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00C8-2FAA-43E0-A19E-5FC404BB4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82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C6D6-C5E9-45E0-B8B9-130517F01C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00C8-2FAA-43E0-A19E-5FC404BB4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24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C6D6-C5E9-45E0-B8B9-130517F01C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00C8-2FAA-43E0-A19E-5FC404BB4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78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4C6D6-C5E9-45E0-B8B9-130517F01C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400C8-2FAA-43E0-A19E-5FC404BB4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66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Holiness – Dealing with Sin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“but </a:t>
            </a:r>
            <a:r>
              <a:rPr lang="en-US" dirty="0"/>
              <a:t>as he who called you is holy, you also be holy in all your conduct</a:t>
            </a:r>
            <a:r>
              <a:rPr lang="en-US" dirty="0" smtClean="0"/>
              <a:t>,</a:t>
            </a:r>
            <a:r>
              <a:rPr lang="en-US" b="1" dirty="0" smtClean="0"/>
              <a:t>”  </a:t>
            </a:r>
          </a:p>
          <a:p>
            <a:r>
              <a:rPr lang="en-US" b="1" dirty="0" smtClean="0"/>
              <a:t>1 Peter 1:15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4092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What else to do about Sin?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458200" cy="5715000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600"/>
              </a:spcBef>
              <a:spcAft>
                <a:spcPts val="1800"/>
              </a:spcAft>
              <a:buFont typeface="+mj-lt"/>
              <a:buAutoNum type="arabicPeriod" startAt="5"/>
            </a:pPr>
            <a:r>
              <a:rPr lang="en-US" dirty="0" smtClean="0">
                <a:latin typeface="Comic Sans MS" panose="030F0702030302020204" pitchFamily="66" charset="0"/>
              </a:rPr>
              <a:t>Memorize </a:t>
            </a:r>
            <a:r>
              <a:rPr lang="en-US" dirty="0">
                <a:latin typeface="Comic Sans MS" panose="030F0702030302020204" pitchFamily="66" charset="0"/>
              </a:rPr>
              <a:t>and meditate on Bible verses that help you fight against sinful desires and temptations (Psalm </a:t>
            </a:r>
            <a:r>
              <a:rPr lang="en-US" dirty="0">
                <a:latin typeface="Comic Sans MS" panose="030F0702030302020204" pitchFamily="66" charset="0"/>
              </a:rPr>
              <a:t>119:9-11; Matthew 4:4,7,10).</a:t>
            </a:r>
            <a:endParaRPr lang="en-US" dirty="0" smtClean="0">
              <a:latin typeface="Comic Sans MS" panose="030F0702030302020204" pitchFamily="66" charset="0"/>
            </a:endParaRPr>
          </a:p>
          <a:p>
            <a:pPr marL="514350" indent="-514350">
              <a:spcBef>
                <a:spcPts val="600"/>
              </a:spcBef>
              <a:spcAft>
                <a:spcPts val="1800"/>
              </a:spcAft>
              <a:buFont typeface="+mj-lt"/>
              <a:buAutoNum type="arabicPeriod" startAt="5"/>
            </a:pPr>
            <a:r>
              <a:rPr lang="en-US" dirty="0" smtClean="0">
                <a:latin typeface="Comic Sans MS" panose="030F0702030302020204" pitchFamily="66" charset="0"/>
              </a:rPr>
              <a:t>Avoid known pathways to sin </a:t>
            </a:r>
            <a:r>
              <a:rPr lang="en-US" dirty="0">
                <a:latin typeface="Comic Sans MS" panose="030F0702030302020204" pitchFamily="66" charset="0"/>
              </a:rPr>
              <a:t>and </a:t>
            </a:r>
            <a:r>
              <a:rPr lang="en-US" dirty="0" smtClean="0">
                <a:latin typeface="Comic Sans MS" panose="030F0702030302020204" pitchFamily="66" charset="0"/>
              </a:rPr>
              <a:t>put a barrier </a:t>
            </a:r>
            <a:r>
              <a:rPr lang="en-US" dirty="0">
                <a:latin typeface="Comic Sans MS" panose="030F0702030302020204" pitchFamily="66" charset="0"/>
              </a:rPr>
              <a:t>in place (with accountability</a:t>
            </a:r>
            <a:r>
              <a:rPr lang="en-US" dirty="0" smtClean="0">
                <a:latin typeface="Comic Sans MS" panose="030F0702030302020204" pitchFamily="66" charset="0"/>
              </a:rPr>
              <a:t>) (Proverbs 4:14-15).</a:t>
            </a:r>
          </a:p>
          <a:p>
            <a:pPr marL="514350" indent="-514350">
              <a:spcBef>
                <a:spcPts val="600"/>
              </a:spcBef>
              <a:spcAft>
                <a:spcPts val="1800"/>
              </a:spcAft>
              <a:buFont typeface="+mj-lt"/>
              <a:buAutoNum type="arabicPeriod" startAt="5"/>
            </a:pPr>
            <a:r>
              <a:rPr lang="en-US" dirty="0" smtClean="0">
                <a:latin typeface="Comic Sans MS" panose="030F0702030302020204" pitchFamily="66" charset="0"/>
              </a:rPr>
              <a:t>Walk in the power of the Holy Spirit (Galatians 5:16-25).</a:t>
            </a:r>
          </a:p>
        </p:txBody>
      </p:sp>
    </p:spTree>
    <p:extLst>
      <p:ext uri="{BB962C8B-B14F-4D97-AF65-F5344CB8AC3E}">
        <p14:creationId xmlns:p14="http://schemas.microsoft.com/office/powerpoint/2010/main" val="211578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Remember…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991600" cy="57150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dirty="0" smtClean="0">
                <a:latin typeface="Comic Sans MS" panose="030F0702030302020204" pitchFamily="66" charset="0"/>
              </a:rPr>
              <a:t>If you are a </a:t>
            </a:r>
            <a:r>
              <a:rPr lang="en-US" dirty="0" smtClean="0">
                <a:latin typeface="Comic Sans MS" panose="030F0702030302020204" pitchFamily="66" charset="0"/>
              </a:rPr>
              <a:t>Christian, Jesus has already paid the price for all of </a:t>
            </a:r>
            <a:r>
              <a:rPr lang="en-US" dirty="0" smtClean="0">
                <a:latin typeface="Comic Sans MS" panose="030F0702030302020204" pitchFamily="66" charset="0"/>
              </a:rPr>
              <a:t>your sin (Colossians 3:13-14).  You have not been called to live in bondage to sin or fear of poor performance – you have been </a:t>
            </a:r>
            <a:r>
              <a:rPr lang="en-US" dirty="0" smtClean="0">
                <a:latin typeface="Comic Sans MS" panose="030F0702030302020204" pitchFamily="66" charset="0"/>
              </a:rPr>
              <a:t>called to live a life of </a:t>
            </a:r>
            <a:r>
              <a:rPr lang="en-US" dirty="0" smtClean="0">
                <a:latin typeface="Comic Sans MS" panose="030F0702030302020204" pitchFamily="66" charset="0"/>
              </a:rPr>
              <a:t>freedom and thanksgiving </a:t>
            </a:r>
            <a:r>
              <a:rPr lang="en-US" dirty="0" smtClean="0">
                <a:latin typeface="Comic Sans MS" panose="030F0702030302020204" pitchFamily="66" charset="0"/>
              </a:rPr>
              <a:t>(Galatians 5:1</a:t>
            </a:r>
            <a:r>
              <a:rPr lang="en-US" dirty="0" smtClean="0">
                <a:latin typeface="Comic Sans MS" panose="030F0702030302020204" pitchFamily="66" charset="0"/>
              </a:rPr>
              <a:t>).</a:t>
            </a:r>
            <a:endParaRPr lang="en-US" dirty="0" smtClean="0">
              <a:latin typeface="Comic Sans MS" panose="030F0702030302020204" pitchFamily="66" charset="0"/>
            </a:endParaRP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dirty="0" smtClean="0">
                <a:latin typeface="Comic Sans MS" panose="030F0702030302020204" pitchFamily="66" charset="0"/>
              </a:rPr>
              <a:t>Our desire is to live holy lives to reflect His glory in a dark world, bringing Him honor and bringing others to him (1 Peter 3:15-17).</a:t>
            </a: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dirty="0" smtClean="0">
                <a:latin typeface="Comic Sans MS" panose="030F0702030302020204" pitchFamily="66" charset="0"/>
              </a:rPr>
              <a:t>Make it your desire to grow spiritually.  Don’t expect to be perfect, but seek to grow (1 Peter 2:1-3).</a:t>
            </a:r>
          </a:p>
        </p:txBody>
      </p:sp>
    </p:spTree>
    <p:extLst>
      <p:ext uri="{BB962C8B-B14F-4D97-AF65-F5344CB8AC3E}">
        <p14:creationId xmlns:p14="http://schemas.microsoft.com/office/powerpoint/2010/main" val="315452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b="1" u="sng" dirty="0" smtClean="0"/>
              <a:t>Three Realities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150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omic Sans MS" panose="030F0702030302020204" pitchFamily="66" charset="0"/>
              </a:rPr>
              <a:t>We were created to reflect God’s glory:</a:t>
            </a:r>
          </a:p>
          <a:p>
            <a:pPr marL="457200" lvl="1" indent="0">
              <a:buNone/>
            </a:pPr>
            <a:r>
              <a:rPr lang="en-US" b="1" dirty="0" smtClean="0"/>
              <a:t>Isaiah 43:7  </a:t>
            </a:r>
            <a:r>
              <a:rPr lang="en-US" dirty="0" smtClean="0"/>
              <a:t>“everyone who is called by my name, whom </a:t>
            </a:r>
            <a:r>
              <a:rPr lang="en-US" b="1" dirty="0" smtClean="0"/>
              <a:t>I created for my glory</a:t>
            </a:r>
            <a:r>
              <a:rPr lang="en-US" dirty="0" smtClean="0"/>
              <a:t>, whom I formed and made.”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dirty="0">
                <a:latin typeface="Comic Sans MS" panose="030F0702030302020204" pitchFamily="66" charset="0"/>
              </a:rPr>
              <a:t>Our sin blocks the glory of God:</a:t>
            </a:r>
          </a:p>
          <a:p>
            <a:pPr marL="457200" lvl="1" indent="0">
              <a:buNone/>
            </a:pPr>
            <a:r>
              <a:rPr lang="en-US" b="1" dirty="0" smtClean="0"/>
              <a:t>Romans 3:23  </a:t>
            </a:r>
            <a:r>
              <a:rPr lang="en-US" dirty="0" smtClean="0"/>
              <a:t>“for </a:t>
            </a:r>
            <a:r>
              <a:rPr lang="en-US" dirty="0"/>
              <a:t>all have sinned and </a:t>
            </a:r>
            <a:r>
              <a:rPr lang="en-US" b="1" dirty="0"/>
              <a:t>fall short of the glory of God</a:t>
            </a:r>
            <a:r>
              <a:rPr lang="en-US" dirty="0" smtClean="0"/>
              <a:t>,”</a:t>
            </a:r>
          </a:p>
          <a:p>
            <a:pPr marL="457200" lvl="1" indent="0">
              <a:buNone/>
            </a:pPr>
            <a:r>
              <a:rPr lang="en-US" b="1" dirty="0" smtClean="0"/>
              <a:t>Isaiah 1:18  </a:t>
            </a:r>
            <a:r>
              <a:rPr lang="en-US" dirty="0" smtClean="0"/>
              <a:t>“Come now, let us reason together, says the LORD: though your </a:t>
            </a:r>
            <a:r>
              <a:rPr lang="en-US" dirty="0" smtClean="0">
                <a:solidFill>
                  <a:srgbClr val="CC0000"/>
                </a:solidFill>
              </a:rPr>
              <a:t>sins are like scarlet</a:t>
            </a:r>
            <a:r>
              <a:rPr lang="en-US" dirty="0" smtClean="0"/>
              <a:t>…”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dirty="0">
                <a:latin typeface="Comic Sans MS" panose="030F0702030302020204" pitchFamily="66" charset="0"/>
              </a:rPr>
              <a:t>When we repent, Jesus takes away all of our sin:</a:t>
            </a:r>
          </a:p>
          <a:p>
            <a:pPr marL="457200" lvl="1" indent="0">
              <a:buNone/>
            </a:pPr>
            <a:r>
              <a:rPr lang="en-US" b="1" dirty="0" smtClean="0"/>
              <a:t>Colossians 2:13,14  </a:t>
            </a:r>
            <a:r>
              <a:rPr lang="en-US" dirty="0" smtClean="0"/>
              <a:t>“And </a:t>
            </a:r>
            <a:r>
              <a:rPr lang="en-US" b="1" dirty="0" smtClean="0"/>
              <a:t>you, who were dead </a:t>
            </a:r>
            <a:r>
              <a:rPr lang="en-US" dirty="0" smtClean="0"/>
              <a:t>in your trespasses and the uncircumcision of your flesh, </a:t>
            </a:r>
            <a:r>
              <a:rPr lang="en-US" b="1" dirty="0" smtClean="0"/>
              <a:t>God made alive </a:t>
            </a:r>
            <a:r>
              <a:rPr lang="en-US" dirty="0" smtClean="0"/>
              <a:t>together with him, having forgiven us </a:t>
            </a:r>
            <a:r>
              <a:rPr lang="en-US" b="1" dirty="0" smtClean="0"/>
              <a:t>all </a:t>
            </a:r>
            <a:r>
              <a:rPr lang="en-US" dirty="0" smtClean="0"/>
              <a:t>our trespasses, by canceling the record of debt that stood against us with its legal demands. This he set aside, nailing it to the cross.”</a:t>
            </a:r>
          </a:p>
          <a:p>
            <a:pPr marL="457200" lvl="1" indent="0">
              <a:buNone/>
            </a:pPr>
            <a:r>
              <a:rPr lang="en-US" b="1" dirty="0" smtClean="0"/>
              <a:t>2 Corinthians 5:21  </a:t>
            </a:r>
            <a:r>
              <a:rPr lang="en-US" dirty="0" smtClean="0"/>
              <a:t>“For our sake he </a:t>
            </a:r>
            <a:r>
              <a:rPr lang="en-US" b="1" dirty="0" smtClean="0"/>
              <a:t>made him to be sin</a:t>
            </a:r>
            <a:r>
              <a:rPr lang="en-US" dirty="0" smtClean="0"/>
              <a:t> who knew no sin, so that in him </a:t>
            </a:r>
            <a:r>
              <a:rPr lang="en-US" b="1" dirty="0" smtClean="0"/>
              <a:t>we might become the righteousness </a:t>
            </a:r>
            <a:r>
              <a:rPr lang="en-US" dirty="0" smtClean="0"/>
              <a:t>of God.”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314163" y="2971800"/>
            <a:ext cx="3810000" cy="430887"/>
            <a:chOff x="4482921" y="2984679"/>
            <a:chExt cx="3810000" cy="430887"/>
          </a:xfrm>
        </p:grpSpPr>
        <p:sp>
          <p:nvSpPr>
            <p:cNvPr id="5" name="Rectangle 4"/>
            <p:cNvSpPr/>
            <p:nvPr/>
          </p:nvSpPr>
          <p:spPr>
            <a:xfrm>
              <a:off x="4572000" y="3048555"/>
              <a:ext cx="304800" cy="3546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482921" y="2984679"/>
              <a:ext cx="3810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/>
                <a:t>, they </a:t>
              </a:r>
              <a:r>
                <a:rPr lang="en-US" sz="2200" dirty="0"/>
                <a:t>shall be as white as snow</a:t>
              </a:r>
              <a:r>
                <a:rPr lang="en-US" dirty="0"/>
                <a:t>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9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Our New Life in Christ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458200" cy="5715000"/>
          </a:xfrm>
        </p:spPr>
        <p:txBody>
          <a:bodyPr>
            <a:normAutofit fontScale="92500"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dirty="0">
                <a:latin typeface="Comic Sans MS" panose="030F0702030302020204" pitchFamily="66" charset="0"/>
              </a:rPr>
              <a:t>John </a:t>
            </a:r>
            <a:r>
              <a:rPr lang="en-US" dirty="0" smtClean="0">
                <a:latin typeface="Comic Sans MS" panose="030F0702030302020204" pitchFamily="66" charset="0"/>
              </a:rPr>
              <a:t>1:12,13  When we believe in Jesus, we become children of God. </a:t>
            </a: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dirty="0" smtClean="0">
                <a:latin typeface="Comic Sans MS" panose="030F0702030302020204" pitchFamily="66" charset="0"/>
              </a:rPr>
              <a:t>Matthew 13:44  We have new desires: God is our greatest, most beautiful treasure. </a:t>
            </a: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dirty="0">
                <a:latin typeface="Comic Sans MS" panose="030F0702030302020204" pitchFamily="66" charset="0"/>
              </a:rPr>
              <a:t>2Corinthians 7:1 </a:t>
            </a:r>
            <a:r>
              <a:rPr lang="en-US" dirty="0" smtClean="0">
                <a:latin typeface="Comic Sans MS" panose="030F0702030302020204" pitchFamily="66" charset="0"/>
              </a:rPr>
              <a:t> We have a new goal: Reflect God’s glory.  (2 Timothy 2:20-21)</a:t>
            </a: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dirty="0" smtClean="0">
                <a:latin typeface="Comic Sans MS" panose="030F0702030302020204" pitchFamily="66" charset="0"/>
              </a:rPr>
              <a:t>Remember: We are saved by grace and kept by grace (1Peter 1:3-5).  Good works or sin do not change your eternal salvation. </a:t>
            </a:r>
          </a:p>
        </p:txBody>
      </p:sp>
    </p:spTree>
    <p:extLst>
      <p:ext uri="{BB962C8B-B14F-4D97-AF65-F5344CB8AC3E}">
        <p14:creationId xmlns:p14="http://schemas.microsoft.com/office/powerpoint/2010/main" val="2505377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God desires us to be Holy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763000" cy="5715000"/>
          </a:xfrm>
        </p:spPr>
        <p:txBody>
          <a:bodyPr>
            <a:normAutofit fontScale="85000" lnSpcReduction="10000"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 smtClean="0">
                <a:latin typeface="Comic Sans MS" panose="030F0702030302020204" pitchFamily="66" charset="0"/>
              </a:rPr>
              <a:t>1 Peter 1:13-16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omic Sans MS" panose="030F0702030302020204" pitchFamily="66" charset="0"/>
              </a:rPr>
              <a:t>Sin starts in the mind (James 1:14-15) so we must keep our mind alert and sober (v.13)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omic Sans MS" panose="030F0702030302020204" pitchFamily="66" charset="0"/>
              </a:rPr>
              <a:t>Even after we are saved, we still sin (1 John 1:8). Why?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omic Sans MS" panose="030F0702030302020204" pitchFamily="66" charset="0"/>
              </a:rPr>
              <a:t>Before you were a Christian, you had one enemy – God (Romans 5:10). 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omic Sans MS" panose="030F0702030302020204" pitchFamily="66" charset="0"/>
              </a:rPr>
              <a:t>When you become a Christian, you have three new enemies: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omic Sans MS" panose="030F0702030302020204" pitchFamily="66" charset="0"/>
              </a:rPr>
              <a:t>the devil (1 Peter 5:8),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omic Sans MS" panose="030F0702030302020204" pitchFamily="66" charset="0"/>
              </a:rPr>
              <a:t>the world (John 15:19; Proverbs 4:14-16),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omic Sans MS" panose="030F0702030302020204" pitchFamily="66" charset="0"/>
              </a:rPr>
              <a:t>your own sinful (fleshly) desires (1 Peter 1:14, 2:11). </a:t>
            </a:r>
          </a:p>
        </p:txBody>
      </p:sp>
    </p:spTree>
    <p:extLst>
      <p:ext uri="{BB962C8B-B14F-4D97-AF65-F5344CB8AC3E}">
        <p14:creationId xmlns:p14="http://schemas.microsoft.com/office/powerpoint/2010/main" val="16234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Our Sin Nature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458200" cy="57150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dirty="0" smtClean="0">
                <a:latin typeface="Comic Sans MS" panose="030F0702030302020204" pitchFamily="66" charset="0"/>
              </a:rPr>
              <a:t>What is sin?  Turning away from God and going our own way.  Like Adam and Eve went their own way in the Garden (Genesis 3:4-6).</a:t>
            </a: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dirty="0" smtClean="0">
                <a:latin typeface="Comic Sans MS" panose="030F0702030302020204" pitchFamily="66" charset="0"/>
              </a:rPr>
              <a:t>Sin exposes the desire of people to be their own God, which is idolatry (Colossians 3:5).</a:t>
            </a: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dirty="0" smtClean="0">
                <a:latin typeface="Comic Sans MS" panose="030F0702030302020204" pitchFamily="66" charset="0"/>
              </a:rPr>
              <a:t>Everyone sins because we all inherited a sinful nature from Adam – it is not just what we do, it is who we are (Romans 5:12).</a:t>
            </a: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dirty="0" smtClean="0">
                <a:latin typeface="Comic Sans MS" panose="030F0702030302020204" pitchFamily="66" charset="0"/>
              </a:rPr>
              <a:t>When we are saved, we are given a new spirit, but we still have to wrestle with our old, physical nature.  And our old nature draws us into sin (Romans 7:21-25).</a:t>
            </a:r>
          </a:p>
          <a:p>
            <a:pPr>
              <a:spcBef>
                <a:spcPts val="600"/>
              </a:spcBef>
              <a:spcAft>
                <a:spcPts val="1800"/>
              </a:spcAft>
            </a:pPr>
            <a:endParaRPr lang="en-US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5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2158" y="96480"/>
            <a:ext cx="5715000" cy="944562"/>
          </a:xfrm>
        </p:spPr>
        <p:txBody>
          <a:bodyPr/>
          <a:lstStyle/>
          <a:p>
            <a:r>
              <a:rPr lang="en-US" b="1" u="sng" dirty="0" smtClean="0"/>
              <a:t>A Metaphor for Sin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4572000" cy="507436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Cold Sore Virus (Herpes Simplex)</a:t>
            </a:r>
          </a:p>
          <a:p>
            <a:r>
              <a:rPr lang="en-US" dirty="0" smtClean="0"/>
              <a:t>Always alive in body: can be dormant or active</a:t>
            </a:r>
          </a:p>
          <a:p>
            <a:r>
              <a:rPr lang="en-US" dirty="0" smtClean="0"/>
              <a:t>Activated by stress, sun exposure, sickness, etc.</a:t>
            </a:r>
          </a:p>
          <a:p>
            <a:r>
              <a:rPr lang="en-US" dirty="0" smtClean="0"/>
              <a:t>Symptoms can be treated, but never eliminated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0" r="15484"/>
          <a:stretch/>
        </p:blipFill>
        <p:spPr>
          <a:xfrm>
            <a:off x="5105400" y="1905000"/>
            <a:ext cx="394093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Four Ways that We Sin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458200" cy="5715000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6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dirty="0" smtClean="0">
                <a:latin typeface="Comic Sans MS" panose="030F0702030302020204" pitchFamily="66" charset="0"/>
              </a:rPr>
              <a:t>Commit – when we choose to do what God forbids.  (Luke 22:34, 56–62; 1 John 3:4)</a:t>
            </a:r>
          </a:p>
          <a:p>
            <a:pPr marL="514350" indent="-514350">
              <a:spcBef>
                <a:spcPts val="6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dirty="0" smtClean="0">
                <a:latin typeface="Comic Sans MS" panose="030F0702030302020204" pitchFamily="66" charset="0"/>
              </a:rPr>
              <a:t>Omit – when know the right thing but do not do it.  (James 4:17; Romans 7:18) </a:t>
            </a:r>
          </a:p>
          <a:p>
            <a:pPr marL="514350" indent="-514350">
              <a:spcBef>
                <a:spcPts val="6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dirty="0" smtClean="0">
                <a:latin typeface="Comic Sans MS" panose="030F0702030302020204" pitchFamily="66" charset="0"/>
              </a:rPr>
              <a:t>Personal – when the Holy Spirit guides our conscience about personal choices, but we resist Him. (Romans 14:22,23).</a:t>
            </a:r>
          </a:p>
        </p:txBody>
      </p:sp>
    </p:spTree>
    <p:extLst>
      <p:ext uri="{BB962C8B-B14F-4D97-AF65-F5344CB8AC3E}">
        <p14:creationId xmlns:p14="http://schemas.microsoft.com/office/powerpoint/2010/main" val="118457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0162"/>
            <a:ext cx="9144000" cy="944562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A Metaphor for Sin – Preventative Actions: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4267200" cy="507436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Avoid excessive sun exposure.</a:t>
            </a:r>
          </a:p>
          <a:p>
            <a:r>
              <a:rPr lang="en-US" dirty="0" smtClean="0"/>
              <a:t>Wear sunscreen when in strong sunlight.</a:t>
            </a:r>
          </a:p>
          <a:p>
            <a:r>
              <a:rPr lang="en-US" dirty="0" smtClean="0"/>
              <a:t>Keep lips moistened to avoid chapping.</a:t>
            </a:r>
          </a:p>
          <a:p>
            <a:r>
              <a:rPr lang="en-US" dirty="0" smtClean="0"/>
              <a:t>When immune system is compromised (e.g. by a cold), use antiviral lip ointment.</a:t>
            </a:r>
          </a:p>
          <a:p>
            <a:endParaRPr lang="en-US" dirty="0"/>
          </a:p>
          <a:p>
            <a:r>
              <a:rPr lang="en-US" dirty="0" smtClean="0"/>
              <a:t>What preventative actions can be taken to resist sin?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0" r="15484"/>
          <a:stretch/>
        </p:blipFill>
        <p:spPr>
          <a:xfrm>
            <a:off x="4739424" y="1143000"/>
            <a:ext cx="4404576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864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What to do about Sin?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458200" cy="5715000"/>
          </a:xfrm>
        </p:spPr>
        <p:txBody>
          <a:bodyPr>
            <a:normAutofit fontScale="92500"/>
          </a:bodyPr>
          <a:lstStyle/>
          <a:p>
            <a:pPr marL="514350" indent="-514350">
              <a:spcBef>
                <a:spcPts val="6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dirty="0" smtClean="0">
                <a:latin typeface="Comic Sans MS" panose="030F0702030302020204" pitchFamily="66" charset="0"/>
              </a:rPr>
              <a:t>Ask God to open your eyes to see your own sin and confess it (Psalm </a:t>
            </a:r>
            <a:r>
              <a:rPr lang="en-US" dirty="0">
                <a:latin typeface="Comic Sans MS" panose="030F0702030302020204" pitchFamily="66" charset="0"/>
              </a:rPr>
              <a:t>139:23,24 ; </a:t>
            </a:r>
            <a:r>
              <a:rPr lang="en-US" dirty="0" smtClean="0">
                <a:latin typeface="Comic Sans MS" panose="030F0702030302020204" pitchFamily="66" charset="0"/>
              </a:rPr>
              <a:t>1John 1:9).</a:t>
            </a:r>
          </a:p>
          <a:p>
            <a:pPr marL="514350" indent="-514350">
              <a:spcBef>
                <a:spcPts val="6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dirty="0" smtClean="0">
                <a:latin typeface="Comic Sans MS" panose="030F0702030302020204" pitchFamily="66" charset="0"/>
              </a:rPr>
              <a:t>Think accurately about the ugliness of sin and its effects on you and those around you (Proverbs 14:30; Psalm 32:3-5).</a:t>
            </a:r>
          </a:p>
          <a:p>
            <a:pPr marL="514350" indent="-514350">
              <a:spcBef>
                <a:spcPts val="6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dirty="0" smtClean="0">
                <a:latin typeface="Comic Sans MS" panose="030F0702030302020204" pitchFamily="66" charset="0"/>
              </a:rPr>
              <a:t>Meditate on the glory and beauty of Christ (2Corinthians 3:18; Psalm 119:18).</a:t>
            </a:r>
          </a:p>
          <a:p>
            <a:pPr marL="514350" indent="-514350">
              <a:spcBef>
                <a:spcPts val="6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dirty="0">
                <a:latin typeface="Comic Sans MS" panose="030F0702030302020204" pitchFamily="66" charset="0"/>
              </a:rPr>
              <a:t>Don’t allow sinful thoughts to control your mind (1 Corinthians 6:12; Philippians 4:8</a:t>
            </a:r>
            <a:r>
              <a:rPr lang="en-US" dirty="0" smtClean="0">
                <a:latin typeface="Comic Sans MS" panose="030F0702030302020204" pitchFamily="66" charset="0"/>
              </a:rPr>
              <a:t>).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03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927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Holiness – Dealing with Sin</vt:lpstr>
      <vt:lpstr>Three Realities</vt:lpstr>
      <vt:lpstr>Our New Life in Christ</vt:lpstr>
      <vt:lpstr>God desires us to be Holy</vt:lpstr>
      <vt:lpstr>Our Sin Nature</vt:lpstr>
      <vt:lpstr>A Metaphor for Sin</vt:lpstr>
      <vt:lpstr>Four Ways that We Sin</vt:lpstr>
      <vt:lpstr>A Metaphor for Sin – Preventative Actions:</vt:lpstr>
      <vt:lpstr>What to do about Sin?</vt:lpstr>
      <vt:lpstr>What else to do about Sin?</vt:lpstr>
      <vt:lpstr>Remember…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Holiness – Dealing with Sin</dc:title>
  <dc:creator>Multiple Authors</dc:creator>
  <cp:lastModifiedBy>Mark Robnett</cp:lastModifiedBy>
  <cp:revision>28</cp:revision>
  <cp:lastPrinted>2020-03-12T11:28:04Z</cp:lastPrinted>
  <dcterms:created xsi:type="dcterms:W3CDTF">2020-03-12T00:17:55Z</dcterms:created>
  <dcterms:modified xsi:type="dcterms:W3CDTF">2021-01-11T21:48:24Z</dcterms:modified>
</cp:coreProperties>
</file>