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0" r:id="rId4"/>
    <p:sldId id="258" r:id="rId5"/>
    <p:sldId id="259" r:id="rId6"/>
    <p:sldId id="260" r:id="rId7"/>
    <p:sldId id="262" r:id="rId8"/>
    <p:sldId id="261"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030" autoAdjust="0"/>
  </p:normalViewPr>
  <p:slideViewPr>
    <p:cSldViewPr>
      <p:cViewPr varScale="1">
        <p:scale>
          <a:sx n="64" d="100"/>
          <a:sy n="64" d="100"/>
        </p:scale>
        <p:origin x="-100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671102-CDB7-4245-8F76-661E036A0BBB}" type="datetimeFigureOut">
              <a:rPr lang="en-US" smtClean="0"/>
              <a:t>1/23/2021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1B9A85-D123-4EC5-930D-04ACAABF441C}" type="slidenum">
              <a:rPr lang="en-US" smtClean="0"/>
              <a:t>‹#›</a:t>
            </a:fld>
            <a:endParaRPr lang="en-US"/>
          </a:p>
        </p:txBody>
      </p:sp>
    </p:spTree>
    <p:extLst>
      <p:ext uri="{BB962C8B-B14F-4D97-AF65-F5344CB8AC3E}">
        <p14:creationId xmlns:p14="http://schemas.microsoft.com/office/powerpoint/2010/main" val="976366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31B9A85-D123-4EC5-930D-04ACAABF441C}" type="slidenum">
              <a:rPr lang="en-US" smtClean="0"/>
              <a:t>2</a:t>
            </a:fld>
            <a:endParaRPr lang="en-US"/>
          </a:p>
        </p:txBody>
      </p:sp>
    </p:spTree>
    <p:extLst>
      <p:ext uri="{BB962C8B-B14F-4D97-AF65-F5344CB8AC3E}">
        <p14:creationId xmlns:p14="http://schemas.microsoft.com/office/powerpoint/2010/main" val="2738957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basically three different ethical theories propounded by Christians and others: divine command theory, teleological theory, and virtue ethics theory (based on </a:t>
            </a:r>
            <a:r>
              <a:rPr lang="en-US" sz="1200" kern="1200" dirty="0" err="1" smtClean="0">
                <a:solidFill>
                  <a:schemeClr val="tx1"/>
                </a:solidFill>
                <a:effectLst/>
                <a:latin typeface="+mn-lt"/>
                <a:ea typeface="+mn-ea"/>
                <a:cs typeface="+mn-cs"/>
              </a:rPr>
              <a:t>Navpress</a:t>
            </a:r>
            <a:r>
              <a:rPr lang="en-US" sz="1200" kern="1200" dirty="0" smtClean="0">
                <a:solidFill>
                  <a:schemeClr val="tx1"/>
                </a:solidFill>
                <a:effectLst/>
                <a:latin typeface="+mn-lt"/>
                <a:ea typeface="+mn-ea"/>
                <a:cs typeface="+mn-cs"/>
              </a:rPr>
              <a:t>, Mark </a:t>
            </a:r>
            <a:r>
              <a:rPr lang="en-US" sz="1200" kern="1200" dirty="0" err="1" smtClean="0">
                <a:solidFill>
                  <a:schemeClr val="tx1"/>
                </a:solidFill>
                <a:effectLst/>
                <a:latin typeface="+mn-lt"/>
                <a:ea typeface="+mn-ea"/>
                <a:cs typeface="+mn-cs"/>
              </a:rPr>
              <a:t>Fackler</a:t>
            </a:r>
            <a:r>
              <a:rPr lang="en-US" sz="1200" kern="1200" dirty="0" smtClean="0">
                <a:solidFill>
                  <a:schemeClr val="tx1"/>
                </a:solidFill>
                <a:effectLst/>
                <a:latin typeface="+mn-lt"/>
                <a:ea typeface="+mn-ea"/>
                <a:cs typeface="+mn-cs"/>
              </a:rPr>
              <a:t> and Christopher Bunn).</a:t>
            </a:r>
          </a:p>
          <a:p>
            <a:r>
              <a:rPr lang="en-US" sz="1200" kern="1200" dirty="0" smtClean="0">
                <a:solidFill>
                  <a:schemeClr val="tx1"/>
                </a:solidFill>
                <a:effectLst/>
                <a:latin typeface="+mn-lt"/>
                <a:ea typeface="+mn-ea"/>
                <a:cs typeface="+mn-cs"/>
              </a:rPr>
              <a:t> </a:t>
            </a:r>
          </a:p>
          <a:p>
            <a:r>
              <a:rPr lang="en-US" sz="1200" u="sng" kern="1200" dirty="0" smtClean="0">
                <a:solidFill>
                  <a:schemeClr val="tx1"/>
                </a:solidFill>
                <a:effectLst/>
                <a:latin typeface="+mn-lt"/>
                <a:ea typeface="+mn-ea"/>
                <a:cs typeface="+mn-cs"/>
              </a:rPr>
              <a:t>Divine Command Theory: Obey all of God’s laws all of the time.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theory promotes a simple idea—that the moral rules contained in God's Word are good, true, and obligatory. Bible rules, given by God for people in all cultures, are still the best (and perhaps the only) reliable way for Christians to address moral questions.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Divine command theory says that life presents us with virtually no conditions under which it is permissible to disregard scriptural injunctions. They point to certain of Jesus' statements, such as, "If you love me, you will obey what I command" (</a:t>
            </a:r>
            <a:r>
              <a:rPr lang="en-US" sz="1200" b="1" kern="1200" dirty="0" smtClean="0">
                <a:solidFill>
                  <a:schemeClr val="tx1"/>
                </a:solidFill>
                <a:effectLst/>
                <a:latin typeface="+mn-lt"/>
                <a:ea typeface="+mn-ea"/>
                <a:cs typeface="+mn-cs"/>
              </a:rPr>
              <a:t>John 14:15</a:t>
            </a:r>
            <a:r>
              <a:rPr lang="en-US" sz="1200" kern="1200" dirty="0" smtClean="0">
                <a:solidFill>
                  <a:schemeClr val="tx1"/>
                </a:solidFill>
                <a:effectLst/>
                <a:latin typeface="+mn-lt"/>
                <a:ea typeface="+mn-ea"/>
                <a:cs typeface="+mn-cs"/>
              </a:rPr>
              <a:t>) and, "Anyone who breaks one of the least of these commandments and teaches others to do the same will be called least in the kingdom of heaven" (</a:t>
            </a:r>
            <a:r>
              <a:rPr lang="en-US" sz="1200" b="1" kern="1200" dirty="0" smtClean="0">
                <a:solidFill>
                  <a:schemeClr val="tx1"/>
                </a:solidFill>
                <a:effectLst/>
                <a:latin typeface="+mn-lt"/>
                <a:ea typeface="+mn-ea"/>
                <a:cs typeface="+mn-cs"/>
              </a:rPr>
              <a:t>Matthew 5:19</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Teleological Theory: Some rules take priority over others</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This theory revolves around getting to the goal. The good end that must be reached determines the means required to get to that end. This view says that moral and even biblical laws possess an implied hierarchy that requires certain rules to be elevated and others to be subordinated or discarded.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Proponents of this theory suggest that God demonstrates His own hierarchy of ethics when He declares: "To obey is better than sacrifice" (</a:t>
            </a:r>
            <a:r>
              <a:rPr lang="en-US" sz="1200" b="1" kern="1200" dirty="0" smtClean="0">
                <a:solidFill>
                  <a:schemeClr val="tx1"/>
                </a:solidFill>
                <a:effectLst/>
                <a:latin typeface="+mn-lt"/>
                <a:ea typeface="+mn-ea"/>
                <a:cs typeface="+mn-cs"/>
              </a:rPr>
              <a:t>1 Samuel 15:22</a:t>
            </a:r>
            <a:r>
              <a:rPr lang="en-US" sz="1200" kern="1200" dirty="0" smtClean="0">
                <a:solidFill>
                  <a:schemeClr val="tx1"/>
                </a:solidFill>
                <a:effectLst/>
                <a:latin typeface="+mn-lt"/>
                <a:ea typeface="+mn-ea"/>
                <a:cs typeface="+mn-cs"/>
              </a:rPr>
              <a:t>). The command to sacrifice is not necessarily negated, but the simple act of obedience is elevated above the rule of sacrifice and given greater value.</a:t>
            </a:r>
          </a:p>
          <a:p>
            <a:endParaRPr lang="en-US"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Virtue Ethics Theory: The greatest of these is love</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This third approach looks at ethical decisions through a grid of virtues such as love, joy, peace, temperance, and patience. These biblical virtues define our purpose and help interpret the meaning of biblical rules. We find virtue ethics at work in </a:t>
            </a:r>
            <a:r>
              <a:rPr lang="en-US" sz="1200" b="1" kern="1200" dirty="0" smtClean="0">
                <a:solidFill>
                  <a:schemeClr val="tx1"/>
                </a:solidFill>
                <a:effectLst/>
                <a:latin typeface="+mn-lt"/>
                <a:ea typeface="+mn-ea"/>
                <a:cs typeface="+mn-cs"/>
              </a:rPr>
              <a:t>1 </a:t>
            </a:r>
            <a:r>
              <a:rPr lang="en-US" sz="1200" b="1" kern="1200" dirty="0" err="1" smtClean="0">
                <a:solidFill>
                  <a:schemeClr val="tx1"/>
                </a:solidFill>
                <a:effectLst/>
                <a:latin typeface="+mn-lt"/>
                <a:ea typeface="+mn-ea"/>
                <a:cs typeface="+mn-cs"/>
              </a:rPr>
              <a:t>Cor</a:t>
            </a:r>
            <a:r>
              <a:rPr lang="en-US" sz="1200" b="1" kern="1200" dirty="0" smtClean="0">
                <a:solidFill>
                  <a:schemeClr val="tx1"/>
                </a:solidFill>
                <a:effectLst/>
                <a:latin typeface="+mn-lt"/>
                <a:ea typeface="+mn-ea"/>
                <a:cs typeface="+mn-cs"/>
              </a:rPr>
              <a:t> 13:1-3</a:t>
            </a:r>
            <a:r>
              <a:rPr lang="en-US" sz="1200" kern="1200" dirty="0" smtClean="0">
                <a:solidFill>
                  <a:schemeClr val="tx1"/>
                </a:solidFill>
                <a:effectLst/>
                <a:latin typeface="+mn-lt"/>
                <a:ea typeface="+mn-ea"/>
                <a:cs typeface="+mn-cs"/>
              </a:rPr>
              <a:t>, where Paul says that faith and even martyrdom count for nothing if love is absent.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know which virtues to cultivate because the Bible lists them: love, joy, peace, patience, kindness, goodness, faithfulness, gentleness, and self-control (</a:t>
            </a:r>
            <a:r>
              <a:rPr lang="en-US" sz="1200" b="1" kern="1200" dirty="0" smtClean="0">
                <a:solidFill>
                  <a:schemeClr val="tx1"/>
                </a:solidFill>
                <a:effectLst/>
                <a:latin typeface="+mn-lt"/>
                <a:ea typeface="+mn-ea"/>
                <a:cs typeface="+mn-cs"/>
              </a:rPr>
              <a:t>Galatians 5:22, 23</a:t>
            </a:r>
            <a:r>
              <a:rPr lang="en-US" sz="1200" kern="1200" dirty="0" smtClean="0">
                <a:solidFill>
                  <a:schemeClr val="tx1"/>
                </a:solidFill>
                <a:effectLst/>
                <a:latin typeface="+mn-lt"/>
                <a:ea typeface="+mn-ea"/>
                <a:cs typeface="+mn-cs"/>
              </a:rPr>
              <a:t>). About these “fruit of the Spirit” the Bible makes an astounding claim: "Against such things there is no law".  Proponents of virtue ethics theory interpret this to mean that no </a:t>
            </a:r>
            <a:r>
              <a:rPr lang="en-US" sz="1200" i="1" kern="1200" dirty="0" smtClean="0">
                <a:solidFill>
                  <a:schemeClr val="tx1"/>
                </a:solidFill>
                <a:effectLst/>
                <a:latin typeface="+mn-lt"/>
                <a:ea typeface="+mn-ea"/>
                <a:cs typeface="+mn-cs"/>
              </a:rPr>
              <a:t>biblical </a:t>
            </a:r>
            <a:r>
              <a:rPr lang="en-US" sz="1200" kern="1200" dirty="0" smtClean="0">
                <a:solidFill>
                  <a:schemeClr val="tx1"/>
                </a:solidFill>
                <a:effectLst/>
                <a:latin typeface="+mn-lt"/>
                <a:ea typeface="+mn-ea"/>
                <a:cs typeface="+mn-cs"/>
              </a:rPr>
              <a:t>law should ever be interpreted in a way that contravenes these qualities, because God's intention is that we learn these virtues as a way of life—a witness to God's own character.</a:t>
            </a:r>
            <a:endParaRPr lang="en-US" dirty="0"/>
          </a:p>
        </p:txBody>
      </p:sp>
      <p:sp>
        <p:nvSpPr>
          <p:cNvPr id="4" name="Slide Number Placeholder 3"/>
          <p:cNvSpPr>
            <a:spLocks noGrp="1"/>
          </p:cNvSpPr>
          <p:nvPr>
            <p:ph type="sldNum" sz="quarter" idx="10"/>
          </p:nvPr>
        </p:nvSpPr>
        <p:spPr/>
        <p:txBody>
          <a:bodyPr/>
          <a:lstStyle/>
          <a:p>
            <a:fld id="{731B9A85-D123-4EC5-930D-04ACAABF441C}" type="slidenum">
              <a:rPr lang="en-US" smtClean="0"/>
              <a:t>14</a:t>
            </a:fld>
            <a:endParaRPr lang="en-US"/>
          </a:p>
        </p:txBody>
      </p:sp>
    </p:spTree>
    <p:extLst>
      <p:ext uri="{BB962C8B-B14F-4D97-AF65-F5344CB8AC3E}">
        <p14:creationId xmlns:p14="http://schemas.microsoft.com/office/powerpoint/2010/main" val="4169699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“Suppose that you were hiding Jews in your home during WWII and the Nazis pound on your door and demand that you expose them.  Is it OK to lie and deny their presence?”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its most fundamental sense, the question takes this form: “Is it ever right to disobey God’s commandments in order to bring about a good result?”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 not an issue that we can resolve in a brief group discussion.  It is also not an issue that we can resolve by simply expressing opinions – it requires that we really understand what God’s revealed truth says to us.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this were a simple issue, everyone would agree.  The diversity of opinions reflects the fact that it is not a simple issue.  My challenge to you is that you listen to what the Holy Spirit says to you based on God’s Word, not based on what your “gut” tells YOU (</a:t>
            </a:r>
            <a:r>
              <a:rPr lang="en-US" sz="1200" b="1" kern="1200" dirty="0" smtClean="0">
                <a:solidFill>
                  <a:schemeClr val="tx1"/>
                </a:solidFill>
                <a:effectLst/>
                <a:latin typeface="+mn-lt"/>
                <a:ea typeface="+mn-ea"/>
                <a:cs typeface="+mn-cs"/>
              </a:rPr>
              <a:t>James 4:17</a:t>
            </a:r>
            <a:r>
              <a:rPr lang="en-US"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731B9A85-D123-4EC5-930D-04ACAABF441C}" type="slidenum">
              <a:rPr lang="en-US" smtClean="0"/>
              <a:t>3</a:t>
            </a:fld>
            <a:endParaRPr lang="en-US"/>
          </a:p>
        </p:txBody>
      </p:sp>
    </p:spTree>
    <p:extLst>
      <p:ext uri="{BB962C8B-B14F-4D97-AF65-F5344CB8AC3E}">
        <p14:creationId xmlns:p14="http://schemas.microsoft.com/office/powerpoint/2010/main" val="273895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Ethical theories are interesting, but they often introduce more confusion than clarity, especially when dealing with such a broad topic.  So at this point, I think that it would help our thinking to narrow the subject down a bit.  Let’s run a few test cases: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Is there ever a case where it would be OK to commit </a:t>
            </a:r>
            <a:r>
              <a:rPr lang="en-US" sz="1200" u="sng" kern="1200" dirty="0" smtClean="0">
                <a:solidFill>
                  <a:schemeClr val="tx1"/>
                </a:solidFill>
                <a:effectLst/>
                <a:latin typeface="+mn-lt"/>
                <a:ea typeface="+mn-ea"/>
                <a:cs typeface="+mn-cs"/>
              </a:rPr>
              <a:t>adultery</a:t>
            </a:r>
            <a:r>
              <a:rPr lang="en-US" sz="1200" kern="1200" dirty="0" smtClean="0">
                <a:solidFill>
                  <a:schemeClr val="tx1"/>
                </a:solidFill>
                <a:effectLst/>
                <a:latin typeface="+mn-lt"/>
                <a:ea typeface="+mn-ea"/>
                <a:cs typeface="+mn-cs"/>
              </a:rPr>
              <a:t> in order to (hypothetically) achieve a good result?  One man thought so.  In fact, he was one of the wisest men that every lived: Solomon.  In his desire to expand the influence of Israel (God’s country!), he married wives from the royal bloodline of other nations.  In his great wisdom, his rationale may have had noble roots, but in the end, it led to the downfall of the kingdom (</a:t>
            </a:r>
            <a:r>
              <a:rPr lang="en-US" sz="1200" b="1" kern="1200" dirty="0" smtClean="0">
                <a:solidFill>
                  <a:schemeClr val="tx1"/>
                </a:solidFill>
                <a:effectLst/>
                <a:latin typeface="+mn-lt"/>
                <a:ea typeface="+mn-ea"/>
                <a:cs typeface="+mn-cs"/>
              </a:rPr>
              <a:t>1 Kings 11:1-3</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Would you choose to place your daughter into prostitution in order to get enough money for a life-saving surgery for yourself?  I would rather die than to ask my daughter to do such an evil thing. </a:t>
            </a:r>
          </a:p>
        </p:txBody>
      </p:sp>
      <p:sp>
        <p:nvSpPr>
          <p:cNvPr id="4" name="Slide Number Placeholder 3"/>
          <p:cNvSpPr>
            <a:spLocks noGrp="1"/>
          </p:cNvSpPr>
          <p:nvPr>
            <p:ph type="sldNum" sz="quarter" idx="10"/>
          </p:nvPr>
        </p:nvSpPr>
        <p:spPr/>
        <p:txBody>
          <a:bodyPr/>
          <a:lstStyle/>
          <a:p>
            <a:fld id="{731B9A85-D123-4EC5-930D-04ACAABF441C}" type="slidenum">
              <a:rPr lang="en-US" smtClean="0"/>
              <a:t>4</a:t>
            </a:fld>
            <a:endParaRPr lang="en-US"/>
          </a:p>
        </p:txBody>
      </p:sp>
    </p:spTree>
    <p:extLst>
      <p:ext uri="{BB962C8B-B14F-4D97-AF65-F5344CB8AC3E}">
        <p14:creationId xmlns:p14="http://schemas.microsoft.com/office/powerpoint/2010/main" val="1968115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Would it ever be a good thing to commit </a:t>
            </a:r>
            <a:r>
              <a:rPr lang="en-US" sz="1200" u="sng" kern="1200" dirty="0" smtClean="0">
                <a:solidFill>
                  <a:schemeClr val="tx1"/>
                </a:solidFill>
                <a:effectLst/>
                <a:latin typeface="+mn-lt"/>
                <a:ea typeface="+mn-ea"/>
                <a:cs typeface="+mn-cs"/>
              </a:rPr>
              <a:t>idolatry</a:t>
            </a:r>
            <a:r>
              <a:rPr lang="en-US" sz="1200" kern="1200" dirty="0" smtClean="0">
                <a:solidFill>
                  <a:schemeClr val="tx1"/>
                </a:solidFill>
                <a:effectLst/>
                <a:latin typeface="+mn-lt"/>
                <a:ea typeface="+mn-ea"/>
                <a:cs typeface="+mn-cs"/>
              </a:rPr>
              <a:t> in order to bring about a good result?  </a:t>
            </a:r>
            <a:r>
              <a:rPr lang="en-US" sz="1200" kern="1200" dirty="0" err="1" smtClean="0">
                <a:solidFill>
                  <a:schemeClr val="tx1"/>
                </a:solidFill>
                <a:effectLst/>
                <a:latin typeface="+mn-lt"/>
                <a:ea typeface="+mn-ea"/>
                <a:cs typeface="+mn-cs"/>
              </a:rPr>
              <a:t>Hananiah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Mishael</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Azariah</a:t>
            </a:r>
            <a:r>
              <a:rPr lang="en-US" sz="1200" kern="1200" dirty="0" smtClean="0">
                <a:solidFill>
                  <a:schemeClr val="tx1"/>
                </a:solidFill>
                <a:effectLst/>
                <a:latin typeface="+mn-lt"/>
                <a:ea typeface="+mn-ea"/>
                <a:cs typeface="+mn-cs"/>
              </a:rPr>
              <a:t> didn’t think so (</a:t>
            </a:r>
            <a:r>
              <a:rPr lang="en-US" sz="1200" b="1" kern="1200" dirty="0" smtClean="0">
                <a:solidFill>
                  <a:schemeClr val="tx1"/>
                </a:solidFill>
                <a:effectLst/>
                <a:latin typeface="+mn-lt"/>
                <a:ea typeface="+mn-ea"/>
                <a:cs typeface="+mn-cs"/>
              </a:rPr>
              <a:t>Daniel 3:12</a:t>
            </a:r>
            <a:r>
              <a:rPr lang="en-US" sz="1200" kern="1200" dirty="0" smtClean="0">
                <a:solidFill>
                  <a:schemeClr val="tx1"/>
                </a:solidFill>
                <a:effectLst/>
                <a:latin typeface="+mn-lt"/>
                <a:ea typeface="+mn-ea"/>
                <a:cs typeface="+mn-cs"/>
              </a:rPr>
              <a:t>).  It would have been very easy for them to “physically” bow down while standing tall for the Lord “in spirit.”  But they were unwilling to rationalize even their appearance in any way, standing tall for God regardless of the consequences (</a:t>
            </a:r>
            <a:r>
              <a:rPr lang="en-US" sz="1200" b="1" kern="1200" dirty="0" smtClean="0">
                <a:solidFill>
                  <a:schemeClr val="tx1"/>
                </a:solidFill>
                <a:effectLst/>
                <a:latin typeface="+mn-lt"/>
                <a:ea typeface="+mn-ea"/>
                <a:cs typeface="+mn-cs"/>
              </a:rPr>
              <a:t>Daniel 3:16-18</a:t>
            </a:r>
            <a:r>
              <a:rPr lang="en-US"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731B9A85-D123-4EC5-930D-04ACAABF441C}" type="slidenum">
              <a:rPr lang="en-US" smtClean="0"/>
              <a:t>5</a:t>
            </a:fld>
            <a:endParaRPr lang="en-US"/>
          </a:p>
        </p:txBody>
      </p:sp>
    </p:spTree>
    <p:extLst>
      <p:ext uri="{BB962C8B-B14F-4D97-AF65-F5344CB8AC3E}">
        <p14:creationId xmlns:p14="http://schemas.microsoft.com/office/powerpoint/2010/main" val="3614975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Instead</a:t>
            </a:r>
            <a:r>
              <a:rPr lang="en-US" sz="1200" kern="1200" baseline="0" dirty="0" smtClean="0">
                <a:solidFill>
                  <a:schemeClr val="tx1"/>
                </a:solidFill>
                <a:effectLst/>
                <a:latin typeface="+mn-lt"/>
                <a:ea typeface="+mn-ea"/>
                <a:cs typeface="+mn-cs"/>
              </a:rPr>
              <a:t> of following God’s law explicitly, he tried to achieve a good result by using his logic and maintaining culture expectations and group unity.  But God expected much more from him – he needed to set the highest level of spiritual holiness among the people, recognizing that the rest of the nation would follow his leadership.  Obedience was absolutely critical!</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might feel pretty strongly that, from the perspective of adultery and idolatry, you can ascribe to the “divine command” theory of ethics.  We have a pretty strong perspective on God’s view of these detestable violations of His law.  We also understand the impact that these sins can have on others who follow our example.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But what about “small sins” – those things that we don’t think are such a big deal?  Is it possible that we take lightly the things that are disgusting to God?</a:t>
            </a:r>
          </a:p>
          <a:p>
            <a:endParaRPr lang="en-US" dirty="0"/>
          </a:p>
        </p:txBody>
      </p:sp>
      <p:sp>
        <p:nvSpPr>
          <p:cNvPr id="4" name="Slide Number Placeholder 3"/>
          <p:cNvSpPr>
            <a:spLocks noGrp="1"/>
          </p:cNvSpPr>
          <p:nvPr>
            <p:ph type="sldNum" sz="quarter" idx="10"/>
          </p:nvPr>
        </p:nvSpPr>
        <p:spPr/>
        <p:txBody>
          <a:bodyPr/>
          <a:lstStyle/>
          <a:p>
            <a:fld id="{731B9A85-D123-4EC5-930D-04ACAABF441C}" type="slidenum">
              <a:rPr lang="en-US" smtClean="0"/>
              <a:t>6</a:t>
            </a:fld>
            <a:endParaRPr lang="en-US"/>
          </a:p>
        </p:txBody>
      </p:sp>
    </p:spTree>
    <p:extLst>
      <p:ext uri="{BB962C8B-B14F-4D97-AF65-F5344CB8AC3E}">
        <p14:creationId xmlns:p14="http://schemas.microsoft.com/office/powerpoint/2010/main" val="1379110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Now, it’s time to get into the sticky area.  Would it ever be right to </a:t>
            </a:r>
            <a:r>
              <a:rPr lang="en-US" sz="1200" u="sng" kern="1200" dirty="0" smtClean="0">
                <a:solidFill>
                  <a:schemeClr val="tx1"/>
                </a:solidFill>
                <a:effectLst/>
                <a:latin typeface="+mn-lt"/>
                <a:ea typeface="+mn-ea"/>
                <a:cs typeface="+mn-cs"/>
              </a:rPr>
              <a:t>tell a lie</a:t>
            </a:r>
            <a:r>
              <a:rPr lang="en-US" sz="1200" kern="1200" dirty="0" smtClean="0">
                <a:solidFill>
                  <a:schemeClr val="tx1"/>
                </a:solidFill>
                <a:effectLst/>
                <a:latin typeface="+mn-lt"/>
                <a:ea typeface="+mn-ea"/>
                <a:cs typeface="+mn-cs"/>
              </a:rPr>
              <a:t> in order to achieve a good result?  Before you answer, consider the following verses:</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Proverbs 6:16-19</a:t>
            </a:r>
            <a:r>
              <a:rPr lang="en-US" sz="1200" kern="1200" dirty="0" smtClean="0">
                <a:solidFill>
                  <a:schemeClr val="tx1"/>
                </a:solidFill>
                <a:effectLst/>
                <a:latin typeface="+mn-lt"/>
                <a:ea typeface="+mn-ea"/>
                <a:cs typeface="+mn-cs"/>
              </a:rPr>
              <a:t> -&gt; note that dishonesty shows up twice in this list</a:t>
            </a:r>
          </a:p>
          <a:p>
            <a:r>
              <a:rPr lang="en-US" sz="1200" b="1" kern="1200" dirty="0" smtClean="0">
                <a:solidFill>
                  <a:schemeClr val="tx1"/>
                </a:solidFill>
                <a:effectLst/>
                <a:latin typeface="+mn-lt"/>
                <a:ea typeface="+mn-ea"/>
                <a:cs typeface="+mn-cs"/>
              </a:rPr>
              <a:t>Ephesians 4:22-25</a:t>
            </a:r>
            <a:r>
              <a:rPr lang="en-US" sz="1200" kern="1200" dirty="0" smtClean="0">
                <a:solidFill>
                  <a:schemeClr val="tx1"/>
                </a:solidFill>
                <a:effectLst/>
                <a:latin typeface="+mn-lt"/>
                <a:ea typeface="+mn-ea"/>
                <a:cs typeface="+mn-cs"/>
              </a:rPr>
              <a:t> -&gt; lying is a characteristic of the old self</a:t>
            </a:r>
          </a:p>
          <a:p>
            <a:r>
              <a:rPr lang="en-US" sz="1200" b="1" kern="1200" dirty="0" smtClean="0">
                <a:solidFill>
                  <a:schemeClr val="tx1"/>
                </a:solidFill>
                <a:effectLst/>
                <a:latin typeface="+mn-lt"/>
                <a:ea typeface="+mn-ea"/>
                <a:cs typeface="+mn-cs"/>
              </a:rPr>
              <a:t>Revelation 21:8</a:t>
            </a:r>
            <a:r>
              <a:rPr lang="en-US" sz="1200" kern="1200" dirty="0" smtClean="0">
                <a:solidFill>
                  <a:schemeClr val="tx1"/>
                </a:solidFill>
                <a:effectLst/>
                <a:latin typeface="+mn-lt"/>
                <a:ea typeface="+mn-ea"/>
                <a:cs typeface="+mn-cs"/>
              </a:rPr>
              <a:t> -&gt; liars are in bad company</a:t>
            </a:r>
          </a:p>
          <a:p>
            <a:r>
              <a:rPr lang="en-US" sz="1200" b="1" kern="1200" dirty="0" smtClean="0">
                <a:solidFill>
                  <a:schemeClr val="tx1"/>
                </a:solidFill>
                <a:effectLst/>
                <a:latin typeface="+mn-lt"/>
                <a:ea typeface="+mn-ea"/>
                <a:cs typeface="+mn-cs"/>
              </a:rPr>
              <a:t>Proverbs 26:28</a:t>
            </a:r>
            <a:r>
              <a:rPr lang="en-US" sz="1200" kern="1200" dirty="0" smtClean="0">
                <a:solidFill>
                  <a:schemeClr val="tx1"/>
                </a:solidFill>
                <a:effectLst/>
                <a:latin typeface="+mn-lt"/>
                <a:ea typeface="+mn-ea"/>
                <a:cs typeface="+mn-cs"/>
              </a:rPr>
              <a:t> -&gt; flattery is dishonest praise and leads to ruin</a:t>
            </a:r>
          </a:p>
          <a:p>
            <a:r>
              <a:rPr lang="en-US" sz="1200" b="1" kern="1200" dirty="0" smtClean="0">
                <a:solidFill>
                  <a:schemeClr val="tx1"/>
                </a:solidFill>
                <a:effectLst/>
                <a:latin typeface="+mn-lt"/>
                <a:ea typeface="+mn-ea"/>
                <a:cs typeface="+mn-cs"/>
              </a:rPr>
              <a:t>1 Timothy 1:9-11</a:t>
            </a:r>
            <a:r>
              <a:rPr lang="en-US" sz="1200" kern="1200" dirty="0" smtClean="0">
                <a:solidFill>
                  <a:schemeClr val="tx1"/>
                </a:solidFill>
                <a:effectLst/>
                <a:latin typeface="+mn-lt"/>
                <a:ea typeface="+mn-ea"/>
                <a:cs typeface="+mn-cs"/>
              </a:rPr>
              <a:t> -&gt; lying is contrary to sound doctrine</a:t>
            </a:r>
          </a:p>
          <a:p>
            <a:r>
              <a:rPr lang="en-US" sz="1200" b="1" kern="1200" dirty="0" smtClean="0">
                <a:solidFill>
                  <a:schemeClr val="tx1"/>
                </a:solidFill>
                <a:effectLst/>
                <a:latin typeface="+mn-lt"/>
                <a:ea typeface="+mn-ea"/>
                <a:cs typeface="+mn-cs"/>
              </a:rPr>
              <a:t>Titus 1:1,2</a:t>
            </a:r>
            <a:r>
              <a:rPr lang="en-US" sz="1200" kern="1200" dirty="0" smtClean="0">
                <a:solidFill>
                  <a:schemeClr val="tx1"/>
                </a:solidFill>
                <a:effectLst/>
                <a:latin typeface="+mn-lt"/>
                <a:ea typeface="+mn-ea"/>
                <a:cs typeface="+mn-cs"/>
              </a:rPr>
              <a:t> -&gt; it is impossible for God to lie</a:t>
            </a:r>
          </a:p>
          <a:p>
            <a:r>
              <a:rPr lang="en-US" sz="1200" b="1" kern="1200" dirty="0" smtClean="0">
                <a:solidFill>
                  <a:schemeClr val="tx1"/>
                </a:solidFill>
                <a:effectLst/>
                <a:latin typeface="+mn-lt"/>
                <a:ea typeface="+mn-ea"/>
                <a:cs typeface="+mn-cs"/>
              </a:rPr>
              <a:t>John 8:44</a:t>
            </a:r>
            <a:r>
              <a:rPr lang="en-US" sz="1200" kern="1200" dirty="0" smtClean="0">
                <a:solidFill>
                  <a:schemeClr val="tx1"/>
                </a:solidFill>
                <a:effectLst/>
                <a:latin typeface="+mn-lt"/>
                <a:ea typeface="+mn-ea"/>
                <a:cs typeface="+mn-cs"/>
              </a:rPr>
              <a:t> -&gt; God does not lie, but it natural for the devil</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This brief sample from God’s word makes it pretty clear that lying is a sin that God detests.  Do you think that He would ever place you into a situation where He would require you to sin in order to bring about His perfect will?  </a:t>
            </a:r>
            <a:r>
              <a:rPr lang="en-US" sz="1200" b="1" kern="1200" dirty="0" smtClean="0">
                <a:solidFill>
                  <a:schemeClr val="tx1"/>
                </a:solidFill>
                <a:effectLst/>
                <a:latin typeface="+mn-lt"/>
                <a:ea typeface="+mn-ea"/>
                <a:cs typeface="+mn-cs"/>
              </a:rPr>
              <a:t>1 Corinthians 10:13</a:t>
            </a:r>
            <a:r>
              <a:rPr lang="en-US" sz="1200" kern="1200" dirty="0" smtClean="0">
                <a:solidFill>
                  <a:schemeClr val="tx1"/>
                </a:solidFill>
                <a:effectLst/>
                <a:latin typeface="+mn-lt"/>
                <a:ea typeface="+mn-ea"/>
                <a:cs typeface="+mn-cs"/>
              </a:rPr>
              <a:t> is His promise that we will never be in a position where sin is the only option.</a:t>
            </a:r>
          </a:p>
          <a:p>
            <a:endParaRPr lang="en-US" dirty="0" smtClean="0"/>
          </a:p>
          <a:p>
            <a:r>
              <a:rPr lang="en-US" dirty="0" smtClean="0"/>
              <a:t>An important step toward</a:t>
            </a:r>
            <a:r>
              <a:rPr lang="en-US" baseline="0" dirty="0" smtClean="0"/>
              <a:t> avoidance of lying: start of by being honest with yourself – stop rationalizing behavior and learn to call sin what it really is.  We are excellent salesmen when it comes to selling ourselves on bad ideas!</a:t>
            </a:r>
            <a:endParaRPr lang="en-US" dirty="0"/>
          </a:p>
        </p:txBody>
      </p:sp>
      <p:sp>
        <p:nvSpPr>
          <p:cNvPr id="4" name="Slide Number Placeholder 3"/>
          <p:cNvSpPr>
            <a:spLocks noGrp="1"/>
          </p:cNvSpPr>
          <p:nvPr>
            <p:ph type="sldNum" sz="quarter" idx="10"/>
          </p:nvPr>
        </p:nvSpPr>
        <p:spPr/>
        <p:txBody>
          <a:bodyPr/>
          <a:lstStyle/>
          <a:p>
            <a:fld id="{731B9A85-D123-4EC5-930D-04ACAABF441C}" type="slidenum">
              <a:rPr lang="en-US" smtClean="0"/>
              <a:t>7</a:t>
            </a:fld>
            <a:endParaRPr lang="en-US"/>
          </a:p>
        </p:txBody>
      </p:sp>
    </p:spTree>
    <p:extLst>
      <p:ext uri="{BB962C8B-B14F-4D97-AF65-F5344CB8AC3E}">
        <p14:creationId xmlns:p14="http://schemas.microsoft.com/office/powerpoint/2010/main" val="457600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we begin to presume that we must step in and “help God out,” we have departed from the faith that He is indeed sovereign.  We shift our faith from God’s unchangeable, eternal word toward our fickle, deceptive hearts (</a:t>
            </a:r>
            <a:r>
              <a:rPr lang="en-US" sz="1200" b="1" kern="1200" dirty="0" smtClean="0">
                <a:solidFill>
                  <a:schemeClr val="tx1"/>
                </a:solidFill>
                <a:effectLst/>
                <a:latin typeface="+mn-lt"/>
                <a:ea typeface="+mn-ea"/>
                <a:cs typeface="+mn-cs"/>
              </a:rPr>
              <a:t>Jeremiah 17:9</a:t>
            </a:r>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Sometimes we find ourselves in a situation that “seems” to demand our disobedience to God’s command in order to bring about a good result, but from God’s eyes, it brings His displeasure (</a:t>
            </a:r>
            <a:r>
              <a:rPr lang="en-US" sz="1200" b="1" kern="1200" dirty="0" smtClean="0">
                <a:solidFill>
                  <a:schemeClr val="tx1"/>
                </a:solidFill>
                <a:effectLst/>
                <a:latin typeface="+mn-lt"/>
                <a:ea typeface="+mn-ea"/>
                <a:cs typeface="+mn-cs"/>
              </a:rPr>
              <a:t>2Samuel 6:6,7</a:t>
            </a:r>
            <a:r>
              <a:rPr lang="en-US" sz="1200" kern="1200" dirty="0" smtClean="0">
                <a:solidFill>
                  <a:schemeClr val="tx1"/>
                </a:solidFill>
                <a:effectLst/>
                <a:latin typeface="+mn-lt"/>
                <a:ea typeface="+mn-ea"/>
                <a:cs typeface="+mn-cs"/>
              </a:rPr>
              <a:t>).  Just like Saul offering the sacrifice when God preferred obedience, the people of Haggai’s day chose their own comfort over worshiping God.  As a result, their land was barren and prosperity fled (</a:t>
            </a:r>
            <a:r>
              <a:rPr lang="en-US" sz="1200" b="1" kern="1200" dirty="0" smtClean="0">
                <a:solidFill>
                  <a:schemeClr val="tx1"/>
                </a:solidFill>
                <a:effectLst/>
                <a:latin typeface="+mn-lt"/>
                <a:ea typeface="+mn-ea"/>
                <a:cs typeface="+mn-cs"/>
              </a:rPr>
              <a:t>Haggai 1:5-7</a:t>
            </a:r>
            <a:r>
              <a:rPr lang="en-US" sz="1200" kern="1200" dirty="0" smtClean="0">
                <a:solidFill>
                  <a:schemeClr val="tx1"/>
                </a:solidFill>
                <a:effectLst/>
                <a:latin typeface="+mn-lt"/>
                <a:ea typeface="+mn-ea"/>
                <a:cs typeface="+mn-cs"/>
              </a:rPr>
              <a:t>).</a:t>
            </a:r>
          </a:p>
          <a:p>
            <a:endParaRPr lang="en-US" dirty="0" smtClean="0"/>
          </a:p>
          <a:p>
            <a:r>
              <a:rPr lang="en-US" dirty="0" smtClean="0"/>
              <a:t>Instead of seeing how far away from God we can get (while</a:t>
            </a:r>
            <a:r>
              <a:rPr lang="en-US" baseline="0" dirty="0" smtClean="0"/>
              <a:t> still being OK), wouldn’t it be better if we did everything possible to trust Him and draw near to Him?  How would I feel if Susan tested my limits, flirting with other men just at the fringes of my tolerance?  Wouldn’t I prefer her to see how close she can get to me?</a:t>
            </a:r>
          </a:p>
          <a:p>
            <a:endParaRPr lang="en-US" baseline="0" dirty="0" smtClean="0"/>
          </a:p>
          <a:p>
            <a:r>
              <a:rPr lang="en-US" sz="1200" kern="1200" dirty="0" smtClean="0">
                <a:solidFill>
                  <a:schemeClr val="tx1"/>
                </a:solidFill>
                <a:effectLst/>
                <a:latin typeface="+mn-lt"/>
                <a:ea typeface="+mn-ea"/>
                <a:cs typeface="+mn-cs"/>
              </a:rPr>
              <a:t>We can all remember examples of people who have been faced with difficult situations and couldn’t figure a way out.  When I find myself in one of those spots, I’d like to be like Hien.  I want to be a man who gladly cleans a nasty latrine in order to get a single sheet of God’s word.  A man whose heart breaks when I break God’s heart.  A man who believes that God really does work out all things for good when I trust Him.  A man who can be trusted by his family and friends regardless of how sticky a situation he’s in.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I stand before God on that final day, I really doubt that He will criticize me for extreme honesty…</a:t>
            </a:r>
          </a:p>
          <a:p>
            <a:endParaRPr lang="en-US" dirty="0"/>
          </a:p>
        </p:txBody>
      </p:sp>
      <p:sp>
        <p:nvSpPr>
          <p:cNvPr id="4" name="Slide Number Placeholder 3"/>
          <p:cNvSpPr>
            <a:spLocks noGrp="1"/>
          </p:cNvSpPr>
          <p:nvPr>
            <p:ph type="sldNum" sz="quarter" idx="10"/>
          </p:nvPr>
        </p:nvSpPr>
        <p:spPr/>
        <p:txBody>
          <a:bodyPr/>
          <a:lstStyle/>
          <a:p>
            <a:fld id="{731B9A85-D123-4EC5-930D-04ACAABF441C}" type="slidenum">
              <a:rPr lang="en-US" smtClean="0"/>
              <a:t>8</a:t>
            </a:fld>
            <a:endParaRPr lang="en-US"/>
          </a:p>
        </p:txBody>
      </p:sp>
    </p:spTree>
    <p:extLst>
      <p:ext uri="{BB962C8B-B14F-4D97-AF65-F5344CB8AC3E}">
        <p14:creationId xmlns:p14="http://schemas.microsoft.com/office/powerpoint/2010/main" val="444956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is the testimony of Hien Phan as told to Ravi Zacharias)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 don’t know about you, but I am very quick to rationalize my bad behavior.  If I decide (now) that God wants me to practice “divine deception” (as the Mormons call it), I will quickly descend a slippery slope in many other areas of situation ethics.  I know my heart.  I would rather die at the end of a gun than to wander through a life of mediocrity.  We are purveyors of truth, and when we speak of the truth of the gospel, we want to be credible people above reproach.  </a:t>
            </a:r>
          </a:p>
          <a:p>
            <a:endParaRPr lang="en-US" dirty="0"/>
          </a:p>
        </p:txBody>
      </p:sp>
      <p:sp>
        <p:nvSpPr>
          <p:cNvPr id="4" name="Slide Number Placeholder 3"/>
          <p:cNvSpPr>
            <a:spLocks noGrp="1"/>
          </p:cNvSpPr>
          <p:nvPr>
            <p:ph type="sldNum" sz="quarter" idx="10"/>
          </p:nvPr>
        </p:nvSpPr>
        <p:spPr/>
        <p:txBody>
          <a:bodyPr/>
          <a:lstStyle/>
          <a:p>
            <a:fld id="{731B9A85-D123-4EC5-930D-04ACAABF441C}" type="slidenum">
              <a:rPr lang="en-US" smtClean="0"/>
              <a:t>9</a:t>
            </a:fld>
            <a:endParaRPr lang="en-US"/>
          </a:p>
        </p:txBody>
      </p:sp>
    </p:spTree>
    <p:extLst>
      <p:ext uri="{BB962C8B-B14F-4D97-AF65-F5344CB8AC3E}">
        <p14:creationId xmlns:p14="http://schemas.microsoft.com/office/powerpoint/2010/main" val="3350888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1B9A85-D123-4EC5-930D-04ACAABF441C}" type="slidenum">
              <a:rPr lang="en-US" smtClean="0"/>
              <a:t>10</a:t>
            </a:fld>
            <a:endParaRPr lang="en-US"/>
          </a:p>
        </p:txBody>
      </p:sp>
    </p:spTree>
    <p:extLst>
      <p:ext uri="{BB962C8B-B14F-4D97-AF65-F5344CB8AC3E}">
        <p14:creationId xmlns:p14="http://schemas.microsoft.com/office/powerpoint/2010/main" val="2931933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654CC5-9340-4A76-95E9-093B8CF6DBAF}"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1811489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54CC5-9340-4A76-95E9-093B8CF6DBAF}"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3064729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54CC5-9340-4A76-95E9-093B8CF6DBAF}"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307172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54CC5-9340-4A76-95E9-093B8CF6DBAF}"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1418793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654CC5-9340-4A76-95E9-093B8CF6DBAF}"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2550091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654CC5-9340-4A76-95E9-093B8CF6DBAF}"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39770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654CC5-9340-4A76-95E9-093B8CF6DBAF}"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680090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654CC5-9340-4A76-95E9-093B8CF6DBAF}"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2159606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54CC5-9340-4A76-95E9-093B8CF6DBAF}"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2687161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54CC5-9340-4A76-95E9-093B8CF6DBAF}"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192833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54CC5-9340-4A76-95E9-093B8CF6DBAF}"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D4058-81A1-4B2C-89D4-AC4CB9E27910}" type="slidenum">
              <a:rPr lang="en-US" smtClean="0"/>
              <a:t>‹#›</a:t>
            </a:fld>
            <a:endParaRPr lang="en-US"/>
          </a:p>
        </p:txBody>
      </p:sp>
    </p:spTree>
    <p:extLst>
      <p:ext uri="{BB962C8B-B14F-4D97-AF65-F5344CB8AC3E}">
        <p14:creationId xmlns:p14="http://schemas.microsoft.com/office/powerpoint/2010/main" val="2696690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654CC5-9340-4A76-95E9-093B8CF6DBAF}" type="datetimeFigureOut">
              <a:rPr lang="en-US" smtClean="0"/>
              <a:t>1/23/2021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4D4058-81A1-4B2C-89D4-AC4CB9E27910}" type="slidenum">
              <a:rPr lang="en-US" smtClean="0"/>
              <a:t>‹#›</a:t>
            </a:fld>
            <a:endParaRPr lang="en-US"/>
          </a:p>
        </p:txBody>
      </p:sp>
    </p:spTree>
    <p:extLst>
      <p:ext uri="{BB962C8B-B14F-4D97-AF65-F5344CB8AC3E}">
        <p14:creationId xmlns:p14="http://schemas.microsoft.com/office/powerpoint/2010/main" val="878187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742949"/>
            <a:ext cx="8763000" cy="2609851"/>
          </a:xfrm>
        </p:spPr>
        <p:txBody>
          <a:bodyPr>
            <a:normAutofit/>
          </a:bodyPr>
          <a:lstStyle/>
          <a:p>
            <a:r>
              <a:rPr lang="en-US" sz="5400" b="1" dirty="0" smtClean="0"/>
              <a:t>Is it ever </a:t>
            </a:r>
            <a:r>
              <a:rPr lang="en-US" sz="5400" b="1" u="sng" dirty="0" smtClean="0"/>
              <a:t>right</a:t>
            </a:r>
            <a:r>
              <a:rPr lang="en-US" sz="5400" b="1" dirty="0" smtClean="0"/>
              <a:t> to do </a:t>
            </a:r>
            <a:r>
              <a:rPr lang="en-US" sz="5400" b="1" u="sng" dirty="0" smtClean="0"/>
              <a:t>wrong</a:t>
            </a:r>
            <a:r>
              <a:rPr lang="en-US" sz="5400" b="1" dirty="0" smtClean="0"/>
              <a:t>?</a:t>
            </a:r>
            <a:endParaRPr lang="en-US" sz="5400" b="1" dirty="0"/>
          </a:p>
        </p:txBody>
      </p:sp>
      <p:sp>
        <p:nvSpPr>
          <p:cNvPr id="3" name="Subtitle 2"/>
          <p:cNvSpPr>
            <a:spLocks noGrp="1"/>
          </p:cNvSpPr>
          <p:nvPr>
            <p:ph type="subTitle" idx="1"/>
          </p:nvPr>
        </p:nvSpPr>
        <p:spPr>
          <a:xfrm>
            <a:off x="685800" y="3886200"/>
            <a:ext cx="7772400" cy="1752600"/>
          </a:xfrm>
        </p:spPr>
        <p:txBody>
          <a:bodyPr/>
          <a:lstStyle/>
          <a:p>
            <a:r>
              <a:rPr lang="en-US" dirty="0" smtClean="0"/>
              <a:t>Would God want me to break His commands in order to achieve a good result?</a:t>
            </a:r>
            <a:endParaRPr lang="en-US" dirty="0"/>
          </a:p>
        </p:txBody>
      </p:sp>
    </p:spTree>
    <p:extLst>
      <p:ext uri="{BB962C8B-B14F-4D97-AF65-F5344CB8AC3E}">
        <p14:creationId xmlns:p14="http://schemas.microsoft.com/office/powerpoint/2010/main" val="4196529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dirty="0" smtClean="0"/>
              <a:t>Testimony of Hien Pham</a:t>
            </a:r>
            <a:r>
              <a:rPr lang="en-US" sz="3600" dirty="0" smtClean="0"/>
              <a:t> (page 2)</a:t>
            </a:r>
            <a:endParaRPr lang="en-US" dirty="0"/>
          </a:p>
        </p:txBody>
      </p:sp>
      <p:sp>
        <p:nvSpPr>
          <p:cNvPr id="3" name="Content Placeholder 2"/>
          <p:cNvSpPr>
            <a:spLocks noGrp="1"/>
          </p:cNvSpPr>
          <p:nvPr>
            <p:ph idx="1"/>
          </p:nvPr>
        </p:nvSpPr>
        <p:spPr>
          <a:xfrm>
            <a:off x="44244" y="1020096"/>
            <a:ext cx="8991600" cy="5638800"/>
          </a:xfrm>
        </p:spPr>
        <p:txBody>
          <a:bodyPr>
            <a:normAutofit fontScale="77500" lnSpcReduction="20000"/>
          </a:bodyPr>
          <a:lstStyle/>
          <a:p>
            <a:pPr marL="0" indent="0">
              <a:buNone/>
            </a:pPr>
            <a:r>
              <a:rPr lang="en-US" dirty="0"/>
              <a:t>The next morning, he was assigned the dreaded chore of cleaning the prison latrines. As he cleaned out a tin can overflowing with toilet paper, his eye caught what seemed to be English printed on one piece of paper. He hurriedly grabbed it, washed it, and after his roommates had retired that night, he retrieved the paper and read the words, "Romans, Chapter 8." Trembling, he began to read, "And we know that in all things God works for the good of those who love Him….for I am convinced that nothing shall be able to separate us from the love of God that is in Christ Jesus our Lord." </a:t>
            </a:r>
            <a:endParaRPr lang="en-US" dirty="0" smtClean="0"/>
          </a:p>
          <a:p>
            <a:pPr marL="0" indent="0">
              <a:buNone/>
            </a:pPr>
            <a:endParaRPr lang="en-US" dirty="0" smtClean="0"/>
          </a:p>
          <a:p>
            <a:pPr marL="0" indent="0">
              <a:buNone/>
            </a:pPr>
            <a:r>
              <a:rPr lang="en-US" dirty="0" smtClean="0"/>
              <a:t>Hien </a:t>
            </a:r>
            <a:r>
              <a:rPr lang="en-US" dirty="0"/>
              <a:t>wept. He knew His Bible, and knew that there was not a more relevant passage for one on the verge of surrender. He cried out to God, asking forgiveness, for this was to have been the first day that he would not pray. Evidently God had other plans. What his tormentors were using for refuse—the Scriptures—could not be more treasured to Hien.</a:t>
            </a:r>
          </a:p>
        </p:txBody>
      </p:sp>
    </p:spTree>
    <p:extLst>
      <p:ext uri="{BB962C8B-B14F-4D97-AF65-F5344CB8AC3E}">
        <p14:creationId xmlns:p14="http://schemas.microsoft.com/office/powerpoint/2010/main" val="3505930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dirty="0" smtClean="0"/>
              <a:t>Testimony of Hien Pham</a:t>
            </a:r>
            <a:r>
              <a:rPr lang="en-US" sz="3600" dirty="0" smtClean="0"/>
              <a:t> (page 3)</a:t>
            </a:r>
            <a:endParaRPr lang="en-US" dirty="0"/>
          </a:p>
        </p:txBody>
      </p:sp>
      <p:sp>
        <p:nvSpPr>
          <p:cNvPr id="3" name="Content Placeholder 2"/>
          <p:cNvSpPr>
            <a:spLocks noGrp="1"/>
          </p:cNvSpPr>
          <p:nvPr>
            <p:ph idx="1"/>
          </p:nvPr>
        </p:nvSpPr>
        <p:spPr>
          <a:xfrm>
            <a:off x="44244" y="1020096"/>
            <a:ext cx="8991600" cy="5638800"/>
          </a:xfrm>
        </p:spPr>
        <p:txBody>
          <a:bodyPr>
            <a:normAutofit fontScale="85000" lnSpcReduction="10000"/>
          </a:bodyPr>
          <a:lstStyle/>
          <a:p>
            <a:pPr marL="0" indent="0">
              <a:buNone/>
            </a:pPr>
            <a:r>
              <a:rPr lang="en-US" dirty="0"/>
              <a:t> </a:t>
            </a:r>
            <a:r>
              <a:rPr lang="en-US" dirty="0" smtClean="0"/>
              <a:t>After </a:t>
            </a:r>
            <a:r>
              <a:rPr lang="en-US" dirty="0"/>
              <a:t>finding the Scripture, Hien asked the commander if he could clean the latrines regularly, because he discovered that some official was using a Bible as toilet paper. Each day Hien picked up a portion of Scripture, cleaned it off, and added it to his collection of nightly reading.</a:t>
            </a:r>
          </a:p>
          <a:p>
            <a:pPr marL="0" indent="0">
              <a:buNone/>
            </a:pPr>
            <a:r>
              <a:rPr lang="en-US" dirty="0"/>
              <a:t> </a:t>
            </a:r>
          </a:p>
          <a:p>
            <a:pPr marL="0" indent="0">
              <a:buNone/>
            </a:pPr>
            <a:r>
              <a:rPr lang="en-US" dirty="0"/>
              <a:t>The day came when, through an equally providential set of circumstances, Hien was released from prison. He promptly began to make plans to leave the country and to construct a boat for the escape of him and fifty-three others. All was going according to plan until days before their departure. Four Vietcong knocked on Hien's door and said they had heard of his escape. He denied it and they left</a:t>
            </a:r>
            <a:r>
              <a:rPr lang="en-US" dirty="0" smtClean="0"/>
              <a:t>.</a:t>
            </a:r>
            <a:endParaRPr lang="en-US" dirty="0"/>
          </a:p>
        </p:txBody>
      </p:sp>
    </p:spTree>
    <p:extLst>
      <p:ext uri="{BB962C8B-B14F-4D97-AF65-F5344CB8AC3E}">
        <p14:creationId xmlns:p14="http://schemas.microsoft.com/office/powerpoint/2010/main" val="3869827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dirty="0" smtClean="0"/>
              <a:t>Testimony of Hien Pham</a:t>
            </a:r>
            <a:r>
              <a:rPr lang="en-US" sz="3600" dirty="0" smtClean="0"/>
              <a:t> (page 4)</a:t>
            </a:r>
            <a:endParaRPr lang="en-US" dirty="0"/>
          </a:p>
        </p:txBody>
      </p:sp>
      <p:sp>
        <p:nvSpPr>
          <p:cNvPr id="3" name="Content Placeholder 2"/>
          <p:cNvSpPr>
            <a:spLocks noGrp="1"/>
          </p:cNvSpPr>
          <p:nvPr>
            <p:ph idx="1"/>
          </p:nvPr>
        </p:nvSpPr>
        <p:spPr>
          <a:xfrm>
            <a:off x="44244" y="1020096"/>
            <a:ext cx="8991600" cy="5638800"/>
          </a:xfrm>
        </p:spPr>
        <p:txBody>
          <a:bodyPr>
            <a:normAutofit fontScale="85000" lnSpcReduction="20000"/>
          </a:bodyPr>
          <a:lstStyle/>
          <a:p>
            <a:pPr marL="0" indent="0">
              <a:buNone/>
            </a:pPr>
            <a:r>
              <a:rPr lang="en-US" dirty="0"/>
              <a:t>Hien felt relieved, but at the same time disappointed with himself. He made a promise to God—fervently hoping that God would not take him up on it—that if the Vietcong returned, he would tell them the truth. He was thoroughly shaken when only a few hours before they were to set sail, the four men returned. When questioned again, Hien confessed the truth. To Hien's astonishment, the men leaned forward and in hushed tones, asked if they could go with him!</a:t>
            </a:r>
          </a:p>
          <a:p>
            <a:pPr marL="0" indent="0">
              <a:buNone/>
            </a:pPr>
            <a:r>
              <a:rPr lang="en-US" dirty="0"/>
              <a:t> </a:t>
            </a:r>
          </a:p>
          <a:p>
            <a:pPr marL="0" indent="0">
              <a:buNone/>
            </a:pPr>
            <a:r>
              <a:rPr lang="en-US" dirty="0"/>
              <a:t>In an utterly incredible escape plan, all fifty-eight of them found themselves on the high seas, suddenly engulfed by a violent storm. Hien cried out to God, "Did you bring us here to die?" He said to me, "Brother Ravi, if it were not for the sailing ability of those four Vietcong, we would not have made it." They arrived safely in Thailand, and years later Hien arrived on American soil where today he is a businessman.</a:t>
            </a:r>
          </a:p>
        </p:txBody>
      </p:sp>
    </p:spTree>
    <p:extLst>
      <p:ext uri="{BB962C8B-B14F-4D97-AF65-F5344CB8AC3E}">
        <p14:creationId xmlns:p14="http://schemas.microsoft.com/office/powerpoint/2010/main" val="418518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4871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dirty="0" smtClean="0"/>
              <a:t>Three Philosophical Approaches</a:t>
            </a:r>
            <a:endParaRPr lang="en-US" dirty="0"/>
          </a:p>
        </p:txBody>
      </p:sp>
      <p:sp>
        <p:nvSpPr>
          <p:cNvPr id="3" name="Content Placeholder 2"/>
          <p:cNvSpPr>
            <a:spLocks noGrp="1"/>
          </p:cNvSpPr>
          <p:nvPr>
            <p:ph idx="1"/>
          </p:nvPr>
        </p:nvSpPr>
        <p:spPr>
          <a:xfrm>
            <a:off x="76200" y="914400"/>
            <a:ext cx="8839200" cy="5638800"/>
          </a:xfrm>
        </p:spPr>
        <p:txBody>
          <a:bodyPr>
            <a:normAutofit lnSpcReduction="10000"/>
          </a:bodyPr>
          <a:lstStyle/>
          <a:p>
            <a:r>
              <a:rPr lang="en-US" u="sng" dirty="0"/>
              <a:t>Divine Command Theory: Obey all of God’s laws all of the </a:t>
            </a:r>
            <a:r>
              <a:rPr lang="en-US" u="sng" dirty="0" smtClean="0"/>
              <a:t>time</a:t>
            </a:r>
            <a:r>
              <a:rPr lang="en-US" dirty="0" smtClean="0"/>
              <a:t>.  All of the </a:t>
            </a:r>
            <a:r>
              <a:rPr lang="en-US" dirty="0"/>
              <a:t>moral rules contained in God's Word are good, true, and obligatory. </a:t>
            </a:r>
            <a:endParaRPr lang="en-US" dirty="0" smtClean="0"/>
          </a:p>
          <a:p>
            <a:r>
              <a:rPr lang="en-US" u="sng" dirty="0"/>
              <a:t>Teleological Theory: Some rules take priority over others</a:t>
            </a:r>
            <a:r>
              <a:rPr lang="en-US" dirty="0" smtClean="0"/>
              <a:t>.  Some moral </a:t>
            </a:r>
            <a:r>
              <a:rPr lang="en-US" dirty="0"/>
              <a:t>and </a:t>
            </a:r>
            <a:r>
              <a:rPr lang="en-US" dirty="0" smtClean="0"/>
              <a:t>biblical </a:t>
            </a:r>
            <a:r>
              <a:rPr lang="en-US" dirty="0"/>
              <a:t>laws </a:t>
            </a:r>
            <a:r>
              <a:rPr lang="en-US" dirty="0" smtClean="0"/>
              <a:t>are more important than others and must be applied selectively to reach a good end result.</a:t>
            </a:r>
          </a:p>
          <a:p>
            <a:r>
              <a:rPr lang="en-US" u="sng" dirty="0"/>
              <a:t>Virtue Ethics Theory: The greatest of these is </a:t>
            </a:r>
            <a:r>
              <a:rPr lang="en-US" u="sng" dirty="0" smtClean="0"/>
              <a:t>love</a:t>
            </a:r>
            <a:r>
              <a:rPr lang="en-US" dirty="0" smtClean="0"/>
              <a:t>. Ethical </a:t>
            </a:r>
            <a:r>
              <a:rPr lang="en-US" dirty="0"/>
              <a:t>decisions </a:t>
            </a:r>
            <a:r>
              <a:rPr lang="en-US" dirty="0" smtClean="0"/>
              <a:t>must be made through </a:t>
            </a:r>
            <a:r>
              <a:rPr lang="en-US" dirty="0"/>
              <a:t>a grid of virtues such as love, joy, peace, temperance, and </a:t>
            </a:r>
            <a:r>
              <a:rPr lang="en-US" dirty="0" smtClean="0"/>
              <a:t>patience, sometimes ignoring literal rules.</a:t>
            </a:r>
            <a:endParaRPr lang="en-US" dirty="0"/>
          </a:p>
        </p:txBody>
      </p:sp>
    </p:spTree>
    <p:extLst>
      <p:ext uri="{BB962C8B-B14F-4D97-AF65-F5344CB8AC3E}">
        <p14:creationId xmlns:p14="http://schemas.microsoft.com/office/powerpoint/2010/main" val="637395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u="sng" dirty="0" smtClean="0"/>
              <a:t>Rahab and Abraham</a:t>
            </a:r>
            <a:endParaRPr lang="en-US" u="sng" dirty="0"/>
          </a:p>
        </p:txBody>
      </p:sp>
      <p:sp>
        <p:nvSpPr>
          <p:cNvPr id="3" name="Content Placeholder 2"/>
          <p:cNvSpPr>
            <a:spLocks noGrp="1"/>
          </p:cNvSpPr>
          <p:nvPr>
            <p:ph idx="1"/>
          </p:nvPr>
        </p:nvSpPr>
        <p:spPr>
          <a:xfrm>
            <a:off x="152400" y="914400"/>
            <a:ext cx="8686800" cy="5715000"/>
          </a:xfrm>
        </p:spPr>
        <p:txBody>
          <a:bodyPr>
            <a:normAutofit fontScale="92500" lnSpcReduction="10000"/>
          </a:bodyPr>
          <a:lstStyle/>
          <a:p>
            <a:r>
              <a:rPr lang="en-US" dirty="0" smtClean="0"/>
              <a:t>Did God bless Rahab for lying about the Hebrew spies (</a:t>
            </a:r>
            <a:r>
              <a:rPr lang="en-US" b="1" dirty="0" smtClean="0"/>
              <a:t>Joshua 2:4</a:t>
            </a:r>
            <a:r>
              <a:rPr lang="en-US" dirty="0" smtClean="0"/>
              <a:t>)?</a:t>
            </a:r>
          </a:p>
          <a:p>
            <a:pPr lvl="1"/>
            <a:r>
              <a:rPr lang="en-US" dirty="0" smtClean="0"/>
              <a:t>When </a:t>
            </a:r>
            <a:r>
              <a:rPr lang="en-US" dirty="0"/>
              <a:t>you carefully examine </a:t>
            </a:r>
            <a:r>
              <a:rPr lang="en-US" b="1" dirty="0"/>
              <a:t>Hebrews 11:31</a:t>
            </a:r>
            <a:r>
              <a:rPr lang="en-US" dirty="0"/>
              <a:t>, you’ll see that she is commended for </a:t>
            </a:r>
            <a:r>
              <a:rPr lang="en-US" i="1" dirty="0"/>
              <a:t>welcoming</a:t>
            </a:r>
            <a:r>
              <a:rPr lang="en-US" dirty="0"/>
              <a:t> the spies, not for </a:t>
            </a:r>
            <a:r>
              <a:rPr lang="en-US" i="1" dirty="0"/>
              <a:t>lying</a:t>
            </a:r>
            <a:r>
              <a:rPr lang="en-US" dirty="0"/>
              <a:t> about them.  We shouldn’t extol the virtues of lying any more than we would exalt Rahab’s profession (remember, she didn’t have the Law).</a:t>
            </a:r>
          </a:p>
          <a:p>
            <a:r>
              <a:rPr lang="en-US" dirty="0" smtClean="0"/>
              <a:t>Did God bless Abraham for lying about Sarah (</a:t>
            </a:r>
            <a:r>
              <a:rPr lang="en-US" b="1" dirty="0" smtClean="0"/>
              <a:t>Genesis 12:13</a:t>
            </a:r>
            <a:r>
              <a:rPr lang="en-US" dirty="0" smtClean="0"/>
              <a:t>)?</a:t>
            </a:r>
          </a:p>
          <a:p>
            <a:pPr lvl="1"/>
            <a:r>
              <a:rPr lang="en-US" dirty="0" smtClean="0"/>
              <a:t>When </a:t>
            </a:r>
            <a:r>
              <a:rPr lang="en-US" dirty="0"/>
              <a:t>we consider the “heroes of the faith</a:t>
            </a:r>
            <a:r>
              <a:rPr lang="en-US" dirty="0" smtClean="0"/>
              <a:t>” (including Abraham - </a:t>
            </a:r>
            <a:r>
              <a:rPr lang="en-US" b="1" dirty="0"/>
              <a:t>Hebrews </a:t>
            </a:r>
            <a:r>
              <a:rPr lang="en-US" b="1" dirty="0" smtClean="0"/>
              <a:t>11:8-12) </a:t>
            </a:r>
            <a:r>
              <a:rPr lang="en-US" dirty="0" smtClean="0"/>
              <a:t>in </a:t>
            </a:r>
            <a:r>
              <a:rPr lang="en-US" dirty="0"/>
              <a:t>the scripture, remember that many of them were not spiritual giants to emulate - they were sinners saved by grace (in spite of themselves).</a:t>
            </a:r>
          </a:p>
          <a:p>
            <a:endParaRPr lang="en-US" dirty="0"/>
          </a:p>
        </p:txBody>
      </p:sp>
    </p:spTree>
    <p:extLst>
      <p:ext uri="{BB962C8B-B14F-4D97-AF65-F5344CB8AC3E}">
        <p14:creationId xmlns:p14="http://schemas.microsoft.com/office/powerpoint/2010/main" val="304001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An Important Starting Point</a:t>
            </a:r>
            <a:endParaRPr lang="en-US" u="sng"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a:spcAft>
                <a:spcPts val="2400"/>
              </a:spcAft>
            </a:pPr>
            <a:r>
              <a:rPr lang="en-US" dirty="0" smtClean="0"/>
              <a:t>Some </a:t>
            </a:r>
            <a:r>
              <a:rPr lang="en-US" b="1" dirty="0" smtClean="0"/>
              <a:t>verses</a:t>
            </a:r>
            <a:r>
              <a:rPr lang="en-US" dirty="0" smtClean="0"/>
              <a:t> to think about:</a:t>
            </a:r>
          </a:p>
          <a:p>
            <a:pPr lvl="1">
              <a:spcAft>
                <a:spcPts val="2400"/>
              </a:spcAft>
            </a:pPr>
            <a:r>
              <a:rPr lang="en-US" dirty="0" smtClean="0"/>
              <a:t>Deuteronomy 6:4</a:t>
            </a:r>
          </a:p>
          <a:p>
            <a:pPr lvl="1">
              <a:spcAft>
                <a:spcPts val="2400"/>
              </a:spcAft>
            </a:pPr>
            <a:r>
              <a:rPr lang="en-US" dirty="0" smtClean="0"/>
              <a:t>Joshua 22:5</a:t>
            </a:r>
          </a:p>
          <a:p>
            <a:pPr lvl="1">
              <a:spcAft>
                <a:spcPts val="2400"/>
              </a:spcAft>
            </a:pPr>
            <a:r>
              <a:rPr lang="en-US" dirty="0" smtClean="0"/>
              <a:t>Mark 12:28-30</a:t>
            </a:r>
          </a:p>
          <a:p>
            <a:pPr lvl="1">
              <a:spcAft>
                <a:spcPts val="2400"/>
              </a:spcAft>
            </a:pPr>
            <a:r>
              <a:rPr lang="en-US" dirty="0" smtClean="0"/>
              <a:t>John 14:15</a:t>
            </a:r>
          </a:p>
          <a:p>
            <a:pPr>
              <a:spcAft>
                <a:spcPts val="2400"/>
              </a:spcAft>
            </a:pPr>
            <a:r>
              <a:rPr lang="en-US" dirty="0" smtClean="0"/>
              <a:t>Some </a:t>
            </a:r>
            <a:r>
              <a:rPr lang="en-US" b="1" dirty="0" smtClean="0"/>
              <a:t>questions</a:t>
            </a:r>
            <a:r>
              <a:rPr lang="en-US" dirty="0" smtClean="0"/>
              <a:t> to think about:</a:t>
            </a:r>
          </a:p>
          <a:p>
            <a:pPr lvl="1">
              <a:spcAft>
                <a:spcPts val="2400"/>
              </a:spcAft>
            </a:pPr>
            <a:r>
              <a:rPr lang="en-US" dirty="0" smtClean="0"/>
              <a:t>As a Christian, what should be our highest goal?</a:t>
            </a:r>
          </a:p>
          <a:p>
            <a:pPr lvl="1">
              <a:spcAft>
                <a:spcPts val="2400"/>
              </a:spcAft>
            </a:pPr>
            <a:r>
              <a:rPr lang="en-US" dirty="0" smtClean="0"/>
              <a:t>According to Jesus, How can we tell if someone loves God?</a:t>
            </a:r>
          </a:p>
        </p:txBody>
      </p:sp>
    </p:spTree>
    <p:extLst>
      <p:ext uri="{BB962C8B-B14F-4D97-AF65-F5344CB8AC3E}">
        <p14:creationId xmlns:p14="http://schemas.microsoft.com/office/powerpoint/2010/main" val="241220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u="sng" dirty="0" smtClean="0"/>
              <a:t>What do you think?</a:t>
            </a:r>
            <a:endParaRPr lang="en-US" u="sng" dirty="0"/>
          </a:p>
        </p:txBody>
      </p:sp>
      <p:sp>
        <p:nvSpPr>
          <p:cNvPr id="3" name="Content Placeholder 2"/>
          <p:cNvSpPr>
            <a:spLocks noGrp="1"/>
          </p:cNvSpPr>
          <p:nvPr>
            <p:ph idx="1"/>
          </p:nvPr>
        </p:nvSpPr>
        <p:spPr>
          <a:xfrm>
            <a:off x="457200" y="1143000"/>
            <a:ext cx="8229600" cy="4983163"/>
          </a:xfrm>
        </p:spPr>
        <p:txBody>
          <a:bodyPr/>
          <a:lstStyle/>
          <a:p>
            <a:pPr>
              <a:spcAft>
                <a:spcPts val="2400"/>
              </a:spcAft>
            </a:pPr>
            <a:r>
              <a:rPr lang="en-US" dirty="0" smtClean="0"/>
              <a:t>Imagine that the government passed a law that makes it illegal to be a Christian.</a:t>
            </a:r>
          </a:p>
          <a:p>
            <a:pPr>
              <a:spcAft>
                <a:spcPts val="2400"/>
              </a:spcAft>
            </a:pPr>
            <a:r>
              <a:rPr lang="en-US" dirty="0" smtClean="0"/>
              <a:t>Police officers knock on your door and ask if you are a Christian.</a:t>
            </a:r>
          </a:p>
          <a:p>
            <a:pPr>
              <a:spcAft>
                <a:spcPts val="2400"/>
              </a:spcAft>
            </a:pPr>
            <a:r>
              <a:rPr lang="en-US" dirty="0" smtClean="0"/>
              <a:t>What would you say?</a:t>
            </a:r>
          </a:p>
          <a:p>
            <a:pPr>
              <a:spcAft>
                <a:spcPts val="2400"/>
              </a:spcAft>
            </a:pPr>
            <a:r>
              <a:rPr lang="en-US" dirty="0" smtClean="0"/>
              <a:t>Here are some thoughts…</a:t>
            </a:r>
          </a:p>
        </p:txBody>
      </p:sp>
    </p:spTree>
    <p:extLst>
      <p:ext uri="{BB962C8B-B14F-4D97-AF65-F5344CB8AC3E}">
        <p14:creationId xmlns:p14="http://schemas.microsoft.com/office/powerpoint/2010/main" val="2840101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0"/>
            <a:ext cx="8915400" cy="1143000"/>
          </a:xfrm>
        </p:spPr>
        <p:txBody>
          <a:bodyPr/>
          <a:lstStyle/>
          <a:p>
            <a:r>
              <a:rPr lang="en-US" u="sng" dirty="0" smtClean="0"/>
              <a:t>Is it ever right to commit adultery?</a:t>
            </a:r>
            <a:endParaRPr lang="en-US" u="sng" dirty="0"/>
          </a:p>
        </p:txBody>
      </p:sp>
      <p:sp>
        <p:nvSpPr>
          <p:cNvPr id="3" name="Content Placeholder 2"/>
          <p:cNvSpPr>
            <a:spLocks noGrp="1"/>
          </p:cNvSpPr>
          <p:nvPr>
            <p:ph idx="1"/>
          </p:nvPr>
        </p:nvSpPr>
        <p:spPr>
          <a:xfrm>
            <a:off x="228600" y="1219200"/>
            <a:ext cx="8458200" cy="5410200"/>
          </a:xfrm>
        </p:spPr>
        <p:txBody>
          <a:bodyPr>
            <a:normAutofit fontScale="92500" lnSpcReduction="10000"/>
          </a:bodyPr>
          <a:lstStyle/>
          <a:p>
            <a:pPr>
              <a:spcBef>
                <a:spcPts val="0"/>
              </a:spcBef>
              <a:spcAft>
                <a:spcPts val="1200"/>
              </a:spcAft>
            </a:pPr>
            <a:r>
              <a:rPr lang="en-US" dirty="0" smtClean="0"/>
              <a:t>During ancient times, it was culturally normal for kings to marry women from other nations to seal a treaty.</a:t>
            </a:r>
          </a:p>
          <a:p>
            <a:pPr>
              <a:spcBef>
                <a:spcPts val="0"/>
              </a:spcBef>
              <a:spcAft>
                <a:spcPts val="1200"/>
              </a:spcAft>
            </a:pPr>
            <a:r>
              <a:rPr lang="en-US" b="1" dirty="0" smtClean="0"/>
              <a:t>Deuteronomy </a:t>
            </a:r>
            <a:r>
              <a:rPr lang="en-US" b="1" dirty="0" smtClean="0"/>
              <a:t>17:17 </a:t>
            </a:r>
            <a:r>
              <a:rPr lang="en-US" dirty="0" smtClean="0"/>
              <a:t>“And [the king] shall not acquire many wives for himself, lest his heart turn away…”</a:t>
            </a:r>
            <a:endParaRPr lang="en-US" dirty="0"/>
          </a:p>
          <a:p>
            <a:pPr>
              <a:spcBef>
                <a:spcPts val="0"/>
              </a:spcBef>
              <a:spcAft>
                <a:spcPts val="1200"/>
              </a:spcAft>
            </a:pPr>
            <a:r>
              <a:rPr lang="en-US" b="1" dirty="0" smtClean="0"/>
              <a:t>1 Kings 11:1-6  </a:t>
            </a:r>
            <a:r>
              <a:rPr lang="en-US" dirty="0" smtClean="0"/>
              <a:t>The culturally normal practice was the downfall of </a:t>
            </a:r>
            <a:r>
              <a:rPr lang="en-US" dirty="0" smtClean="0"/>
              <a:t>Solomon</a:t>
            </a:r>
          </a:p>
          <a:p>
            <a:pPr>
              <a:spcBef>
                <a:spcPts val="0"/>
              </a:spcBef>
              <a:spcAft>
                <a:spcPts val="1200"/>
              </a:spcAft>
            </a:pPr>
            <a:r>
              <a:rPr lang="en-US" b="1" dirty="0"/>
              <a:t>Exodus 20:14 </a:t>
            </a:r>
            <a:r>
              <a:rPr lang="en-US" dirty="0"/>
              <a:t>“You shall not commit adultery</a:t>
            </a:r>
            <a:r>
              <a:rPr lang="en-US" dirty="0" smtClean="0"/>
              <a:t>.”</a:t>
            </a:r>
            <a:endParaRPr lang="en-US" dirty="0" smtClean="0"/>
          </a:p>
          <a:p>
            <a:pPr>
              <a:spcBef>
                <a:spcPts val="0"/>
              </a:spcBef>
              <a:spcAft>
                <a:spcPts val="1200"/>
              </a:spcAft>
            </a:pPr>
            <a:r>
              <a:rPr lang="en-US" dirty="0" smtClean="0"/>
              <a:t>Would you ask your daughter to become a prostitute in order to pay for life-saving surgery?</a:t>
            </a:r>
          </a:p>
        </p:txBody>
      </p:sp>
    </p:spTree>
    <p:extLst>
      <p:ext uri="{BB962C8B-B14F-4D97-AF65-F5344CB8AC3E}">
        <p14:creationId xmlns:p14="http://schemas.microsoft.com/office/powerpoint/2010/main" val="256087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0"/>
            <a:ext cx="8915400" cy="1143000"/>
          </a:xfrm>
        </p:spPr>
        <p:txBody>
          <a:bodyPr>
            <a:normAutofit/>
          </a:bodyPr>
          <a:lstStyle/>
          <a:p>
            <a:r>
              <a:rPr lang="en-US" u="sng" dirty="0" smtClean="0"/>
              <a:t>Is it ever right to commit idolatry?</a:t>
            </a:r>
            <a:endParaRPr lang="en-US" u="sng" dirty="0"/>
          </a:p>
        </p:txBody>
      </p:sp>
      <p:sp>
        <p:nvSpPr>
          <p:cNvPr id="3" name="Content Placeholder 2"/>
          <p:cNvSpPr>
            <a:spLocks noGrp="1"/>
          </p:cNvSpPr>
          <p:nvPr>
            <p:ph idx="1"/>
          </p:nvPr>
        </p:nvSpPr>
        <p:spPr>
          <a:xfrm>
            <a:off x="228600" y="1219200"/>
            <a:ext cx="8458200" cy="5410200"/>
          </a:xfrm>
        </p:spPr>
        <p:txBody>
          <a:bodyPr>
            <a:normAutofit/>
          </a:bodyPr>
          <a:lstStyle/>
          <a:p>
            <a:pPr>
              <a:spcBef>
                <a:spcPts val="0"/>
              </a:spcBef>
              <a:spcAft>
                <a:spcPts val="1200"/>
              </a:spcAft>
            </a:pPr>
            <a:r>
              <a:rPr lang="en-US" b="1" dirty="0" smtClean="0"/>
              <a:t>Exodus 20:4,5 </a:t>
            </a:r>
            <a:r>
              <a:rPr lang="en-US" dirty="0" smtClean="0"/>
              <a:t>“You shall not make for yourself a carved image… You shall not bow down to them or serve them.”</a:t>
            </a:r>
          </a:p>
          <a:p>
            <a:pPr>
              <a:spcBef>
                <a:spcPts val="0"/>
              </a:spcBef>
              <a:spcAft>
                <a:spcPts val="1200"/>
              </a:spcAft>
            </a:pPr>
            <a:r>
              <a:rPr lang="en-US" b="1" dirty="0" smtClean="0"/>
              <a:t>Daniel 3:12</a:t>
            </a:r>
            <a:r>
              <a:rPr lang="en-US" dirty="0" smtClean="0"/>
              <a:t>  Bow down or die!</a:t>
            </a:r>
          </a:p>
          <a:p>
            <a:pPr>
              <a:spcBef>
                <a:spcPts val="0"/>
              </a:spcBef>
              <a:spcAft>
                <a:spcPts val="1200"/>
              </a:spcAft>
            </a:pPr>
            <a:r>
              <a:rPr lang="en-US" dirty="0" smtClean="0"/>
              <a:t>They may have “rationalized” and bowed down physically, but not spiritually</a:t>
            </a:r>
            <a:endParaRPr lang="en-US" dirty="0"/>
          </a:p>
          <a:p>
            <a:pPr>
              <a:spcBef>
                <a:spcPts val="0"/>
              </a:spcBef>
              <a:spcAft>
                <a:spcPts val="1200"/>
              </a:spcAft>
            </a:pPr>
            <a:r>
              <a:rPr lang="en-US" b="1" dirty="0" smtClean="0"/>
              <a:t>Daniel 3:16-18  </a:t>
            </a:r>
            <a:r>
              <a:rPr lang="en-US" dirty="0" smtClean="0"/>
              <a:t>They were unwilling to give any appearance of evil (1 Thessalonians 5:22), leading to their blessing and God’s glory</a:t>
            </a:r>
          </a:p>
        </p:txBody>
      </p:sp>
    </p:spTree>
    <p:extLst>
      <p:ext uri="{BB962C8B-B14F-4D97-AF65-F5344CB8AC3E}">
        <p14:creationId xmlns:p14="http://schemas.microsoft.com/office/powerpoint/2010/main" val="241296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0"/>
            <a:ext cx="8915400" cy="1143000"/>
          </a:xfrm>
        </p:spPr>
        <p:txBody>
          <a:bodyPr>
            <a:normAutofit/>
          </a:bodyPr>
          <a:lstStyle/>
          <a:p>
            <a:r>
              <a:rPr lang="en-US" u="sng" dirty="0" smtClean="0"/>
              <a:t>Sacrificing to the Lord</a:t>
            </a:r>
            <a:endParaRPr lang="en-US" u="sng" dirty="0"/>
          </a:p>
        </p:txBody>
      </p:sp>
      <p:sp>
        <p:nvSpPr>
          <p:cNvPr id="3" name="Content Placeholder 2"/>
          <p:cNvSpPr>
            <a:spLocks noGrp="1"/>
          </p:cNvSpPr>
          <p:nvPr>
            <p:ph idx="1"/>
          </p:nvPr>
        </p:nvSpPr>
        <p:spPr>
          <a:xfrm>
            <a:off x="228600" y="1219200"/>
            <a:ext cx="8458200" cy="5410200"/>
          </a:xfrm>
        </p:spPr>
        <p:txBody>
          <a:bodyPr>
            <a:normAutofit fontScale="92500" lnSpcReduction="10000"/>
          </a:bodyPr>
          <a:lstStyle/>
          <a:p>
            <a:pPr>
              <a:spcBef>
                <a:spcPts val="0"/>
              </a:spcBef>
              <a:spcAft>
                <a:spcPts val="1200"/>
              </a:spcAft>
            </a:pPr>
            <a:r>
              <a:rPr lang="en-US" b="1" dirty="0" smtClean="0"/>
              <a:t>1 Samuel 10:13 </a:t>
            </a:r>
            <a:r>
              <a:rPr lang="en-US" dirty="0"/>
              <a:t> </a:t>
            </a:r>
            <a:r>
              <a:rPr lang="en-US" dirty="0" smtClean="0"/>
              <a:t>Wait patiently for God’s plan</a:t>
            </a:r>
          </a:p>
          <a:p>
            <a:pPr>
              <a:spcBef>
                <a:spcPts val="0"/>
              </a:spcBef>
              <a:spcAft>
                <a:spcPts val="1200"/>
              </a:spcAft>
            </a:pPr>
            <a:r>
              <a:rPr lang="en-US" b="1" dirty="0" smtClean="0"/>
              <a:t>1 Samuel 13:5-7</a:t>
            </a:r>
            <a:r>
              <a:rPr lang="en-US" dirty="0" smtClean="0"/>
              <a:t>  The pressure of the moment</a:t>
            </a:r>
          </a:p>
          <a:p>
            <a:pPr>
              <a:spcBef>
                <a:spcPts val="0"/>
              </a:spcBef>
              <a:spcAft>
                <a:spcPts val="1200"/>
              </a:spcAft>
            </a:pPr>
            <a:r>
              <a:rPr lang="en-US" b="1" dirty="0"/>
              <a:t>1 Samuel 13:8-9</a:t>
            </a:r>
            <a:r>
              <a:rPr lang="en-US" dirty="0"/>
              <a:t>  I’ll do it </a:t>
            </a:r>
            <a:r>
              <a:rPr lang="en-US" dirty="0" smtClean="0"/>
              <a:t>myself</a:t>
            </a:r>
          </a:p>
          <a:p>
            <a:pPr>
              <a:spcBef>
                <a:spcPts val="0"/>
              </a:spcBef>
              <a:spcAft>
                <a:spcPts val="1200"/>
              </a:spcAft>
            </a:pPr>
            <a:r>
              <a:rPr lang="en-US" b="1" dirty="0" smtClean="0"/>
              <a:t>1 </a:t>
            </a:r>
            <a:r>
              <a:rPr lang="en-US" b="1" dirty="0"/>
              <a:t>Samuel </a:t>
            </a:r>
            <a:r>
              <a:rPr lang="en-US" b="1" dirty="0" smtClean="0"/>
              <a:t>13:10-13</a:t>
            </a:r>
            <a:r>
              <a:rPr lang="en-US" dirty="0" smtClean="0"/>
              <a:t>  Serious consequences</a:t>
            </a:r>
          </a:p>
          <a:p>
            <a:pPr>
              <a:spcBef>
                <a:spcPts val="0"/>
              </a:spcBef>
              <a:spcAft>
                <a:spcPts val="1200"/>
              </a:spcAft>
            </a:pPr>
            <a:endParaRPr lang="en-US" dirty="0" smtClean="0"/>
          </a:p>
          <a:p>
            <a:pPr>
              <a:spcBef>
                <a:spcPts val="0"/>
              </a:spcBef>
              <a:spcAft>
                <a:spcPts val="1200"/>
              </a:spcAft>
            </a:pPr>
            <a:r>
              <a:rPr lang="en-US" b="1" dirty="0" smtClean="0"/>
              <a:t>1 </a:t>
            </a:r>
            <a:r>
              <a:rPr lang="en-US" b="1" dirty="0"/>
              <a:t>Samuel 15:1-3</a:t>
            </a:r>
            <a:r>
              <a:rPr lang="en-US" dirty="0"/>
              <a:t>  Listen and obey!</a:t>
            </a:r>
          </a:p>
          <a:p>
            <a:pPr>
              <a:spcBef>
                <a:spcPts val="0"/>
              </a:spcBef>
              <a:spcAft>
                <a:spcPts val="1200"/>
              </a:spcAft>
            </a:pPr>
            <a:r>
              <a:rPr lang="en-US" b="1" dirty="0"/>
              <a:t>1 Samuel </a:t>
            </a:r>
            <a:r>
              <a:rPr lang="en-US" b="1" dirty="0" smtClean="0"/>
              <a:t>15:8-9</a:t>
            </a:r>
            <a:r>
              <a:rPr lang="en-US" dirty="0" smtClean="0"/>
              <a:t>  My idea is better…</a:t>
            </a:r>
          </a:p>
          <a:p>
            <a:pPr>
              <a:spcBef>
                <a:spcPts val="0"/>
              </a:spcBef>
              <a:spcAft>
                <a:spcPts val="1200"/>
              </a:spcAft>
            </a:pPr>
            <a:r>
              <a:rPr lang="en-US" b="1" dirty="0"/>
              <a:t>1 Samuel </a:t>
            </a:r>
            <a:r>
              <a:rPr lang="en-US" b="1" dirty="0" smtClean="0"/>
              <a:t>15:13-15 </a:t>
            </a:r>
            <a:r>
              <a:rPr lang="en-US" dirty="0" smtClean="0"/>
              <a:t> Partial obedience…</a:t>
            </a:r>
            <a:endParaRPr lang="en-US" dirty="0"/>
          </a:p>
          <a:p>
            <a:pPr>
              <a:spcBef>
                <a:spcPts val="0"/>
              </a:spcBef>
              <a:spcAft>
                <a:spcPts val="1200"/>
              </a:spcAft>
            </a:pPr>
            <a:r>
              <a:rPr lang="en-US" b="1" dirty="0"/>
              <a:t>1 Samuel </a:t>
            </a:r>
            <a:r>
              <a:rPr lang="en-US" b="1" dirty="0" smtClean="0"/>
              <a:t>15:22-23 </a:t>
            </a:r>
            <a:r>
              <a:rPr lang="en-US" dirty="0" smtClean="0"/>
              <a:t> To obey is better than sacrifice</a:t>
            </a:r>
            <a:endParaRPr lang="en-US" dirty="0"/>
          </a:p>
        </p:txBody>
      </p:sp>
    </p:spTree>
    <p:extLst>
      <p:ext uri="{BB962C8B-B14F-4D97-AF65-F5344CB8AC3E}">
        <p14:creationId xmlns:p14="http://schemas.microsoft.com/office/powerpoint/2010/main" val="388256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0"/>
            <a:ext cx="8915400" cy="1143000"/>
          </a:xfrm>
        </p:spPr>
        <p:txBody>
          <a:bodyPr>
            <a:normAutofit/>
          </a:bodyPr>
          <a:lstStyle/>
          <a:p>
            <a:r>
              <a:rPr lang="en-US" u="sng" dirty="0" smtClean="0"/>
              <a:t>Is it ever right to tell a lie?</a:t>
            </a:r>
            <a:endParaRPr lang="en-US" u="sng" dirty="0"/>
          </a:p>
        </p:txBody>
      </p:sp>
      <p:sp>
        <p:nvSpPr>
          <p:cNvPr id="3" name="Content Placeholder 2"/>
          <p:cNvSpPr>
            <a:spLocks noGrp="1"/>
          </p:cNvSpPr>
          <p:nvPr>
            <p:ph idx="1"/>
          </p:nvPr>
        </p:nvSpPr>
        <p:spPr>
          <a:xfrm>
            <a:off x="228600" y="1219200"/>
            <a:ext cx="8458200" cy="5410200"/>
          </a:xfrm>
        </p:spPr>
        <p:txBody>
          <a:bodyPr>
            <a:normAutofit fontScale="85000" lnSpcReduction="10000"/>
          </a:bodyPr>
          <a:lstStyle/>
          <a:p>
            <a:pPr>
              <a:spcBef>
                <a:spcPts val="0"/>
              </a:spcBef>
              <a:spcAft>
                <a:spcPts val="1200"/>
              </a:spcAft>
            </a:pPr>
            <a:r>
              <a:rPr lang="en-US" dirty="0" smtClean="0"/>
              <a:t>Adultery, idolatry, and incorrect sacrifice seem really evil – they are always wrong.  But what about “white lies”?</a:t>
            </a:r>
          </a:p>
          <a:p>
            <a:pPr>
              <a:spcBef>
                <a:spcPts val="0"/>
              </a:spcBef>
              <a:spcAft>
                <a:spcPts val="1200"/>
              </a:spcAft>
            </a:pPr>
            <a:r>
              <a:rPr lang="en-US" dirty="0" smtClean="0"/>
              <a:t>How does God feel about lying?</a:t>
            </a:r>
          </a:p>
          <a:p>
            <a:pPr lvl="1">
              <a:spcBef>
                <a:spcPts val="0"/>
              </a:spcBef>
              <a:spcAft>
                <a:spcPts val="1200"/>
              </a:spcAft>
            </a:pPr>
            <a:r>
              <a:rPr lang="en-US" b="1" dirty="0"/>
              <a:t>Proverbs 6:16-19</a:t>
            </a:r>
            <a:r>
              <a:rPr lang="en-US" dirty="0"/>
              <a:t> -&gt; note that dishonesty shows up twice in this list</a:t>
            </a:r>
          </a:p>
          <a:p>
            <a:pPr lvl="1">
              <a:spcBef>
                <a:spcPts val="0"/>
              </a:spcBef>
              <a:spcAft>
                <a:spcPts val="1200"/>
              </a:spcAft>
            </a:pPr>
            <a:r>
              <a:rPr lang="en-US" b="1" dirty="0"/>
              <a:t>Ephesians 4:22-25 </a:t>
            </a:r>
            <a:r>
              <a:rPr lang="en-US" dirty="0"/>
              <a:t>-&gt; lying is a characteristic of the old self</a:t>
            </a:r>
          </a:p>
          <a:p>
            <a:pPr lvl="1">
              <a:spcBef>
                <a:spcPts val="0"/>
              </a:spcBef>
              <a:spcAft>
                <a:spcPts val="1200"/>
              </a:spcAft>
            </a:pPr>
            <a:r>
              <a:rPr lang="en-US" b="1" dirty="0"/>
              <a:t>Revelation 21:8 </a:t>
            </a:r>
            <a:r>
              <a:rPr lang="en-US" dirty="0"/>
              <a:t>-&gt; liars are in bad company</a:t>
            </a:r>
          </a:p>
          <a:p>
            <a:pPr lvl="1">
              <a:spcBef>
                <a:spcPts val="0"/>
              </a:spcBef>
              <a:spcAft>
                <a:spcPts val="1200"/>
              </a:spcAft>
            </a:pPr>
            <a:r>
              <a:rPr lang="en-US" b="1" dirty="0" smtClean="0"/>
              <a:t>1 </a:t>
            </a:r>
            <a:r>
              <a:rPr lang="en-US" b="1" dirty="0"/>
              <a:t>Timothy </a:t>
            </a:r>
            <a:r>
              <a:rPr lang="en-US" b="1" dirty="0" smtClean="0"/>
              <a:t>1:9-10 </a:t>
            </a:r>
            <a:r>
              <a:rPr lang="en-US" dirty="0"/>
              <a:t>-&gt; lying is contrary to sound doctrine</a:t>
            </a:r>
          </a:p>
          <a:p>
            <a:pPr lvl="1">
              <a:spcBef>
                <a:spcPts val="0"/>
              </a:spcBef>
              <a:spcAft>
                <a:spcPts val="1200"/>
              </a:spcAft>
            </a:pPr>
            <a:r>
              <a:rPr lang="en-US" b="1" dirty="0" smtClean="0"/>
              <a:t>John </a:t>
            </a:r>
            <a:r>
              <a:rPr lang="en-US" b="1" dirty="0"/>
              <a:t>8:44 </a:t>
            </a:r>
            <a:r>
              <a:rPr lang="en-US" dirty="0"/>
              <a:t>-&gt; God does not lie, but it natural for the </a:t>
            </a:r>
            <a:r>
              <a:rPr lang="en-US" dirty="0" smtClean="0"/>
              <a:t>devil</a:t>
            </a:r>
          </a:p>
          <a:p>
            <a:pPr>
              <a:spcBef>
                <a:spcPts val="0"/>
              </a:spcBef>
              <a:spcAft>
                <a:spcPts val="1200"/>
              </a:spcAft>
            </a:pPr>
            <a:r>
              <a:rPr lang="en-US" b="1" dirty="0" smtClean="0"/>
              <a:t>1 Corinthians 10:13  </a:t>
            </a:r>
            <a:r>
              <a:rPr lang="en-US" dirty="0" smtClean="0"/>
              <a:t>Do you think that God will put you in a situation where the only “way out” is to lie?</a:t>
            </a:r>
            <a:endParaRPr lang="en-US" dirty="0"/>
          </a:p>
          <a:p>
            <a:pPr>
              <a:spcBef>
                <a:spcPts val="0"/>
              </a:spcBef>
              <a:spcAft>
                <a:spcPts val="1200"/>
              </a:spcAft>
            </a:pPr>
            <a:endParaRPr lang="en-US" dirty="0" smtClean="0"/>
          </a:p>
        </p:txBody>
      </p:sp>
    </p:spTree>
    <p:extLst>
      <p:ext uri="{BB962C8B-B14F-4D97-AF65-F5344CB8AC3E}">
        <p14:creationId xmlns:p14="http://schemas.microsoft.com/office/powerpoint/2010/main" val="224420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0"/>
            <a:ext cx="8915400" cy="1143000"/>
          </a:xfrm>
        </p:spPr>
        <p:txBody>
          <a:bodyPr>
            <a:normAutofit/>
          </a:bodyPr>
          <a:lstStyle/>
          <a:p>
            <a:r>
              <a:rPr lang="en-US" u="sng" dirty="0" smtClean="0"/>
              <a:t>Think about this:</a:t>
            </a:r>
            <a:endParaRPr lang="en-US" u="sng" dirty="0"/>
          </a:p>
        </p:txBody>
      </p:sp>
      <p:sp>
        <p:nvSpPr>
          <p:cNvPr id="3" name="Content Placeholder 2"/>
          <p:cNvSpPr>
            <a:spLocks noGrp="1"/>
          </p:cNvSpPr>
          <p:nvPr>
            <p:ph idx="1"/>
          </p:nvPr>
        </p:nvSpPr>
        <p:spPr>
          <a:xfrm>
            <a:off x="0" y="1066800"/>
            <a:ext cx="8991600" cy="2209800"/>
          </a:xfrm>
        </p:spPr>
        <p:txBody>
          <a:bodyPr>
            <a:normAutofit/>
          </a:bodyPr>
          <a:lstStyle/>
          <a:p>
            <a:pPr>
              <a:spcBef>
                <a:spcPts val="0"/>
              </a:spcBef>
              <a:spcAft>
                <a:spcPts val="1200"/>
              </a:spcAft>
            </a:pPr>
            <a:r>
              <a:rPr lang="en-US" b="1" dirty="0" smtClean="0"/>
              <a:t>Romans 8:28</a:t>
            </a:r>
            <a:r>
              <a:rPr lang="en-US" dirty="0" smtClean="0"/>
              <a:t>  When we disobey God in order “to do good,” we are doubting His sovereign power.</a:t>
            </a:r>
          </a:p>
          <a:p>
            <a:pPr>
              <a:spcBef>
                <a:spcPts val="0"/>
              </a:spcBef>
              <a:spcAft>
                <a:spcPts val="1200"/>
              </a:spcAft>
            </a:pPr>
            <a:r>
              <a:rPr lang="en-US" b="1" dirty="0" smtClean="0"/>
              <a:t>Haggai 1:5-7</a:t>
            </a:r>
            <a:r>
              <a:rPr lang="en-US" dirty="0" smtClean="0"/>
              <a:t>  What happens when we put our comfort and success before God’s glory?</a:t>
            </a:r>
          </a:p>
        </p:txBody>
      </p:sp>
      <p:sp>
        <p:nvSpPr>
          <p:cNvPr id="5" name="TextBox 4"/>
          <p:cNvSpPr txBox="1"/>
          <p:nvPr/>
        </p:nvSpPr>
        <p:spPr>
          <a:xfrm>
            <a:off x="304800" y="3429000"/>
            <a:ext cx="3810000" cy="3046988"/>
          </a:xfrm>
          <a:prstGeom prst="rect">
            <a:avLst/>
          </a:prstGeom>
          <a:noFill/>
        </p:spPr>
        <p:txBody>
          <a:bodyPr wrap="square" rtlCol="0">
            <a:spAutoFit/>
          </a:bodyPr>
          <a:lstStyle/>
          <a:p>
            <a:r>
              <a:rPr lang="en-US" sz="3200" b="1" dirty="0"/>
              <a:t>2 Timothy 2:21  </a:t>
            </a:r>
            <a:r>
              <a:rPr lang="en-US" sz="3200" dirty="0"/>
              <a:t>Instead of testing the edges of God’s grace, seek to draw nearer to Him!</a:t>
            </a:r>
          </a:p>
          <a:p>
            <a:endParaRPr lang="en-US" sz="3200" dirty="0"/>
          </a:p>
        </p:txBody>
      </p:sp>
      <p:grpSp>
        <p:nvGrpSpPr>
          <p:cNvPr id="16" name="Group 15"/>
          <p:cNvGrpSpPr/>
          <p:nvPr/>
        </p:nvGrpSpPr>
        <p:grpSpPr>
          <a:xfrm>
            <a:off x="3962400" y="3429000"/>
            <a:ext cx="4419600" cy="3429000"/>
            <a:chOff x="3962400" y="3429000"/>
            <a:chExt cx="4419600" cy="3429000"/>
          </a:xfrm>
        </p:grpSpPr>
        <p:sp>
          <p:nvSpPr>
            <p:cNvPr id="4" name="Oval 3"/>
            <p:cNvSpPr/>
            <p:nvPr/>
          </p:nvSpPr>
          <p:spPr>
            <a:xfrm>
              <a:off x="5257800" y="3429000"/>
              <a:ext cx="3124200" cy="3048000"/>
            </a:xfrm>
            <a:prstGeom prst="ellipse">
              <a:avLst/>
            </a:prstGeom>
            <a:noFill/>
            <a:ln w="571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7543800" y="5486400"/>
              <a:ext cx="380672" cy="468031"/>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7029450" y="5156775"/>
              <a:ext cx="209550" cy="534146"/>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248400" y="4601496"/>
              <a:ext cx="1143000" cy="584775"/>
            </a:xfrm>
            <a:prstGeom prst="rect">
              <a:avLst/>
            </a:prstGeom>
            <a:noFill/>
          </p:spPr>
          <p:txBody>
            <a:bodyPr wrap="square" rtlCol="0">
              <a:spAutoFit/>
            </a:bodyPr>
            <a:lstStyle/>
            <a:p>
              <a:pPr algn="ctr"/>
              <a:r>
                <a:rPr lang="en-US" sz="3200" b="1" dirty="0" smtClean="0"/>
                <a:t>God</a:t>
              </a:r>
              <a:endParaRPr lang="en-US" sz="3200" b="1" dirty="0"/>
            </a:p>
          </p:txBody>
        </p:sp>
        <p:sp>
          <p:nvSpPr>
            <p:cNvPr id="15" name="Cloud 14"/>
            <p:cNvSpPr/>
            <p:nvPr/>
          </p:nvSpPr>
          <p:spPr>
            <a:xfrm>
              <a:off x="3962400" y="5105400"/>
              <a:ext cx="1905000" cy="1752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Which arrow fits you best?</a:t>
              </a:r>
              <a:endParaRPr lang="en-US" sz="2000" dirty="0"/>
            </a:p>
          </p:txBody>
        </p:sp>
      </p:grpSp>
    </p:spTree>
    <p:extLst>
      <p:ext uri="{BB962C8B-B14F-4D97-AF65-F5344CB8AC3E}">
        <p14:creationId xmlns:p14="http://schemas.microsoft.com/office/powerpoint/2010/main" val="317814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dirty="0" smtClean="0"/>
              <a:t>Testimony of Hien Pham</a:t>
            </a:r>
            <a:r>
              <a:rPr lang="en-US" sz="3600" dirty="0" smtClean="0"/>
              <a:t> (page 1)</a:t>
            </a:r>
            <a:endParaRPr lang="en-US" dirty="0"/>
          </a:p>
        </p:txBody>
      </p:sp>
      <p:sp>
        <p:nvSpPr>
          <p:cNvPr id="3" name="Content Placeholder 2"/>
          <p:cNvSpPr>
            <a:spLocks noGrp="1"/>
          </p:cNvSpPr>
          <p:nvPr>
            <p:ph idx="1"/>
          </p:nvPr>
        </p:nvSpPr>
        <p:spPr>
          <a:xfrm>
            <a:off x="44244" y="838200"/>
            <a:ext cx="8991600" cy="5820696"/>
          </a:xfrm>
        </p:spPr>
        <p:txBody>
          <a:bodyPr>
            <a:normAutofit fontScale="77500" lnSpcReduction="20000"/>
          </a:bodyPr>
          <a:lstStyle/>
          <a:p>
            <a:pPr marL="0" indent="0">
              <a:buNone/>
            </a:pPr>
            <a:r>
              <a:rPr lang="en-US" dirty="0"/>
              <a:t>I was ministering in Vietnam in 1971, and one of my interpreters was Hien Pham, an energetic young Christian. He had worked as a translator </a:t>
            </a:r>
            <a:r>
              <a:rPr lang="en-US" dirty="0" smtClean="0"/>
              <a:t>and </a:t>
            </a:r>
            <a:r>
              <a:rPr lang="en-US" dirty="0"/>
              <a:t>was of </a:t>
            </a:r>
            <a:r>
              <a:rPr lang="en-US" dirty="0" smtClean="0"/>
              <a:t>immense help to </a:t>
            </a:r>
            <a:r>
              <a:rPr lang="en-US" dirty="0"/>
              <a:t>missionaries such as myself. Hien and I traveled the length of the country and became very close friends before I returned home. We did not know if our paths would ever cross again. Seventeen years later, I received a telephone call. "Brother Ravi?" the man asked. Immediately I recognized Hien's voice, and he soon told me his story.</a:t>
            </a:r>
          </a:p>
          <a:p>
            <a:pPr marL="0" indent="0">
              <a:buNone/>
            </a:pPr>
            <a:endParaRPr lang="en-US" dirty="0"/>
          </a:p>
          <a:p>
            <a:pPr marL="0" indent="0">
              <a:buNone/>
            </a:pPr>
            <a:r>
              <a:rPr lang="en-US" dirty="0"/>
              <a:t>Shortly after Vietnam fell, Hien was imprisoned on accusations of helping the Americans. His jailers tried to indoctrinate him against </a:t>
            </a:r>
            <a:r>
              <a:rPr lang="en-US" dirty="0" smtClean="0"/>
              <a:t>the </a:t>
            </a:r>
            <a:r>
              <a:rPr lang="en-US" dirty="0"/>
              <a:t>Christian faith. He was restricted to </a:t>
            </a:r>
            <a:r>
              <a:rPr lang="en-US" dirty="0" smtClean="0"/>
              <a:t>propaganda </a:t>
            </a:r>
            <a:r>
              <a:rPr lang="en-US" dirty="0"/>
              <a:t>in French or Vietnamese, and the daily deluge </a:t>
            </a:r>
            <a:r>
              <a:rPr lang="en-US" dirty="0" smtClean="0"/>
              <a:t>began </a:t>
            </a:r>
            <a:r>
              <a:rPr lang="en-US" dirty="0"/>
              <a:t>to take its toll. "Maybe," he thought, "I have been lied to. Maybe God does not exist. Maybe the West has deceived me." So Hien determined that when he awakened the next day, he would not pray anymore or think of his </a:t>
            </a:r>
            <a:r>
              <a:rPr lang="en-US" dirty="0" smtClean="0"/>
              <a:t>faith</a:t>
            </a:r>
            <a:r>
              <a:rPr lang="en-US" dirty="0"/>
              <a:t>.</a:t>
            </a:r>
          </a:p>
        </p:txBody>
      </p:sp>
    </p:spTree>
    <p:extLst>
      <p:ext uri="{BB962C8B-B14F-4D97-AF65-F5344CB8AC3E}">
        <p14:creationId xmlns:p14="http://schemas.microsoft.com/office/powerpoint/2010/main" val="2342350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2077</Words>
  <Application>Microsoft Office PowerPoint</Application>
  <PresentationFormat>On-screen Show (4:3)</PresentationFormat>
  <Paragraphs>146</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Is it ever right to do wrong?</vt:lpstr>
      <vt:lpstr>An Important Starting Point</vt:lpstr>
      <vt:lpstr>What do you think?</vt:lpstr>
      <vt:lpstr>Is it ever right to commit adultery?</vt:lpstr>
      <vt:lpstr>Is it ever right to commit idolatry?</vt:lpstr>
      <vt:lpstr>Sacrificing to the Lord</vt:lpstr>
      <vt:lpstr>Is it ever right to tell a lie?</vt:lpstr>
      <vt:lpstr>Think about this:</vt:lpstr>
      <vt:lpstr>Testimony of Hien Pham (page 1)</vt:lpstr>
      <vt:lpstr>Testimony of Hien Pham (page 2)</vt:lpstr>
      <vt:lpstr>Testimony of Hien Pham (page 3)</vt:lpstr>
      <vt:lpstr>Testimony of Hien Pham (page 4)</vt:lpstr>
      <vt:lpstr>PowerPoint Presentation</vt:lpstr>
      <vt:lpstr>Three Philosophical Approaches</vt:lpstr>
      <vt:lpstr>Rahab and Abraham</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it ever right to do wrong?</dc:title>
  <dc:creator>Mark Robnett</dc:creator>
  <cp:lastModifiedBy>Mark Robnett</cp:lastModifiedBy>
  <cp:revision>22</cp:revision>
  <dcterms:created xsi:type="dcterms:W3CDTF">2021-01-18T17:54:44Z</dcterms:created>
  <dcterms:modified xsi:type="dcterms:W3CDTF">2021-01-24T03:47:07Z</dcterms:modified>
</cp:coreProperties>
</file>