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57" r:id="rId4"/>
    <p:sldId id="258" r:id="rId5"/>
    <p:sldId id="259" r:id="rId6"/>
    <p:sldId id="263"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521" autoAdjust="0"/>
  </p:normalViewPr>
  <p:slideViewPr>
    <p:cSldViewPr>
      <p:cViewPr varScale="1">
        <p:scale>
          <a:sx n="101" d="100"/>
          <a:sy n="101" d="100"/>
        </p:scale>
        <p:origin x="19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1C9AE-2445-459E-A95B-CB3ADDB74C1A}" type="datetimeFigureOut">
              <a:rPr lang="en-US" smtClean="0"/>
              <a:t>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E0EB7-69DB-4FCF-AAA0-CED58A99E308}" type="slidenum">
              <a:rPr lang="en-US" smtClean="0"/>
              <a:t>‹#›</a:t>
            </a:fld>
            <a:endParaRPr lang="en-US"/>
          </a:p>
        </p:txBody>
      </p:sp>
    </p:spTree>
    <p:extLst>
      <p:ext uri="{BB962C8B-B14F-4D97-AF65-F5344CB8AC3E}">
        <p14:creationId xmlns:p14="http://schemas.microsoft.com/office/powerpoint/2010/main" val="345930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According to </a:t>
            </a:r>
            <a:r>
              <a:rPr lang="en-US" sz="1200" b="1" dirty="0" smtClean="0">
                <a:effectLst/>
              </a:rPr>
              <a:t>1 Peter 2:9,10</a:t>
            </a:r>
            <a:r>
              <a:rPr lang="en-US" sz="1200" dirty="0" smtClean="0">
                <a:effectLst/>
              </a:rPr>
              <a:t>, all non-believing people on earth are separated from God, in darkness and without mercy.  But when you become a Christian, God saves you and moves you from the kingdom of this world to the Kingdom of Jesus.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r>
              <a:rPr lang="en-US" sz="1200" dirty="0" smtClean="0">
                <a:effectLst/>
              </a:rPr>
              <a:t>While God loves the people of this world (</a:t>
            </a:r>
            <a:r>
              <a:rPr lang="en-US" sz="1200" b="1" dirty="0" smtClean="0">
                <a:effectLst/>
              </a:rPr>
              <a:t>John 3:16</a:t>
            </a:r>
            <a:r>
              <a:rPr lang="en-US" sz="1200" dirty="0" smtClean="0">
                <a:effectLst/>
              </a:rPr>
              <a:t>), He tells us that we should not love the world itself (</a:t>
            </a:r>
            <a:r>
              <a:rPr lang="en-US" sz="1200" b="1" dirty="0" smtClean="0">
                <a:effectLst/>
              </a:rPr>
              <a:t>1 John 2:15-17</a:t>
            </a:r>
            <a:r>
              <a:rPr lang="en-US" sz="1200" dirty="0" smtClean="0">
                <a:effectLst/>
              </a:rPr>
              <a:t>).  What He means is this: do not love the pride, purpose, and possessions of this world.  All of those things are passing away, but His kingdom will never pass away (</a:t>
            </a:r>
            <a:r>
              <a:rPr lang="en-US" sz="1200" b="1" dirty="0" smtClean="0">
                <a:effectLst/>
              </a:rPr>
              <a:t>2 Corinthians 4:18</a:t>
            </a:r>
            <a:r>
              <a:rPr lang="en-US" sz="1200" dirty="0" smtClean="0">
                <a:effectLst/>
              </a:rPr>
              <a:t>).</a:t>
            </a:r>
            <a:endParaRPr lang="en-US" dirty="0">
              <a:effectLst/>
            </a:endParaRPr>
          </a:p>
        </p:txBody>
      </p:sp>
      <p:sp>
        <p:nvSpPr>
          <p:cNvPr id="4" name="Slide Number Placeholder 3"/>
          <p:cNvSpPr>
            <a:spLocks noGrp="1"/>
          </p:cNvSpPr>
          <p:nvPr>
            <p:ph type="sldNum" sz="quarter" idx="10"/>
          </p:nvPr>
        </p:nvSpPr>
        <p:spPr/>
        <p:txBody>
          <a:bodyPr/>
          <a:lstStyle/>
          <a:p>
            <a:fld id="{BA3E0EB7-69DB-4FCF-AAA0-CED58A99E308}" type="slidenum">
              <a:rPr lang="en-US" smtClean="0"/>
              <a:t>2</a:t>
            </a:fld>
            <a:endParaRPr lang="en-US"/>
          </a:p>
        </p:txBody>
      </p:sp>
    </p:spTree>
    <p:extLst>
      <p:ext uri="{BB962C8B-B14F-4D97-AF65-F5344CB8AC3E}">
        <p14:creationId xmlns:p14="http://schemas.microsoft.com/office/powerpoint/2010/main" val="1502060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Because we have changed from the kingdom of the world to the kingdom of God, we also have changed relationships with people in this world.  It should now be our desire to live for God (</a:t>
            </a:r>
            <a:r>
              <a:rPr lang="en-US" sz="1200" b="1" dirty="0" smtClean="0">
                <a:effectLst/>
              </a:rPr>
              <a:t>1 Peter 4:1,2 NT413</a:t>
            </a:r>
            <a:r>
              <a:rPr lang="en-US" sz="1200" dirty="0" smtClean="0">
                <a:effectLst/>
              </a:rPr>
              <a:t>).  Your changed lifestyle will not go unnoticed, leading some people to abuse you (</a:t>
            </a:r>
            <a:r>
              <a:rPr lang="en-US" sz="1200" b="1" dirty="0" smtClean="0">
                <a:effectLst/>
              </a:rPr>
              <a:t>1 Peter 4:3-4</a:t>
            </a:r>
            <a:r>
              <a:rPr lang="en-US" sz="1200" dirty="0" smtClean="0">
                <a:effectLst/>
              </a:rPr>
              <a:t>).   You will be opposed because JESUS CHRIST was opposed (</a:t>
            </a:r>
            <a:r>
              <a:rPr lang="en-US" sz="1200" b="1" dirty="0" smtClean="0">
                <a:effectLst/>
              </a:rPr>
              <a:t>John 15:18,19 NT194</a:t>
            </a:r>
            <a:r>
              <a:rPr lang="en-US" sz="1200" dirty="0" smtClean="0">
                <a:effectLst/>
              </a:rPr>
              <a:t>).   You will be opposed only if you LIVE GODLY for Him.  If you go along with the world, they will not oppose you (</a:t>
            </a:r>
            <a:r>
              <a:rPr lang="en-US" sz="1200" b="1" dirty="0" smtClean="0">
                <a:effectLst/>
              </a:rPr>
              <a:t>2 Timothy 3:12 NT376</a:t>
            </a:r>
            <a:r>
              <a:rPr lang="en-US" sz="1200" dirty="0" smtClean="0">
                <a:effectLst/>
              </a:rPr>
              <a:t>).</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BA3E0EB7-69DB-4FCF-AAA0-CED58A99E308}" type="slidenum">
              <a:rPr lang="en-US" smtClean="0"/>
              <a:t>3</a:t>
            </a:fld>
            <a:endParaRPr lang="en-US"/>
          </a:p>
        </p:txBody>
      </p:sp>
    </p:spTree>
    <p:extLst>
      <p:ext uri="{BB962C8B-B14F-4D97-AF65-F5344CB8AC3E}">
        <p14:creationId xmlns:p14="http://schemas.microsoft.com/office/powerpoint/2010/main" val="111679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smtClean="0">
                <a:effectLst/>
              </a:rPr>
              <a:t>Where will this opposition come from</a:t>
            </a:r>
            <a:r>
              <a:rPr lang="en-US" sz="1200" dirty="0" smtClean="0">
                <a:effectLst/>
              </a:rPr>
              <a:t>?</a:t>
            </a:r>
            <a:endParaRPr lang="en-US" dirty="0" smtClean="0">
              <a:effectLst/>
            </a:endParaRPr>
          </a:p>
          <a:p>
            <a:r>
              <a:rPr lang="en-US" sz="1200" dirty="0" smtClean="0">
                <a:effectLst/>
              </a:rPr>
              <a:t>* Your primary opposition will come from those closest to you who know you best – friends, family, fellow workers, and acquaintances. They want to keep you close to them and the things that they consider important.  (What are those things that they consider important?) </a:t>
            </a:r>
            <a:r>
              <a:rPr lang="en-US" sz="1200" b="1" dirty="0" smtClean="0">
                <a:effectLst/>
              </a:rPr>
              <a:t>Luke 2:14  &lt;&gt; Matthew 10:35-36</a:t>
            </a:r>
            <a:endParaRPr lang="en-US" dirty="0" smtClean="0">
              <a:effectLst/>
            </a:endParaRPr>
          </a:p>
          <a:p>
            <a:r>
              <a:rPr lang="en-US" sz="1200" dirty="0" smtClean="0">
                <a:effectLst/>
              </a:rPr>
              <a:t> </a:t>
            </a:r>
            <a:endParaRPr lang="en-US" dirty="0" smtClean="0">
              <a:effectLst/>
            </a:endParaRPr>
          </a:p>
          <a:p>
            <a:r>
              <a:rPr lang="en-US" sz="1200" dirty="0" smtClean="0">
                <a:effectLst/>
              </a:rPr>
              <a:t>* From society in general. (What things does our society / culture consider important?)  The nature of this present world system is against God.  This is communicated daily through the media (books, television, newspaper, internet etc.).  If we are not careful, these ideas can slowly creep into our mind and make us insensitive to the things of God (</a:t>
            </a:r>
            <a:r>
              <a:rPr lang="en-US" sz="1200" b="1" dirty="0" smtClean="0">
                <a:effectLst/>
              </a:rPr>
              <a:t>James 4:4; Colossians 2:8</a:t>
            </a:r>
            <a:r>
              <a:rPr lang="en-US" sz="1200" dirty="0" smtClean="0">
                <a:effectLst/>
              </a:rPr>
              <a:t>)</a:t>
            </a:r>
            <a:endParaRPr lang="en-US" dirty="0" smtClean="0">
              <a:effectLst/>
            </a:endParaRPr>
          </a:p>
          <a:p>
            <a:r>
              <a:rPr lang="en-US" sz="1200" dirty="0" smtClean="0">
                <a:effectLst/>
              </a:rPr>
              <a:t> </a:t>
            </a:r>
            <a:endParaRPr lang="en-US" dirty="0" smtClean="0">
              <a:effectLst/>
            </a:endParaRPr>
          </a:p>
          <a:p>
            <a:r>
              <a:rPr lang="en-US" sz="1200" dirty="0" smtClean="0">
                <a:effectLst/>
              </a:rPr>
              <a:t>* Of course, the mastermind behind this opposition is Satan (2 Corinthians 4:3-4).  He is your ADVERSARY (</a:t>
            </a:r>
            <a:r>
              <a:rPr lang="en-US" sz="1200" b="1" dirty="0" smtClean="0">
                <a:effectLst/>
              </a:rPr>
              <a:t>1 Peter 5:8</a:t>
            </a:r>
            <a:r>
              <a:rPr lang="en-US" sz="1200" dirty="0" smtClean="0">
                <a:effectLst/>
              </a:rPr>
              <a:t>).  Just like he was working in us before, he is currently at work in lost people (</a:t>
            </a:r>
            <a:r>
              <a:rPr lang="en-US" sz="1200" b="1" dirty="0" smtClean="0">
                <a:effectLst/>
              </a:rPr>
              <a:t>Ephesians 2:2</a:t>
            </a:r>
            <a:r>
              <a:rPr lang="en-US" sz="1200" dirty="0" smtClean="0">
                <a:effectLst/>
              </a:rPr>
              <a:t>).</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BA3E0EB7-69DB-4FCF-AAA0-CED58A99E308}" type="slidenum">
              <a:rPr lang="en-US" smtClean="0"/>
              <a:t>4</a:t>
            </a:fld>
            <a:endParaRPr lang="en-US"/>
          </a:p>
        </p:txBody>
      </p:sp>
    </p:spTree>
    <p:extLst>
      <p:ext uri="{BB962C8B-B14F-4D97-AF65-F5344CB8AC3E}">
        <p14:creationId xmlns:p14="http://schemas.microsoft.com/office/powerpoint/2010/main" val="1551983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smtClean="0">
                <a:effectLst/>
              </a:rPr>
              <a:t>How should the lost world view me as a Christian</a:t>
            </a:r>
            <a:r>
              <a:rPr lang="en-US" sz="1200" dirty="0" smtClean="0">
                <a:effectLst/>
              </a:rPr>
              <a:t>?</a:t>
            </a:r>
            <a:endParaRPr lang="en-US" dirty="0" smtClean="0">
              <a:effectLst/>
            </a:endParaRPr>
          </a:p>
          <a:p>
            <a:pPr marL="0" indent="0">
              <a:buFont typeface="Arial" panose="020B0604020202020204" pitchFamily="34" charset="0"/>
              <a:buNone/>
            </a:pPr>
            <a:r>
              <a:rPr lang="en-US" sz="1200" kern="1200" dirty="0" smtClean="0">
                <a:solidFill>
                  <a:schemeClr val="tx1"/>
                </a:solidFill>
                <a:effectLst/>
                <a:latin typeface="+mn-lt"/>
                <a:ea typeface="+mn-ea"/>
                <a:cs typeface="+mn-cs"/>
              </a:rPr>
              <a:t>* They should know you LOVE God – NOT by your mouth only, as much as by your life and action (</a:t>
            </a:r>
            <a:r>
              <a:rPr lang="en-US" sz="1200" b="1" kern="1200" dirty="0" smtClean="0">
                <a:solidFill>
                  <a:schemeClr val="tx1"/>
                </a:solidFill>
                <a:effectLst/>
                <a:latin typeface="+mn-lt"/>
                <a:ea typeface="+mn-ea"/>
                <a:cs typeface="+mn-cs"/>
              </a:rPr>
              <a:t>John 13:34,35</a:t>
            </a:r>
            <a:r>
              <a:rPr lang="en-US" sz="1200" kern="1200" dirty="0" smtClean="0">
                <a:solidFill>
                  <a:schemeClr val="tx1"/>
                </a:solidFill>
                <a:effectLst/>
                <a:latin typeface="+mn-lt"/>
                <a:ea typeface="+mn-ea"/>
                <a:cs typeface="+mn-cs"/>
              </a:rPr>
              <a:t>)</a:t>
            </a:r>
          </a:p>
          <a:p>
            <a:pPr marL="0" indent="0">
              <a:buFont typeface="Arial" charset="0"/>
              <a:buNone/>
            </a:pPr>
            <a:r>
              <a:rPr lang="en-US" sz="1200" dirty="0" smtClean="0">
                <a:effectLst/>
              </a:rPr>
              <a:t>Give a SOFT ANSWER.  Avoid arguments whenever possible (</a:t>
            </a:r>
            <a:r>
              <a:rPr lang="en-US" sz="1200" b="1" dirty="0" smtClean="0">
                <a:effectLst/>
              </a:rPr>
              <a:t>Proverbs 15:1; 2 Timothy 2:24,25</a:t>
            </a:r>
            <a:r>
              <a:rPr lang="en-US" sz="1200" dirty="0" smtClean="0">
                <a:effectLst/>
              </a:rPr>
              <a:t>)</a:t>
            </a:r>
          </a:p>
          <a:p>
            <a:pPr marL="0" indent="0">
              <a:buFont typeface="Arial" charset="0"/>
              <a:buNone/>
            </a:pPr>
            <a:r>
              <a:rPr lang="en-US" sz="1200" dirty="0" smtClean="0">
                <a:effectLst/>
              </a:rPr>
              <a:t>* Our behavior should shine a light into this dark world, drawing them to our Savior (</a:t>
            </a:r>
            <a:r>
              <a:rPr lang="en-US" sz="1200" b="1" dirty="0" smtClean="0">
                <a:effectLst/>
              </a:rPr>
              <a:t>Matthew 5:14-16</a:t>
            </a:r>
            <a:r>
              <a:rPr lang="en-US" sz="1200" dirty="0" smtClean="0">
                <a:effectLst/>
              </a:rPr>
              <a:t>).   Don’t complain about the world and your personal situation, but stand out as a person who trusts God and His plan (</a:t>
            </a:r>
            <a:r>
              <a:rPr lang="en-US" sz="1200" b="1" dirty="0" smtClean="0">
                <a:effectLst/>
              </a:rPr>
              <a:t>Philippians 2:14,15</a:t>
            </a:r>
            <a:r>
              <a:rPr lang="en-US" sz="1200" dirty="0" smtClean="0">
                <a:effectLst/>
              </a:rPr>
              <a:t>).</a:t>
            </a:r>
            <a:endParaRPr lang="en-US" dirty="0" smtClean="0">
              <a:effectLst/>
            </a:endParaRPr>
          </a:p>
          <a:p>
            <a:pPr marL="0" indent="0">
              <a:buFont typeface="Arial" panose="020B0604020202020204" pitchFamily="34" charset="0"/>
              <a:buNone/>
            </a:pPr>
            <a:r>
              <a:rPr lang="en-US" sz="1200" dirty="0" smtClean="0">
                <a:effectLst/>
              </a:rPr>
              <a:t>* We should be separated from the ways of this world, but we should not be so strangely different that we lose our influence (</a:t>
            </a:r>
            <a:r>
              <a:rPr lang="en-US" sz="1200" b="1" dirty="0" smtClean="0">
                <a:effectLst/>
              </a:rPr>
              <a:t>1 Corinthians 9:19-23</a:t>
            </a:r>
            <a:r>
              <a:rPr lang="en-US" sz="1200" dirty="0" smtClean="0">
                <a:effectLst/>
              </a:rPr>
              <a:t>)</a:t>
            </a:r>
            <a:endParaRPr lang="en-US" dirty="0" smtClean="0">
              <a:effectLst/>
            </a:endParaRPr>
          </a:p>
          <a:p>
            <a:pPr marL="0" indent="0">
              <a:buFont typeface="Arial" panose="020B0604020202020204" pitchFamily="34" charset="0"/>
              <a:buNone/>
            </a:pPr>
            <a:r>
              <a:rPr lang="en-US" sz="1200" dirty="0" smtClean="0">
                <a:effectLst/>
              </a:rPr>
              <a:t>* Balance boldness in what you say (</a:t>
            </a:r>
            <a:r>
              <a:rPr lang="en-US" sz="1200" b="1" dirty="0" smtClean="0">
                <a:effectLst/>
              </a:rPr>
              <a:t>Acts 4:13,29)</a:t>
            </a:r>
            <a:r>
              <a:rPr lang="en-US" sz="1200" dirty="0" smtClean="0">
                <a:effectLst/>
              </a:rPr>
              <a:t> with carefulness of when you say it (</a:t>
            </a:r>
            <a:r>
              <a:rPr lang="en-US" sz="1200" b="1" dirty="0" smtClean="0">
                <a:effectLst/>
              </a:rPr>
              <a:t>Mark 7:36; Luke 5:14</a:t>
            </a:r>
            <a:r>
              <a:rPr lang="en-US" sz="1200" dirty="0" smtClean="0">
                <a:effectLst/>
              </a:rPr>
              <a:t>).</a:t>
            </a:r>
            <a:endParaRPr lang="en-US" dirty="0" smtClean="0">
              <a:effectLst/>
            </a:endParaRPr>
          </a:p>
          <a:p>
            <a:pPr marL="0" indent="0">
              <a:buFont typeface="Arial" panose="020B0604020202020204" pitchFamily="34" charset="0"/>
              <a:buNone/>
            </a:pPr>
            <a:r>
              <a:rPr lang="en-US" sz="1200" dirty="0" smtClean="0">
                <a:effectLst/>
              </a:rPr>
              <a:t>* Be diligent in your work, serving God (your real boss). </a:t>
            </a:r>
            <a:r>
              <a:rPr lang="en-US" sz="1200" b="1" dirty="0" smtClean="0">
                <a:effectLst/>
              </a:rPr>
              <a:t>Colossians 3:23</a:t>
            </a:r>
            <a:endParaRPr lang="en-US" dirty="0" smtClean="0">
              <a:effectLst/>
            </a:endParaRPr>
          </a:p>
          <a:p>
            <a:pPr marL="0" indent="0">
              <a:buFont typeface="Arial" charset="0"/>
              <a:buNone/>
            </a:pPr>
            <a:endParaRPr lang="en-US" dirty="0" smtClean="0">
              <a:effectLst/>
            </a:endParaRPr>
          </a:p>
        </p:txBody>
      </p:sp>
      <p:sp>
        <p:nvSpPr>
          <p:cNvPr id="4" name="Slide Number Placeholder 3"/>
          <p:cNvSpPr>
            <a:spLocks noGrp="1"/>
          </p:cNvSpPr>
          <p:nvPr>
            <p:ph type="sldNum" sz="quarter" idx="10"/>
          </p:nvPr>
        </p:nvSpPr>
        <p:spPr/>
        <p:txBody>
          <a:bodyPr/>
          <a:lstStyle/>
          <a:p>
            <a:fld id="{BA3E0EB7-69DB-4FCF-AAA0-CED58A99E308}" type="slidenum">
              <a:rPr lang="en-US" smtClean="0"/>
              <a:t>5</a:t>
            </a:fld>
            <a:endParaRPr lang="en-US"/>
          </a:p>
        </p:txBody>
      </p:sp>
    </p:spTree>
    <p:extLst>
      <p:ext uri="{BB962C8B-B14F-4D97-AF65-F5344CB8AC3E}">
        <p14:creationId xmlns:p14="http://schemas.microsoft.com/office/powerpoint/2010/main" val="342502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smtClean="0">
                <a:effectLst/>
              </a:rPr>
              <a:t>How should the lost world view me as a Christian</a:t>
            </a:r>
            <a:r>
              <a:rPr lang="en-US" sz="1200" dirty="0" smtClean="0">
                <a:effectLst/>
              </a:rPr>
              <a:t>?</a:t>
            </a:r>
            <a:endParaRPr lang="en-US" dirty="0" smtClean="0">
              <a:effectLst/>
            </a:endParaRPr>
          </a:p>
          <a:p>
            <a:pPr marL="0" indent="0">
              <a:buFont typeface="Arial" panose="020B0604020202020204" pitchFamily="34" charset="0"/>
              <a:buNone/>
            </a:pPr>
            <a:r>
              <a:rPr lang="en-US" sz="1200" kern="1200" dirty="0" smtClean="0">
                <a:solidFill>
                  <a:schemeClr val="tx1"/>
                </a:solidFill>
                <a:effectLst/>
                <a:latin typeface="+mn-lt"/>
                <a:ea typeface="+mn-ea"/>
                <a:cs typeface="+mn-cs"/>
              </a:rPr>
              <a:t>* They should know you LOVE God – NOT by your mouth only, as much as by your life and action (</a:t>
            </a:r>
            <a:r>
              <a:rPr lang="en-US" sz="1200" b="1" kern="1200" dirty="0" smtClean="0">
                <a:solidFill>
                  <a:schemeClr val="tx1"/>
                </a:solidFill>
                <a:effectLst/>
                <a:latin typeface="+mn-lt"/>
                <a:ea typeface="+mn-ea"/>
                <a:cs typeface="+mn-cs"/>
              </a:rPr>
              <a:t>John 13:34,35</a:t>
            </a:r>
            <a:r>
              <a:rPr lang="en-US" sz="1200" kern="1200" dirty="0" smtClean="0">
                <a:solidFill>
                  <a:schemeClr val="tx1"/>
                </a:solidFill>
                <a:effectLst/>
                <a:latin typeface="+mn-lt"/>
                <a:ea typeface="+mn-ea"/>
                <a:cs typeface="+mn-cs"/>
              </a:rPr>
              <a:t>)</a:t>
            </a:r>
          </a:p>
          <a:p>
            <a:pPr marL="0" indent="0">
              <a:buFont typeface="Arial" charset="0"/>
              <a:buNone/>
            </a:pPr>
            <a:r>
              <a:rPr lang="en-US" sz="1200" dirty="0" smtClean="0">
                <a:effectLst/>
              </a:rPr>
              <a:t>Give a SOFT ANSWER.  Avoid arguments whenever possible (</a:t>
            </a:r>
            <a:r>
              <a:rPr lang="en-US" sz="1200" b="1" dirty="0" smtClean="0">
                <a:effectLst/>
              </a:rPr>
              <a:t>Proverbs 15:1; 2 Timothy 2:24,25</a:t>
            </a:r>
            <a:r>
              <a:rPr lang="en-US" sz="1200" dirty="0" smtClean="0">
                <a:effectLst/>
              </a:rPr>
              <a:t>)</a:t>
            </a:r>
          </a:p>
          <a:p>
            <a:pPr marL="0" indent="0">
              <a:buFont typeface="Arial" charset="0"/>
              <a:buNone/>
            </a:pPr>
            <a:r>
              <a:rPr lang="en-US" sz="1200" dirty="0" smtClean="0">
                <a:effectLst/>
              </a:rPr>
              <a:t>* Our behavior should shine a light into this dark world, drawing them to our Savior (</a:t>
            </a:r>
            <a:r>
              <a:rPr lang="en-US" sz="1200" b="1" dirty="0" smtClean="0">
                <a:effectLst/>
              </a:rPr>
              <a:t>Matthew 5:14-16</a:t>
            </a:r>
            <a:r>
              <a:rPr lang="en-US" sz="1200" dirty="0" smtClean="0">
                <a:effectLst/>
              </a:rPr>
              <a:t>).   Don’t complain about the world and your personal situation, but stand out as a person who trusts God and His plan (</a:t>
            </a:r>
            <a:r>
              <a:rPr lang="en-US" sz="1200" b="1" dirty="0" smtClean="0">
                <a:effectLst/>
              </a:rPr>
              <a:t>Philippians 2:14,15</a:t>
            </a:r>
            <a:r>
              <a:rPr lang="en-US" sz="1200" dirty="0" smtClean="0">
                <a:effectLst/>
              </a:rPr>
              <a:t>).</a:t>
            </a:r>
            <a:endParaRPr lang="en-US" dirty="0" smtClean="0">
              <a:effectLst/>
            </a:endParaRPr>
          </a:p>
          <a:p>
            <a:pPr marL="0" indent="0">
              <a:buFont typeface="Arial" panose="020B0604020202020204" pitchFamily="34" charset="0"/>
              <a:buNone/>
            </a:pPr>
            <a:r>
              <a:rPr lang="en-US" sz="1200" dirty="0" smtClean="0">
                <a:effectLst/>
              </a:rPr>
              <a:t>* We should be separated from the ways of this world, but we should not be so strangely different that we lose our influence (</a:t>
            </a:r>
            <a:r>
              <a:rPr lang="en-US" sz="1200" b="1" dirty="0" smtClean="0">
                <a:effectLst/>
              </a:rPr>
              <a:t>1 Corinthians 9:19-23</a:t>
            </a:r>
            <a:r>
              <a:rPr lang="en-US" sz="1200" dirty="0" smtClean="0">
                <a:effectLst/>
              </a:rPr>
              <a:t>)</a:t>
            </a:r>
            <a:endParaRPr lang="en-US" dirty="0" smtClean="0">
              <a:effectLst/>
            </a:endParaRPr>
          </a:p>
          <a:p>
            <a:pPr marL="0" indent="0">
              <a:buFont typeface="Arial" panose="020B0604020202020204" pitchFamily="34" charset="0"/>
              <a:buNone/>
            </a:pPr>
            <a:r>
              <a:rPr lang="en-US" sz="1200" dirty="0" smtClean="0">
                <a:effectLst/>
              </a:rPr>
              <a:t>* Balance boldness in what you say (</a:t>
            </a:r>
            <a:r>
              <a:rPr lang="en-US" sz="1200" b="1" dirty="0" smtClean="0">
                <a:effectLst/>
              </a:rPr>
              <a:t>Acts 4:13,29)</a:t>
            </a:r>
            <a:r>
              <a:rPr lang="en-US" sz="1200" dirty="0" smtClean="0">
                <a:effectLst/>
              </a:rPr>
              <a:t> with carefulness of when you say it (</a:t>
            </a:r>
            <a:r>
              <a:rPr lang="en-US" sz="1200" b="1" dirty="0" smtClean="0">
                <a:effectLst/>
              </a:rPr>
              <a:t>Mark 7:36; Luke 5:14</a:t>
            </a:r>
            <a:r>
              <a:rPr lang="en-US" sz="1200" dirty="0" smtClean="0">
                <a:effectLst/>
              </a:rPr>
              <a:t>).</a:t>
            </a:r>
            <a:endParaRPr lang="en-US" dirty="0" smtClean="0">
              <a:effectLst/>
            </a:endParaRPr>
          </a:p>
          <a:p>
            <a:pPr marL="0" indent="0">
              <a:buFont typeface="Arial" panose="020B0604020202020204" pitchFamily="34" charset="0"/>
              <a:buNone/>
            </a:pPr>
            <a:r>
              <a:rPr lang="en-US" sz="1200" dirty="0" smtClean="0">
                <a:effectLst/>
              </a:rPr>
              <a:t>* Be diligent in your work, serving God (your real boss). </a:t>
            </a:r>
            <a:r>
              <a:rPr lang="en-US" sz="1200" b="1" dirty="0" smtClean="0">
                <a:effectLst/>
              </a:rPr>
              <a:t>Colossians 3:23</a:t>
            </a:r>
            <a:endParaRPr lang="en-US" dirty="0" smtClean="0">
              <a:effectLst/>
            </a:endParaRPr>
          </a:p>
          <a:p>
            <a:pPr marL="0" indent="0">
              <a:buFont typeface="Arial" charset="0"/>
              <a:buNone/>
            </a:pPr>
            <a:endParaRPr lang="en-US" dirty="0" smtClean="0">
              <a:effectLst/>
            </a:endParaRPr>
          </a:p>
        </p:txBody>
      </p:sp>
      <p:sp>
        <p:nvSpPr>
          <p:cNvPr id="4" name="Slide Number Placeholder 3"/>
          <p:cNvSpPr>
            <a:spLocks noGrp="1"/>
          </p:cNvSpPr>
          <p:nvPr>
            <p:ph type="sldNum" sz="quarter" idx="10"/>
          </p:nvPr>
        </p:nvSpPr>
        <p:spPr/>
        <p:txBody>
          <a:bodyPr/>
          <a:lstStyle/>
          <a:p>
            <a:fld id="{BA3E0EB7-69DB-4FCF-AAA0-CED58A99E308}" type="slidenum">
              <a:rPr lang="en-US" smtClean="0"/>
              <a:t>6</a:t>
            </a:fld>
            <a:endParaRPr lang="en-US"/>
          </a:p>
        </p:txBody>
      </p:sp>
    </p:spTree>
    <p:extLst>
      <p:ext uri="{BB962C8B-B14F-4D97-AF65-F5344CB8AC3E}">
        <p14:creationId xmlns:p14="http://schemas.microsoft.com/office/powerpoint/2010/main" val="342502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smtClean="0">
                <a:effectLst/>
              </a:rPr>
              <a:t>How can I stand true to God in the face of this opposition</a:t>
            </a:r>
            <a:r>
              <a:rPr lang="en-US" sz="1200" dirty="0" smtClean="0">
                <a:effectLst/>
              </a:rPr>
              <a:t>?</a:t>
            </a:r>
            <a:endParaRPr lang="en-US" dirty="0" smtClean="0">
              <a:effectLst/>
            </a:endParaRPr>
          </a:p>
          <a:p>
            <a:r>
              <a:rPr lang="en-US" sz="1200" dirty="0" smtClean="0">
                <a:effectLst/>
              </a:rPr>
              <a:t>* PLEASE GOD with your life and have FAITH in Him (</a:t>
            </a:r>
            <a:r>
              <a:rPr lang="en-US" sz="1200" b="1" dirty="0" smtClean="0">
                <a:effectLst/>
              </a:rPr>
              <a:t>1 John 5:4-5</a:t>
            </a:r>
            <a:r>
              <a:rPr lang="en-US" sz="1200" dirty="0" smtClean="0">
                <a:effectLst/>
              </a:rPr>
              <a:t>).  Ask God to strengthen your faith by regular meditation on the Bible (</a:t>
            </a:r>
            <a:r>
              <a:rPr lang="en-US" sz="1200" b="1" dirty="0" smtClean="0">
                <a:effectLst/>
              </a:rPr>
              <a:t>Romans 10:17; Romans 12:2</a:t>
            </a:r>
            <a:r>
              <a:rPr lang="en-US" sz="1200" dirty="0" smtClean="0">
                <a:effectLst/>
              </a:rPr>
              <a:t>).</a:t>
            </a:r>
            <a:endParaRPr lang="en-US" dirty="0" smtClean="0">
              <a:effectLst/>
            </a:endParaRPr>
          </a:p>
          <a:p>
            <a:r>
              <a:rPr lang="en-US" sz="1200" dirty="0" smtClean="0">
                <a:effectLst/>
              </a:rPr>
              <a:t> </a:t>
            </a:r>
            <a:endParaRPr lang="en-US" dirty="0" smtClean="0">
              <a:effectLst/>
            </a:endParaRPr>
          </a:p>
          <a:p>
            <a:r>
              <a:rPr lang="en-US" sz="1200" dirty="0" smtClean="0">
                <a:effectLst/>
              </a:rPr>
              <a:t>* Ask God for grace to help your love people, including those who hate you.  Jesus Christ loved His enemies enough to die for them when He didn’t have to do it.  The world cannot understand this type of love, and those who are seeking the truth will be drawn to it. People can argue with your philosophy, but it is hard to argue with a life of love (</a:t>
            </a:r>
            <a:r>
              <a:rPr lang="en-US" sz="1200" b="1" dirty="0" smtClean="0">
                <a:effectLst/>
              </a:rPr>
              <a:t>Romans 12:14, 17, 18, 20-21</a:t>
            </a:r>
            <a:r>
              <a:rPr lang="en-US" sz="1200" dirty="0" smtClean="0">
                <a:effectLst/>
              </a:rPr>
              <a:t>).</a:t>
            </a:r>
            <a:endParaRPr lang="en-US" dirty="0" smtClean="0">
              <a:effectLst/>
            </a:endParaRPr>
          </a:p>
          <a:p>
            <a:r>
              <a:rPr lang="en-US" sz="1200" dirty="0" smtClean="0">
                <a:effectLst/>
              </a:rPr>
              <a:t> </a:t>
            </a:r>
            <a:endParaRPr lang="en-US" dirty="0" smtClean="0">
              <a:effectLst/>
            </a:endParaRPr>
          </a:p>
          <a:p>
            <a:r>
              <a:rPr lang="en-US" sz="1200" dirty="0" smtClean="0">
                <a:effectLst/>
              </a:rPr>
              <a:t>* PRAY for those who hate you, and pray with pure motives (</a:t>
            </a:r>
            <a:r>
              <a:rPr lang="en-US" sz="1200" b="1" dirty="0" smtClean="0">
                <a:effectLst/>
              </a:rPr>
              <a:t>Matthew 5:44</a:t>
            </a:r>
            <a:r>
              <a:rPr lang="en-US" sz="1200" dirty="0" smtClean="0">
                <a:effectLst/>
              </a:rPr>
              <a:t>).</a:t>
            </a:r>
            <a:endParaRPr lang="en-US" dirty="0" smtClean="0">
              <a:effectLst/>
            </a:endParaRPr>
          </a:p>
          <a:p>
            <a:r>
              <a:rPr lang="en-US" sz="1200" dirty="0" smtClean="0">
                <a:effectLst/>
              </a:rPr>
              <a:t> </a:t>
            </a:r>
            <a:endParaRPr lang="en-US" dirty="0" smtClean="0">
              <a:effectLst/>
            </a:endParaRPr>
          </a:p>
          <a:p>
            <a:pPr marL="171450" indent="-171450">
              <a:buFont typeface="Arial" charset="0"/>
              <a:buChar char="•"/>
            </a:pPr>
            <a:r>
              <a:rPr lang="en-US" sz="1200" dirty="0" smtClean="0">
                <a:effectLst/>
              </a:rPr>
              <a:t>Spend time people who love God and want to serve Him (</a:t>
            </a:r>
            <a:r>
              <a:rPr lang="en-US" sz="1200" b="1" dirty="0" smtClean="0">
                <a:effectLst/>
              </a:rPr>
              <a:t>Hebrews 10:24,25</a:t>
            </a:r>
            <a:r>
              <a:rPr lang="en-US" sz="1200" dirty="0" smtClean="0">
                <a:effectLst/>
              </a:rPr>
              <a:t>).  Do not enter deep, permanent bonds with unbelievers (</a:t>
            </a:r>
            <a:r>
              <a:rPr lang="en-US" sz="1200" b="1" dirty="0" smtClean="0">
                <a:effectLst/>
              </a:rPr>
              <a:t>2 Corinthians 6:14,15</a:t>
            </a:r>
            <a:r>
              <a:rPr lang="en-US" sz="1200" dirty="0" smtClean="0">
                <a:effectLst/>
              </a:rPr>
              <a:t>).</a:t>
            </a:r>
          </a:p>
          <a:p>
            <a:endParaRPr lang="en-US" dirty="0"/>
          </a:p>
        </p:txBody>
      </p:sp>
      <p:sp>
        <p:nvSpPr>
          <p:cNvPr id="4" name="Slide Number Placeholder 3"/>
          <p:cNvSpPr>
            <a:spLocks noGrp="1"/>
          </p:cNvSpPr>
          <p:nvPr>
            <p:ph type="sldNum" sz="quarter" idx="10"/>
          </p:nvPr>
        </p:nvSpPr>
        <p:spPr/>
        <p:txBody>
          <a:bodyPr/>
          <a:lstStyle/>
          <a:p>
            <a:fld id="{BA3E0EB7-69DB-4FCF-AAA0-CED58A99E308}" type="slidenum">
              <a:rPr lang="en-US" smtClean="0"/>
              <a:t>7</a:t>
            </a:fld>
            <a:endParaRPr lang="en-US"/>
          </a:p>
        </p:txBody>
      </p:sp>
    </p:spTree>
    <p:extLst>
      <p:ext uri="{BB962C8B-B14F-4D97-AF65-F5344CB8AC3E}">
        <p14:creationId xmlns:p14="http://schemas.microsoft.com/office/powerpoint/2010/main" val="1386253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smtClean="0">
                <a:effectLst/>
              </a:rPr>
              <a:t>How should I view my life in this the world</a:t>
            </a:r>
            <a:r>
              <a:rPr lang="en-US" sz="1200" dirty="0" smtClean="0">
                <a:effectLst/>
              </a:rPr>
              <a:t>?</a:t>
            </a:r>
            <a:endParaRPr lang="en-US" dirty="0" smtClean="0">
              <a:effectLst/>
            </a:endParaRPr>
          </a:p>
          <a:p>
            <a:r>
              <a:rPr lang="en-US" sz="1200" dirty="0" smtClean="0">
                <a:effectLst/>
              </a:rPr>
              <a:t>* You are on a journey to your true country; temporary resident in this land (</a:t>
            </a:r>
            <a:r>
              <a:rPr lang="en-US" sz="1200" b="1" dirty="0" smtClean="0">
                <a:effectLst/>
              </a:rPr>
              <a:t>Hebrews 11:13; 1 Peter 2:11</a:t>
            </a:r>
            <a:r>
              <a:rPr lang="en-US" sz="1200" dirty="0" smtClean="0">
                <a:effectLst/>
              </a:rPr>
              <a:t>).  Your true home is in HEAVEN with your eternal Father (</a:t>
            </a:r>
            <a:r>
              <a:rPr lang="en-US" sz="1200" b="1" dirty="0" smtClean="0">
                <a:effectLst/>
              </a:rPr>
              <a:t>Philippians 3:20; John 14:2,3</a:t>
            </a:r>
            <a:r>
              <a:rPr lang="en-US" sz="1200" dirty="0" smtClean="0">
                <a:effectLst/>
              </a:rPr>
              <a:t>).</a:t>
            </a:r>
            <a:endParaRPr lang="en-US" dirty="0" smtClean="0">
              <a:effectLst/>
            </a:endParaRPr>
          </a:p>
          <a:p>
            <a:r>
              <a:rPr lang="en-US" sz="1200" dirty="0" smtClean="0">
                <a:effectLst/>
              </a:rPr>
              <a:t> </a:t>
            </a:r>
            <a:endParaRPr lang="en-US" dirty="0" smtClean="0">
              <a:effectLst/>
            </a:endParaRPr>
          </a:p>
          <a:p>
            <a:r>
              <a:rPr lang="en-US" sz="1200" dirty="0" smtClean="0">
                <a:effectLst/>
              </a:rPr>
              <a:t>* This world is a “mission field” to reach the lost for Jesus Christ (Acts 1:8; Matthew 28:18-20).  As long as we are here, we should make it our great desire to share good news with others (</a:t>
            </a:r>
            <a:r>
              <a:rPr lang="en-US" sz="1200" b="1" dirty="0" smtClean="0">
                <a:effectLst/>
              </a:rPr>
              <a:t>Philippians 1:21-23</a:t>
            </a:r>
            <a:r>
              <a:rPr lang="en-US" sz="1200" dirty="0" smtClean="0">
                <a:effectLst/>
              </a:rPr>
              <a:t>).</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BA3E0EB7-69DB-4FCF-AAA0-CED58A99E308}" type="slidenum">
              <a:rPr lang="en-US" smtClean="0"/>
              <a:t>8</a:t>
            </a:fld>
            <a:endParaRPr lang="en-US"/>
          </a:p>
        </p:txBody>
      </p:sp>
    </p:spTree>
    <p:extLst>
      <p:ext uri="{BB962C8B-B14F-4D97-AF65-F5344CB8AC3E}">
        <p14:creationId xmlns:p14="http://schemas.microsoft.com/office/powerpoint/2010/main" val="442369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27B4E7-874A-4B26-89F3-4EC5F8139E0F}" type="datetimeFigureOut">
              <a:rPr lang="en-US" smtClean="0"/>
              <a:t>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799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27B4E7-874A-4B26-89F3-4EC5F8139E0F}" type="datetimeFigureOut">
              <a:rPr lang="en-US" smtClean="0"/>
              <a:t>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401716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27B4E7-874A-4B26-89F3-4EC5F8139E0F}" type="datetimeFigureOut">
              <a:rPr lang="en-US" smtClean="0"/>
              <a:t>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1447936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27B4E7-874A-4B26-89F3-4EC5F8139E0F}" type="datetimeFigureOut">
              <a:rPr lang="en-US" smtClean="0"/>
              <a:t>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426948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27B4E7-874A-4B26-89F3-4EC5F8139E0F}" type="datetimeFigureOut">
              <a:rPr lang="en-US" smtClean="0"/>
              <a:t>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201863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27B4E7-874A-4B26-89F3-4EC5F8139E0F}" type="datetimeFigureOut">
              <a:rPr lang="en-US" smtClean="0"/>
              <a:t>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1594456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27B4E7-874A-4B26-89F3-4EC5F8139E0F}" type="datetimeFigureOut">
              <a:rPr lang="en-US" smtClean="0"/>
              <a:t>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3300651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27B4E7-874A-4B26-89F3-4EC5F8139E0F}" type="datetimeFigureOut">
              <a:rPr lang="en-US" smtClean="0"/>
              <a:t>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222779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7B4E7-874A-4B26-89F3-4EC5F8139E0F}" type="datetimeFigureOut">
              <a:rPr lang="en-US" smtClean="0"/>
              <a:t>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3350608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27B4E7-874A-4B26-89F3-4EC5F8139E0F}" type="datetimeFigureOut">
              <a:rPr lang="en-US" smtClean="0"/>
              <a:t>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328312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27B4E7-874A-4B26-89F3-4EC5F8139E0F}" type="datetimeFigureOut">
              <a:rPr lang="en-US" smtClean="0"/>
              <a:t>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0360C-E079-45B0-B156-9F15607A6ED0}" type="slidenum">
              <a:rPr lang="en-US" smtClean="0"/>
              <a:t>‹#›</a:t>
            </a:fld>
            <a:endParaRPr lang="en-US"/>
          </a:p>
        </p:txBody>
      </p:sp>
    </p:spTree>
    <p:extLst>
      <p:ext uri="{BB962C8B-B14F-4D97-AF65-F5344CB8AC3E}">
        <p14:creationId xmlns:p14="http://schemas.microsoft.com/office/powerpoint/2010/main" val="66401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7B4E7-874A-4B26-89F3-4EC5F8139E0F}" type="datetimeFigureOut">
              <a:rPr lang="en-US" smtClean="0"/>
              <a:t>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0360C-E079-45B0-B156-9F15607A6ED0}" type="slidenum">
              <a:rPr lang="en-US" smtClean="0"/>
              <a:t>‹#›</a:t>
            </a:fld>
            <a:endParaRPr lang="en-US"/>
          </a:p>
        </p:txBody>
      </p:sp>
    </p:spTree>
    <p:extLst>
      <p:ext uri="{BB962C8B-B14F-4D97-AF65-F5344CB8AC3E}">
        <p14:creationId xmlns:p14="http://schemas.microsoft.com/office/powerpoint/2010/main" val="3481884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229600" cy="1470025"/>
          </a:xfrm>
        </p:spPr>
        <p:txBody>
          <a:bodyPr>
            <a:normAutofit/>
          </a:bodyPr>
          <a:lstStyle/>
          <a:p>
            <a:r>
              <a:rPr lang="en-US" sz="4800" b="1" dirty="0" smtClean="0"/>
              <a:t>Relating to the World</a:t>
            </a:r>
            <a:endParaRPr lang="en-US" sz="4800" b="1" dirty="0"/>
          </a:p>
        </p:txBody>
      </p:sp>
      <p:sp>
        <p:nvSpPr>
          <p:cNvPr id="3" name="Subtitle 2"/>
          <p:cNvSpPr>
            <a:spLocks noGrp="1"/>
          </p:cNvSpPr>
          <p:nvPr>
            <p:ph type="subTitle" idx="1"/>
          </p:nvPr>
        </p:nvSpPr>
        <p:spPr/>
        <p:txBody>
          <a:bodyPr/>
          <a:lstStyle/>
          <a:p>
            <a:r>
              <a:rPr lang="en-US" dirty="0" smtClean="0"/>
              <a:t>In the world, but not of it</a:t>
            </a:r>
          </a:p>
          <a:p>
            <a:r>
              <a:rPr lang="en-US" sz="2800" dirty="0" smtClean="0"/>
              <a:t>1 Peter 2:10          1 Peter 2:9</a:t>
            </a:r>
            <a:endParaRPr lang="en-US" sz="2800" dirty="0"/>
          </a:p>
        </p:txBody>
      </p:sp>
    </p:spTree>
    <p:extLst>
      <p:ext uri="{BB962C8B-B14F-4D97-AF65-F5344CB8AC3E}">
        <p14:creationId xmlns:p14="http://schemas.microsoft.com/office/powerpoint/2010/main" val="400385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p:cNvSpPr/>
          <p:nvPr/>
        </p:nvSpPr>
        <p:spPr>
          <a:xfrm>
            <a:off x="5257800" y="1665488"/>
            <a:ext cx="3810000" cy="2354062"/>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en-US" altLang="zh-CN" sz="2400" b="1" u="sng" dirty="0">
                <a:solidFill>
                  <a:srgbClr val="000000"/>
                </a:solidFill>
                <a:ea typeface="SimSun" pitchFamily="2" charset="-122"/>
                <a:cs typeface="Times New Roman" pitchFamily="18" charset="0"/>
              </a:rPr>
              <a:t>The World</a:t>
            </a:r>
          </a:p>
          <a:p>
            <a:pPr lvl="0" algn="ctr" fontAlgn="base">
              <a:spcBef>
                <a:spcPct val="0"/>
              </a:spcBef>
              <a:spcAft>
                <a:spcPct val="0"/>
              </a:spcAft>
            </a:pPr>
            <a:r>
              <a:rPr lang="en-US" altLang="zh-CN" sz="2000" dirty="0">
                <a:solidFill>
                  <a:srgbClr val="000000"/>
                </a:solidFill>
                <a:ea typeface="SimSun" pitchFamily="2" charset="-122"/>
                <a:cs typeface="Times New Roman" pitchFamily="18" charset="0"/>
              </a:rPr>
              <a:t>Purposes, Philosophy, Pride, Possessions</a:t>
            </a:r>
            <a:endParaRPr lang="en-US" altLang="zh-CN" sz="1100" dirty="0">
              <a:solidFill>
                <a:schemeClr val="tx1"/>
              </a:solidFill>
              <a:cs typeface="Arial" pitchFamily="34" charset="0"/>
            </a:endParaRPr>
          </a:p>
          <a:p>
            <a:pPr lvl="0" algn="ctr" eaLnBrk="0" fontAlgn="base" hangingPunct="0">
              <a:spcBef>
                <a:spcPct val="0"/>
              </a:spcBef>
              <a:spcAft>
                <a:spcPct val="0"/>
              </a:spcAft>
            </a:pPr>
            <a:r>
              <a:rPr lang="en-US" altLang="zh-CN" sz="2000" b="1" dirty="0">
                <a:solidFill>
                  <a:srgbClr val="000000"/>
                </a:solidFill>
                <a:latin typeface="Arial Narrow" panose="020B0606020202030204" pitchFamily="34" charset="0"/>
                <a:ea typeface="SimSun" pitchFamily="2" charset="-122"/>
                <a:cs typeface="Times New Roman" pitchFamily="18" charset="0"/>
              </a:rPr>
              <a:t>(1 John 2:15-17)</a:t>
            </a:r>
            <a:endParaRPr lang="en-US" altLang="zh-CN" sz="3200" b="1" dirty="0">
              <a:solidFill>
                <a:schemeClr val="tx1"/>
              </a:solidFill>
              <a:latin typeface="Arial Narrow" panose="020B0606020202030204" pitchFamily="34" charset="0"/>
              <a:cs typeface="Arial" pitchFamily="34" charset="0"/>
            </a:endParaRPr>
          </a:p>
          <a:p>
            <a:pPr algn="ctr"/>
            <a:endParaRPr lang="en-US" dirty="0"/>
          </a:p>
        </p:txBody>
      </p:sp>
      <p:sp>
        <p:nvSpPr>
          <p:cNvPr id="4" name="Title 3"/>
          <p:cNvSpPr>
            <a:spLocks noGrp="1"/>
          </p:cNvSpPr>
          <p:nvPr>
            <p:ph type="title"/>
          </p:nvPr>
        </p:nvSpPr>
        <p:spPr>
          <a:xfrm>
            <a:off x="457200" y="-76200"/>
            <a:ext cx="8229600" cy="944562"/>
          </a:xfrm>
        </p:spPr>
        <p:txBody>
          <a:bodyPr>
            <a:normAutofit/>
          </a:bodyPr>
          <a:lstStyle/>
          <a:p>
            <a:r>
              <a:rPr lang="en-US" u="sng" dirty="0" smtClean="0"/>
              <a:t>New People in a </a:t>
            </a:r>
            <a:r>
              <a:rPr lang="en-US" u="sng" dirty="0"/>
              <a:t>N</a:t>
            </a:r>
            <a:r>
              <a:rPr lang="en-US" u="sng" dirty="0" smtClean="0"/>
              <a:t>ew Kingdom</a:t>
            </a:r>
            <a:endParaRPr lang="en-US" u="sng" dirty="0"/>
          </a:p>
        </p:txBody>
      </p:sp>
      <p:sp>
        <p:nvSpPr>
          <p:cNvPr id="5" name="Snip Same Side Corner Rectangle 7"/>
          <p:cNvSpPr>
            <a:spLocks/>
          </p:cNvSpPr>
          <p:nvPr/>
        </p:nvSpPr>
        <p:spPr bwMode="auto">
          <a:xfrm>
            <a:off x="285114" y="1726842"/>
            <a:ext cx="3372486" cy="2104801"/>
          </a:xfrm>
          <a:custGeom>
            <a:avLst/>
            <a:gdLst>
              <a:gd name="T0" fmla="*/ 231780 w 2105025"/>
              <a:gd name="T1" fmla="*/ 0 h 1390650"/>
              <a:gd name="T2" fmla="*/ 1873245 w 2105025"/>
              <a:gd name="T3" fmla="*/ 0 h 1390650"/>
              <a:gd name="T4" fmla="*/ 2105025 w 2105025"/>
              <a:gd name="T5" fmla="*/ 231780 h 1390650"/>
              <a:gd name="T6" fmla="*/ 2105025 w 2105025"/>
              <a:gd name="T7" fmla="*/ 1390650 h 1390650"/>
              <a:gd name="T8" fmla="*/ 2105025 w 2105025"/>
              <a:gd name="T9" fmla="*/ 1390650 h 1390650"/>
              <a:gd name="T10" fmla="*/ 0 w 2105025"/>
              <a:gd name="T11" fmla="*/ 1390650 h 1390650"/>
              <a:gd name="T12" fmla="*/ 0 w 2105025"/>
              <a:gd name="T13" fmla="*/ 1390650 h 1390650"/>
              <a:gd name="T14" fmla="*/ 0 w 2105025"/>
              <a:gd name="T15" fmla="*/ 231780 h 1390650"/>
              <a:gd name="T16" fmla="*/ 231780 w 2105025"/>
              <a:gd name="T17" fmla="*/ 0 h 13906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05025"/>
              <a:gd name="T28" fmla="*/ 0 h 1390650"/>
              <a:gd name="T29" fmla="*/ 2105025 w 2105025"/>
              <a:gd name="T30" fmla="*/ 1390650 h 13906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05025" h="1390650">
                <a:moveTo>
                  <a:pt x="231780" y="0"/>
                </a:moveTo>
                <a:lnTo>
                  <a:pt x="1873245" y="0"/>
                </a:lnTo>
                <a:lnTo>
                  <a:pt x="2105025" y="231780"/>
                </a:lnTo>
                <a:lnTo>
                  <a:pt x="2105025" y="1390650"/>
                </a:lnTo>
                <a:lnTo>
                  <a:pt x="0" y="1390650"/>
                </a:lnTo>
                <a:lnTo>
                  <a:pt x="0" y="231780"/>
                </a:lnTo>
                <a:lnTo>
                  <a:pt x="231780" y="0"/>
                </a:lnTo>
                <a:close/>
              </a:path>
            </a:pathLst>
          </a:cu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1" i="0" u="sng" strike="noStrike" cap="none" normalizeH="0" baseline="0" dirty="0" smtClean="0">
                <a:ln>
                  <a:noFill/>
                </a:ln>
                <a:solidFill>
                  <a:srgbClr val="000000"/>
                </a:solidFill>
                <a:effectLst/>
                <a:ea typeface="SimSun" pitchFamily="2" charset="-122"/>
                <a:cs typeface="Times New Roman" pitchFamily="18" charset="0"/>
              </a:rPr>
              <a:t>God’s Kingdom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ea typeface="SimSun" pitchFamily="2" charset="-122"/>
                <a:cs typeface="Times New Roman" pitchFamily="18" charset="0"/>
              </a:rPr>
              <a:t>Eternal, Unshakeable</a:t>
            </a:r>
            <a:endParaRPr kumimoji="0" lang="en-US" altLang="zh-CN" sz="2000" b="0" i="0" u="none" strike="noStrike" cap="none" normalizeH="0" baseline="0" dirty="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rgbClr val="000000"/>
                </a:solidFill>
                <a:effectLst/>
                <a:latin typeface="Arial Narrow" panose="020B0606020202030204" pitchFamily="34" charset="0"/>
                <a:ea typeface="SimSun" pitchFamily="2" charset="-122"/>
                <a:cs typeface="Times New Roman" pitchFamily="18" charset="0"/>
              </a:rPr>
              <a:t>(2 Corinthians 4:18)</a:t>
            </a:r>
            <a:endParaRPr kumimoji="0" lang="en-US" altLang="zh-CN" sz="2000" b="1" i="0" u="none" strike="noStrike" cap="none" normalizeH="0" baseline="0" dirty="0" smtClean="0">
              <a:ln>
                <a:noFill/>
              </a:ln>
              <a:solidFill>
                <a:schemeClr val="tx1"/>
              </a:solidFill>
              <a:effectLst/>
              <a:latin typeface="Arial Narrow" panose="020B0606020202030204"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rgbClr val="000000"/>
                </a:solidFill>
                <a:effectLst/>
                <a:latin typeface="Arial Narrow" panose="020B0606020202030204" pitchFamily="34" charset="0"/>
                <a:ea typeface="SimSun" pitchFamily="2" charset="-122"/>
                <a:cs typeface="Times New Roman" pitchFamily="18" charset="0"/>
              </a:rPr>
              <a:t>(Hebrews 12:28)</a:t>
            </a:r>
            <a:endParaRPr kumimoji="0" lang="en-US" altLang="zh-CN" sz="2000" b="1" i="0" u="none" strike="noStrike" cap="none" normalizeH="0" baseline="0" dirty="0" smtClean="0">
              <a:ln>
                <a:noFill/>
              </a:ln>
              <a:solidFill>
                <a:schemeClr val="tx1"/>
              </a:solidFill>
              <a:effectLst/>
              <a:latin typeface="Arial Narrow" panose="020B0606020202030204" pitchFamily="34" charset="0"/>
              <a:cs typeface="Arial" pitchFamily="34" charset="0"/>
            </a:endParaRPr>
          </a:p>
        </p:txBody>
      </p:sp>
      <p:sp>
        <p:nvSpPr>
          <p:cNvPr id="10" name="Rectangle 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p:nvPr/>
        </p:nvSpPr>
        <p:spPr>
          <a:xfrm>
            <a:off x="88444" y="4382631"/>
            <a:ext cx="8979356" cy="2246769"/>
          </a:xfrm>
          <a:prstGeom prst="rect">
            <a:avLst/>
          </a:prstGeom>
        </p:spPr>
        <p:txBody>
          <a:bodyPr wrap="square">
            <a:spAutoFit/>
          </a:bodyPr>
          <a:lstStyle/>
          <a:p>
            <a:pPr marL="182880" indent="-182880">
              <a:spcAft>
                <a:spcPts val="1200"/>
              </a:spcAft>
              <a:buFont typeface="Arial" panose="020B0604020202020204" pitchFamily="34" charset="0"/>
              <a:buChar char="•"/>
            </a:pPr>
            <a:r>
              <a:rPr lang="en-US" sz="2400" dirty="0" smtClean="0">
                <a:effectLst/>
              </a:rPr>
              <a:t>What are some of the things that the world considers important?</a:t>
            </a:r>
          </a:p>
          <a:p>
            <a:pPr marL="182880" indent="-182880">
              <a:spcAft>
                <a:spcPts val="1200"/>
              </a:spcAft>
              <a:buFont typeface="Arial" panose="020B0604020202020204" pitchFamily="34" charset="0"/>
              <a:buChar char="•"/>
            </a:pPr>
            <a:r>
              <a:rPr lang="en-US" sz="2400" dirty="0" smtClean="0">
                <a:effectLst/>
              </a:rPr>
              <a:t>God loves the people of this world (</a:t>
            </a:r>
            <a:r>
              <a:rPr lang="en-US" sz="2400" b="1" dirty="0" smtClean="0">
                <a:effectLst/>
              </a:rPr>
              <a:t>John 3:16</a:t>
            </a:r>
            <a:r>
              <a:rPr lang="en-US" sz="2400" dirty="0" smtClean="0">
                <a:effectLst/>
              </a:rPr>
              <a:t>), but tells us that we should not love the things that the world </a:t>
            </a:r>
            <a:r>
              <a:rPr lang="en-US" sz="2400" dirty="0" smtClean="0"/>
              <a:t>loves</a:t>
            </a:r>
            <a:r>
              <a:rPr lang="en-US" sz="2400" dirty="0" smtClean="0">
                <a:effectLst/>
              </a:rPr>
              <a:t>.</a:t>
            </a:r>
          </a:p>
          <a:p>
            <a:pPr marL="182880" indent="-182880">
              <a:spcAft>
                <a:spcPts val="1200"/>
              </a:spcAft>
              <a:buFont typeface="Arial" panose="020B0604020202020204" pitchFamily="34" charset="0"/>
              <a:buChar char="•"/>
            </a:pPr>
            <a:r>
              <a:rPr lang="en-US" sz="2400" dirty="0" smtClean="0"/>
              <a:t>We now have a new relationship with God (</a:t>
            </a:r>
            <a:r>
              <a:rPr lang="en-US" sz="2400" b="1" dirty="0" smtClean="0"/>
              <a:t>John 1:12</a:t>
            </a:r>
            <a:r>
              <a:rPr lang="en-US" sz="2400" dirty="0" smtClean="0"/>
              <a:t>) and have new desires (</a:t>
            </a:r>
            <a:r>
              <a:rPr lang="en-US" sz="2400" b="1" dirty="0" smtClean="0"/>
              <a:t>1 </a:t>
            </a:r>
            <a:r>
              <a:rPr lang="en-US" sz="2400" b="1" dirty="0"/>
              <a:t>Peter </a:t>
            </a:r>
            <a:r>
              <a:rPr lang="en-US" sz="2400" b="1" dirty="0" smtClean="0"/>
              <a:t>4:1,2; </a:t>
            </a:r>
            <a:r>
              <a:rPr lang="en-US" sz="2400" dirty="0" smtClean="0"/>
              <a:t> </a:t>
            </a:r>
            <a:r>
              <a:rPr lang="en-US" sz="2400" b="1" dirty="0" smtClean="0"/>
              <a:t>Colossians 3:1-3</a:t>
            </a:r>
            <a:r>
              <a:rPr lang="en-US" sz="2400" dirty="0" smtClean="0"/>
              <a:t>).</a:t>
            </a:r>
            <a:endParaRPr lang="en-US" sz="2400" dirty="0"/>
          </a:p>
        </p:txBody>
      </p:sp>
      <p:grpSp>
        <p:nvGrpSpPr>
          <p:cNvPr id="16" name="Group 15"/>
          <p:cNvGrpSpPr/>
          <p:nvPr/>
        </p:nvGrpSpPr>
        <p:grpSpPr>
          <a:xfrm>
            <a:off x="2133600" y="1117242"/>
            <a:ext cx="4876800" cy="609600"/>
            <a:chOff x="2133600" y="914400"/>
            <a:chExt cx="4876800" cy="609600"/>
          </a:xfrm>
        </p:grpSpPr>
        <p:sp>
          <p:nvSpPr>
            <p:cNvPr id="8" name="Text Box 11"/>
            <p:cNvSpPr txBox="1">
              <a:spLocks noChangeArrowheads="1"/>
            </p:cNvSpPr>
            <p:nvPr/>
          </p:nvSpPr>
          <p:spPr bwMode="auto">
            <a:xfrm>
              <a:off x="3507918" y="976647"/>
              <a:ext cx="2143761" cy="428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Arial Narrow" pitchFamily="34" charset="0"/>
                  <a:ea typeface="SimSun" pitchFamily="2" charset="-122"/>
                  <a:cs typeface="Times New Roman" pitchFamily="18" charset="0"/>
                </a:rPr>
                <a:t>Colossians 1:13</a:t>
              </a:r>
              <a:endParaRPr kumimoji="0" lang="en-US" altLang="zh-CN"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Curved Down Arrow 14"/>
            <p:cNvSpPr/>
            <p:nvPr/>
          </p:nvSpPr>
          <p:spPr>
            <a:xfrm flipH="1">
              <a:off x="2133600" y="914400"/>
              <a:ext cx="4876800" cy="609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49468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right)">
                                      <p:cBhvr>
                                        <p:cTn id="7" dur="1000"/>
                                        <p:tgtEl>
                                          <p:spTgt spid="16"/>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wipe(left)">
                                      <p:cBhvr>
                                        <p:cTn id="16" dur="500"/>
                                        <p:tgtEl>
                                          <p:spTgt spid="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wipe(left)">
                                      <p:cBhvr>
                                        <p:cTn id="21" dur="500"/>
                                        <p:tgtEl>
                                          <p:spTgt spid="1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
                                            <p:txEl>
                                              <p:pRg st="2" end="2"/>
                                            </p:txEl>
                                          </p:spTgt>
                                        </p:tgtEl>
                                        <p:attrNameLst>
                                          <p:attrName>style.visibility</p:attrName>
                                        </p:attrNameLst>
                                      </p:cBhvr>
                                      <p:to>
                                        <p:strVal val="visible"/>
                                      </p:to>
                                    </p:set>
                                    <p:animEffect transition="in" filter="wipe(left)">
                                      <p:cBhvr>
                                        <p:cTn id="26"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b="1" u="sng" dirty="0" smtClean="0"/>
              <a:t>New Relationships</a:t>
            </a:r>
            <a:endParaRPr lang="en-US" b="1" u="sng" dirty="0"/>
          </a:p>
        </p:txBody>
      </p:sp>
      <p:sp>
        <p:nvSpPr>
          <p:cNvPr id="3" name="Content Placeholder 2"/>
          <p:cNvSpPr>
            <a:spLocks noGrp="1"/>
          </p:cNvSpPr>
          <p:nvPr>
            <p:ph idx="1"/>
          </p:nvPr>
        </p:nvSpPr>
        <p:spPr>
          <a:xfrm>
            <a:off x="228600" y="1143000"/>
            <a:ext cx="8686800" cy="5410200"/>
          </a:xfrm>
        </p:spPr>
        <p:txBody>
          <a:bodyPr>
            <a:normAutofit/>
          </a:bodyPr>
          <a:lstStyle/>
          <a:p>
            <a:r>
              <a:rPr lang="en-US" dirty="0" smtClean="0"/>
              <a:t>We have a new relationship with God.  We also have a new relationship with the world.</a:t>
            </a:r>
          </a:p>
          <a:p>
            <a:r>
              <a:rPr lang="en-US" dirty="0" smtClean="0"/>
              <a:t>As we change to be more like Jesus, some people will not like the change (</a:t>
            </a:r>
            <a:r>
              <a:rPr lang="en-US" b="1" dirty="0"/>
              <a:t>1 Peter </a:t>
            </a:r>
            <a:r>
              <a:rPr lang="en-US" b="1" dirty="0" smtClean="0"/>
              <a:t>4:3-4; Proverbs 4:14-16</a:t>
            </a:r>
            <a:r>
              <a:rPr lang="en-US" dirty="0" smtClean="0"/>
              <a:t>).</a:t>
            </a:r>
          </a:p>
          <a:p>
            <a:r>
              <a:rPr lang="en-US" dirty="0" smtClean="0"/>
              <a:t>You </a:t>
            </a:r>
            <a:r>
              <a:rPr lang="en-US" dirty="0"/>
              <a:t>will be opposed because JESUS CHRIST was opposed (</a:t>
            </a:r>
            <a:r>
              <a:rPr lang="en-US" b="1" dirty="0"/>
              <a:t>John </a:t>
            </a:r>
            <a:r>
              <a:rPr lang="en-US" b="1" dirty="0" smtClean="0"/>
              <a:t>15:18,19</a:t>
            </a:r>
            <a:r>
              <a:rPr lang="en-US" dirty="0" smtClean="0"/>
              <a:t>).</a:t>
            </a:r>
          </a:p>
          <a:p>
            <a:r>
              <a:rPr lang="en-US" dirty="0" smtClean="0"/>
              <a:t>You </a:t>
            </a:r>
            <a:r>
              <a:rPr lang="en-US" dirty="0"/>
              <a:t>will be opposed only if you LIVE GODLY for Him.  If you go along with the world, they will </a:t>
            </a:r>
            <a:r>
              <a:rPr lang="en-US" dirty="0" smtClean="0"/>
              <a:t>not notice and oppose </a:t>
            </a:r>
            <a:r>
              <a:rPr lang="en-US" dirty="0"/>
              <a:t>you (</a:t>
            </a:r>
            <a:r>
              <a:rPr lang="en-US" b="1" dirty="0"/>
              <a:t>2 Timothy </a:t>
            </a:r>
            <a:r>
              <a:rPr lang="en-US" b="1" dirty="0" smtClean="0"/>
              <a:t>3:12</a:t>
            </a:r>
            <a:r>
              <a:rPr lang="en-US" dirty="0" smtClean="0"/>
              <a:t>).</a:t>
            </a:r>
            <a:endParaRPr lang="en-US" dirty="0"/>
          </a:p>
        </p:txBody>
      </p:sp>
    </p:spTree>
    <p:extLst>
      <p:ext uri="{BB962C8B-B14F-4D97-AF65-F5344CB8AC3E}">
        <p14:creationId xmlns:p14="http://schemas.microsoft.com/office/powerpoint/2010/main" val="187704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b="1" u="sng" dirty="0" smtClean="0"/>
              <a:t>New Sources of Tension</a:t>
            </a:r>
            <a:endParaRPr lang="en-US" b="1" u="sng" dirty="0"/>
          </a:p>
        </p:txBody>
      </p:sp>
      <p:sp>
        <p:nvSpPr>
          <p:cNvPr id="3" name="Content Placeholder 2"/>
          <p:cNvSpPr>
            <a:spLocks noGrp="1"/>
          </p:cNvSpPr>
          <p:nvPr>
            <p:ph idx="1"/>
          </p:nvPr>
        </p:nvSpPr>
        <p:spPr>
          <a:xfrm>
            <a:off x="152400" y="914400"/>
            <a:ext cx="8610600" cy="5638800"/>
          </a:xfrm>
        </p:spPr>
        <p:txBody>
          <a:bodyPr>
            <a:noAutofit/>
          </a:bodyPr>
          <a:lstStyle/>
          <a:p>
            <a:pPr>
              <a:spcBef>
                <a:spcPts val="0"/>
              </a:spcBef>
              <a:spcAft>
                <a:spcPts val="2400"/>
              </a:spcAft>
            </a:pPr>
            <a:r>
              <a:rPr lang="en-US" sz="2800" b="1" u="sng" dirty="0" smtClean="0">
                <a:effectLst/>
              </a:rPr>
              <a:t>Family and Friends</a:t>
            </a:r>
            <a:r>
              <a:rPr lang="en-US" sz="2800" dirty="0" smtClean="0">
                <a:effectLst/>
              </a:rPr>
              <a:t>.  Those close to you who know you best (friends, family, coworkers) don’t want you to change (values and philosophy) (</a:t>
            </a:r>
            <a:r>
              <a:rPr lang="en-US" sz="2800" b="1" dirty="0" smtClean="0">
                <a:effectLst/>
              </a:rPr>
              <a:t>Matthew 10:35-36).</a:t>
            </a:r>
            <a:endParaRPr lang="en-US" sz="2800" dirty="0" smtClean="0">
              <a:effectLst/>
            </a:endParaRPr>
          </a:p>
          <a:p>
            <a:pPr>
              <a:spcBef>
                <a:spcPts val="0"/>
              </a:spcBef>
              <a:spcAft>
                <a:spcPts val="2400"/>
              </a:spcAft>
            </a:pPr>
            <a:r>
              <a:rPr lang="en-US" sz="2800" b="1" u="sng" dirty="0" smtClean="0"/>
              <a:t>Society / culture</a:t>
            </a:r>
            <a:r>
              <a:rPr lang="en-US" sz="2800" dirty="0" smtClean="0"/>
              <a:t>.  </a:t>
            </a:r>
            <a:r>
              <a:rPr lang="en-US" sz="2800" dirty="0" smtClean="0">
                <a:effectLst/>
              </a:rPr>
              <a:t>The world lifts up man and ignores God. The goals of society creep into our mind through the media (movies, TV, internet etc.) and make us insensitive to God (</a:t>
            </a:r>
            <a:r>
              <a:rPr lang="en-US" sz="2800" b="1" dirty="0" smtClean="0">
                <a:effectLst/>
              </a:rPr>
              <a:t>James 4:3-5; Colossians 2:8</a:t>
            </a:r>
            <a:r>
              <a:rPr lang="en-US" sz="2800" dirty="0" smtClean="0">
                <a:effectLst/>
              </a:rPr>
              <a:t>)</a:t>
            </a:r>
          </a:p>
          <a:p>
            <a:pPr>
              <a:spcBef>
                <a:spcPts val="0"/>
              </a:spcBef>
              <a:spcAft>
                <a:spcPts val="2400"/>
              </a:spcAft>
            </a:pPr>
            <a:r>
              <a:rPr lang="en-US" sz="2800" b="1" u="sng" dirty="0" smtClean="0">
                <a:effectLst/>
              </a:rPr>
              <a:t>Satan</a:t>
            </a:r>
            <a:r>
              <a:rPr lang="en-US" sz="2800" dirty="0" smtClean="0">
                <a:effectLst/>
              </a:rPr>
              <a:t>.  He is your ADVERSARY (</a:t>
            </a:r>
            <a:r>
              <a:rPr lang="en-US" sz="2800" b="1" dirty="0" smtClean="0">
                <a:effectLst/>
              </a:rPr>
              <a:t>1 Peter 5:8</a:t>
            </a:r>
            <a:r>
              <a:rPr lang="en-US" sz="2800" dirty="0" smtClean="0">
                <a:effectLst/>
              </a:rPr>
              <a:t>).  He cannot take away your salvation, so he wants </a:t>
            </a:r>
            <a:r>
              <a:rPr lang="en-US" sz="2800" dirty="0" smtClean="0"/>
              <a:t>you to compromise and ignore God’s purposes and plan</a:t>
            </a:r>
            <a:r>
              <a:rPr lang="en-US" sz="2800" dirty="0" smtClean="0">
                <a:effectLst/>
              </a:rPr>
              <a:t> (</a:t>
            </a:r>
            <a:r>
              <a:rPr lang="en-US" sz="2800" b="1" dirty="0" smtClean="0">
                <a:effectLst/>
              </a:rPr>
              <a:t>Ephesians 2:2; 2 Corinthians 4:4</a:t>
            </a:r>
            <a:r>
              <a:rPr lang="en-US" sz="2800" dirty="0" smtClean="0">
                <a:effectLst/>
              </a:rPr>
              <a:t>).</a:t>
            </a:r>
          </a:p>
        </p:txBody>
      </p:sp>
    </p:spTree>
    <p:extLst>
      <p:ext uri="{BB962C8B-B14F-4D97-AF65-F5344CB8AC3E}">
        <p14:creationId xmlns:p14="http://schemas.microsoft.com/office/powerpoint/2010/main" val="189444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b="1" u="sng" dirty="0" smtClean="0"/>
              <a:t>How should I </a:t>
            </a:r>
            <a:r>
              <a:rPr lang="en-US" b="1" u="sng" dirty="0" smtClean="0"/>
              <a:t>relate to the </a:t>
            </a:r>
            <a:r>
              <a:rPr lang="en-US" b="1" u="sng" dirty="0" smtClean="0"/>
              <a:t>world?</a:t>
            </a:r>
            <a:endParaRPr lang="en-US" b="1" u="sng" dirty="0"/>
          </a:p>
        </p:txBody>
      </p:sp>
      <p:sp>
        <p:nvSpPr>
          <p:cNvPr id="3" name="Content Placeholder 2"/>
          <p:cNvSpPr>
            <a:spLocks noGrp="1"/>
          </p:cNvSpPr>
          <p:nvPr>
            <p:ph idx="1"/>
          </p:nvPr>
        </p:nvSpPr>
        <p:spPr>
          <a:xfrm>
            <a:off x="0" y="1066800"/>
            <a:ext cx="9144000" cy="5486400"/>
          </a:xfrm>
        </p:spPr>
        <p:txBody>
          <a:bodyPr>
            <a:noAutofit/>
          </a:bodyPr>
          <a:lstStyle/>
          <a:p>
            <a:pPr marL="0" indent="0">
              <a:spcBef>
                <a:spcPts val="0"/>
              </a:spcBef>
              <a:spcAft>
                <a:spcPts val="1200"/>
              </a:spcAft>
              <a:buNone/>
            </a:pPr>
            <a:r>
              <a:rPr lang="en-US" sz="2800" dirty="0" smtClean="0"/>
              <a:t>By the grace of God, seek to love those who oppose you (</a:t>
            </a:r>
            <a:r>
              <a:rPr lang="en-US" sz="2800" b="1" dirty="0" smtClean="0"/>
              <a:t>Matthew 5:44</a:t>
            </a:r>
            <a:r>
              <a:rPr lang="en-US" sz="2800" dirty="0" smtClean="0"/>
              <a:t>) by what you say and what you do </a:t>
            </a:r>
            <a:r>
              <a:rPr lang="en-US" sz="2800" dirty="0"/>
              <a:t>(</a:t>
            </a:r>
            <a:r>
              <a:rPr lang="en-US" sz="2800" b="1" dirty="0"/>
              <a:t>John </a:t>
            </a:r>
            <a:r>
              <a:rPr lang="en-US" sz="2800" b="1" dirty="0" smtClean="0"/>
              <a:t>13:34,35</a:t>
            </a:r>
            <a:r>
              <a:rPr lang="en-US" sz="2800" dirty="0" smtClean="0"/>
              <a:t>).</a:t>
            </a:r>
          </a:p>
          <a:p>
            <a:pPr marL="0" indent="0">
              <a:spcBef>
                <a:spcPts val="0"/>
              </a:spcBef>
              <a:spcAft>
                <a:spcPts val="1200"/>
              </a:spcAft>
              <a:buNone/>
            </a:pPr>
            <a:r>
              <a:rPr lang="en-US" sz="2800" dirty="0" smtClean="0"/>
              <a:t>Don’t be overcome by the cares of this world (</a:t>
            </a:r>
            <a:r>
              <a:rPr lang="en-US" sz="2800" b="1" dirty="0" smtClean="0"/>
              <a:t>Luke 8:7,14</a:t>
            </a:r>
            <a:r>
              <a:rPr lang="en-US" sz="2800" dirty="0" smtClean="0"/>
              <a:t>), but be </a:t>
            </a:r>
            <a:r>
              <a:rPr lang="en-US" sz="2800" dirty="0"/>
              <a:t>“sober-minded,” alert and </a:t>
            </a:r>
            <a:r>
              <a:rPr lang="en-US" sz="2800" dirty="0" smtClean="0"/>
              <a:t>ready to serve God daily (</a:t>
            </a:r>
            <a:r>
              <a:rPr lang="en-US" sz="2800" b="1" dirty="0" smtClean="0"/>
              <a:t>1Peter 1:13,14</a:t>
            </a:r>
            <a:r>
              <a:rPr lang="en-US" sz="2800" dirty="0" smtClean="0"/>
              <a:t>).</a:t>
            </a:r>
            <a:endParaRPr lang="en-US" sz="2800" dirty="0"/>
          </a:p>
          <a:p>
            <a:pPr marL="0" indent="0">
              <a:spcBef>
                <a:spcPts val="0"/>
              </a:spcBef>
              <a:spcAft>
                <a:spcPts val="1200"/>
              </a:spcAft>
              <a:buNone/>
            </a:pPr>
            <a:r>
              <a:rPr lang="en-US" sz="2800" dirty="0" smtClean="0"/>
              <a:t>Balance </a:t>
            </a:r>
            <a:r>
              <a:rPr lang="en-US" sz="2800" dirty="0"/>
              <a:t>boldness in what you say (</a:t>
            </a:r>
            <a:r>
              <a:rPr lang="en-US" sz="2800" b="1" dirty="0"/>
              <a:t>Acts 4:19-20,29</a:t>
            </a:r>
            <a:r>
              <a:rPr lang="en-US" sz="2800" dirty="0"/>
              <a:t>) with carefulness of when you say it (</a:t>
            </a:r>
            <a:r>
              <a:rPr lang="en-US" sz="2800" b="1" dirty="0"/>
              <a:t>1 Kings 17:3</a:t>
            </a:r>
            <a:r>
              <a:rPr lang="en-US" sz="2800" dirty="0"/>
              <a:t>; </a:t>
            </a:r>
            <a:r>
              <a:rPr lang="en-US" sz="2800" b="1" dirty="0"/>
              <a:t>Mark 7:36</a:t>
            </a:r>
            <a:r>
              <a:rPr lang="en-US" sz="2800" b="1" dirty="0" smtClean="0"/>
              <a:t>).</a:t>
            </a:r>
            <a:endParaRPr lang="en-US" sz="2800" dirty="0"/>
          </a:p>
          <a:p>
            <a:pPr marL="0" indent="0">
              <a:spcBef>
                <a:spcPts val="0"/>
              </a:spcBef>
              <a:spcAft>
                <a:spcPts val="1200"/>
              </a:spcAft>
              <a:buNone/>
            </a:pPr>
            <a:r>
              <a:rPr lang="en-US" sz="2800" dirty="0" smtClean="0"/>
              <a:t>Resist the temptation to behave like those who don’t know Jesus (</a:t>
            </a:r>
            <a:r>
              <a:rPr lang="en-US" sz="2800" b="1" dirty="0" smtClean="0"/>
              <a:t>Ephesians 4:17,22-25</a:t>
            </a:r>
            <a:r>
              <a:rPr lang="en-US" sz="2800" dirty="0" smtClean="0"/>
              <a:t>).</a:t>
            </a:r>
            <a:endParaRPr lang="en-US" sz="2800" dirty="0"/>
          </a:p>
        </p:txBody>
      </p:sp>
    </p:spTree>
    <p:extLst>
      <p:ext uri="{BB962C8B-B14F-4D97-AF65-F5344CB8AC3E}">
        <p14:creationId xmlns:p14="http://schemas.microsoft.com/office/powerpoint/2010/main" val="11863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b="1" u="sng" dirty="0" smtClean="0"/>
              <a:t>How should </a:t>
            </a:r>
            <a:r>
              <a:rPr lang="en-US" b="1" u="sng" dirty="0" smtClean="0"/>
              <a:t>I rela</a:t>
            </a:r>
            <a:r>
              <a:rPr lang="en-US" b="1" u="sng" dirty="0" smtClean="0"/>
              <a:t>te to the </a:t>
            </a:r>
            <a:r>
              <a:rPr lang="en-US" b="1" u="sng" dirty="0" smtClean="0"/>
              <a:t>world?</a:t>
            </a:r>
            <a:endParaRPr lang="en-US" b="1" u="sng" dirty="0"/>
          </a:p>
        </p:txBody>
      </p:sp>
      <p:sp>
        <p:nvSpPr>
          <p:cNvPr id="3" name="Content Placeholder 2"/>
          <p:cNvSpPr>
            <a:spLocks noGrp="1"/>
          </p:cNvSpPr>
          <p:nvPr>
            <p:ph idx="1"/>
          </p:nvPr>
        </p:nvSpPr>
        <p:spPr>
          <a:xfrm>
            <a:off x="0" y="1066800"/>
            <a:ext cx="8686800" cy="5486400"/>
          </a:xfrm>
        </p:spPr>
        <p:txBody>
          <a:bodyPr>
            <a:noAutofit/>
          </a:bodyPr>
          <a:lstStyle/>
          <a:p>
            <a:pPr marL="0" indent="0">
              <a:spcBef>
                <a:spcPts val="0"/>
              </a:spcBef>
              <a:spcAft>
                <a:spcPts val="1200"/>
              </a:spcAft>
              <a:buNone/>
            </a:pPr>
            <a:r>
              <a:rPr lang="en-US" sz="2800" dirty="0" smtClean="0">
                <a:effectLst/>
              </a:rPr>
              <a:t>Give a soft answer.  Avoid arguments whenever possible (</a:t>
            </a:r>
            <a:r>
              <a:rPr lang="en-US" sz="2800" b="1" dirty="0" smtClean="0">
                <a:effectLst/>
              </a:rPr>
              <a:t>Proverbs 15:1; 2Timothy 2:24,25</a:t>
            </a:r>
            <a:r>
              <a:rPr lang="en-US" sz="2800" dirty="0" smtClean="0">
                <a:effectLst/>
              </a:rPr>
              <a:t>)</a:t>
            </a:r>
          </a:p>
          <a:p>
            <a:pPr marL="0" indent="0">
              <a:spcBef>
                <a:spcPts val="0"/>
              </a:spcBef>
              <a:spcAft>
                <a:spcPts val="1200"/>
              </a:spcAft>
              <a:buNone/>
            </a:pPr>
            <a:r>
              <a:rPr lang="en-US" sz="2800" dirty="0"/>
              <a:t>Don’t complain about the world and your personal situation, but stand out as a person who trusts God and His plan (</a:t>
            </a:r>
            <a:r>
              <a:rPr lang="en-US" sz="2800" b="1" dirty="0"/>
              <a:t>Philippians 2:14,15</a:t>
            </a:r>
            <a:r>
              <a:rPr lang="en-US" sz="2800" dirty="0" smtClean="0"/>
              <a:t>).</a:t>
            </a:r>
            <a:endParaRPr lang="en-US" sz="2800" dirty="0" smtClean="0">
              <a:effectLst/>
            </a:endParaRPr>
          </a:p>
          <a:p>
            <a:pPr marL="0" indent="0">
              <a:spcBef>
                <a:spcPts val="0"/>
              </a:spcBef>
              <a:spcAft>
                <a:spcPts val="1200"/>
              </a:spcAft>
              <a:buNone/>
            </a:pPr>
            <a:r>
              <a:rPr lang="en-US" sz="2800" dirty="0" smtClean="0">
                <a:effectLst/>
              </a:rPr>
              <a:t>Be separated from the ways of this world, but close enough to </a:t>
            </a:r>
            <a:r>
              <a:rPr lang="en-US" sz="2800" dirty="0" smtClean="0"/>
              <a:t>have an </a:t>
            </a:r>
            <a:r>
              <a:rPr lang="en-US" sz="2800" dirty="0" smtClean="0">
                <a:effectLst/>
              </a:rPr>
              <a:t>influence (</a:t>
            </a:r>
            <a:r>
              <a:rPr lang="en-US" sz="2800" b="1" dirty="0" smtClean="0">
                <a:effectLst/>
              </a:rPr>
              <a:t>1 Corinthians 15:33;</a:t>
            </a:r>
            <a:r>
              <a:rPr lang="en-US" sz="2800" dirty="0" smtClean="0">
                <a:effectLst/>
              </a:rPr>
              <a:t> </a:t>
            </a:r>
            <a:r>
              <a:rPr lang="en-US" sz="2800" b="1" dirty="0" smtClean="0">
                <a:effectLst/>
              </a:rPr>
              <a:t>1Corinthians 9:19-23</a:t>
            </a:r>
            <a:r>
              <a:rPr lang="en-US" sz="2800" dirty="0" smtClean="0">
                <a:effectLst/>
              </a:rPr>
              <a:t>).</a:t>
            </a:r>
          </a:p>
          <a:p>
            <a:pPr marL="0" indent="0">
              <a:spcBef>
                <a:spcPts val="0"/>
              </a:spcBef>
              <a:spcAft>
                <a:spcPts val="1200"/>
              </a:spcAft>
              <a:buNone/>
            </a:pPr>
            <a:r>
              <a:rPr lang="en-US" sz="2800" dirty="0" smtClean="0">
                <a:effectLst/>
              </a:rPr>
              <a:t>Be diligent in your work, serving God – your real boss (</a:t>
            </a:r>
            <a:r>
              <a:rPr lang="en-US" sz="2800" b="1" dirty="0" smtClean="0">
                <a:effectLst/>
              </a:rPr>
              <a:t>Colossians 3:23).</a:t>
            </a:r>
            <a:endParaRPr lang="en-US" sz="2800" dirty="0"/>
          </a:p>
        </p:txBody>
      </p:sp>
    </p:spTree>
    <p:extLst>
      <p:ext uri="{BB962C8B-B14F-4D97-AF65-F5344CB8AC3E}">
        <p14:creationId xmlns:p14="http://schemas.microsoft.com/office/powerpoint/2010/main" val="191913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smtClean="0"/>
              <a:t>How can I stand strong and true?</a:t>
            </a:r>
            <a:endParaRPr lang="en-US" b="1" u="sng" dirty="0"/>
          </a:p>
        </p:txBody>
      </p:sp>
      <p:sp>
        <p:nvSpPr>
          <p:cNvPr id="3" name="Content Placeholder 2"/>
          <p:cNvSpPr>
            <a:spLocks noGrp="1"/>
          </p:cNvSpPr>
          <p:nvPr>
            <p:ph idx="1"/>
          </p:nvPr>
        </p:nvSpPr>
        <p:spPr>
          <a:xfrm>
            <a:off x="0" y="1295400"/>
            <a:ext cx="8991600" cy="5257800"/>
          </a:xfrm>
        </p:spPr>
        <p:txBody>
          <a:bodyPr>
            <a:normAutofit/>
          </a:bodyPr>
          <a:lstStyle/>
          <a:p>
            <a:pPr>
              <a:spcAft>
                <a:spcPts val="1200"/>
              </a:spcAft>
            </a:pPr>
            <a:r>
              <a:rPr lang="en-US" sz="2800" dirty="0" smtClean="0">
                <a:effectLst/>
              </a:rPr>
              <a:t>Ask God to strengthen your faith by prayer and regular meditation on the Bible (</a:t>
            </a:r>
            <a:r>
              <a:rPr lang="en-US" sz="2800" b="1" dirty="0" smtClean="0">
                <a:effectLst/>
              </a:rPr>
              <a:t>Romans 10:17; Romans 12:2</a:t>
            </a:r>
            <a:r>
              <a:rPr lang="en-US" sz="2800" dirty="0" smtClean="0">
                <a:effectLst/>
              </a:rPr>
              <a:t>).</a:t>
            </a:r>
          </a:p>
          <a:p>
            <a:pPr>
              <a:spcAft>
                <a:spcPts val="1200"/>
              </a:spcAft>
            </a:pPr>
            <a:r>
              <a:rPr lang="en-US" sz="2800" dirty="0" smtClean="0">
                <a:effectLst/>
              </a:rPr>
              <a:t>Ask God for grace to help you love people, including those who hate you. People can argue with your philosophy, but it is hard to argue with a life of love (</a:t>
            </a:r>
            <a:r>
              <a:rPr lang="en-US" sz="2800" b="1" dirty="0" smtClean="0">
                <a:effectLst/>
              </a:rPr>
              <a:t>Romans 12:14-21</a:t>
            </a:r>
            <a:r>
              <a:rPr lang="en-US" sz="2800" dirty="0" smtClean="0">
                <a:effectLst/>
              </a:rPr>
              <a:t>).</a:t>
            </a:r>
          </a:p>
          <a:p>
            <a:pPr>
              <a:spcAft>
                <a:spcPts val="1200"/>
              </a:spcAft>
            </a:pPr>
            <a:r>
              <a:rPr lang="en-US" sz="2800" dirty="0" smtClean="0">
                <a:effectLst/>
              </a:rPr>
              <a:t>Pray (with pure motives) for those who hate you (</a:t>
            </a:r>
            <a:r>
              <a:rPr lang="en-US" sz="2800" b="1" dirty="0" smtClean="0">
                <a:effectLst/>
              </a:rPr>
              <a:t>Matthew 5:44</a:t>
            </a:r>
            <a:r>
              <a:rPr lang="en-US" sz="2800" dirty="0" smtClean="0">
                <a:effectLst/>
              </a:rPr>
              <a:t>).</a:t>
            </a:r>
          </a:p>
          <a:p>
            <a:pPr>
              <a:spcAft>
                <a:spcPts val="1200"/>
              </a:spcAft>
            </a:pPr>
            <a:r>
              <a:rPr lang="en-US" sz="2800" dirty="0" smtClean="0">
                <a:effectLst/>
              </a:rPr>
              <a:t>Spend time people who love God and want to serve Him (</a:t>
            </a:r>
            <a:r>
              <a:rPr lang="en-US" sz="2800" b="1" dirty="0" smtClean="0">
                <a:effectLst/>
              </a:rPr>
              <a:t>Hebrews 10:24-25</a:t>
            </a:r>
            <a:r>
              <a:rPr lang="en-US" sz="2800" dirty="0" smtClean="0">
                <a:effectLst/>
              </a:rPr>
              <a:t>).  Do not enter deep, permanent bonds with unbelievers (</a:t>
            </a:r>
            <a:r>
              <a:rPr lang="en-US" sz="2800" b="1" dirty="0" smtClean="0">
                <a:effectLst/>
              </a:rPr>
              <a:t>2 Corinthians 6:14-15</a:t>
            </a:r>
            <a:r>
              <a:rPr lang="en-US" sz="2800" dirty="0" smtClean="0">
                <a:effectLst/>
              </a:rPr>
              <a:t>).</a:t>
            </a:r>
          </a:p>
          <a:p>
            <a:pPr>
              <a:spcAft>
                <a:spcPts val="1200"/>
              </a:spcAft>
            </a:pPr>
            <a:endParaRPr lang="en-US" sz="2800" dirty="0"/>
          </a:p>
        </p:txBody>
      </p:sp>
    </p:spTree>
    <p:extLst>
      <p:ext uri="{BB962C8B-B14F-4D97-AF65-F5344CB8AC3E}">
        <p14:creationId xmlns:p14="http://schemas.microsoft.com/office/powerpoint/2010/main" val="57625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b="1" u="sng" dirty="0" smtClean="0"/>
              <a:t>How should I view my life?</a:t>
            </a:r>
            <a:endParaRPr lang="en-US" b="1" u="sng" dirty="0"/>
          </a:p>
        </p:txBody>
      </p:sp>
      <p:sp>
        <p:nvSpPr>
          <p:cNvPr id="3" name="Content Placeholder 2"/>
          <p:cNvSpPr>
            <a:spLocks noGrp="1"/>
          </p:cNvSpPr>
          <p:nvPr>
            <p:ph idx="1"/>
          </p:nvPr>
        </p:nvSpPr>
        <p:spPr>
          <a:xfrm>
            <a:off x="76200" y="1066800"/>
            <a:ext cx="9067800" cy="5562600"/>
          </a:xfrm>
        </p:spPr>
        <p:txBody>
          <a:bodyPr>
            <a:noAutofit/>
          </a:bodyPr>
          <a:lstStyle/>
          <a:p>
            <a:pPr marL="0" indent="0">
              <a:spcAft>
                <a:spcPts val="1800"/>
              </a:spcAft>
              <a:buNone/>
            </a:pPr>
            <a:r>
              <a:rPr lang="en-US" sz="2800" dirty="0" smtClean="0">
                <a:effectLst/>
              </a:rPr>
              <a:t>We have been created to reflect God’s glory (</a:t>
            </a:r>
            <a:r>
              <a:rPr lang="en-US" sz="2800" b="1" dirty="0" smtClean="0">
                <a:effectLst/>
              </a:rPr>
              <a:t>Isaiah 43:7</a:t>
            </a:r>
            <a:r>
              <a:rPr lang="en-US" sz="2800" dirty="0" smtClean="0">
                <a:effectLst/>
              </a:rPr>
              <a:t>), and we can do it </a:t>
            </a:r>
            <a:r>
              <a:rPr lang="en-US" sz="2800" dirty="0"/>
              <a:t>now. </a:t>
            </a:r>
            <a:r>
              <a:rPr lang="en-US" sz="2800" dirty="0" smtClean="0"/>
              <a:t>We should </a:t>
            </a:r>
            <a:r>
              <a:rPr lang="en-US" sz="2800" dirty="0"/>
              <a:t>shine a light into this dark world </a:t>
            </a:r>
            <a:r>
              <a:rPr lang="en-US" sz="2800" dirty="0" smtClean="0"/>
              <a:t>(</a:t>
            </a:r>
            <a:r>
              <a:rPr lang="en-US" sz="2800" b="1" dirty="0" smtClean="0"/>
              <a:t>1 Peter 2:11,12</a:t>
            </a:r>
            <a:r>
              <a:rPr lang="en-US" sz="2800" dirty="0" smtClean="0"/>
              <a:t>; </a:t>
            </a:r>
            <a:r>
              <a:rPr lang="en-US" sz="2800" b="1" dirty="0" smtClean="0"/>
              <a:t>Matthew </a:t>
            </a:r>
            <a:r>
              <a:rPr lang="en-US" sz="2800" b="1" dirty="0"/>
              <a:t>5:14-16</a:t>
            </a:r>
            <a:r>
              <a:rPr lang="en-US" sz="2800" dirty="0" smtClean="0"/>
              <a:t>).</a:t>
            </a:r>
            <a:endParaRPr lang="en-US" sz="2800" dirty="0" smtClean="0">
              <a:effectLst/>
            </a:endParaRPr>
          </a:p>
          <a:p>
            <a:pPr marL="0" indent="0">
              <a:spcAft>
                <a:spcPts val="1800"/>
              </a:spcAft>
              <a:buNone/>
            </a:pPr>
            <a:r>
              <a:rPr lang="en-US" sz="2800" dirty="0" smtClean="0">
                <a:effectLst/>
              </a:rPr>
              <a:t>This world is a “mission field” to reach the lost for Jesus (</a:t>
            </a:r>
            <a:r>
              <a:rPr lang="en-US" sz="2800" b="1" dirty="0" smtClean="0">
                <a:effectLst/>
              </a:rPr>
              <a:t>Matthew 28:18-20; Acts 1:8</a:t>
            </a:r>
            <a:r>
              <a:rPr lang="en-US" sz="2800" dirty="0" smtClean="0">
                <a:effectLst/>
              </a:rPr>
              <a:t>).  As long as we live, we should make it our great desire to share the good news with others (</a:t>
            </a:r>
            <a:r>
              <a:rPr lang="en-US" sz="2800" b="1" dirty="0" smtClean="0">
                <a:effectLst/>
              </a:rPr>
              <a:t>1Thessalonians 2:4</a:t>
            </a:r>
            <a:r>
              <a:rPr lang="en-US" sz="2800" dirty="0" smtClean="0">
                <a:effectLst/>
              </a:rPr>
              <a:t>).</a:t>
            </a:r>
          </a:p>
          <a:p>
            <a:pPr marL="0" indent="0">
              <a:spcAft>
                <a:spcPts val="1800"/>
              </a:spcAft>
              <a:buNone/>
            </a:pPr>
            <a:r>
              <a:rPr lang="en-US" sz="2800" dirty="0"/>
              <a:t>You are on a journey to your true country, and only a temporary resident in this land (</a:t>
            </a:r>
            <a:r>
              <a:rPr lang="en-US" sz="2800" b="1" dirty="0"/>
              <a:t>Hebrews 11:13; </a:t>
            </a:r>
            <a:r>
              <a:rPr lang="en-US" sz="2800" b="1" dirty="0" smtClean="0"/>
              <a:t>1Pet 2:11</a:t>
            </a:r>
            <a:r>
              <a:rPr lang="en-US" sz="2800" dirty="0"/>
              <a:t>).  Your true home is in HEAVEN with your eternal Father (</a:t>
            </a:r>
            <a:r>
              <a:rPr lang="en-US" sz="2800" b="1" dirty="0"/>
              <a:t>Philippians 3:20; John 14:2,3</a:t>
            </a:r>
            <a:r>
              <a:rPr lang="en-US" sz="2800" dirty="0" smtClean="0"/>
              <a:t>).</a:t>
            </a:r>
            <a:endParaRPr lang="en-US" sz="2800" dirty="0" smtClean="0">
              <a:effectLst/>
            </a:endParaRPr>
          </a:p>
          <a:p>
            <a:pPr>
              <a:spcAft>
                <a:spcPts val="1800"/>
              </a:spcAft>
            </a:pPr>
            <a:endParaRPr lang="en-US" sz="2800" dirty="0"/>
          </a:p>
        </p:txBody>
      </p:sp>
    </p:spTree>
    <p:extLst>
      <p:ext uri="{BB962C8B-B14F-4D97-AF65-F5344CB8AC3E}">
        <p14:creationId xmlns:p14="http://schemas.microsoft.com/office/powerpoint/2010/main" val="105292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TotalTime>
  <Words>1500</Words>
  <Application>Microsoft Office PowerPoint</Application>
  <PresentationFormat>On-screen Show (4:3)</PresentationFormat>
  <Paragraphs>86</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宋体</vt:lpstr>
      <vt:lpstr>宋体</vt:lpstr>
      <vt:lpstr>Arial</vt:lpstr>
      <vt:lpstr>Arial Narrow</vt:lpstr>
      <vt:lpstr>Calibri</vt:lpstr>
      <vt:lpstr>Times New Roman</vt:lpstr>
      <vt:lpstr>Office Theme</vt:lpstr>
      <vt:lpstr>Relating to the World</vt:lpstr>
      <vt:lpstr>New People in a New Kingdom</vt:lpstr>
      <vt:lpstr>New Relationships</vt:lpstr>
      <vt:lpstr>New Sources of Tension</vt:lpstr>
      <vt:lpstr>How should I relate to the world?</vt:lpstr>
      <vt:lpstr>How should I relate to the world?</vt:lpstr>
      <vt:lpstr>How can I stand strong and true?</vt:lpstr>
      <vt:lpstr>How should I view my life?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Relating to the Lost World</dc:title>
  <dc:creator>Multiple Authors</dc:creator>
  <cp:lastModifiedBy>Mark Robnett</cp:lastModifiedBy>
  <cp:revision>37</cp:revision>
  <dcterms:created xsi:type="dcterms:W3CDTF">2020-03-25T21:30:37Z</dcterms:created>
  <dcterms:modified xsi:type="dcterms:W3CDTF">2021-02-07T13:39:06Z</dcterms:modified>
</cp:coreProperties>
</file>