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62"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3F50B-FB97-4FD9-A0FA-BDAF7BD4B174}" type="datetimeFigureOut">
              <a:rPr lang="en-US" smtClean="0"/>
              <a:t>4/9/2020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8AE90B-7B1D-4DA3-A430-AE979BB1B8B8}" type="slidenum">
              <a:rPr lang="en-US" smtClean="0"/>
              <a:t>‹#›</a:t>
            </a:fld>
            <a:endParaRPr lang="en-US"/>
          </a:p>
        </p:txBody>
      </p:sp>
    </p:spTree>
    <p:extLst>
      <p:ext uri="{BB962C8B-B14F-4D97-AF65-F5344CB8AC3E}">
        <p14:creationId xmlns:p14="http://schemas.microsoft.com/office/powerpoint/2010/main" val="1629142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9D6329-C4AA-47DC-B665-FB0CC48613F4}" type="datetimeFigureOut">
              <a:rPr lang="en-US" smtClean="0"/>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E0F1-CF68-4757-8879-AD00504955FB}" type="slidenum">
              <a:rPr lang="en-US" smtClean="0"/>
              <a:t>‹#›</a:t>
            </a:fld>
            <a:endParaRPr lang="en-US"/>
          </a:p>
        </p:txBody>
      </p:sp>
    </p:spTree>
    <p:extLst>
      <p:ext uri="{BB962C8B-B14F-4D97-AF65-F5344CB8AC3E}">
        <p14:creationId xmlns:p14="http://schemas.microsoft.com/office/powerpoint/2010/main" val="2664261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Tutankhamun (/ˌ</a:t>
            </a:r>
            <a:r>
              <a:rPr lang="en-US" dirty="0" err="1" smtClean="0"/>
              <a:t>tuːtənkɑ</a:t>
            </a:r>
            <a:r>
              <a:rPr lang="en-US" dirty="0" smtClean="0"/>
              <a:t>ːˈ</a:t>
            </a:r>
            <a:r>
              <a:rPr lang="en-US" dirty="0" err="1" smtClean="0"/>
              <a:t>muːn</a:t>
            </a:r>
            <a:r>
              <a:rPr lang="en-US" dirty="0" smtClean="0"/>
              <a:t>/;[3] alternatively spelled with </a:t>
            </a:r>
            <a:r>
              <a:rPr lang="en-US" dirty="0" err="1" smtClean="0"/>
              <a:t>Tutenkh</a:t>
            </a:r>
            <a:r>
              <a:rPr lang="en-US" dirty="0" smtClean="0"/>
              <a:t>-, -amen, -</a:t>
            </a:r>
            <a:r>
              <a:rPr lang="en-US" dirty="0" err="1" smtClean="0"/>
              <a:t>amon</a:t>
            </a:r>
            <a:r>
              <a:rPr lang="en-US" dirty="0" smtClean="0"/>
              <a:t>) was an Egyptian pharaoh of the 18th dynasty (ruled c. 1332–1323 BC in the conventional chronology), during the period of Egyptian history known as the New Kingdom or sometimes the New Empire Period. He has since his discovery been colloquially referred to as King Tut. His original name, Tutankhaten, means "Living Image of Aten", while Tutankhamun means "Living Image of </a:t>
            </a:r>
            <a:r>
              <a:rPr lang="en-US" dirty="0" err="1" smtClean="0"/>
              <a:t>Amun</a:t>
            </a:r>
            <a:r>
              <a:rPr lang="en-US" dirty="0" smtClean="0"/>
              <a:t>". In hieroglyphs, the name Tutankhamun was typically written Amen-tut-ankh, because of a scribal custom that placed a divine name at the beginning of a phrase to show appropriate reverence.[4] He is possibly also the </a:t>
            </a:r>
            <a:r>
              <a:rPr lang="en-US" dirty="0" err="1" smtClean="0"/>
              <a:t>Nibhurrereya</a:t>
            </a:r>
            <a:r>
              <a:rPr lang="en-US" dirty="0" smtClean="0"/>
              <a:t> of the Amarna letters, and likely the 18th dynasty king </a:t>
            </a:r>
            <a:r>
              <a:rPr lang="en-US" dirty="0" err="1" smtClean="0"/>
              <a:t>Rathotis</a:t>
            </a:r>
            <a:r>
              <a:rPr lang="en-US" dirty="0" smtClean="0"/>
              <a:t> who, according to </a:t>
            </a:r>
            <a:r>
              <a:rPr lang="en-US" dirty="0" err="1" smtClean="0"/>
              <a:t>Manetho</a:t>
            </a:r>
            <a:r>
              <a:rPr lang="en-US" dirty="0" smtClean="0"/>
              <a:t>, an ancient historian, had reigned for nine years—a figure that conforms with Flavius Josephus's version of </a:t>
            </a:r>
            <a:r>
              <a:rPr lang="en-US" dirty="0" err="1" smtClean="0"/>
              <a:t>Manetho's</a:t>
            </a:r>
            <a:r>
              <a:rPr lang="en-US" dirty="0" smtClean="0"/>
              <a:t> Epitome.[5]</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8</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someone famous dies, their grave is memorialized.  When a famous religious leader dies, their</a:t>
            </a:r>
            <a:r>
              <a:rPr lang="en-US" baseline="0" dirty="0" smtClean="0"/>
              <a:t> grave is enshrined.” (Mark Driscoll)</a:t>
            </a:r>
          </a:p>
          <a:p>
            <a:endParaRPr lang="en-US" baseline="0" dirty="0" smtClean="0"/>
          </a:p>
          <a:p>
            <a:r>
              <a:rPr lang="en-US" baseline="0" dirty="0" smtClean="0"/>
              <a:t>Because Jesus rose from the grave, His tomb was no longer significant to His followers.  It was not preserved and did not become a place of worship.  Although people speculate about which tomb might have been His “short term burial spot,” no one is really sure.</a:t>
            </a:r>
            <a:endParaRPr lang="en-US" dirty="0" smtClean="0"/>
          </a:p>
          <a:p>
            <a:endParaRPr lang="en-US" dirty="0" smtClean="0"/>
          </a:p>
          <a:p>
            <a:r>
              <a:rPr lang="en-US" dirty="0" smtClean="0"/>
              <a:t>No religious figure in history has made the claims that Jesus made with the authority and hard proof to back it up. And no other religious figure in history has proved his authority over life and death by dying and coming back to life.</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17</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Temple of Caesar or Temple of </a:t>
            </a:r>
            <a:r>
              <a:rPr lang="en-US" dirty="0" err="1" smtClean="0"/>
              <a:t>Divus</a:t>
            </a:r>
            <a:r>
              <a:rPr lang="en-US" dirty="0" smtClean="0"/>
              <a:t> </a:t>
            </a:r>
            <a:r>
              <a:rPr lang="en-US" dirty="0" err="1" smtClean="0"/>
              <a:t>Iulius</a:t>
            </a:r>
            <a:r>
              <a:rPr lang="en-US" dirty="0" smtClean="0"/>
              <a:t> (Latin </a:t>
            </a:r>
            <a:r>
              <a:rPr lang="en-US" dirty="0" err="1" smtClean="0"/>
              <a:t>Aedes</a:t>
            </a:r>
            <a:r>
              <a:rPr lang="en-US" dirty="0" smtClean="0"/>
              <a:t> </a:t>
            </a:r>
            <a:r>
              <a:rPr lang="en-US" dirty="0" err="1" smtClean="0"/>
              <a:t>Divi</a:t>
            </a:r>
            <a:r>
              <a:rPr lang="en-US" dirty="0" smtClean="0"/>
              <a:t> </a:t>
            </a:r>
            <a:r>
              <a:rPr lang="en-US" dirty="0" err="1" smtClean="0"/>
              <a:t>Iuli</a:t>
            </a:r>
            <a:r>
              <a:rPr lang="en-US" dirty="0" smtClean="0"/>
              <a:t> or </a:t>
            </a:r>
            <a:r>
              <a:rPr lang="en-US" dirty="0" err="1" smtClean="0"/>
              <a:t>Templum</a:t>
            </a:r>
            <a:r>
              <a:rPr lang="en-US" dirty="0" smtClean="0"/>
              <a:t> </a:t>
            </a:r>
            <a:r>
              <a:rPr lang="en-US" dirty="0" err="1" smtClean="0"/>
              <a:t>Divi</a:t>
            </a:r>
            <a:r>
              <a:rPr lang="en-US" dirty="0" smtClean="0"/>
              <a:t> </a:t>
            </a:r>
            <a:r>
              <a:rPr lang="en-US" dirty="0" err="1" smtClean="0"/>
              <a:t>Iuli</a:t>
            </a:r>
            <a:r>
              <a:rPr lang="en-US" dirty="0" smtClean="0"/>
              <a:t>, Italian </a:t>
            </a:r>
            <a:r>
              <a:rPr lang="en-US" dirty="0" err="1" smtClean="0"/>
              <a:t>Tempio</a:t>
            </a:r>
            <a:r>
              <a:rPr lang="en-US" dirty="0" smtClean="0"/>
              <a:t> del </a:t>
            </a:r>
            <a:r>
              <a:rPr lang="en-US" dirty="0" err="1" smtClean="0"/>
              <a:t>Divo</a:t>
            </a:r>
            <a:r>
              <a:rPr lang="en-US" dirty="0" smtClean="0"/>
              <a:t> Giulio) also known as Temple of the Deified Julius Caesar, </a:t>
            </a:r>
            <a:r>
              <a:rPr lang="en-US" dirty="0" err="1" smtClean="0"/>
              <a:t>delubrum</a:t>
            </a:r>
            <a:r>
              <a:rPr lang="en-US" dirty="0" smtClean="0"/>
              <a:t>, </a:t>
            </a:r>
            <a:r>
              <a:rPr lang="en-US" dirty="0" err="1" smtClean="0"/>
              <a:t>heroon</a:t>
            </a:r>
            <a:r>
              <a:rPr lang="en-US" dirty="0" smtClean="0"/>
              <a:t> or Temple of the Comet Star,[1] is an ancient structure in the Roman Forum of Rome, Italy, located near the </a:t>
            </a:r>
            <a:r>
              <a:rPr lang="en-US" dirty="0" err="1" smtClean="0"/>
              <a:t>Regia</a:t>
            </a:r>
            <a:r>
              <a:rPr lang="en-US" dirty="0" smtClean="0"/>
              <a:t> and the Temple of Vesta.</a:t>
            </a:r>
          </a:p>
          <a:p>
            <a:endParaRPr lang="en-US" dirty="0" smtClean="0"/>
          </a:p>
          <a:p>
            <a:r>
              <a:rPr lang="en-US" dirty="0" smtClean="0"/>
              <a:t>It was begun by Augustus in 42 BC after the senate deified Julius Caesar posthumously. Augustus dedicated the </a:t>
            </a:r>
            <a:r>
              <a:rPr lang="en-US" dirty="0" err="1" smtClean="0"/>
              <a:t>prostyle</a:t>
            </a:r>
            <a:r>
              <a:rPr lang="en-US" dirty="0" smtClean="0"/>
              <a:t> temple (it is still unknown if it was Ionic, Corinthian or Composite) to Caesar (his adoptive father) on August 18, 29 BC, after the Battle of Actium. It stands on the east side of the main square of the Roman Forum (Forum), between the </a:t>
            </a:r>
            <a:r>
              <a:rPr lang="en-US" dirty="0" err="1" smtClean="0"/>
              <a:t>Regia</a:t>
            </a:r>
            <a:r>
              <a:rPr lang="en-US" dirty="0" smtClean="0"/>
              <a:t>, Temple of Castor and Pollux and the Basilica </a:t>
            </a:r>
            <a:r>
              <a:rPr lang="en-US" dirty="0" err="1" smtClean="0"/>
              <a:t>Aemilia</a:t>
            </a:r>
            <a:r>
              <a:rPr lang="en-US" dirty="0" smtClean="0"/>
              <a:t>, on the site of Caesar's cremation (Caesar's testament was read at the funeral by Mark Antony).</a:t>
            </a:r>
          </a:p>
          <a:p>
            <a:endParaRPr lang="en-US" dirty="0" smtClean="0"/>
          </a:p>
          <a:p>
            <a:r>
              <a:rPr lang="en-US" dirty="0" smtClean="0"/>
              <a:t>Caesar was the first resident of Rome to be deified and so honored with a temple.[2] A fourth </a:t>
            </a:r>
            <a:r>
              <a:rPr lang="en-US" dirty="0" err="1" smtClean="0"/>
              <a:t>flamen</a:t>
            </a:r>
            <a:r>
              <a:rPr lang="en-US" dirty="0" smtClean="0"/>
              <a:t> </a:t>
            </a:r>
            <a:r>
              <a:rPr lang="en-US" dirty="0" err="1" smtClean="0"/>
              <a:t>maior</a:t>
            </a:r>
            <a:r>
              <a:rPr lang="en-US" dirty="0" smtClean="0"/>
              <a:t> was dedicated to him after 44 BC and Mark Antony was appointed as his </a:t>
            </a:r>
            <a:r>
              <a:rPr lang="en-US" dirty="0" err="1" smtClean="0"/>
              <a:t>flamen</a:t>
            </a:r>
            <a:r>
              <a:rPr lang="en-US" dirty="0" smtClean="0"/>
              <a: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9</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 Washington (February 22, 1732 [O.S. February 11, 1731][b][c] – December 14, 1799) was the first President of the United States (1789–97), the Commander-in-Chief of the Continental Army during the American Revolutionary War, and one of the Founding Fathers of the United States. He presided over the convention that drafted the current United States Constitution and during his lifetime was called the "father of his country".[4]</a:t>
            </a:r>
          </a:p>
          <a:p>
            <a:endParaRPr lang="en-US" dirty="0" smtClean="0"/>
          </a:p>
          <a:p>
            <a:r>
              <a:rPr lang="en-US" dirty="0" smtClean="0"/>
              <a:t>Widely admired for his strong leadership qualities, Washington was unanimously elected president in the first two national elections. He oversaw the creation of a strong, well-financed national government that maintained neutrality in the French Revolutionary Wars, suppressed the Whiskey Rebellion, and won acceptance among Americans of all types.[5] Washington's incumbency established many precedents, still in use today, such as the cabinet system, the inaugural address, and the title Mr. President.[6][7] His retirement from office after two terms established a tradition that lasted until 1940, when Franklin Delano Roosevelt won an unprecedented third term. The 22nd Amendment (1951) now limits the president to two elected terms.</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10</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Lenin's Mausoleum (Russian: </a:t>
            </a:r>
            <a:r>
              <a:rPr lang="en-US" dirty="0" err="1" smtClean="0"/>
              <a:t>Мавзоле́й</a:t>
            </a:r>
            <a:r>
              <a:rPr lang="en-US" dirty="0" smtClean="0"/>
              <a:t> </a:t>
            </a:r>
            <a:r>
              <a:rPr lang="en-US" dirty="0" err="1" smtClean="0"/>
              <a:t>Ле́нина</a:t>
            </a:r>
            <a:r>
              <a:rPr lang="en-US" dirty="0" smtClean="0"/>
              <a:t>, tr. </a:t>
            </a:r>
            <a:r>
              <a:rPr lang="en-US" dirty="0" err="1" smtClean="0"/>
              <a:t>Mavzoléy</a:t>
            </a:r>
            <a:r>
              <a:rPr lang="en-US" dirty="0" smtClean="0"/>
              <a:t> </a:t>
            </a:r>
            <a:r>
              <a:rPr lang="en-US" dirty="0" err="1" smtClean="0"/>
              <a:t>Lénina</a:t>
            </a:r>
            <a:r>
              <a:rPr lang="en-US" dirty="0" smtClean="0"/>
              <a:t>; IPA: [</a:t>
            </a:r>
            <a:r>
              <a:rPr lang="en-US" dirty="0" err="1" smtClean="0"/>
              <a:t>məvzɐˈlʲej</a:t>
            </a:r>
            <a:r>
              <a:rPr lang="en-US" dirty="0" smtClean="0"/>
              <a:t> ˈ</a:t>
            </a:r>
            <a:r>
              <a:rPr lang="en-US" dirty="0" err="1" smtClean="0"/>
              <a:t>lʲenʲɪnə</a:t>
            </a:r>
            <a:r>
              <a:rPr lang="en-US" dirty="0" smtClean="0"/>
              <a:t>]), also known as Lenin's Tomb, situated in Red Square in the center of Moscow, is the mausoleum that serves as the current resting place of Vladimir Lenin. His embalmed body has been on public display there since shortly after his death in 1924 (with rare exceptions in wartime). Aleksey </a:t>
            </a:r>
            <a:r>
              <a:rPr lang="en-US" dirty="0" err="1" smtClean="0"/>
              <a:t>Shchusev's</a:t>
            </a:r>
            <a:r>
              <a:rPr lang="en-US" dirty="0" smtClean="0"/>
              <a:t> diminutive but monumental granite structure incorporates some elements from ancient mausoleums, such as the Step Pyramid and the Tomb of Cyrus the Great.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11</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Mao Zedong (</a:t>
            </a:r>
            <a:r>
              <a:rPr lang="en-US" dirty="0" err="1" smtClean="0"/>
              <a:t>Listeni</a:t>
            </a:r>
            <a:r>
              <a:rPr lang="en-US" dirty="0" smtClean="0"/>
              <a:t>/ˈ</a:t>
            </a:r>
            <a:r>
              <a:rPr lang="en-US" dirty="0" err="1" smtClean="0"/>
              <a:t>maʊ</a:t>
            </a:r>
            <a:r>
              <a:rPr lang="en-US" dirty="0" smtClean="0"/>
              <a:t> </a:t>
            </a:r>
            <a:r>
              <a:rPr lang="en-US" dirty="0" err="1" smtClean="0"/>
              <a:t>zəˈdʊŋ</a:t>
            </a:r>
            <a:r>
              <a:rPr lang="en-US" dirty="0" smtClean="0"/>
              <a:t>, </a:t>
            </a:r>
            <a:r>
              <a:rPr lang="en-US" dirty="0" err="1" smtClean="0"/>
              <a:t>dzə</a:t>
            </a:r>
            <a:r>
              <a:rPr lang="en-US" dirty="0" smtClean="0"/>
              <a:t>-/), also transliterated as Mao </a:t>
            </a:r>
            <a:r>
              <a:rPr lang="en-US" dirty="0" err="1" smtClean="0"/>
              <a:t>Tse-tung</a:t>
            </a:r>
            <a:r>
              <a:rPr lang="en-US" dirty="0" smtClean="0"/>
              <a:t> and commonly referred to as Chairman Mao (December 26, 1893 – September 9, 1976), was a Chinese Communist revolutionary and the founding father of the People's Republic of China, which he governed as Chairman of the Communist Party of China from its establishment in 1949 until his death in 1976. His Marxist–Leninist theories, military strategies, and political policies are collectively known as Marxism–Leninism–Maoism or Mao Zedong Thought.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12</a:t>
            </a:fld>
            <a:endParaRPr lang="en-US"/>
          </a:p>
        </p:txBody>
      </p:sp>
    </p:spTree>
    <p:extLst>
      <p:ext uri="{BB962C8B-B14F-4D97-AF65-F5344CB8AC3E}">
        <p14:creationId xmlns:p14="http://schemas.microsoft.com/office/powerpoint/2010/main" val="417486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Abraham (a.k.a. Abram) is generally considered the founder of Judaism. His burial is related in Genesis 25:7-10, "And his sons Isaac and Ishmael buried him in the cave of </a:t>
            </a:r>
            <a:r>
              <a:rPr lang="en-US" dirty="0" err="1" smtClean="0"/>
              <a:t>Machpelah</a:t>
            </a:r>
            <a:r>
              <a:rPr lang="en-US" dirty="0" smtClean="0"/>
              <a:t>, in the field of Ephron". Moses is also sometimes credited with founding Judaism when the Torah was written.</a:t>
            </a:r>
          </a:p>
          <a:p>
            <a:endParaRPr lang="en-US" dirty="0" smtClean="0"/>
          </a:p>
          <a:p>
            <a:r>
              <a:rPr lang="en-US" dirty="0" smtClean="0"/>
              <a:t>The exact location of the grave of Moses is unknown, but according to Deuteronomy 34:6 it is on or near Mount Nebo just east of the Jordan river, now in the kingdom of Jordan.</a:t>
            </a:r>
          </a:p>
          <a:p>
            <a:endParaRPr lang="en-US" dirty="0" smtClean="0"/>
          </a:p>
          <a:p>
            <a:r>
              <a:rPr lang="en-US" dirty="0" smtClean="0"/>
              <a:t>The Cave of the Patriarchs is located in the ancient city of Hebron (which lies in the southwest part of the West Bank, in the heart of ancient Judea), and is generally considered by Jews, Christians, and Muslims to be its spiritual center. Jewish, Christian, and Islamic tradition holds that the compound encloses the burial place of four Biblical couples: Adam and Eve; Abraham and Sarah; Isaac and Rebekah; Jacob and Leah. According to </a:t>
            </a:r>
            <a:r>
              <a:rPr lang="en-US" dirty="0" err="1" smtClean="0"/>
              <a:t>Midrashic</a:t>
            </a:r>
            <a:r>
              <a:rPr lang="en-US" dirty="0" smtClean="0"/>
              <a:t> sources, it also contains the head of Esau, the brother of Jacob.</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13</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Muhammad is buried in the Al-Masjid an-</a:t>
            </a:r>
            <a:r>
              <a:rPr lang="en-US" dirty="0" err="1" smtClean="0"/>
              <a:t>Nabawi</a:t>
            </a:r>
            <a:r>
              <a:rPr lang="en-US" dirty="0" smtClean="0"/>
              <a:t> ("Mosque of the Prophet") in the city of Medina in Saudi Arabia. Muhammad's grave lies within the confines of what used to be his wife Aisha's and his house. During his lifetime it adjoined the mosque, which was expanded during the reign of Caliph al-</a:t>
            </a:r>
            <a:r>
              <a:rPr lang="en-US" dirty="0" err="1" smtClean="0"/>
              <a:t>Walid</a:t>
            </a:r>
            <a:r>
              <a:rPr lang="en-US" dirty="0" smtClean="0"/>
              <a:t> I to include his tomb.[2] The first two caliphs, Abu Bakr and Umar, are buried next to Muhammad. Umar was gifted a spot next to Muhammad by his wife Aisha, which she had intended for herself.</a:t>
            </a:r>
          </a:p>
          <a:p>
            <a:endParaRPr lang="en-US" dirty="0" smtClean="0"/>
          </a:p>
          <a:p>
            <a:r>
              <a:rPr lang="en-US" dirty="0" smtClean="0"/>
              <a:t>Muhammad's grave itself cannot be seen as the area is cordoned off by a gold mesh and black curtains. As per Islamic tradition, the grave itself is not embellished or decorated and is two cubits high. The grave is marked by an austere green dome above it, built by the Ottoman Turks, and was earlier white in color. This dome has become universally emblematic of both Muhammad himself, as well as the city of Medina.</a:t>
            </a:r>
          </a:p>
          <a:p>
            <a:endParaRPr lang="en-US" dirty="0" smtClean="0"/>
          </a:p>
          <a:p>
            <a:r>
              <a:rPr lang="en-US" dirty="0" smtClean="0"/>
              <a:t>Muhammad's grave is an important reason for the particularly high sanctity of the mosque. Millions of visitors come to visit it every year because it is traditional to visit the mosque when going on the pilgrimage to Mecca.</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14</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Buddha's body was cremated and the relics were placed in monuments or stupas, some of which are believed to have survived until the present. For example, the Temple of the Tooth or </a:t>
            </a:r>
            <a:r>
              <a:rPr lang="en-US" dirty="0" err="1" smtClean="0"/>
              <a:t>Dalada</a:t>
            </a:r>
            <a:r>
              <a:rPr lang="en-US" dirty="0" smtClean="0"/>
              <a:t> </a:t>
            </a:r>
            <a:r>
              <a:rPr lang="en-US" dirty="0" err="1" smtClean="0"/>
              <a:t>Maligawa</a:t>
            </a:r>
            <a:r>
              <a:rPr lang="en-US" dirty="0" smtClean="0"/>
              <a:t> in Sri Lanka is the place where the right tooth relic of Buddha is kept at present.</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15</a:t>
            </a:fld>
            <a:endParaRPr lang="en-US"/>
          </a:p>
        </p:txBody>
      </p:sp>
    </p:spTree>
    <p:extLst>
      <p:ext uri="{BB962C8B-B14F-4D97-AF65-F5344CB8AC3E}">
        <p14:creationId xmlns:p14="http://schemas.microsoft.com/office/powerpoint/2010/main" val="73825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grave of Confucius (</a:t>
            </a:r>
            <a:r>
              <a:rPr lang="en-US" sz="1200" b="0" i="0" kern="1200" dirty="0" err="1" smtClean="0">
                <a:solidFill>
                  <a:schemeClr val="tx1"/>
                </a:solidFill>
                <a:effectLst/>
                <a:latin typeface="+mn-lt"/>
                <a:ea typeface="+mn-ea"/>
                <a:cs typeface="+mn-cs"/>
              </a:rPr>
              <a:t>Kǒngzǐ</a:t>
            </a:r>
            <a:r>
              <a:rPr lang="en-US" sz="1200" b="0" i="0" kern="1200" dirty="0" smtClean="0">
                <a:solidFill>
                  <a:schemeClr val="tx1"/>
                </a:solidFill>
                <a:effectLst/>
                <a:latin typeface="+mn-lt"/>
                <a:ea typeface="+mn-ea"/>
                <a:cs typeface="+mn-cs"/>
              </a:rPr>
              <a:t>)</a:t>
            </a:r>
            <a:r>
              <a:rPr lang="en-US" dirty="0" smtClean="0"/>
              <a:t>, founder of Confucianism, is in his home town of </a:t>
            </a:r>
            <a:r>
              <a:rPr lang="en-US" dirty="0" err="1" smtClean="0"/>
              <a:t>Qufu</a:t>
            </a:r>
            <a:r>
              <a:rPr lang="en-US" dirty="0" smtClean="0"/>
              <a:t>, Shandong Province, China. The grave of Confucius is located in a large cemetery where more than 100,000 of his descendants are also buried.</a:t>
            </a:r>
            <a:endParaRPr lang="en-US" dirty="0"/>
          </a:p>
        </p:txBody>
      </p:sp>
      <p:sp>
        <p:nvSpPr>
          <p:cNvPr id="4" name="Slide Number Placeholder 3"/>
          <p:cNvSpPr>
            <a:spLocks noGrp="1"/>
          </p:cNvSpPr>
          <p:nvPr>
            <p:ph type="sldNum" sz="quarter" idx="10"/>
          </p:nvPr>
        </p:nvSpPr>
        <p:spPr/>
        <p:txBody>
          <a:bodyPr/>
          <a:lstStyle/>
          <a:p>
            <a:fld id="{09427D15-0A3E-4308-B140-68EDECF34E9C}" type="slidenum">
              <a:rPr lang="en-US" smtClean="0"/>
              <a:t>16</a:t>
            </a:fld>
            <a:endParaRPr lang="en-US"/>
          </a:p>
        </p:txBody>
      </p:sp>
    </p:spTree>
    <p:extLst>
      <p:ext uri="{BB962C8B-B14F-4D97-AF65-F5344CB8AC3E}">
        <p14:creationId xmlns:p14="http://schemas.microsoft.com/office/powerpoint/2010/main" val="73825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398166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32348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379240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B06E9-E219-4523-A36C-4084261683B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226319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B06E9-E219-4523-A36C-4084261683BE}"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02578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2B06E9-E219-4523-A36C-4084261683BE}"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323079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B06E9-E219-4523-A36C-4084261683BE}" type="datetimeFigureOut">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241815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B06E9-E219-4523-A36C-4084261683BE}" type="datetimeFigureOut">
              <a:rPr lang="en-US" smtClean="0"/>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77237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B06E9-E219-4523-A36C-4084261683BE}" type="datetimeFigureOut">
              <a:rPr lang="en-US" smtClean="0"/>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00175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B06E9-E219-4523-A36C-4084261683BE}"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55112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B06E9-E219-4523-A36C-4084261683BE}"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86252-C4FB-420F-BE28-0A9DED2A8ECC}" type="slidenum">
              <a:rPr lang="en-US" smtClean="0"/>
              <a:t>‹#›</a:t>
            </a:fld>
            <a:endParaRPr lang="en-US"/>
          </a:p>
        </p:txBody>
      </p:sp>
    </p:spTree>
    <p:extLst>
      <p:ext uri="{BB962C8B-B14F-4D97-AF65-F5344CB8AC3E}">
        <p14:creationId xmlns:p14="http://schemas.microsoft.com/office/powerpoint/2010/main" val="13813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B06E9-E219-4523-A36C-4084261683BE}" type="datetimeFigureOut">
              <a:rPr lang="en-US" smtClean="0"/>
              <a:t>4/9/2020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86252-C4FB-420F-BE28-0A9DED2A8ECC}" type="slidenum">
              <a:rPr lang="en-US" smtClean="0"/>
              <a:t>‹#›</a:t>
            </a:fld>
            <a:endParaRPr lang="en-US"/>
          </a:p>
        </p:txBody>
      </p:sp>
    </p:spTree>
    <p:extLst>
      <p:ext uri="{BB962C8B-B14F-4D97-AF65-F5344CB8AC3E}">
        <p14:creationId xmlns:p14="http://schemas.microsoft.com/office/powerpoint/2010/main" val="128181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276600"/>
          </a:xfrm>
        </p:spPr>
        <p:txBody>
          <a:bodyPr>
            <a:normAutofit/>
          </a:bodyPr>
          <a:lstStyle/>
          <a:p>
            <a:r>
              <a:rPr lang="en-US" sz="5400" b="1" dirty="0"/>
              <a:t>The Crucifixion </a:t>
            </a:r>
            <a:r>
              <a:rPr lang="en-US" sz="5400" b="1" dirty="0" smtClean="0"/>
              <a:t/>
            </a:r>
            <a:br>
              <a:rPr lang="en-US" sz="5400" b="1" dirty="0" smtClean="0"/>
            </a:br>
            <a:r>
              <a:rPr lang="en-US" sz="5400" b="1" dirty="0" smtClean="0"/>
              <a:t>and Resurrection</a:t>
            </a:r>
            <a:br>
              <a:rPr lang="en-US" sz="5400" b="1" dirty="0" smtClean="0"/>
            </a:br>
            <a:r>
              <a:rPr lang="en-US" sz="5400" b="1" dirty="0" smtClean="0"/>
              <a:t>of Jesus</a:t>
            </a:r>
            <a:endParaRPr lang="en-US" sz="5400" dirty="0"/>
          </a:p>
        </p:txBody>
      </p:sp>
      <p:sp>
        <p:nvSpPr>
          <p:cNvPr id="3" name="Subtitle 2"/>
          <p:cNvSpPr>
            <a:spLocks noGrp="1"/>
          </p:cNvSpPr>
          <p:nvPr>
            <p:ph type="subTitle" idx="1"/>
          </p:nvPr>
        </p:nvSpPr>
        <p:spPr>
          <a:xfrm>
            <a:off x="1371600" y="4343400"/>
            <a:ext cx="6400800" cy="1295400"/>
          </a:xfrm>
        </p:spPr>
        <p:txBody>
          <a:bodyPr/>
          <a:lstStyle/>
          <a:p>
            <a:r>
              <a:rPr lang="en-US" dirty="0" smtClean="0"/>
              <a:t>Easter 2020</a:t>
            </a:r>
            <a:endParaRPr lang="en-US" dirty="0"/>
          </a:p>
        </p:txBody>
      </p:sp>
    </p:spTree>
    <p:extLst>
      <p:ext uri="{BB962C8B-B14F-4D97-AF65-F5344CB8AC3E}">
        <p14:creationId xmlns:p14="http://schemas.microsoft.com/office/powerpoint/2010/main" val="504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6705600" cy="1143000"/>
          </a:xfrm>
          <a:solidFill>
            <a:schemeClr val="bg1"/>
          </a:solidFill>
        </p:spPr>
        <p:txBody>
          <a:bodyPr>
            <a:normAutofit fontScale="90000"/>
          </a:bodyPr>
          <a:lstStyle/>
          <a:p>
            <a:r>
              <a:rPr lang="en-US" b="1" u="sng" dirty="0" smtClean="0"/>
              <a:t>Tomb of George Washington</a:t>
            </a:r>
            <a:r>
              <a:rPr lang="en-US" dirty="0" smtClean="0"/>
              <a:t/>
            </a:r>
            <a:br>
              <a:rPr lang="en-US" dirty="0" smtClean="0"/>
            </a:br>
            <a:r>
              <a:rPr lang="en-US" sz="3100" dirty="0" smtClean="0"/>
              <a:t>(First President of USA until 1797)</a:t>
            </a:r>
            <a:endParaRPr lang="en-US" sz="3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68" y="1100137"/>
            <a:ext cx="8666232" cy="5757863"/>
          </a:xfrm>
          <a:prstGeom prst="rect">
            <a:avLst/>
          </a:prstGeom>
        </p:spPr>
      </p:pic>
    </p:spTree>
    <p:extLst>
      <p:ext uri="{BB962C8B-B14F-4D97-AF65-F5344CB8AC3E}">
        <p14:creationId xmlns:p14="http://schemas.microsoft.com/office/powerpoint/2010/main" val="81929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676400" y="0"/>
            <a:ext cx="5791200" cy="1143000"/>
          </a:xfrm>
          <a:solidFill>
            <a:schemeClr val="bg1"/>
          </a:solidFill>
        </p:spPr>
        <p:txBody>
          <a:bodyPr>
            <a:normAutofit fontScale="90000"/>
          </a:bodyPr>
          <a:lstStyle/>
          <a:p>
            <a:r>
              <a:rPr lang="en-US" b="1" u="sng" dirty="0" smtClean="0"/>
              <a:t>Tomb of Vladimir Lenin</a:t>
            </a:r>
            <a:r>
              <a:rPr lang="en-US" dirty="0" smtClean="0"/>
              <a:t/>
            </a:r>
            <a:br>
              <a:rPr lang="en-US" dirty="0" smtClean="0"/>
            </a:br>
            <a:r>
              <a:rPr lang="en-US" sz="3100" dirty="0" smtClean="0"/>
              <a:t>(Leader of Soviet Union until 1924)</a:t>
            </a:r>
            <a:endParaRPr lang="en-US" sz="3100" dirty="0"/>
          </a:p>
        </p:txBody>
      </p:sp>
    </p:spTree>
    <p:extLst>
      <p:ext uri="{BB962C8B-B14F-4D97-AF65-F5344CB8AC3E}">
        <p14:creationId xmlns:p14="http://schemas.microsoft.com/office/powerpoint/2010/main" val="80646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1219200" y="0"/>
            <a:ext cx="6705600" cy="1143000"/>
          </a:xfrm>
          <a:noFill/>
        </p:spPr>
        <p:txBody>
          <a:bodyPr>
            <a:normAutofit fontScale="90000"/>
          </a:bodyPr>
          <a:lstStyle/>
          <a:p>
            <a:r>
              <a:rPr lang="en-US" b="1" u="sng" dirty="0" smtClean="0"/>
              <a:t>Tomb of Mao Zedong</a:t>
            </a:r>
            <a:r>
              <a:rPr lang="en-US" dirty="0" smtClean="0"/>
              <a:t/>
            </a:r>
            <a:br>
              <a:rPr lang="en-US" dirty="0" smtClean="0"/>
            </a:br>
            <a:r>
              <a:rPr lang="en-US" sz="3100" dirty="0" smtClean="0"/>
              <a:t>(Founder of Peoples Republic of China)</a:t>
            </a:r>
            <a:endParaRPr lang="en-US" sz="3100" dirty="0"/>
          </a:p>
        </p:txBody>
      </p:sp>
    </p:spTree>
    <p:extLst>
      <p:ext uri="{BB962C8B-B14F-4D97-AF65-F5344CB8AC3E}">
        <p14:creationId xmlns:p14="http://schemas.microsoft.com/office/powerpoint/2010/main" val="368939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68864" y="6240571"/>
            <a:ext cx="838200" cy="646331"/>
          </a:xfrm>
          <a:prstGeom prst="rect">
            <a:avLst/>
          </a:prstGeom>
          <a:noFill/>
        </p:spPr>
        <p:txBody>
          <a:bodyPr wrap="square" rtlCol="0">
            <a:spAutoFit/>
          </a:bodyPr>
          <a:lstStyle/>
          <a:p>
            <a:pPr algn="r"/>
            <a:r>
              <a:rPr lang="en-US" sz="1200" dirty="0" smtClean="0"/>
              <a:t>Photo by </a:t>
            </a:r>
            <a:r>
              <a:rPr lang="en-US" sz="1200" dirty="0" err="1" smtClean="0"/>
              <a:t>Eman</a:t>
            </a:r>
            <a:r>
              <a:rPr lang="en-US" sz="1200" dirty="0" smtClean="0"/>
              <a:t>, 2007</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33400"/>
            <a:ext cx="8305800" cy="6218003"/>
          </a:xfrm>
          <a:prstGeom prst="rect">
            <a:avLst/>
          </a:prstGeom>
        </p:spPr>
      </p:pic>
      <p:sp>
        <p:nvSpPr>
          <p:cNvPr id="4" name="Title 3"/>
          <p:cNvSpPr>
            <a:spLocks noGrp="1"/>
          </p:cNvSpPr>
          <p:nvPr>
            <p:ph type="title"/>
          </p:nvPr>
        </p:nvSpPr>
        <p:spPr>
          <a:xfrm>
            <a:off x="228600" y="0"/>
            <a:ext cx="8686800" cy="1219200"/>
          </a:xfrm>
        </p:spPr>
        <p:txBody>
          <a:bodyPr>
            <a:normAutofit/>
          </a:bodyPr>
          <a:lstStyle/>
          <a:p>
            <a:r>
              <a:rPr lang="en-US" b="1" u="sng" dirty="0" smtClean="0"/>
              <a:t>Tomb of Abraham, Isaac, and Jacob</a:t>
            </a:r>
            <a:br>
              <a:rPr lang="en-US" b="1" u="sng" dirty="0" smtClean="0"/>
            </a:br>
            <a:r>
              <a:rPr lang="en-US" sz="2800" dirty="0" smtClean="0"/>
              <a:t>(Founders of Judaism)</a:t>
            </a:r>
            <a:endParaRPr lang="en-US" sz="3100" dirty="0"/>
          </a:p>
        </p:txBody>
      </p:sp>
    </p:spTree>
    <p:extLst>
      <p:ext uri="{BB962C8B-B14F-4D97-AF65-F5344CB8AC3E}">
        <p14:creationId xmlns:p14="http://schemas.microsoft.com/office/powerpoint/2010/main" val="1984618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991600" cy="1143000"/>
          </a:xfrm>
        </p:spPr>
        <p:txBody>
          <a:bodyPr>
            <a:normAutofit fontScale="90000"/>
          </a:bodyPr>
          <a:lstStyle/>
          <a:p>
            <a:r>
              <a:rPr lang="en-US" b="1" u="sng" dirty="0" smtClean="0"/>
              <a:t>The Green Dome – tomb of Muhammad</a:t>
            </a:r>
            <a:r>
              <a:rPr lang="en-US" dirty="0" smtClean="0"/>
              <a:t/>
            </a:r>
            <a:br>
              <a:rPr lang="en-US" dirty="0" smtClean="0"/>
            </a:br>
            <a:r>
              <a:rPr lang="en-US" sz="3100" dirty="0" smtClean="0"/>
              <a:t>(founder of Islam)</a:t>
            </a:r>
            <a:endParaRPr lang="en-US" sz="3100" dirty="0"/>
          </a:p>
        </p:txBody>
      </p:sp>
      <p:sp>
        <p:nvSpPr>
          <p:cNvPr id="6" name="TextBox 5"/>
          <p:cNvSpPr txBox="1"/>
          <p:nvPr/>
        </p:nvSpPr>
        <p:spPr>
          <a:xfrm>
            <a:off x="8229600" y="6211669"/>
            <a:ext cx="990600" cy="646331"/>
          </a:xfrm>
          <a:prstGeom prst="rect">
            <a:avLst/>
          </a:prstGeom>
          <a:noFill/>
        </p:spPr>
        <p:txBody>
          <a:bodyPr wrap="square" rtlCol="0">
            <a:spAutoFit/>
          </a:bodyPr>
          <a:lstStyle/>
          <a:p>
            <a:pPr algn="r"/>
            <a:r>
              <a:rPr lang="en-US" sz="1200" dirty="0" smtClean="0"/>
              <a:t>Photo by </a:t>
            </a:r>
            <a:r>
              <a:rPr lang="en-US" sz="1200" dirty="0" err="1" smtClean="0"/>
              <a:t>Noumenon</a:t>
            </a:r>
            <a:r>
              <a:rPr lang="en-US" sz="1200" dirty="0" smtClean="0"/>
              <a:t>, 2006</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 y="1143000"/>
            <a:ext cx="7572375" cy="5715000"/>
          </a:xfrm>
          <a:prstGeom prst="rect">
            <a:avLst/>
          </a:prstGeom>
        </p:spPr>
      </p:pic>
    </p:spTree>
    <p:extLst>
      <p:ext uri="{BB962C8B-B14F-4D97-AF65-F5344CB8AC3E}">
        <p14:creationId xmlns:p14="http://schemas.microsoft.com/office/powerpoint/2010/main" val="4160681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b="1" u="sng" dirty="0" smtClean="0"/>
              <a:t>Temple of the Tooth of Buddha</a:t>
            </a:r>
            <a:r>
              <a:rPr lang="en-US" dirty="0" smtClean="0"/>
              <a:t/>
            </a:r>
            <a:br>
              <a:rPr lang="en-US" dirty="0" smtClean="0"/>
            </a:br>
            <a:r>
              <a:rPr lang="en-US" sz="3100" dirty="0" smtClean="0"/>
              <a:t>(contains some remains from Buddha)</a:t>
            </a:r>
            <a:endParaRPr lang="en-US" sz="3100" dirty="0"/>
          </a:p>
        </p:txBody>
      </p:sp>
      <p:sp>
        <p:nvSpPr>
          <p:cNvPr id="6" name="TextBox 5"/>
          <p:cNvSpPr txBox="1"/>
          <p:nvPr/>
        </p:nvSpPr>
        <p:spPr>
          <a:xfrm>
            <a:off x="7848600" y="6472535"/>
            <a:ext cx="1295400" cy="461665"/>
          </a:xfrm>
          <a:prstGeom prst="rect">
            <a:avLst/>
          </a:prstGeom>
          <a:noFill/>
        </p:spPr>
        <p:txBody>
          <a:bodyPr wrap="square" rtlCol="0">
            <a:spAutoFit/>
          </a:bodyPr>
          <a:lstStyle/>
          <a:p>
            <a:pPr algn="r"/>
            <a:r>
              <a:rPr lang="en-US" sz="1200" dirty="0" smtClean="0"/>
              <a:t>Photo by </a:t>
            </a:r>
            <a:r>
              <a:rPr lang="en-US" sz="1200" dirty="0" err="1" smtClean="0"/>
              <a:t>Jimfbleak</a:t>
            </a:r>
            <a:r>
              <a:rPr lang="en-US" sz="1200" dirty="0" smtClean="0"/>
              <a:t>, 2010</a:t>
            </a:r>
            <a:endParaRPr lang="en-US" sz="1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1157605"/>
            <a:ext cx="5969000" cy="5700395"/>
          </a:xfrm>
          <a:prstGeom prst="rect">
            <a:avLst/>
          </a:prstGeom>
        </p:spPr>
      </p:pic>
    </p:spTree>
    <p:extLst>
      <p:ext uri="{BB962C8B-B14F-4D97-AF65-F5344CB8AC3E}">
        <p14:creationId xmlns:p14="http://schemas.microsoft.com/office/powerpoint/2010/main" val="2693274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0" y="76200"/>
            <a:ext cx="3429000" cy="3505200"/>
          </a:xfrm>
        </p:spPr>
        <p:txBody>
          <a:bodyPr>
            <a:normAutofit/>
          </a:bodyPr>
          <a:lstStyle/>
          <a:p>
            <a:r>
              <a:rPr lang="en-US" b="1" u="sng" dirty="0" smtClean="0"/>
              <a:t>Tomb of </a:t>
            </a:r>
            <a:r>
              <a:rPr lang="zh-CN" altLang="en-US" b="1" u="sng" dirty="0" smtClean="0">
                <a:latin typeface="NSimSun" panose="02010609030101010101" pitchFamily="49" charset="-122"/>
                <a:ea typeface="NSimSun" panose="02010609030101010101" pitchFamily="49" charset="-122"/>
              </a:rPr>
              <a:t>孔子</a:t>
            </a:r>
            <a:r>
              <a:rPr lang="en-US" b="1" u="sng" dirty="0" smtClean="0"/>
              <a:t> (Confucius)</a:t>
            </a:r>
            <a:br>
              <a:rPr lang="en-US" b="1" u="sng" dirty="0" smtClean="0"/>
            </a:br>
            <a:r>
              <a:rPr lang="en-US" sz="3100" dirty="0" smtClean="0"/>
              <a:t>(in </a:t>
            </a:r>
            <a:r>
              <a:rPr lang="en-US" sz="3100" dirty="0" err="1" smtClean="0"/>
              <a:t>Qufu</a:t>
            </a:r>
            <a:r>
              <a:rPr lang="en-US" sz="3100" dirty="0" smtClean="0"/>
              <a:t>, Shandong Province)</a:t>
            </a:r>
            <a:endParaRPr lang="en-US" sz="3100" dirty="0"/>
          </a:p>
        </p:txBody>
      </p:sp>
      <p:sp>
        <p:nvSpPr>
          <p:cNvPr id="6" name="TextBox 5"/>
          <p:cNvSpPr txBox="1"/>
          <p:nvPr/>
        </p:nvSpPr>
        <p:spPr>
          <a:xfrm>
            <a:off x="7848600" y="6472535"/>
            <a:ext cx="1295400" cy="461665"/>
          </a:xfrm>
          <a:prstGeom prst="rect">
            <a:avLst/>
          </a:prstGeom>
          <a:noFill/>
        </p:spPr>
        <p:txBody>
          <a:bodyPr wrap="square" rtlCol="0">
            <a:spAutoFit/>
          </a:bodyPr>
          <a:lstStyle/>
          <a:p>
            <a:pPr algn="r"/>
            <a:r>
              <a:rPr lang="en-US" sz="1200" dirty="0" smtClean="0"/>
              <a:t>Photo by Rolf Mueller, 2005</a:t>
            </a:r>
            <a:endParaRPr lang="en-US"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5143500" cy="6858000"/>
          </a:xfrm>
          <a:prstGeom prst="rect">
            <a:avLst/>
          </a:prstGeom>
        </p:spPr>
      </p:pic>
    </p:spTree>
    <p:extLst>
      <p:ext uri="{BB962C8B-B14F-4D97-AF65-F5344CB8AC3E}">
        <p14:creationId xmlns:p14="http://schemas.microsoft.com/office/powerpoint/2010/main" val="3677460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68864" y="6240571"/>
            <a:ext cx="838200" cy="646331"/>
          </a:xfrm>
          <a:prstGeom prst="rect">
            <a:avLst/>
          </a:prstGeom>
          <a:noFill/>
        </p:spPr>
        <p:txBody>
          <a:bodyPr wrap="square" rtlCol="0">
            <a:spAutoFit/>
          </a:bodyPr>
          <a:lstStyle/>
          <a:p>
            <a:pPr algn="r"/>
            <a:r>
              <a:rPr lang="en-US" sz="1200" dirty="0" smtClean="0"/>
              <a:t>Photo by </a:t>
            </a:r>
            <a:r>
              <a:rPr lang="en-US" sz="1200" dirty="0" err="1" smtClean="0"/>
              <a:t>Cambene</a:t>
            </a:r>
            <a:r>
              <a:rPr lang="en-US" sz="1200" dirty="0" smtClean="0"/>
              <a:t>, 2008</a:t>
            </a:r>
            <a:endParaRPr lang="en-US" sz="1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57250"/>
            <a:ext cx="8001000" cy="6000750"/>
          </a:xfrm>
          <a:prstGeom prst="rect">
            <a:avLst/>
          </a:prstGeom>
        </p:spPr>
      </p:pic>
      <p:sp>
        <p:nvSpPr>
          <p:cNvPr id="4" name="Title 3"/>
          <p:cNvSpPr>
            <a:spLocks noGrp="1"/>
          </p:cNvSpPr>
          <p:nvPr>
            <p:ph type="title"/>
          </p:nvPr>
        </p:nvSpPr>
        <p:spPr>
          <a:xfrm>
            <a:off x="1371600" y="0"/>
            <a:ext cx="6477000" cy="1219200"/>
          </a:xfrm>
          <a:solidFill>
            <a:schemeClr val="bg1"/>
          </a:solidFill>
        </p:spPr>
        <p:txBody>
          <a:bodyPr>
            <a:normAutofit/>
          </a:bodyPr>
          <a:lstStyle/>
          <a:p>
            <a:r>
              <a:rPr lang="en-US" b="1" u="sng" dirty="0" smtClean="0"/>
              <a:t>Tomb of Jesus?</a:t>
            </a:r>
            <a:br>
              <a:rPr lang="en-US" b="1" u="sng" dirty="0" smtClean="0"/>
            </a:br>
            <a:r>
              <a:rPr lang="en-US" sz="2800" dirty="0" smtClean="0"/>
              <a:t>(Founder of Christianity)</a:t>
            </a:r>
            <a:endParaRPr lang="en-US" sz="3100" dirty="0"/>
          </a:p>
        </p:txBody>
      </p:sp>
    </p:spTree>
    <p:extLst>
      <p:ext uri="{BB962C8B-B14F-4D97-AF65-F5344CB8AC3E}">
        <p14:creationId xmlns:p14="http://schemas.microsoft.com/office/powerpoint/2010/main" val="392978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49362"/>
          </a:xfrm>
        </p:spPr>
        <p:txBody>
          <a:bodyPr>
            <a:noAutofit/>
          </a:bodyPr>
          <a:lstStyle/>
          <a:p>
            <a:r>
              <a:rPr lang="en-US" b="1" u="sng" dirty="0" smtClean="0"/>
              <a:t>Some Reasons to Believe </a:t>
            </a:r>
            <a:br>
              <a:rPr lang="en-US" b="1" u="sng" dirty="0" smtClean="0"/>
            </a:br>
            <a:r>
              <a:rPr lang="en-US" b="1" u="sng" dirty="0" smtClean="0"/>
              <a:t>in the Resurrection</a:t>
            </a:r>
            <a:endParaRPr lang="en-US" b="1" u="sng" dirty="0"/>
          </a:p>
        </p:txBody>
      </p:sp>
      <p:sp>
        <p:nvSpPr>
          <p:cNvPr id="3" name="Content Placeholder 2"/>
          <p:cNvSpPr>
            <a:spLocks noGrp="1"/>
          </p:cNvSpPr>
          <p:nvPr>
            <p:ph idx="1"/>
          </p:nvPr>
        </p:nvSpPr>
        <p:spPr>
          <a:xfrm>
            <a:off x="228600" y="1676400"/>
            <a:ext cx="8686800" cy="4953000"/>
          </a:xfrm>
        </p:spPr>
        <p:txBody>
          <a:bodyPr>
            <a:normAutofit/>
          </a:bodyPr>
          <a:lstStyle/>
          <a:p>
            <a:pPr marL="0" indent="0">
              <a:buNone/>
            </a:pPr>
            <a:r>
              <a:rPr lang="en-US" b="1" dirty="0" smtClean="0"/>
              <a:t>1 Corinthians 15:12-14  </a:t>
            </a:r>
            <a:r>
              <a:rPr lang="en-US" dirty="0" smtClean="0"/>
              <a:t>It is the critical truth of the Christian message</a:t>
            </a:r>
          </a:p>
          <a:p>
            <a:r>
              <a:rPr lang="en-US" dirty="0" smtClean="0"/>
              <a:t>Prophecy foretold that it would happen</a:t>
            </a:r>
          </a:p>
          <a:p>
            <a:r>
              <a:rPr lang="en-US" dirty="0" smtClean="0"/>
              <a:t>The bodily resurrection was a unique claim</a:t>
            </a:r>
          </a:p>
          <a:p>
            <a:r>
              <a:rPr lang="en-US" dirty="0" smtClean="0"/>
              <a:t>The tomb was empty</a:t>
            </a:r>
          </a:p>
          <a:p>
            <a:r>
              <a:rPr lang="en-US" dirty="0" smtClean="0"/>
              <a:t>The disciples were changed</a:t>
            </a:r>
          </a:p>
          <a:p>
            <a:r>
              <a:rPr lang="en-US" dirty="0" smtClean="0"/>
              <a:t>The Sabbath was changed</a:t>
            </a:r>
          </a:p>
          <a:p>
            <a:r>
              <a:rPr lang="en-US" dirty="0" smtClean="0"/>
              <a:t>Post resurrection appearances</a:t>
            </a:r>
          </a:p>
        </p:txBody>
      </p:sp>
    </p:spTree>
    <p:extLst>
      <p:ext uri="{BB962C8B-B14F-4D97-AF65-F5344CB8AC3E}">
        <p14:creationId xmlns:p14="http://schemas.microsoft.com/office/powerpoint/2010/main" val="15506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Prophecy foretold that it would happen</a:t>
            </a:r>
            <a:endParaRPr lang="en-US" sz="4000" b="1" u="sng" dirty="0"/>
          </a:p>
        </p:txBody>
      </p:sp>
      <p:sp>
        <p:nvSpPr>
          <p:cNvPr id="3" name="Content Placeholder 2"/>
          <p:cNvSpPr>
            <a:spLocks noGrp="1"/>
          </p:cNvSpPr>
          <p:nvPr>
            <p:ph idx="1"/>
          </p:nvPr>
        </p:nvSpPr>
        <p:spPr>
          <a:xfrm>
            <a:off x="304800" y="1143000"/>
            <a:ext cx="8382000" cy="5181600"/>
          </a:xfrm>
        </p:spPr>
        <p:txBody>
          <a:bodyPr>
            <a:normAutofit lnSpcReduction="10000"/>
          </a:bodyPr>
          <a:lstStyle/>
          <a:p>
            <a:pPr>
              <a:spcAft>
                <a:spcPts val="600"/>
              </a:spcAft>
              <a:buFont typeface="Wingdings" panose="05000000000000000000" pitchFamily="2" charset="2"/>
              <a:buChar char="§"/>
            </a:pPr>
            <a:r>
              <a:rPr lang="en-US" dirty="0" smtClean="0"/>
              <a:t>Looking at the gospels, Jesus predicts the resurrection at least </a:t>
            </a:r>
            <a:r>
              <a:rPr lang="en-US" dirty="0"/>
              <a:t>16 </a:t>
            </a:r>
            <a:r>
              <a:rPr lang="en-US" dirty="0" smtClean="0"/>
              <a:t>times.</a:t>
            </a:r>
          </a:p>
          <a:p>
            <a:pPr>
              <a:spcAft>
                <a:spcPts val="600"/>
              </a:spcAft>
              <a:buFont typeface="Wingdings" panose="05000000000000000000" pitchFamily="2" charset="2"/>
              <a:buChar char="§"/>
            </a:pPr>
            <a:r>
              <a:rPr lang="en-US" b="1" dirty="0" smtClean="0"/>
              <a:t>Matthew 16:21</a:t>
            </a:r>
          </a:p>
          <a:p>
            <a:pPr>
              <a:spcAft>
                <a:spcPts val="600"/>
              </a:spcAft>
              <a:buFont typeface="Wingdings" panose="05000000000000000000" pitchFamily="2" charset="2"/>
              <a:buChar char="§"/>
            </a:pPr>
            <a:r>
              <a:rPr lang="en-US" b="1" dirty="0" smtClean="0"/>
              <a:t>Matthew 20:18,19</a:t>
            </a:r>
          </a:p>
          <a:p>
            <a:pPr>
              <a:spcAft>
                <a:spcPts val="600"/>
              </a:spcAft>
              <a:buFont typeface="Wingdings" panose="05000000000000000000" pitchFamily="2" charset="2"/>
              <a:buChar char="§"/>
            </a:pPr>
            <a:r>
              <a:rPr lang="en-US" b="1" dirty="0" smtClean="0"/>
              <a:t>Luke 9:22</a:t>
            </a:r>
          </a:p>
          <a:p>
            <a:pPr>
              <a:spcAft>
                <a:spcPts val="600"/>
              </a:spcAft>
              <a:buFont typeface="Wingdings" panose="05000000000000000000" pitchFamily="2" charset="2"/>
              <a:buChar char="§"/>
            </a:pPr>
            <a:r>
              <a:rPr lang="en-US" dirty="0" smtClean="0"/>
              <a:t>Many people can estimate their death, but no one else can predict their resurrection</a:t>
            </a:r>
          </a:p>
          <a:p>
            <a:pPr>
              <a:spcAft>
                <a:spcPts val="600"/>
              </a:spcAft>
              <a:buFont typeface="Wingdings" panose="05000000000000000000" pitchFamily="2" charset="2"/>
              <a:buChar char="§"/>
            </a:pPr>
            <a:r>
              <a:rPr lang="en-US" b="1" dirty="0" smtClean="0"/>
              <a:t>John 2:18-22  </a:t>
            </a:r>
            <a:r>
              <a:rPr lang="en-US" dirty="0" smtClean="0"/>
              <a:t>Christ </a:t>
            </a:r>
            <a:r>
              <a:rPr lang="en-US" dirty="0" smtClean="0"/>
              <a:t>said that the resurrection would prove He is God</a:t>
            </a:r>
            <a:endParaRPr lang="en-US" dirty="0" smtClean="0"/>
          </a:p>
        </p:txBody>
      </p:sp>
    </p:spTree>
    <p:extLst>
      <p:ext uri="{BB962C8B-B14F-4D97-AF65-F5344CB8AC3E}">
        <p14:creationId xmlns:p14="http://schemas.microsoft.com/office/powerpoint/2010/main" val="15855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The Bible: a Book of Contrasts</a:t>
            </a:r>
            <a:endParaRPr lang="en-US" b="1" u="sng" dirty="0"/>
          </a:p>
        </p:txBody>
      </p:sp>
      <p:sp>
        <p:nvSpPr>
          <p:cNvPr id="3" name="Content Placeholder 2"/>
          <p:cNvSpPr>
            <a:spLocks noGrp="1"/>
          </p:cNvSpPr>
          <p:nvPr>
            <p:ph idx="1"/>
          </p:nvPr>
        </p:nvSpPr>
        <p:spPr>
          <a:xfrm>
            <a:off x="457200" y="1295400"/>
            <a:ext cx="8229600" cy="4754563"/>
          </a:xfrm>
        </p:spPr>
        <p:txBody>
          <a:bodyPr/>
          <a:lstStyle/>
          <a:p>
            <a:pPr>
              <a:spcAft>
                <a:spcPts val="600"/>
              </a:spcAft>
            </a:pPr>
            <a:r>
              <a:rPr lang="en-US" dirty="0" smtClean="0"/>
              <a:t>A Pharisee and a Tax Collector</a:t>
            </a:r>
          </a:p>
          <a:p>
            <a:pPr>
              <a:spcAft>
                <a:spcPts val="600"/>
              </a:spcAft>
            </a:pPr>
            <a:r>
              <a:rPr lang="en-US" dirty="0" smtClean="0"/>
              <a:t>Houses on the Rock and the Sand</a:t>
            </a:r>
          </a:p>
          <a:p>
            <a:pPr>
              <a:spcAft>
                <a:spcPts val="600"/>
              </a:spcAft>
            </a:pPr>
            <a:r>
              <a:rPr lang="en-US" dirty="0" smtClean="0"/>
              <a:t>Good Soil and Bad Soil</a:t>
            </a:r>
          </a:p>
          <a:p>
            <a:pPr>
              <a:spcAft>
                <a:spcPts val="600"/>
              </a:spcAft>
            </a:pPr>
            <a:r>
              <a:rPr lang="en-US" dirty="0" smtClean="0"/>
              <a:t>Wheat and Tares</a:t>
            </a:r>
          </a:p>
          <a:p>
            <a:pPr>
              <a:spcAft>
                <a:spcPts val="600"/>
              </a:spcAft>
            </a:pPr>
            <a:r>
              <a:rPr lang="en-US" dirty="0" smtClean="0"/>
              <a:t>Wide and Narrow Gates</a:t>
            </a:r>
          </a:p>
          <a:p>
            <a:pPr>
              <a:spcAft>
                <a:spcPts val="600"/>
              </a:spcAft>
            </a:pPr>
            <a:r>
              <a:rPr lang="en-US" dirty="0" smtClean="0"/>
              <a:t>Rich Man and Lazarus</a:t>
            </a:r>
          </a:p>
          <a:p>
            <a:pPr>
              <a:spcAft>
                <a:spcPts val="600"/>
              </a:spcAft>
            </a:pPr>
            <a:r>
              <a:rPr lang="en-US" b="1" dirty="0" smtClean="0"/>
              <a:t>Sinful, Wicked People and Holy, Loving God</a:t>
            </a:r>
            <a:endParaRPr lang="en-US" b="1" dirty="0"/>
          </a:p>
        </p:txBody>
      </p:sp>
    </p:spTree>
    <p:extLst>
      <p:ext uri="{BB962C8B-B14F-4D97-AF65-F5344CB8AC3E}">
        <p14:creationId xmlns:p14="http://schemas.microsoft.com/office/powerpoint/2010/main" val="35211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The Resurrection was a Unique </a:t>
            </a:r>
            <a:r>
              <a:rPr lang="en-US" sz="4000" b="1" u="sng" dirty="0"/>
              <a:t>C</a:t>
            </a:r>
            <a:r>
              <a:rPr lang="en-US" sz="4000" b="1" u="sng" dirty="0" smtClean="0"/>
              <a:t>laim</a:t>
            </a:r>
          </a:p>
        </p:txBody>
      </p:sp>
      <p:sp>
        <p:nvSpPr>
          <p:cNvPr id="3" name="Content Placeholder 2"/>
          <p:cNvSpPr>
            <a:spLocks noGrp="1"/>
          </p:cNvSpPr>
          <p:nvPr>
            <p:ph idx="1"/>
          </p:nvPr>
        </p:nvSpPr>
        <p:spPr>
          <a:xfrm>
            <a:off x="304800" y="1143000"/>
            <a:ext cx="8382000" cy="5181600"/>
          </a:xfrm>
        </p:spPr>
        <p:txBody>
          <a:bodyPr>
            <a:normAutofit fontScale="85000" lnSpcReduction="10000"/>
          </a:bodyPr>
          <a:lstStyle/>
          <a:p>
            <a:r>
              <a:rPr lang="en-US" dirty="0" smtClean="0"/>
              <a:t>We falsely assume </a:t>
            </a:r>
            <a:r>
              <a:rPr lang="en-US" dirty="0"/>
              <a:t>that </a:t>
            </a:r>
            <a:r>
              <a:rPr lang="en-US" dirty="0" smtClean="0"/>
              <a:t>it is easier to fool first-century people than modern-scientific people.  Not so…</a:t>
            </a:r>
          </a:p>
          <a:p>
            <a:r>
              <a:rPr lang="en-US" dirty="0" smtClean="0"/>
              <a:t>The </a:t>
            </a:r>
            <a:r>
              <a:rPr lang="en-US" dirty="0"/>
              <a:t>Greeks and Romans thought that a bodily resurrection was foolish.  </a:t>
            </a:r>
            <a:r>
              <a:rPr lang="en-US" dirty="0" smtClean="0"/>
              <a:t>Plato taught them that at death</a:t>
            </a:r>
            <a:r>
              <a:rPr lang="en-US" dirty="0"/>
              <a:t>, the “evil” body would remain in the grave to free up the “good” </a:t>
            </a:r>
            <a:r>
              <a:rPr lang="en-US" dirty="0" smtClean="0"/>
              <a:t>spirit.</a:t>
            </a:r>
          </a:p>
          <a:p>
            <a:r>
              <a:rPr lang="en-US" dirty="0" smtClean="0"/>
              <a:t>Jewish Sadducees </a:t>
            </a:r>
            <a:r>
              <a:rPr lang="en-US" dirty="0"/>
              <a:t>did not believe that there would be a resurrection (</a:t>
            </a:r>
            <a:r>
              <a:rPr lang="en-US" b="1" dirty="0"/>
              <a:t>Matthew 22:23</a:t>
            </a:r>
            <a:r>
              <a:rPr lang="en-US" dirty="0" smtClean="0"/>
              <a:t>).</a:t>
            </a:r>
          </a:p>
          <a:p>
            <a:r>
              <a:rPr lang="en-US" dirty="0" smtClean="0"/>
              <a:t>Jewish Pharisees </a:t>
            </a:r>
            <a:r>
              <a:rPr lang="en-US" dirty="0"/>
              <a:t>believed in a bodily resurrection, but expected it to only occur at the end of </a:t>
            </a:r>
            <a:r>
              <a:rPr lang="en-US" dirty="0" smtClean="0"/>
              <a:t>time.</a:t>
            </a:r>
          </a:p>
          <a:p>
            <a:r>
              <a:rPr lang="en-US" dirty="0" smtClean="0"/>
              <a:t>If someone found the body of Jesus, Christianity would self-destruct. </a:t>
            </a:r>
          </a:p>
        </p:txBody>
      </p:sp>
    </p:spTree>
    <p:extLst>
      <p:ext uri="{BB962C8B-B14F-4D97-AF65-F5344CB8AC3E}">
        <p14:creationId xmlns:p14="http://schemas.microsoft.com/office/powerpoint/2010/main" val="73054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The tomb was empty</a:t>
            </a:r>
          </a:p>
        </p:txBody>
      </p:sp>
      <p:sp>
        <p:nvSpPr>
          <p:cNvPr id="3" name="Content Placeholder 2"/>
          <p:cNvSpPr>
            <a:spLocks noGrp="1"/>
          </p:cNvSpPr>
          <p:nvPr>
            <p:ph idx="1"/>
          </p:nvPr>
        </p:nvSpPr>
        <p:spPr>
          <a:xfrm>
            <a:off x="228600" y="990600"/>
            <a:ext cx="8534400" cy="5562600"/>
          </a:xfrm>
        </p:spPr>
        <p:txBody>
          <a:bodyPr>
            <a:normAutofit fontScale="70000" lnSpcReduction="20000"/>
          </a:bodyPr>
          <a:lstStyle/>
          <a:p>
            <a:pPr>
              <a:spcAft>
                <a:spcPts val="600"/>
              </a:spcAft>
              <a:buFont typeface="Wingdings" panose="05000000000000000000" pitchFamily="2" charset="2"/>
              <a:buChar char="§"/>
            </a:pPr>
            <a:r>
              <a:rPr lang="en-US" b="1" dirty="0" smtClean="0"/>
              <a:t>Matthew 27:62; 28:2-4,11-15</a:t>
            </a:r>
            <a:r>
              <a:rPr lang="en-US" dirty="0" smtClean="0"/>
              <a:t>. The most convincing evidence comes from the Jewish leaders who had Him killed in the first place:  they never did disprove the empty tomb, just made up a crazy lie.</a:t>
            </a:r>
          </a:p>
          <a:p>
            <a:pPr>
              <a:spcAft>
                <a:spcPts val="600"/>
              </a:spcAft>
              <a:buFont typeface="Wingdings" panose="05000000000000000000" pitchFamily="2" charset="2"/>
              <a:buChar char="§"/>
            </a:pPr>
            <a:r>
              <a:rPr lang="en-US" dirty="0" smtClean="0"/>
              <a:t>Why was the stone was removed?  It was not so that Jesus could get out – it was so that we could look in and believe.</a:t>
            </a:r>
          </a:p>
          <a:p>
            <a:pPr>
              <a:spcAft>
                <a:spcPts val="600"/>
              </a:spcAft>
              <a:buFont typeface="Wingdings" panose="05000000000000000000" pitchFamily="2" charset="2"/>
              <a:buChar char="§"/>
            </a:pPr>
            <a:r>
              <a:rPr lang="en-US" dirty="0" smtClean="0"/>
              <a:t>The linen wrappings which Nicodemus and Joseph bound Christ's body in were still in the empty grave (</a:t>
            </a:r>
            <a:r>
              <a:rPr lang="en-US" b="1" dirty="0" smtClean="0"/>
              <a:t>John 20:6,7</a:t>
            </a:r>
            <a:r>
              <a:rPr lang="en-US" dirty="0" smtClean="0"/>
              <a:t>).  If someone had taken the body of Christ (or if He got up and walked away), why take off His clothes?</a:t>
            </a:r>
          </a:p>
          <a:p>
            <a:pPr>
              <a:spcAft>
                <a:spcPts val="600"/>
              </a:spcAft>
              <a:buFont typeface="Wingdings" panose="05000000000000000000" pitchFamily="2" charset="2"/>
              <a:buChar char="§"/>
            </a:pPr>
            <a:r>
              <a:rPr lang="en-US" dirty="0" smtClean="0"/>
              <a:t>As Peter preaches the truth about the resurrection of Christ at Pentecost, 3000 people believe (</a:t>
            </a:r>
            <a:r>
              <a:rPr lang="en-US" b="1" dirty="0" smtClean="0"/>
              <a:t>Acts 2:32,41</a:t>
            </a:r>
            <a:r>
              <a:rPr lang="en-US" dirty="0" smtClean="0"/>
              <a:t>)!  They were just a short walk from the tomb and could easily go to check it out.</a:t>
            </a:r>
          </a:p>
          <a:p>
            <a:pPr>
              <a:spcAft>
                <a:spcPts val="600"/>
              </a:spcAft>
              <a:buFont typeface="Wingdings" panose="05000000000000000000" pitchFamily="2" charset="2"/>
              <a:buChar char="§"/>
            </a:pPr>
            <a:r>
              <a:rPr lang="en-US" b="1" dirty="0" smtClean="0"/>
              <a:t>Acts 15:5</a:t>
            </a:r>
            <a:r>
              <a:rPr lang="en-US" dirty="0" smtClean="0"/>
              <a:t>  Even some of the Pharisees who initially spread the lies became believers. </a:t>
            </a:r>
          </a:p>
          <a:p>
            <a:pPr>
              <a:spcAft>
                <a:spcPts val="600"/>
              </a:spcAft>
              <a:buFont typeface="Wingdings" panose="05000000000000000000" pitchFamily="2" charset="2"/>
              <a:buChar char="§"/>
            </a:pPr>
            <a:r>
              <a:rPr lang="en-US" dirty="0" smtClean="0"/>
              <a:t>When a famous person or religious leader dies, their grave is made into a beautiful building or monument.  But since Jesus’ tomb was empty, it was quickly forgotten (and probably reused).</a:t>
            </a:r>
          </a:p>
          <a:p>
            <a:pPr>
              <a:spcAft>
                <a:spcPts val="600"/>
              </a:spcAft>
              <a:buFont typeface="Wingdings" panose="05000000000000000000" pitchFamily="2" charset="2"/>
              <a:buChar char="§"/>
            </a:pPr>
            <a:endParaRPr lang="en-US" dirty="0" smtClean="0"/>
          </a:p>
        </p:txBody>
      </p:sp>
    </p:spTree>
    <p:extLst>
      <p:ext uri="{BB962C8B-B14F-4D97-AF65-F5344CB8AC3E}">
        <p14:creationId xmlns:p14="http://schemas.microsoft.com/office/powerpoint/2010/main" val="60193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The disciples were changed</a:t>
            </a:r>
          </a:p>
        </p:txBody>
      </p:sp>
      <p:sp>
        <p:nvSpPr>
          <p:cNvPr id="3" name="Content Placeholder 2"/>
          <p:cNvSpPr>
            <a:spLocks noGrp="1"/>
          </p:cNvSpPr>
          <p:nvPr>
            <p:ph idx="1"/>
          </p:nvPr>
        </p:nvSpPr>
        <p:spPr>
          <a:xfrm>
            <a:off x="304800" y="1143000"/>
            <a:ext cx="8382000" cy="5181600"/>
          </a:xfrm>
        </p:spPr>
        <p:txBody>
          <a:bodyPr>
            <a:normAutofit fontScale="92500"/>
          </a:bodyPr>
          <a:lstStyle/>
          <a:p>
            <a:pPr>
              <a:spcAft>
                <a:spcPts val="600"/>
              </a:spcAft>
              <a:buFont typeface="Wingdings" panose="05000000000000000000" pitchFamily="2" charset="2"/>
              <a:buChar char="§"/>
            </a:pPr>
            <a:r>
              <a:rPr lang="en-US" b="1" dirty="0" smtClean="0"/>
              <a:t>John 20:19 </a:t>
            </a:r>
            <a:r>
              <a:rPr lang="en-US" dirty="0" smtClean="0"/>
              <a:t>– the disciples were hiding behind closed doors in fear.</a:t>
            </a:r>
          </a:p>
          <a:p>
            <a:pPr>
              <a:spcAft>
                <a:spcPts val="600"/>
              </a:spcAft>
              <a:buFont typeface="Wingdings" panose="05000000000000000000" pitchFamily="2" charset="2"/>
              <a:buChar char="§"/>
            </a:pPr>
            <a:r>
              <a:rPr lang="en-US" b="1" dirty="0" smtClean="0"/>
              <a:t>John 21:3 </a:t>
            </a:r>
            <a:r>
              <a:rPr lang="en-US" dirty="0" smtClean="0"/>
              <a:t>– the disciples return to a life of fishing.</a:t>
            </a:r>
          </a:p>
          <a:p>
            <a:pPr>
              <a:spcAft>
                <a:spcPts val="600"/>
              </a:spcAft>
              <a:buFont typeface="Wingdings" panose="05000000000000000000" pitchFamily="2" charset="2"/>
              <a:buChar char="§"/>
            </a:pPr>
            <a:r>
              <a:rPr lang="en-US" b="1" dirty="0" smtClean="0"/>
              <a:t>Acts 2:22,23</a:t>
            </a:r>
            <a:r>
              <a:rPr lang="en-US" dirty="0" smtClean="0"/>
              <a:t> – Now Peter boldly accuses the same massive crowd that condemned Jesus of killing the Messiah, and instructed them to repent. Why?</a:t>
            </a:r>
          </a:p>
          <a:p>
            <a:pPr>
              <a:spcAft>
                <a:spcPts val="600"/>
              </a:spcAft>
              <a:buFont typeface="Wingdings" panose="05000000000000000000" pitchFamily="2" charset="2"/>
              <a:buChar char="§"/>
            </a:pPr>
            <a:r>
              <a:rPr lang="en-US" b="1" dirty="0" smtClean="0"/>
              <a:t>Acts 1:3,8 </a:t>
            </a:r>
            <a:r>
              <a:rPr lang="en-US" dirty="0" smtClean="0"/>
              <a:t>– they were instructed and empowered by the risen Christ to go and preach the gospel.  And they believed it so strongly that each one was willing to die for this truth.</a:t>
            </a:r>
          </a:p>
        </p:txBody>
      </p:sp>
    </p:spTree>
    <p:extLst>
      <p:ext uri="{BB962C8B-B14F-4D97-AF65-F5344CB8AC3E}">
        <p14:creationId xmlns:p14="http://schemas.microsoft.com/office/powerpoint/2010/main" val="1457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The Sabbath was changed</a:t>
            </a:r>
          </a:p>
        </p:txBody>
      </p:sp>
      <p:sp>
        <p:nvSpPr>
          <p:cNvPr id="3" name="Content Placeholder 2"/>
          <p:cNvSpPr>
            <a:spLocks noGrp="1"/>
          </p:cNvSpPr>
          <p:nvPr>
            <p:ph idx="1"/>
          </p:nvPr>
        </p:nvSpPr>
        <p:spPr>
          <a:xfrm>
            <a:off x="304800" y="1143000"/>
            <a:ext cx="8382000" cy="5181600"/>
          </a:xfrm>
        </p:spPr>
        <p:txBody>
          <a:bodyPr>
            <a:normAutofit lnSpcReduction="10000"/>
          </a:bodyPr>
          <a:lstStyle/>
          <a:p>
            <a:pPr>
              <a:spcAft>
                <a:spcPts val="600"/>
              </a:spcAft>
              <a:buFont typeface="Wingdings" panose="05000000000000000000" pitchFamily="2" charset="2"/>
              <a:buChar char="§"/>
            </a:pPr>
            <a:r>
              <a:rPr lang="en-US" b="1" dirty="0" smtClean="0"/>
              <a:t>Mark 3:2  </a:t>
            </a:r>
            <a:r>
              <a:rPr lang="en-US" dirty="0" smtClean="0"/>
              <a:t>The last day of the week </a:t>
            </a:r>
            <a:r>
              <a:rPr lang="en-US" dirty="0" smtClean="0"/>
              <a:t>(Saturday) was </a:t>
            </a:r>
            <a:r>
              <a:rPr lang="en-US" dirty="0" smtClean="0"/>
              <a:t>strongly revered as the Sabbath day. Over 1000 years of culture established this.</a:t>
            </a:r>
          </a:p>
          <a:p>
            <a:pPr>
              <a:spcAft>
                <a:spcPts val="600"/>
              </a:spcAft>
              <a:buFont typeface="Wingdings" panose="05000000000000000000" pitchFamily="2" charset="2"/>
              <a:buChar char="§"/>
            </a:pPr>
            <a:r>
              <a:rPr lang="en-US" b="1" dirty="0" smtClean="0"/>
              <a:t>Acts 20:7  </a:t>
            </a:r>
            <a:r>
              <a:rPr lang="en-US" dirty="0" smtClean="0"/>
              <a:t>Christians quickly shifted to worshiping on “The Lord’s Day” – resurrection Sunday.</a:t>
            </a:r>
          </a:p>
          <a:p>
            <a:pPr>
              <a:spcAft>
                <a:spcPts val="600"/>
              </a:spcAft>
              <a:buFont typeface="Wingdings" panose="05000000000000000000" pitchFamily="2" charset="2"/>
              <a:buChar char="§"/>
            </a:pPr>
            <a:r>
              <a:rPr lang="en-US" dirty="0" smtClean="0"/>
              <a:t>Other than the resurrection, historians have </a:t>
            </a:r>
            <a:r>
              <a:rPr lang="en-US" dirty="0" smtClean="0"/>
              <a:t>no </a:t>
            </a:r>
            <a:r>
              <a:rPr lang="en-US" dirty="0" smtClean="0"/>
              <a:t>other rational explanation </a:t>
            </a:r>
            <a:r>
              <a:rPr lang="en-US" dirty="0" smtClean="0"/>
              <a:t>as to why </a:t>
            </a:r>
            <a:r>
              <a:rPr lang="en-US" dirty="0" smtClean="0"/>
              <a:t>thousands of people would quickly shift over to worship on the first day of the week.</a:t>
            </a:r>
          </a:p>
        </p:txBody>
      </p:sp>
    </p:spTree>
    <p:extLst>
      <p:ext uri="{BB962C8B-B14F-4D97-AF65-F5344CB8AC3E}">
        <p14:creationId xmlns:p14="http://schemas.microsoft.com/office/powerpoint/2010/main" val="27412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Post-resurrection appearances</a:t>
            </a:r>
          </a:p>
        </p:txBody>
      </p:sp>
      <p:sp>
        <p:nvSpPr>
          <p:cNvPr id="3" name="Content Placeholder 2"/>
          <p:cNvSpPr>
            <a:spLocks noGrp="1"/>
          </p:cNvSpPr>
          <p:nvPr>
            <p:ph idx="1"/>
          </p:nvPr>
        </p:nvSpPr>
        <p:spPr>
          <a:xfrm>
            <a:off x="304800" y="1143000"/>
            <a:ext cx="8382000" cy="5181600"/>
          </a:xfrm>
        </p:spPr>
        <p:txBody>
          <a:bodyPr>
            <a:normAutofit fontScale="92500" lnSpcReduction="10000"/>
          </a:bodyPr>
          <a:lstStyle/>
          <a:p>
            <a:pPr>
              <a:spcAft>
                <a:spcPts val="600"/>
              </a:spcAft>
              <a:buFont typeface="Wingdings" panose="05000000000000000000" pitchFamily="2" charset="2"/>
              <a:buChar char="§"/>
            </a:pPr>
            <a:r>
              <a:rPr lang="en-US" b="1" dirty="0" smtClean="0"/>
              <a:t>Acts 1:3  </a:t>
            </a:r>
            <a:r>
              <a:rPr lang="en-US" dirty="0" smtClean="0"/>
              <a:t>Many times the Bible speaks of appearances that Christ made following His resurrection</a:t>
            </a:r>
          </a:p>
          <a:p>
            <a:pPr>
              <a:spcAft>
                <a:spcPts val="600"/>
              </a:spcAft>
              <a:buFont typeface="Wingdings" panose="05000000000000000000" pitchFamily="2" charset="2"/>
              <a:buChar char="§"/>
            </a:pPr>
            <a:r>
              <a:rPr lang="en-US" b="1" dirty="0" smtClean="0"/>
              <a:t>1 Corinthians 15:6  </a:t>
            </a:r>
            <a:r>
              <a:rPr lang="en-US" dirty="0" smtClean="0"/>
              <a:t>claims that Christ appeared </a:t>
            </a:r>
            <a:r>
              <a:rPr lang="en-US" dirty="0" smtClean="0"/>
              <a:t>to </a:t>
            </a:r>
            <a:r>
              <a:rPr lang="en-US" dirty="0" smtClean="0"/>
              <a:t>over 500 </a:t>
            </a:r>
            <a:r>
              <a:rPr lang="en-US" dirty="0" smtClean="0"/>
              <a:t>people at one time, </a:t>
            </a:r>
            <a:r>
              <a:rPr lang="en-US" dirty="0" smtClean="0"/>
              <a:t>most of whom were still alive to confirm the truth of his writing.  </a:t>
            </a:r>
          </a:p>
          <a:p>
            <a:pPr>
              <a:spcAft>
                <a:spcPts val="600"/>
              </a:spcAft>
              <a:buFont typeface="Wingdings" panose="05000000000000000000" pitchFamily="2" charset="2"/>
              <a:buChar char="§"/>
            </a:pPr>
            <a:r>
              <a:rPr lang="en-US" dirty="0" smtClean="0"/>
              <a:t>A single, sad person might imagine (or hallucinate) that a loved one has returned from the dead, but 500 witnesses are enough to convince a court of law, and were enough to transform the city of Jerusalem (and the entire world).</a:t>
            </a:r>
          </a:p>
        </p:txBody>
      </p:sp>
    </p:spTree>
    <p:extLst>
      <p:ext uri="{BB962C8B-B14F-4D97-AF65-F5344CB8AC3E}">
        <p14:creationId xmlns:p14="http://schemas.microsoft.com/office/powerpoint/2010/main" val="27412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Autofit/>
          </a:bodyPr>
          <a:lstStyle/>
          <a:p>
            <a:r>
              <a:rPr lang="en-US" sz="4000" b="1" u="sng" dirty="0" smtClean="0"/>
              <a:t>So What?</a:t>
            </a:r>
          </a:p>
        </p:txBody>
      </p:sp>
      <p:sp>
        <p:nvSpPr>
          <p:cNvPr id="3" name="Content Placeholder 2"/>
          <p:cNvSpPr>
            <a:spLocks noGrp="1"/>
          </p:cNvSpPr>
          <p:nvPr>
            <p:ph idx="1"/>
          </p:nvPr>
        </p:nvSpPr>
        <p:spPr>
          <a:xfrm>
            <a:off x="304800" y="1143000"/>
            <a:ext cx="8382000" cy="5181600"/>
          </a:xfrm>
        </p:spPr>
        <p:txBody>
          <a:bodyPr>
            <a:normAutofit fontScale="92500" lnSpcReduction="20000"/>
          </a:bodyPr>
          <a:lstStyle/>
          <a:p>
            <a:pPr>
              <a:spcAft>
                <a:spcPts val="600"/>
              </a:spcAft>
              <a:buFont typeface="Wingdings" panose="05000000000000000000" pitchFamily="2" charset="2"/>
              <a:buChar char="§"/>
            </a:pPr>
            <a:r>
              <a:rPr lang="en-US" dirty="0" smtClean="0"/>
              <a:t>In a broken world full of sin and sinners, God’s </a:t>
            </a:r>
            <a:r>
              <a:rPr lang="en-US" smtClean="0"/>
              <a:t>grace and love </a:t>
            </a:r>
            <a:r>
              <a:rPr lang="en-US" dirty="0" smtClean="0"/>
              <a:t>shines like the sun!</a:t>
            </a:r>
          </a:p>
          <a:p>
            <a:pPr>
              <a:spcAft>
                <a:spcPts val="600"/>
              </a:spcAft>
              <a:buFont typeface="Wingdings" panose="05000000000000000000" pitchFamily="2" charset="2"/>
              <a:buChar char="§"/>
            </a:pPr>
            <a:r>
              <a:rPr lang="en-US" dirty="0" smtClean="0"/>
              <a:t>Our future hope is based on an historical fact.</a:t>
            </a:r>
          </a:p>
          <a:p>
            <a:pPr>
              <a:spcAft>
                <a:spcPts val="600"/>
              </a:spcAft>
              <a:buFont typeface="Wingdings" panose="05000000000000000000" pitchFamily="2" charset="2"/>
              <a:buChar char="§"/>
            </a:pPr>
            <a:r>
              <a:rPr lang="en-US" dirty="0" smtClean="0"/>
              <a:t>We have the amazing privilege of praying to a risen, living Savior! </a:t>
            </a:r>
          </a:p>
          <a:p>
            <a:pPr>
              <a:spcAft>
                <a:spcPts val="600"/>
              </a:spcAft>
              <a:buFont typeface="Wingdings" panose="05000000000000000000" pitchFamily="2" charset="2"/>
              <a:buChar char="§"/>
            </a:pPr>
            <a:r>
              <a:rPr lang="en-US" dirty="0" smtClean="0"/>
              <a:t>There is reasonable proof that Jesus actually did rise from the grave.  God calls us to believe something that we did not see (faith), but doesn’t leave us without evidence.  </a:t>
            </a:r>
          </a:p>
          <a:p>
            <a:pPr>
              <a:spcAft>
                <a:spcPts val="600"/>
              </a:spcAft>
              <a:buFont typeface="Wingdings" panose="05000000000000000000" pitchFamily="2" charset="2"/>
              <a:buChar char="§"/>
            </a:pPr>
            <a:r>
              <a:rPr lang="en-US" dirty="0" smtClean="0"/>
              <a:t>Faith in the person of Christ and in His resurrection is the most important faith a person will ever have (</a:t>
            </a:r>
            <a:r>
              <a:rPr lang="en-US" b="1" dirty="0" smtClean="0"/>
              <a:t>Romans 10:8,9</a:t>
            </a:r>
            <a:r>
              <a:rPr lang="en-US" dirty="0" smtClean="0"/>
              <a:t>).</a:t>
            </a:r>
          </a:p>
        </p:txBody>
      </p:sp>
    </p:spTree>
    <p:extLst>
      <p:ext uri="{BB962C8B-B14F-4D97-AF65-F5344CB8AC3E}">
        <p14:creationId xmlns:p14="http://schemas.microsoft.com/office/powerpoint/2010/main" val="272425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b="1" u="sng" dirty="0" smtClean="0"/>
              <a:t>Fickle Wicked People</a:t>
            </a:r>
            <a:br>
              <a:rPr lang="en-US" b="1" u="sng" dirty="0" smtClean="0"/>
            </a:br>
            <a:r>
              <a:rPr lang="en-US" sz="3600" dirty="0" smtClean="0"/>
              <a:t>(quickly changing opinion)</a:t>
            </a:r>
            <a:endParaRPr lang="en-US" dirty="0"/>
          </a:p>
        </p:txBody>
      </p:sp>
      <p:sp>
        <p:nvSpPr>
          <p:cNvPr id="3" name="Content Placeholder 2"/>
          <p:cNvSpPr>
            <a:spLocks noGrp="1"/>
          </p:cNvSpPr>
          <p:nvPr>
            <p:ph idx="1"/>
          </p:nvPr>
        </p:nvSpPr>
        <p:spPr>
          <a:xfrm>
            <a:off x="457200" y="1752600"/>
            <a:ext cx="8229600" cy="4373563"/>
          </a:xfrm>
        </p:spPr>
        <p:txBody>
          <a:bodyPr/>
          <a:lstStyle/>
          <a:p>
            <a:pPr>
              <a:spcAft>
                <a:spcPts val="600"/>
              </a:spcAft>
              <a:buFont typeface="Wingdings" panose="05000000000000000000" pitchFamily="2" charset="2"/>
              <a:buChar char="§"/>
            </a:pPr>
            <a:r>
              <a:rPr lang="en-US" b="1" dirty="0" smtClean="0"/>
              <a:t>Mark 11:8-10  </a:t>
            </a:r>
            <a:r>
              <a:rPr lang="en-US" dirty="0" smtClean="0"/>
              <a:t>A Joyful Welcome</a:t>
            </a:r>
          </a:p>
          <a:p>
            <a:pPr>
              <a:spcAft>
                <a:spcPts val="600"/>
              </a:spcAft>
              <a:buFont typeface="Wingdings" panose="05000000000000000000" pitchFamily="2" charset="2"/>
              <a:buChar char="§"/>
            </a:pPr>
            <a:r>
              <a:rPr lang="en-US" b="1" dirty="0" smtClean="0"/>
              <a:t>Mark 15:12-15  </a:t>
            </a:r>
            <a:r>
              <a:rPr lang="en-US" dirty="0" smtClean="0"/>
              <a:t>Crucify Him!</a:t>
            </a:r>
          </a:p>
          <a:p>
            <a:pPr>
              <a:spcAft>
                <a:spcPts val="600"/>
              </a:spcAft>
              <a:buFont typeface="Wingdings" panose="05000000000000000000" pitchFamily="2" charset="2"/>
              <a:buChar char="§"/>
            </a:pPr>
            <a:r>
              <a:rPr lang="en-US" b="1" dirty="0" smtClean="0"/>
              <a:t>Mark 15:29-30  </a:t>
            </a:r>
            <a:r>
              <a:rPr lang="en-US" dirty="0" smtClean="0"/>
              <a:t>Shouting and Cursing</a:t>
            </a:r>
          </a:p>
          <a:p>
            <a:pPr>
              <a:spcAft>
                <a:spcPts val="600"/>
              </a:spcAft>
              <a:buFont typeface="Wingdings" panose="05000000000000000000" pitchFamily="2" charset="2"/>
              <a:buChar char="§"/>
            </a:pPr>
            <a:r>
              <a:rPr lang="en-US" u="sng" dirty="0" smtClean="0"/>
              <a:t>Why</a:t>
            </a:r>
            <a:r>
              <a:rPr lang="en-US" dirty="0" smtClean="0"/>
              <a:t>?</a:t>
            </a:r>
          </a:p>
          <a:p>
            <a:pPr lvl="1">
              <a:spcAft>
                <a:spcPts val="600"/>
              </a:spcAft>
              <a:buFont typeface="Wingdings" panose="05000000000000000000" pitchFamily="2" charset="2"/>
              <a:buChar char="§"/>
            </a:pPr>
            <a:r>
              <a:rPr lang="en-US" dirty="0" smtClean="0"/>
              <a:t>He didn’t do what they expected</a:t>
            </a:r>
          </a:p>
          <a:p>
            <a:pPr lvl="1">
              <a:spcAft>
                <a:spcPts val="600"/>
              </a:spcAft>
              <a:buFont typeface="Wingdings" panose="05000000000000000000" pitchFamily="2" charset="2"/>
              <a:buChar char="§"/>
            </a:pPr>
            <a:r>
              <a:rPr lang="en-US" dirty="0" smtClean="0"/>
              <a:t>Do we get angry when God doesn’t follow our plan?</a:t>
            </a:r>
            <a:endParaRPr lang="en-US" dirty="0"/>
          </a:p>
        </p:txBody>
      </p:sp>
    </p:spTree>
    <p:extLst>
      <p:ext uri="{BB962C8B-B14F-4D97-AF65-F5344CB8AC3E}">
        <p14:creationId xmlns:p14="http://schemas.microsoft.com/office/powerpoint/2010/main" val="14598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b="1" u="sng" dirty="0" smtClean="0"/>
              <a:t>Ignorant Wicked People</a:t>
            </a:r>
            <a:br>
              <a:rPr lang="en-US" b="1" u="sng" dirty="0" smtClean="0"/>
            </a:br>
            <a:r>
              <a:rPr lang="en-US" sz="3600" dirty="0" smtClean="0"/>
              <a:t>(low value for human life)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a:spcAft>
                <a:spcPts val="600"/>
              </a:spcAft>
              <a:buFont typeface="Wingdings" panose="05000000000000000000" pitchFamily="2" charset="2"/>
              <a:buChar char="§"/>
            </a:pPr>
            <a:r>
              <a:rPr lang="en-US" b="1" dirty="0" smtClean="0"/>
              <a:t>Mark 15:16-20  </a:t>
            </a:r>
            <a:r>
              <a:rPr lang="en-US" dirty="0" smtClean="0"/>
              <a:t>Torture and Mocking</a:t>
            </a:r>
          </a:p>
          <a:p>
            <a:pPr>
              <a:spcAft>
                <a:spcPts val="600"/>
              </a:spcAft>
              <a:buFont typeface="Wingdings" panose="05000000000000000000" pitchFamily="2" charset="2"/>
              <a:buChar char="§"/>
            </a:pPr>
            <a:r>
              <a:rPr lang="en-US" b="1" dirty="0" smtClean="0"/>
              <a:t>Genesis 3:17-19  </a:t>
            </a:r>
            <a:r>
              <a:rPr lang="en-US" dirty="0" smtClean="0"/>
              <a:t>Bearing our Curse</a:t>
            </a:r>
          </a:p>
          <a:p>
            <a:pPr>
              <a:spcAft>
                <a:spcPts val="600"/>
              </a:spcAft>
              <a:buFont typeface="Wingdings" panose="05000000000000000000" pitchFamily="2" charset="2"/>
              <a:buChar char="§"/>
            </a:pPr>
            <a:r>
              <a:rPr lang="en-US" b="1" dirty="0" smtClean="0"/>
              <a:t>Mark 15:24  </a:t>
            </a:r>
            <a:r>
              <a:rPr lang="en-US" dirty="0" smtClean="0"/>
              <a:t>What can I get for Myself?</a:t>
            </a:r>
          </a:p>
        </p:txBody>
      </p:sp>
    </p:spTree>
    <p:extLst>
      <p:ext uri="{BB962C8B-B14F-4D97-AF65-F5344CB8AC3E}">
        <p14:creationId xmlns:p14="http://schemas.microsoft.com/office/powerpoint/2010/main" val="2006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b="1" u="sng" dirty="0" smtClean="0"/>
              <a:t>Religious Wicked People</a:t>
            </a:r>
            <a:br>
              <a:rPr lang="en-US" b="1" u="sng" dirty="0" smtClean="0"/>
            </a:br>
            <a:r>
              <a:rPr lang="en-US" sz="3600" dirty="0" smtClean="0"/>
              <a:t>(looking good while ignoring truth)</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a:spcAft>
                <a:spcPts val="600"/>
              </a:spcAft>
              <a:buFont typeface="Wingdings" panose="05000000000000000000" pitchFamily="2" charset="2"/>
              <a:buChar char="§"/>
            </a:pPr>
            <a:r>
              <a:rPr lang="en-US" b="1" dirty="0" smtClean="0"/>
              <a:t>John 11:47-50,53 </a:t>
            </a:r>
            <a:r>
              <a:rPr lang="en-US" dirty="0" smtClean="0"/>
              <a:t> Silencing the truth</a:t>
            </a:r>
          </a:p>
          <a:p>
            <a:pPr>
              <a:spcAft>
                <a:spcPts val="600"/>
              </a:spcAft>
              <a:buFont typeface="Wingdings" panose="05000000000000000000" pitchFamily="2" charset="2"/>
              <a:buChar char="§"/>
            </a:pPr>
            <a:r>
              <a:rPr lang="en-US" b="1" dirty="0" smtClean="0"/>
              <a:t>Mark 14:61-65  </a:t>
            </a:r>
            <a:r>
              <a:rPr lang="en-US" dirty="0" smtClean="0"/>
              <a:t>An illegal trial</a:t>
            </a:r>
          </a:p>
          <a:p>
            <a:pPr>
              <a:spcAft>
                <a:spcPts val="600"/>
              </a:spcAft>
              <a:buFont typeface="Wingdings" panose="05000000000000000000" pitchFamily="2" charset="2"/>
              <a:buChar char="§"/>
            </a:pPr>
            <a:r>
              <a:rPr lang="en-US" b="1" dirty="0" smtClean="0"/>
              <a:t>Mark 15:31  </a:t>
            </a:r>
            <a:r>
              <a:rPr lang="en-US" dirty="0" smtClean="0"/>
              <a:t>He saved others, but not Himself</a:t>
            </a:r>
          </a:p>
          <a:p>
            <a:pPr>
              <a:spcAft>
                <a:spcPts val="600"/>
              </a:spcAft>
              <a:buFont typeface="Wingdings" panose="05000000000000000000" pitchFamily="2" charset="2"/>
              <a:buChar char="§"/>
            </a:pPr>
            <a:r>
              <a:rPr lang="en-US" b="1" dirty="0" smtClean="0"/>
              <a:t>Mark 15:32  </a:t>
            </a:r>
            <a:r>
              <a:rPr lang="en-US" dirty="0" smtClean="0"/>
              <a:t>Knowing His claims while leading the curses</a:t>
            </a:r>
          </a:p>
        </p:txBody>
      </p:sp>
    </p:spTree>
    <p:extLst>
      <p:ext uri="{BB962C8B-B14F-4D97-AF65-F5344CB8AC3E}">
        <p14:creationId xmlns:p14="http://schemas.microsoft.com/office/powerpoint/2010/main" val="61776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b="1" u="sng" dirty="0" smtClean="0"/>
              <a:t>The Holy, Loving God</a:t>
            </a:r>
            <a:br>
              <a:rPr lang="en-US" b="1" u="sng" dirty="0" smtClean="0"/>
            </a:br>
            <a:r>
              <a:rPr lang="en-US" sz="3600" dirty="0" smtClean="0"/>
              <a:t>(He chose not to save Himself)</a:t>
            </a:r>
            <a:endParaRPr lang="en-US" dirty="0"/>
          </a:p>
        </p:txBody>
      </p:sp>
      <p:sp>
        <p:nvSpPr>
          <p:cNvPr id="3" name="Content Placeholder 2"/>
          <p:cNvSpPr>
            <a:spLocks noGrp="1"/>
          </p:cNvSpPr>
          <p:nvPr>
            <p:ph idx="1"/>
          </p:nvPr>
        </p:nvSpPr>
        <p:spPr>
          <a:xfrm>
            <a:off x="457200" y="1752600"/>
            <a:ext cx="8229600" cy="4373563"/>
          </a:xfrm>
        </p:spPr>
        <p:txBody>
          <a:bodyPr>
            <a:normAutofit lnSpcReduction="10000"/>
          </a:bodyPr>
          <a:lstStyle/>
          <a:p>
            <a:pPr>
              <a:spcAft>
                <a:spcPts val="600"/>
              </a:spcAft>
              <a:buFont typeface="Wingdings" panose="05000000000000000000" pitchFamily="2" charset="2"/>
              <a:buChar char="§"/>
            </a:pPr>
            <a:r>
              <a:rPr lang="en-US" b="1" dirty="0" smtClean="0"/>
              <a:t>Luke 23:34 </a:t>
            </a:r>
            <a:r>
              <a:rPr lang="en-US" dirty="0" smtClean="0"/>
              <a:t> “Father, forgive them…”</a:t>
            </a:r>
          </a:p>
          <a:p>
            <a:pPr marL="0" indent="0">
              <a:spcAft>
                <a:spcPts val="600"/>
              </a:spcAft>
              <a:buNone/>
            </a:pPr>
            <a:r>
              <a:rPr lang="en-US" dirty="0" smtClean="0"/>
              <a:t>And they were forgiven:</a:t>
            </a:r>
          </a:p>
          <a:p>
            <a:pPr>
              <a:spcAft>
                <a:spcPts val="600"/>
              </a:spcAft>
              <a:buFont typeface="Wingdings" panose="05000000000000000000" pitchFamily="2" charset="2"/>
              <a:buChar char="§"/>
            </a:pPr>
            <a:r>
              <a:rPr lang="en-US" b="1" dirty="0" smtClean="0"/>
              <a:t>Luke 23:47  </a:t>
            </a:r>
            <a:r>
              <a:rPr lang="en-US" dirty="0"/>
              <a:t>F</a:t>
            </a:r>
            <a:r>
              <a:rPr lang="en-US" dirty="0" smtClean="0"/>
              <a:t>rom ignorance to belief</a:t>
            </a:r>
          </a:p>
          <a:p>
            <a:pPr>
              <a:spcAft>
                <a:spcPts val="600"/>
              </a:spcAft>
              <a:buFont typeface="Wingdings" panose="05000000000000000000" pitchFamily="2" charset="2"/>
              <a:buChar char="§"/>
            </a:pPr>
            <a:r>
              <a:rPr lang="en-US" b="1" dirty="0" smtClean="0"/>
              <a:t>Acts 2:36,37  </a:t>
            </a:r>
            <a:r>
              <a:rPr lang="en-US" dirty="0" smtClean="0"/>
              <a:t>From fickle to faithful</a:t>
            </a:r>
          </a:p>
          <a:p>
            <a:pPr>
              <a:spcAft>
                <a:spcPts val="600"/>
              </a:spcAft>
              <a:buFont typeface="Wingdings" panose="05000000000000000000" pitchFamily="2" charset="2"/>
              <a:buChar char="§"/>
            </a:pPr>
            <a:r>
              <a:rPr lang="en-US" b="1" dirty="0" smtClean="0"/>
              <a:t>Acts 6:7  </a:t>
            </a:r>
            <a:r>
              <a:rPr lang="en-US" dirty="0" smtClean="0"/>
              <a:t>From religion to relationship</a:t>
            </a:r>
          </a:p>
          <a:p>
            <a:pPr>
              <a:spcAft>
                <a:spcPts val="600"/>
              </a:spcAft>
              <a:buFont typeface="Wingdings" panose="05000000000000000000" pitchFamily="2" charset="2"/>
              <a:buChar char="§"/>
            </a:pPr>
            <a:r>
              <a:rPr lang="en-US" b="1" dirty="0" smtClean="0"/>
              <a:t>Romans 5:10  </a:t>
            </a:r>
            <a:r>
              <a:rPr lang="en-US" dirty="0" smtClean="0"/>
              <a:t>We were His enemies, but are now His children</a:t>
            </a:r>
          </a:p>
        </p:txBody>
      </p:sp>
    </p:spTree>
    <p:extLst>
      <p:ext uri="{BB962C8B-B14F-4D97-AF65-F5344CB8AC3E}">
        <p14:creationId xmlns:p14="http://schemas.microsoft.com/office/powerpoint/2010/main" val="33115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Burial Places of Famous Leaders</a:t>
            </a:r>
            <a:endParaRPr lang="en-US" dirty="0"/>
          </a:p>
        </p:txBody>
      </p:sp>
    </p:spTree>
    <p:extLst>
      <p:ext uri="{BB962C8B-B14F-4D97-AF65-F5344CB8AC3E}">
        <p14:creationId xmlns:p14="http://schemas.microsoft.com/office/powerpoint/2010/main" val="879447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82"/>
            <a:ext cx="9133490" cy="6850118"/>
          </a:xfrm>
          <a:prstGeom prst="rect">
            <a:avLst/>
          </a:prstGeom>
        </p:spPr>
      </p:pic>
      <p:sp>
        <p:nvSpPr>
          <p:cNvPr id="4" name="Title 3"/>
          <p:cNvSpPr>
            <a:spLocks noGrp="1"/>
          </p:cNvSpPr>
          <p:nvPr>
            <p:ph type="title"/>
          </p:nvPr>
        </p:nvSpPr>
        <p:spPr>
          <a:xfrm>
            <a:off x="1676400" y="0"/>
            <a:ext cx="5791200" cy="1143000"/>
          </a:xfrm>
          <a:solidFill>
            <a:schemeClr val="tx2">
              <a:lumMod val="20000"/>
              <a:lumOff val="80000"/>
            </a:schemeClr>
          </a:solidFill>
        </p:spPr>
        <p:txBody>
          <a:bodyPr>
            <a:normAutofit fontScale="90000"/>
          </a:bodyPr>
          <a:lstStyle/>
          <a:p>
            <a:r>
              <a:rPr lang="en-US" b="1" u="sng" dirty="0" smtClean="0"/>
              <a:t>Tomb of Tutankhamun</a:t>
            </a:r>
            <a:r>
              <a:rPr lang="en-US" dirty="0" smtClean="0"/>
              <a:t/>
            </a:r>
            <a:br>
              <a:rPr lang="en-US" dirty="0" smtClean="0"/>
            </a:br>
            <a:r>
              <a:rPr lang="en-US" sz="3100" dirty="0" smtClean="0"/>
              <a:t>(Egyptian Ruler until 1323 BC)</a:t>
            </a:r>
            <a:endParaRPr lang="en-US" sz="31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76400"/>
            <a:ext cx="6146800" cy="4610100"/>
          </a:xfrm>
          <a:prstGeom prst="rect">
            <a:avLst/>
          </a:prstGeom>
        </p:spPr>
      </p:pic>
    </p:spTree>
    <p:extLst>
      <p:ext uri="{BB962C8B-B14F-4D97-AF65-F5344CB8AC3E}">
        <p14:creationId xmlns:p14="http://schemas.microsoft.com/office/powerpoint/2010/main" val="22911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6458"/>
            <a:ext cx="9144000" cy="6101542"/>
          </a:xfrm>
          <a:prstGeom prst="rect">
            <a:avLst/>
          </a:prstGeom>
        </p:spPr>
      </p:pic>
      <p:sp>
        <p:nvSpPr>
          <p:cNvPr id="4" name="Title 3"/>
          <p:cNvSpPr>
            <a:spLocks noGrp="1"/>
          </p:cNvSpPr>
          <p:nvPr>
            <p:ph type="title"/>
          </p:nvPr>
        </p:nvSpPr>
        <p:spPr>
          <a:xfrm>
            <a:off x="1676400" y="0"/>
            <a:ext cx="5791200" cy="1143000"/>
          </a:xfrm>
          <a:solidFill>
            <a:schemeClr val="bg1"/>
          </a:solidFill>
        </p:spPr>
        <p:txBody>
          <a:bodyPr>
            <a:normAutofit fontScale="90000"/>
          </a:bodyPr>
          <a:lstStyle/>
          <a:p>
            <a:r>
              <a:rPr lang="en-US" b="1" u="sng" dirty="0" smtClean="0"/>
              <a:t>Tomb of Julius Caesar</a:t>
            </a:r>
            <a:r>
              <a:rPr lang="en-US" dirty="0" smtClean="0"/>
              <a:t/>
            </a:r>
            <a:br>
              <a:rPr lang="en-US" dirty="0" smtClean="0"/>
            </a:br>
            <a:r>
              <a:rPr lang="en-US" sz="3100" dirty="0" smtClean="0"/>
              <a:t>(Roman Ruler until 42 AD)</a:t>
            </a:r>
            <a:endParaRPr lang="en-US" sz="3100" dirty="0"/>
          </a:p>
        </p:txBody>
      </p:sp>
    </p:spTree>
    <p:extLst>
      <p:ext uri="{BB962C8B-B14F-4D97-AF65-F5344CB8AC3E}">
        <p14:creationId xmlns:p14="http://schemas.microsoft.com/office/powerpoint/2010/main" val="703002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2501</Words>
  <Application>Microsoft Office PowerPoint</Application>
  <PresentationFormat>On-screen Show (4:3)</PresentationFormat>
  <Paragraphs>134</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Crucifixion  and Resurrection of Jesus</vt:lpstr>
      <vt:lpstr>The Bible: a Book of Contrasts</vt:lpstr>
      <vt:lpstr>Fickle Wicked People (quickly changing opinion)</vt:lpstr>
      <vt:lpstr>Ignorant Wicked People (low value for human life)</vt:lpstr>
      <vt:lpstr>Religious Wicked People (looking good while ignoring truth)</vt:lpstr>
      <vt:lpstr>The Holy, Loving God (He chose not to save Himself)</vt:lpstr>
      <vt:lpstr>Burial Places of Famous Leaders</vt:lpstr>
      <vt:lpstr>Tomb of Tutankhamun (Egyptian Ruler until 1323 BC)</vt:lpstr>
      <vt:lpstr>Tomb of Julius Caesar (Roman Ruler until 42 AD)</vt:lpstr>
      <vt:lpstr>Tomb of George Washington (First President of USA until 1797)</vt:lpstr>
      <vt:lpstr>Tomb of Vladimir Lenin (Leader of Soviet Union until 1924)</vt:lpstr>
      <vt:lpstr>Tomb of Mao Zedong (Founder of Peoples Republic of China)</vt:lpstr>
      <vt:lpstr>Tomb of Abraham, Isaac, and Jacob (Founders of Judaism)</vt:lpstr>
      <vt:lpstr>The Green Dome – tomb of Muhammad (founder of Islam)</vt:lpstr>
      <vt:lpstr>Temple of the Tooth of Buddha (contains some remains from Buddha)</vt:lpstr>
      <vt:lpstr>Tomb of 孔子 (Confucius) (in Qufu, Shandong Province)</vt:lpstr>
      <vt:lpstr>Tomb of Jesus? (Founder of Christianity)</vt:lpstr>
      <vt:lpstr>Some Reasons to Believe  in the Resurrection</vt:lpstr>
      <vt:lpstr>Prophecy foretold that it would happen</vt:lpstr>
      <vt:lpstr>The Resurrection was a Unique Claim</vt:lpstr>
      <vt:lpstr>The tomb was empty</vt:lpstr>
      <vt:lpstr>The disciples were changed</vt:lpstr>
      <vt:lpstr>The Sabbath was changed</vt:lpstr>
      <vt:lpstr>Post-resurrection appearances</vt:lpstr>
      <vt:lpstr>So What?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Crucifixion and Resurrection of Jesus</dc:title>
  <dc:creator>Multiple Authors</dc:creator>
  <cp:lastModifiedBy>Multiple Authors</cp:lastModifiedBy>
  <cp:revision>15</cp:revision>
  <cp:lastPrinted>2020-04-09T11:25:08Z</cp:lastPrinted>
  <dcterms:created xsi:type="dcterms:W3CDTF">2020-04-09T00:12:12Z</dcterms:created>
  <dcterms:modified xsi:type="dcterms:W3CDTF">2020-04-09T14:02:56Z</dcterms:modified>
</cp:coreProperties>
</file>