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35" r:id="rId3"/>
    <p:sldId id="327" r:id="rId4"/>
    <p:sldId id="359" r:id="rId5"/>
    <p:sldId id="360" r:id="rId6"/>
    <p:sldId id="361" r:id="rId7"/>
    <p:sldId id="329" r:id="rId8"/>
    <p:sldId id="260" r:id="rId9"/>
    <p:sldId id="321" r:id="rId10"/>
    <p:sldId id="320" r:id="rId11"/>
    <p:sldId id="330" r:id="rId12"/>
    <p:sldId id="333" r:id="rId13"/>
    <p:sldId id="337" r:id="rId14"/>
    <p:sldId id="362" r:id="rId15"/>
    <p:sldId id="334" r:id="rId1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0399" autoAdjust="0"/>
  </p:normalViewPr>
  <p:slideViewPr>
    <p:cSldViewPr>
      <p:cViewPr varScale="1">
        <p:scale>
          <a:sx n="92" d="100"/>
          <a:sy n="92" d="100"/>
        </p:scale>
        <p:origin x="1776" y="78"/>
      </p:cViewPr>
      <p:guideLst>
        <p:guide orient="horz" pos="2160"/>
        <p:guide pos="2880"/>
      </p:guideLst>
    </p:cSldViewPr>
  </p:slideViewPr>
  <p:notesTextViewPr>
    <p:cViewPr>
      <p:scale>
        <a:sx n="200" d="100"/>
        <a:sy n="200" d="100"/>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1440" tIns="45720" rIns="91440" bIns="45720" rtlCol="0"/>
          <a:lstStyle>
            <a:lvl1pPr algn="r">
              <a:defRPr sz="1200"/>
            </a:lvl1pPr>
          </a:lstStyle>
          <a:p>
            <a:fld id="{927EFCD9-F467-430F-A49A-D3A0DFF5FAC4}" type="datetimeFigureOut">
              <a:rPr lang="en-US" smtClean="0"/>
              <a:t>4/4/2025</a:t>
            </a:fld>
            <a:endParaRPr lang="en-US"/>
          </a:p>
        </p:txBody>
      </p:sp>
      <p:sp>
        <p:nvSpPr>
          <p:cNvPr id="4" name="Footer Placeholder 3"/>
          <p:cNvSpPr>
            <a:spLocks noGrp="1"/>
          </p:cNvSpPr>
          <p:nvPr>
            <p:ph type="ftr" sz="quarter" idx="2"/>
          </p:nvPr>
        </p:nvSpPr>
        <p:spPr>
          <a:xfrm>
            <a:off x="1" y="8917421"/>
            <a:ext cx="3077739" cy="46942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1"/>
            <a:ext cx="3077739" cy="469424"/>
          </a:xfrm>
          <a:prstGeom prst="rect">
            <a:avLst/>
          </a:prstGeom>
        </p:spPr>
        <p:txBody>
          <a:bodyPr vert="horz" lIns="91440" tIns="45720" rIns="91440" bIns="45720" rtlCol="0" anchor="b"/>
          <a:lstStyle>
            <a:lvl1pPr algn="r">
              <a:defRPr sz="1200"/>
            </a:lvl1pPr>
          </a:lstStyle>
          <a:p>
            <a:fld id="{3A50831B-345A-4E75-8589-E758E6BC7E5E}" type="slidenum">
              <a:rPr lang="en-US" smtClean="0"/>
              <a:t>‹#›</a:t>
            </a:fld>
            <a:endParaRPr lang="en-US"/>
          </a:p>
        </p:txBody>
      </p:sp>
    </p:spTree>
    <p:extLst>
      <p:ext uri="{BB962C8B-B14F-4D97-AF65-F5344CB8AC3E}">
        <p14:creationId xmlns:p14="http://schemas.microsoft.com/office/powerpoint/2010/main" val="303766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13" cy="4699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304" y="0"/>
            <a:ext cx="3078513" cy="469950"/>
          </a:xfrm>
          <a:prstGeom prst="rect">
            <a:avLst/>
          </a:prstGeom>
        </p:spPr>
        <p:txBody>
          <a:bodyPr vert="horz" lIns="91440" tIns="45720" rIns="91440" bIns="45720" rtlCol="0"/>
          <a:lstStyle>
            <a:lvl1pPr algn="r">
              <a:defRPr sz="1200"/>
            </a:lvl1pPr>
          </a:lstStyle>
          <a:p>
            <a:fld id="{7032E374-53F6-4F8A-9743-1CEF6312913E}" type="datetimeFigureOut">
              <a:rPr lang="en-US" smtClean="0"/>
              <a:t>4/4/2025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917" y="4459263"/>
            <a:ext cx="5682643" cy="42250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025"/>
            <a:ext cx="3078513" cy="46994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304" y="8917025"/>
            <a:ext cx="3078513" cy="469949"/>
          </a:xfrm>
          <a:prstGeom prst="rect">
            <a:avLst/>
          </a:prstGeom>
        </p:spPr>
        <p:txBody>
          <a:bodyPr vert="horz" lIns="91440" tIns="45720" rIns="91440" bIns="45720" rtlCol="0" anchor="b"/>
          <a:lstStyle>
            <a:lvl1pPr algn="r">
              <a:defRPr sz="1200"/>
            </a:lvl1pPr>
          </a:lstStyle>
          <a:p>
            <a:fld id="{408EE2F0-686A-4CE9-933A-000DB5798FF3}" type="slidenum">
              <a:rPr lang="en-US" smtClean="0"/>
              <a:t>‹#›</a:t>
            </a:fld>
            <a:endParaRPr lang="en-US"/>
          </a:p>
        </p:txBody>
      </p:sp>
    </p:spTree>
    <p:extLst>
      <p:ext uri="{BB962C8B-B14F-4D97-AF65-F5344CB8AC3E}">
        <p14:creationId xmlns:p14="http://schemas.microsoft.com/office/powerpoint/2010/main" val="12980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ricycle.org/trikedaily/fundamentals-of-dogens-though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esv.org/verses/Rev%205%3A9/" TargetMode="External"/><Relationship Id="rId3" Type="http://schemas.openxmlformats.org/officeDocument/2006/relationships/hyperlink" Target="https://www.esv.org/verses/Gen%2012%3A3/" TargetMode="External"/><Relationship Id="rId7" Type="http://schemas.openxmlformats.org/officeDocument/2006/relationships/hyperlink" Target="https://www.esv.org/verses/Matt%2028%3A18%E2%80%9320/"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esv.org/verses/John%2017%3A20/" TargetMode="External"/><Relationship Id="rId5" Type="http://schemas.openxmlformats.org/officeDocument/2006/relationships/hyperlink" Target="https://www.esv.org/verses/Rom%203%3A21%E2%80%9326/" TargetMode="External"/><Relationship Id="rId4" Type="http://schemas.openxmlformats.org/officeDocument/2006/relationships/hyperlink" Target="https://www.esv.org/verses/John%203%3A16%3B%2010%3A1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231938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Ultimately, we all know our big</a:t>
            </a:r>
            <a:r>
              <a:rPr lang="en-US" baseline="0" dirty="0" smtClean="0"/>
              <a:t> problem – we all have sin in our hearts.  What will we do about this</a:t>
            </a:r>
            <a:r>
              <a:rPr lang="en-US" baseline="0" dirty="0" smtClean="0"/>
              <a:t>? </a:t>
            </a:r>
            <a:r>
              <a:rPr lang="en-US" sz="1200" kern="1200" dirty="0" smtClean="0">
                <a:solidFill>
                  <a:schemeClr val="tx1"/>
                </a:solidFill>
                <a:effectLst/>
                <a:latin typeface="+mn-lt"/>
                <a:ea typeface="+mn-ea"/>
                <a:cs typeface="+mn-cs"/>
              </a:rPr>
              <a:t>Ultimately, what matters the most is salvation.  The Bible teaches us that our sin has separated us from the Holy God (</a:t>
            </a:r>
            <a:r>
              <a:rPr lang="en-US" sz="1200" b="1" kern="1200" dirty="0" smtClean="0">
                <a:solidFill>
                  <a:schemeClr val="tx1"/>
                </a:solidFill>
                <a:effectLst/>
                <a:latin typeface="+mn-lt"/>
                <a:ea typeface="+mn-ea"/>
                <a:cs typeface="+mn-cs"/>
              </a:rPr>
              <a:t>Isaiah 59:1,2)</a:t>
            </a:r>
            <a:r>
              <a:rPr lang="en-US" sz="1200" kern="1200" dirty="0" smtClean="0">
                <a:solidFill>
                  <a:schemeClr val="tx1"/>
                </a:solidFill>
                <a:effectLst/>
                <a:latin typeface="+mn-lt"/>
                <a:ea typeface="+mn-ea"/>
                <a:cs typeface="+mn-cs"/>
              </a:rPr>
              <a:t> and that everyone is sinful (</a:t>
            </a:r>
            <a:r>
              <a:rPr lang="en-US" sz="1200" b="1" kern="1200" dirty="0" smtClean="0">
                <a:solidFill>
                  <a:schemeClr val="tx1"/>
                </a:solidFill>
                <a:effectLst/>
                <a:latin typeface="+mn-lt"/>
                <a:ea typeface="+mn-ea"/>
                <a:cs typeface="+mn-cs"/>
              </a:rPr>
              <a:t>Romans 3:23</a:t>
            </a:r>
            <a:r>
              <a:rPr lang="en-US" sz="1200" kern="1200" dirty="0" smtClean="0">
                <a:solidFill>
                  <a:schemeClr val="tx1"/>
                </a:solidFill>
                <a:effectLst/>
                <a:latin typeface="+mn-lt"/>
                <a:ea typeface="+mn-ea"/>
                <a:cs typeface="+mn-cs"/>
              </a:rPr>
              <a:t>).  When we look at the world around us (and the heart within us),</a:t>
            </a:r>
            <a:r>
              <a:rPr lang="en-US" sz="1200" kern="1200" baseline="0" dirty="0" smtClean="0">
                <a:solidFill>
                  <a:schemeClr val="tx1"/>
                </a:solidFill>
                <a:effectLst/>
                <a:latin typeface="+mn-lt"/>
                <a:ea typeface="+mn-ea"/>
                <a:cs typeface="+mn-cs"/>
              </a:rPr>
              <a:t> we quickly agree that this is true. </a:t>
            </a:r>
            <a:r>
              <a:rPr lang="en-US" sz="1200" kern="1200" dirty="0" smtClean="0">
                <a:solidFill>
                  <a:schemeClr val="tx1"/>
                </a:solidFill>
                <a:effectLst/>
                <a:latin typeface="+mn-lt"/>
                <a:ea typeface="+mn-ea"/>
                <a:cs typeface="+mn-cs"/>
              </a:rPr>
              <a:t> So we all have a basic need to be “saved” from sin and death.  So, what do the major religions teach about this?</a:t>
            </a:r>
            <a:endParaRPr lang="en-US" dirty="0" smtClean="0"/>
          </a:p>
          <a:p>
            <a:endParaRPr lang="en-US" dirty="0" smtClean="0"/>
          </a:p>
          <a:p>
            <a:r>
              <a:rPr lang="en-US" dirty="0" smtClean="0"/>
              <a:t>Since atheism</a:t>
            </a:r>
            <a:r>
              <a:rPr lang="en-US" baseline="0" dirty="0" smtClean="0"/>
              <a:t> rejects the idea of God and Heaven, it obviously doesn’t believe in sin or righteousness.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The Four Noble Truths of Buddhism: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of Suffering (Dukkha): This truth acknowledges that life inherently involves suffering, encompassing physical pain, emotional distress, and the general </a:t>
            </a:r>
            <a:r>
              <a:rPr lang="en-US" sz="1200" kern="1200" dirty="0" err="1" smtClean="0">
                <a:solidFill>
                  <a:schemeClr val="tx1"/>
                </a:solidFill>
                <a:effectLst/>
                <a:latin typeface="+mn-lt"/>
                <a:ea typeface="+mn-ea"/>
                <a:cs typeface="+mn-cs"/>
              </a:rPr>
              <a:t>unsatisfactoriness</a:t>
            </a:r>
            <a:r>
              <a:rPr lang="en-US" sz="1200" kern="1200" dirty="0" smtClean="0">
                <a:solidFill>
                  <a:schemeClr val="tx1"/>
                </a:solidFill>
                <a:effectLst/>
                <a:latin typeface="+mn-lt"/>
                <a:ea typeface="+mn-ea"/>
                <a:cs typeface="+mn-cs"/>
              </a:rPr>
              <a:t> of existence.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of the Origin of Suffering (</a:t>
            </a:r>
            <a:r>
              <a:rPr lang="en-US" sz="1200" kern="1200" dirty="0" err="1" smtClean="0">
                <a:solidFill>
                  <a:schemeClr val="tx1"/>
                </a:solidFill>
                <a:effectLst/>
                <a:latin typeface="+mn-lt"/>
                <a:ea typeface="+mn-ea"/>
                <a:cs typeface="+mn-cs"/>
              </a:rPr>
              <a:t>Samudaya</a:t>
            </a:r>
            <a:r>
              <a:rPr lang="en-US" sz="1200" kern="1200" dirty="0" smtClean="0">
                <a:solidFill>
                  <a:schemeClr val="tx1"/>
                </a:solidFill>
                <a:effectLst/>
                <a:latin typeface="+mn-lt"/>
                <a:ea typeface="+mn-ea"/>
                <a:cs typeface="+mn-cs"/>
              </a:rPr>
              <a:t>):  This truth identifies the cause of suffering as attachment, craving, and ignorance, particularly the attachment to desires and a false sense of self.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of the Cessation of Suffering (</a:t>
            </a:r>
            <a:r>
              <a:rPr lang="en-US" sz="1200" kern="1200" dirty="0" err="1" smtClean="0">
                <a:solidFill>
                  <a:schemeClr val="tx1"/>
                </a:solidFill>
                <a:effectLst/>
                <a:latin typeface="+mn-lt"/>
                <a:ea typeface="+mn-ea"/>
                <a:cs typeface="+mn-cs"/>
              </a:rPr>
              <a:t>Nirodha</a:t>
            </a:r>
            <a:r>
              <a:rPr lang="en-US" sz="1200" kern="1200" dirty="0" smtClean="0">
                <a:solidFill>
                  <a:schemeClr val="tx1"/>
                </a:solidFill>
                <a:effectLst/>
                <a:latin typeface="+mn-lt"/>
                <a:ea typeface="+mn-ea"/>
                <a:cs typeface="+mn-cs"/>
              </a:rPr>
              <a:t>): This truth asserts that suffering can be overcome and that a state of liberation (Nirvana) is possible, achieved by releasing oneself from attachment and craving.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of the Path to the Cessation of Suffering (</a:t>
            </a:r>
            <a:r>
              <a:rPr lang="en-US" sz="1200" kern="1200" dirty="0" err="1" smtClean="0">
                <a:solidFill>
                  <a:schemeClr val="tx1"/>
                </a:solidFill>
                <a:effectLst/>
                <a:latin typeface="+mn-lt"/>
                <a:ea typeface="+mn-ea"/>
                <a:cs typeface="+mn-cs"/>
              </a:rPr>
              <a:t>Magga</a:t>
            </a:r>
            <a:r>
              <a:rPr lang="en-US" sz="1200" kern="1200" dirty="0" smtClean="0">
                <a:solidFill>
                  <a:schemeClr val="tx1"/>
                </a:solidFill>
                <a:effectLst/>
                <a:latin typeface="+mn-lt"/>
                <a:ea typeface="+mn-ea"/>
                <a:cs typeface="+mn-cs"/>
              </a:rPr>
              <a:t>): This truth outlines the path to liberation, which is the Noble </a:t>
            </a:r>
            <a:r>
              <a:rPr lang="en-US" sz="1200" b="1" kern="1200" dirty="0" smtClean="0">
                <a:solidFill>
                  <a:schemeClr val="tx1"/>
                </a:solidFill>
                <a:effectLst/>
                <a:latin typeface="+mn-lt"/>
                <a:ea typeface="+mn-ea"/>
                <a:cs typeface="+mn-cs"/>
              </a:rPr>
              <a:t>Eightfold Path</a:t>
            </a:r>
            <a:r>
              <a:rPr lang="en-US" sz="1200" kern="1200" dirty="0" smtClean="0">
                <a:solidFill>
                  <a:schemeClr val="tx1"/>
                </a:solidFill>
                <a:effectLst/>
                <a:latin typeface="+mn-lt"/>
                <a:ea typeface="+mn-ea"/>
                <a:cs typeface="+mn-cs"/>
              </a:rPr>
              <a:t>, a way of thinking, acting, and meditating that leads to the cessation of suffering. </a:t>
            </a:r>
          </a:p>
          <a:p>
            <a:endParaRPr lang="en-US" baseline="0" dirty="0" smtClean="0"/>
          </a:p>
        </p:txBody>
      </p:sp>
      <p:sp>
        <p:nvSpPr>
          <p:cNvPr id="4" name="Slide Number Placeholder 3"/>
          <p:cNvSpPr>
            <a:spLocks noGrp="1"/>
          </p:cNvSpPr>
          <p:nvPr>
            <p:ph type="sldNum" sz="quarter" idx="10"/>
          </p:nvPr>
        </p:nvSpPr>
        <p:spPr/>
        <p:txBody>
          <a:bodyPr/>
          <a:lstStyle/>
          <a:p>
            <a:fld id="{408EE2F0-686A-4CE9-933A-000DB5798FF3}" type="slidenum">
              <a:rPr lang="en-US" smtClean="0"/>
              <a:t>10</a:t>
            </a:fld>
            <a:endParaRPr lang="en-US"/>
          </a:p>
        </p:txBody>
      </p:sp>
    </p:spTree>
    <p:extLst>
      <p:ext uri="{BB962C8B-B14F-4D97-AF65-F5344CB8AC3E}">
        <p14:creationId xmlns:p14="http://schemas.microsoft.com/office/powerpoint/2010/main" val="4050193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There are no Noble Savages </a:t>
            </a:r>
            <a:r>
              <a:rPr lang="en-US" sz="1200" kern="1200" dirty="0" smtClean="0">
                <a:solidFill>
                  <a:schemeClr val="tx1"/>
                </a:solidFill>
                <a:effectLst/>
                <a:latin typeface="+mn-lt"/>
                <a:ea typeface="+mn-ea"/>
                <a:cs typeface="+mn-cs"/>
              </a:rPr>
              <a:t>who will do “good” and act harmoniously apart from the influence of societal pressures and constraints of civilization (the cannibals in </a:t>
            </a:r>
            <a:r>
              <a:rPr lang="en-US" sz="1200" kern="1200" dirty="0" err="1" smtClean="0">
                <a:solidFill>
                  <a:schemeClr val="tx1"/>
                </a:solidFill>
                <a:effectLst/>
                <a:latin typeface="+mn-lt"/>
                <a:ea typeface="+mn-ea"/>
                <a:cs typeface="+mn-cs"/>
              </a:rPr>
              <a:t>Paupa</a:t>
            </a:r>
            <a:r>
              <a:rPr lang="en-US" sz="1200" kern="1200" dirty="0" smtClean="0">
                <a:solidFill>
                  <a:schemeClr val="tx1"/>
                </a:solidFill>
                <a:effectLst/>
                <a:latin typeface="+mn-lt"/>
                <a:ea typeface="+mn-ea"/>
                <a:cs typeface="+mn-cs"/>
              </a:rPr>
              <a:t> New Guinea remind us that “there is no one who does good, not even one.” Ps 14:3).  Such are the false beliefs of many eastern philosophies (e.g. Taoism and Buddhism).</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11</a:t>
            </a:fld>
            <a:endParaRPr lang="en-US"/>
          </a:p>
        </p:txBody>
      </p:sp>
    </p:spTree>
    <p:extLst>
      <p:ext uri="{BB962C8B-B14F-4D97-AF65-F5344CB8AC3E}">
        <p14:creationId xmlns:p14="http://schemas.microsoft.com/office/powerpoint/2010/main" val="4050193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Every religion claims to be the one, exclusive true</a:t>
            </a:r>
            <a:r>
              <a:rPr lang="en-US" sz="1200" kern="1200" baseline="0" dirty="0" smtClean="0">
                <a:solidFill>
                  <a:schemeClr val="tx1"/>
                </a:solidFill>
                <a:effectLst/>
                <a:latin typeface="+mn-lt"/>
                <a:ea typeface="+mn-ea"/>
                <a:cs typeface="+mn-cs"/>
              </a:rPr>
              <a:t> religion.  If every religion claims to be true, they cannot all be true: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While </a:t>
            </a:r>
            <a:r>
              <a:rPr lang="en-US" sz="1200" b="1" i="0" u="sng" kern="1200" dirty="0" smtClean="0">
                <a:solidFill>
                  <a:schemeClr val="tx1"/>
                </a:solidFill>
                <a:effectLst/>
                <a:latin typeface="+mn-lt"/>
                <a:ea typeface="+mn-ea"/>
                <a:cs typeface="+mn-cs"/>
              </a:rPr>
              <a:t>Hinduism</a:t>
            </a:r>
            <a:r>
              <a:rPr lang="en-US" sz="1200" b="0" i="0" kern="1200" dirty="0" smtClean="0">
                <a:solidFill>
                  <a:schemeClr val="tx1"/>
                </a:solidFill>
                <a:effectLst/>
                <a:latin typeface="+mn-lt"/>
                <a:ea typeface="+mn-ea"/>
                <a:cs typeface="+mn-cs"/>
              </a:rPr>
              <a:t> claims inclusivity, it excludes the exclusivists, “Hinduism does not recognize claims of exclusivity or a clergy. Anyone who claims to be the exclusive possessor of spiritual truth or the only ‘method’ of reaching God finds no place in Hinduism; a method or a message can only be one among many…Krishna, speaking as God in the Bhagavad-Gita, says, “All paths lead to me,” and also those who worship other gods with devotion worship me….Hinduism does not force itself on others through proselytization…”</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Quran 3:19  “Indeed, the religion in the sight of Allah is </a:t>
            </a:r>
            <a:r>
              <a:rPr lang="en-US" sz="1200" b="1" i="0" u="sng" kern="1200" dirty="0" smtClean="0">
                <a:solidFill>
                  <a:schemeClr val="tx1"/>
                </a:solidFill>
                <a:effectLst/>
                <a:latin typeface="+mn-lt"/>
                <a:ea typeface="+mn-ea"/>
                <a:cs typeface="+mn-cs"/>
              </a:rPr>
              <a:t>Islam</a:t>
            </a:r>
            <a:r>
              <a:rPr lang="en-US" sz="1200" b="0" i="0" kern="1200" dirty="0" smtClean="0">
                <a:solidFill>
                  <a:schemeClr val="tx1"/>
                </a:solidFill>
                <a:effectLst/>
                <a:latin typeface="+mn-lt"/>
                <a:ea typeface="+mn-ea"/>
                <a:cs typeface="+mn-cs"/>
              </a:rPr>
              <a:t>. And those who were given the Scripture did not differ except after knowledge had come to them - out of jealous animosity between themselves. And whoever disbelieves in the verses of Allah , then indeed, Allah is swift in [taking] account.”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kern="1200" dirty="0" smtClean="0">
                <a:solidFill>
                  <a:schemeClr val="tx1"/>
                </a:solidFill>
                <a:effectLst/>
                <a:latin typeface="+mn-lt"/>
                <a:ea typeface="+mn-ea"/>
                <a:cs typeface="+mn-cs"/>
              </a:rPr>
              <a:t>Buddhism’s</a:t>
            </a:r>
            <a:r>
              <a:rPr lang="en-US" sz="1200" b="0" i="0" kern="1200" dirty="0" smtClean="0">
                <a:solidFill>
                  <a:schemeClr val="tx1"/>
                </a:solidFill>
                <a:effectLst/>
                <a:latin typeface="+mn-lt"/>
                <a:ea typeface="+mn-ea"/>
                <a:cs typeface="+mn-cs"/>
              </a:rPr>
              <a:t> masters claim it to be exclusive:  In the 13th century, the celebrated Zen master </a:t>
            </a:r>
            <a:r>
              <a:rPr lang="en-US" sz="1200" b="0" i="0" u="none" strike="noStrike" kern="1200" dirty="0" err="1" smtClean="0">
                <a:solidFill>
                  <a:schemeClr val="tx1"/>
                </a:solidFill>
                <a:effectLst/>
                <a:latin typeface="+mn-lt"/>
                <a:ea typeface="+mn-ea"/>
                <a:cs typeface="+mn-cs"/>
                <a:hlinkClick r:id="rId3"/>
              </a:rPr>
              <a:t>Dogen</a:t>
            </a:r>
            <a:r>
              <a:rPr lang="en-US" sz="1200" b="0" i="0" kern="1200" dirty="0" smtClean="0">
                <a:solidFill>
                  <a:schemeClr val="tx1"/>
                </a:solidFill>
                <a:effectLst/>
                <a:latin typeface="+mn-lt"/>
                <a:ea typeface="+mn-ea"/>
                <a:cs typeface="+mn-cs"/>
              </a:rPr>
              <a:t>, who famously proclaimed that mountains and rivers have Buddha nature, was not so sure about Taoists and Confucians, writing, “Ignorant people state that Taoism, Confucianism, and Buddhism are ultimately one, only the entrances are different. These misguided foolish people have a superficial view of the Buddhist Way because they lack sufficient understanding of the dharma and its origin.”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you can see above, all other religions are systems of works; Christianity is a work of faith (</a:t>
            </a:r>
            <a:r>
              <a:rPr lang="en-US" sz="1200" b="1" kern="1200" dirty="0" smtClean="0">
                <a:solidFill>
                  <a:schemeClr val="tx1"/>
                </a:solidFill>
                <a:effectLst/>
                <a:latin typeface="+mn-lt"/>
                <a:ea typeface="+mn-ea"/>
                <a:cs typeface="+mn-cs"/>
              </a:rPr>
              <a:t>Titus 3:5)</a:t>
            </a:r>
            <a:r>
              <a:rPr lang="en-US" sz="1200" kern="1200" dirty="0" smtClean="0">
                <a:solidFill>
                  <a:schemeClr val="tx1"/>
                </a:solidFill>
                <a:effectLst/>
                <a:latin typeface="+mn-lt"/>
                <a:ea typeface="+mn-ea"/>
                <a:cs typeface="+mn-cs"/>
              </a:rPr>
              <a:t>.  All other religions require people to keep “doing” something; Christianity is “done”, </a:t>
            </a:r>
            <a:r>
              <a:rPr lang="en-US" sz="1200" b="1" kern="1200" dirty="0" smtClean="0">
                <a:solidFill>
                  <a:schemeClr val="tx1"/>
                </a:solidFill>
                <a:effectLst/>
                <a:latin typeface="+mn-lt"/>
                <a:ea typeface="+mn-ea"/>
                <a:cs typeface="+mn-cs"/>
              </a:rPr>
              <a:t>John 19:30.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“He himself bore </a:t>
            </a:r>
            <a:r>
              <a:rPr lang="en-US" sz="1200" b="1" dirty="0" smtClean="0"/>
              <a:t>our sins </a:t>
            </a:r>
            <a:r>
              <a:rPr lang="en-US" sz="1200" dirty="0" smtClean="0"/>
              <a:t>in His body on the cross, so that we might die to sins and live for righteousness; </a:t>
            </a:r>
            <a:r>
              <a:rPr lang="en-US" sz="1200" b="1" dirty="0" smtClean="0"/>
              <a:t>by His wounds </a:t>
            </a:r>
            <a:r>
              <a:rPr lang="en-US" sz="1200" u="sng" dirty="0" smtClean="0"/>
              <a:t>you have been healed</a:t>
            </a:r>
            <a:r>
              <a:rPr lang="en-US" sz="1200" dirty="0" smtClean="0"/>
              <a:t>.” (1 Peter 2:24)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12</a:t>
            </a:fld>
            <a:endParaRPr lang="en-US"/>
          </a:p>
        </p:txBody>
      </p:sp>
    </p:spTree>
    <p:extLst>
      <p:ext uri="{BB962C8B-B14F-4D97-AF65-F5344CB8AC3E}">
        <p14:creationId xmlns:p14="http://schemas.microsoft.com/office/powerpoint/2010/main" val="4050193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religions may lead to the top</a:t>
            </a:r>
            <a:r>
              <a:rPr lang="en-US" baseline="0" dirty="0" smtClean="0"/>
              <a:t> of the same mountain, but God does not live on top of an earthly mountain.  If people reach the </a:t>
            </a:r>
            <a:r>
              <a:rPr lang="en-US" b="1" baseline="0" dirty="0" smtClean="0"/>
              <a:t>top of </a:t>
            </a:r>
            <a:r>
              <a:rPr lang="en-US" baseline="0" dirty="0" smtClean="0"/>
              <a:t>their religious </a:t>
            </a:r>
            <a:r>
              <a:rPr lang="en-US" b="1" baseline="0" dirty="0" smtClean="0"/>
              <a:t>mountain</a:t>
            </a:r>
            <a:r>
              <a:rPr lang="en-US" baseline="0" dirty="0" smtClean="0"/>
              <a:t>, they will </a:t>
            </a:r>
            <a:r>
              <a:rPr lang="en-US" b="1" baseline="0" dirty="0" smtClean="0"/>
              <a:t>still be infinitely far away from God</a:t>
            </a:r>
            <a:r>
              <a:rPr lang="en-US" baseline="0" dirty="0" smtClean="0"/>
              <a:t>:</a:t>
            </a:r>
          </a:p>
          <a:p>
            <a:endParaRPr lang="en-US" dirty="0" smtClean="0"/>
          </a:p>
          <a:p>
            <a:r>
              <a:rPr lang="en-US" sz="1200" b="0" i="0" u="none" strike="noStrike" kern="1200" baseline="0" dirty="0" smtClean="0">
                <a:solidFill>
                  <a:schemeClr val="tx1"/>
                </a:solidFill>
                <a:latin typeface="+mn-lt"/>
                <a:ea typeface="+mn-ea"/>
                <a:cs typeface="+mn-cs"/>
              </a:rPr>
              <a:t>“The God who made the world and everything in it is the Lord of heaven and earth and does not live in temples built by human hands.” Acts </a:t>
            </a:r>
            <a:r>
              <a:rPr lang="en-US" sz="1200" b="0" i="0" u="none" strike="noStrike" kern="1200" baseline="0" dirty="0" smtClean="0">
                <a:solidFill>
                  <a:schemeClr val="tx1"/>
                </a:solidFill>
                <a:latin typeface="+mn-lt"/>
                <a:ea typeface="+mn-ea"/>
                <a:cs typeface="+mn-cs"/>
              </a:rPr>
              <a:t>17:24</a:t>
            </a:r>
            <a:endParaRPr lang="en-US" dirty="0" smtClean="0"/>
          </a:p>
        </p:txBody>
      </p:sp>
      <p:sp>
        <p:nvSpPr>
          <p:cNvPr id="4" name="Slide Number Placeholder 3"/>
          <p:cNvSpPr>
            <a:spLocks noGrp="1"/>
          </p:cNvSpPr>
          <p:nvPr>
            <p:ph type="sldNum" sz="quarter" idx="10"/>
          </p:nvPr>
        </p:nvSpPr>
        <p:spPr/>
        <p:txBody>
          <a:bodyPr/>
          <a:lstStyle/>
          <a:p>
            <a:fld id="{408EE2F0-686A-4CE9-933A-000DB5798FF3}" type="slidenum">
              <a:rPr lang="en-US" smtClean="0"/>
              <a:t>13</a:t>
            </a:fld>
            <a:endParaRPr lang="en-US"/>
          </a:p>
        </p:txBody>
      </p:sp>
    </p:spTree>
    <p:extLst>
      <p:ext uri="{BB962C8B-B14F-4D97-AF65-F5344CB8AC3E}">
        <p14:creationId xmlns:p14="http://schemas.microsoft.com/office/powerpoint/2010/main" val="3588271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smtClean="0"/>
              <a:t>These things you have done, and I have been silent; you thought that I was one like yourself. But now I rebuke you and lay the charge before you.” Psalm 50:21</a:t>
            </a:r>
          </a:p>
          <a:p>
            <a:endParaRPr lang="en-US" dirty="0" smtClean="0"/>
          </a:p>
          <a:p>
            <a:r>
              <a:rPr lang="en-US" dirty="0" smtClean="0"/>
              <a:t>We</a:t>
            </a:r>
            <a:r>
              <a:rPr lang="en-US" baseline="0" dirty="0" smtClean="0"/>
              <a:t> only have one hope: that </a:t>
            </a:r>
            <a:r>
              <a:rPr lang="en-US" b="1" baseline="0" dirty="0" smtClean="0"/>
              <a:t>God Himself will come down to us</a:t>
            </a:r>
            <a:r>
              <a:rPr lang="en-US" baseline="0" dirty="0" smtClean="0"/>
              <a:t>, wherever we are on the Earth.  That is exactly what Jesus did – God came down to us and took on a human body, suffered the punishment we deserved, rose again to conquer death, and invites us to come to Him as a gift by His amazing grace.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14</a:t>
            </a:fld>
            <a:endParaRPr lang="en-US"/>
          </a:p>
        </p:txBody>
      </p:sp>
    </p:spTree>
    <p:extLst>
      <p:ext uri="{BB962C8B-B14F-4D97-AF65-F5344CB8AC3E}">
        <p14:creationId xmlns:p14="http://schemas.microsoft.com/office/powerpoint/2010/main" val="2028432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every</a:t>
            </a:r>
            <a:r>
              <a:rPr lang="en-US" baseline="0" dirty="0" smtClean="0"/>
              <a:t> religion could save people, God would not have sent Jesus to die for us (Galatians 2:21).  But that was not possible.  And since He paid such an unimaginably high price for our salvation, it is clear that there cannot possibly be a man-made way to achieve the same goal.</a:t>
            </a:r>
          </a:p>
          <a:p>
            <a:endParaRPr lang="en-US" baseline="0" dirty="0" smtClean="0"/>
          </a:p>
          <a:p>
            <a:r>
              <a:rPr lang="en-US" sz="1200" kern="1200" dirty="0" smtClean="0">
                <a:solidFill>
                  <a:schemeClr val="tx1"/>
                </a:solidFill>
                <a:effectLst/>
                <a:latin typeface="+mn-lt"/>
                <a:ea typeface="+mn-ea"/>
                <a:cs typeface="+mn-cs"/>
              </a:rPr>
              <a:t>In closing, I want you to consider three exclusive points made in the Bible:</a:t>
            </a:r>
          </a:p>
          <a:p>
            <a:r>
              <a:rPr lang="en-US" sz="1200" kern="1200" dirty="0" smtClean="0">
                <a:solidFill>
                  <a:schemeClr val="tx1"/>
                </a:solidFill>
                <a:effectLst/>
                <a:latin typeface="+mn-lt"/>
                <a:ea typeface="+mn-ea"/>
                <a:cs typeface="+mn-cs"/>
              </a:rPr>
              <a:t>Jesus was very clear about the narrow way:  </a:t>
            </a:r>
            <a:r>
              <a:rPr lang="en-US" sz="1200" b="1" kern="1200" dirty="0" smtClean="0">
                <a:solidFill>
                  <a:schemeClr val="tx1"/>
                </a:solidFill>
                <a:effectLst/>
                <a:latin typeface="+mn-lt"/>
                <a:ea typeface="+mn-ea"/>
                <a:cs typeface="+mn-cs"/>
              </a:rPr>
              <a:t>John 14:6, Matthew 7:13,14, Acts 4:12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Father was very clear that there was no other way:</a:t>
            </a:r>
            <a:r>
              <a:rPr lang="en-US" sz="1200" b="1" kern="1200" dirty="0" smtClean="0">
                <a:solidFill>
                  <a:schemeClr val="tx1"/>
                </a:solidFill>
                <a:effectLst/>
                <a:latin typeface="+mn-lt"/>
                <a:ea typeface="+mn-ea"/>
                <a:cs typeface="+mn-cs"/>
              </a:rPr>
              <a:t> Matthew 26:38,39, Galatians 2:21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Jesus gave his final command because His gospel is critical: </a:t>
            </a:r>
            <a:r>
              <a:rPr lang="en-US" sz="1200" b="1" kern="1200" dirty="0" smtClean="0">
                <a:solidFill>
                  <a:schemeClr val="tx1"/>
                </a:solidFill>
                <a:effectLst/>
                <a:latin typeface="+mn-lt"/>
                <a:ea typeface="+mn-ea"/>
                <a:cs typeface="+mn-cs"/>
              </a:rPr>
              <a:t>Matthew 28:18,19, </a:t>
            </a:r>
            <a:r>
              <a:rPr lang="en-US" sz="1200" b="1" kern="1200" dirty="0" err="1" smtClean="0">
                <a:solidFill>
                  <a:schemeClr val="tx1"/>
                </a:solidFill>
                <a:effectLst/>
                <a:latin typeface="+mn-lt"/>
                <a:ea typeface="+mn-ea"/>
                <a:cs typeface="+mn-cs"/>
              </a:rPr>
              <a:t>Jn</a:t>
            </a:r>
            <a:r>
              <a:rPr lang="en-US" sz="1200" b="1" kern="1200" dirty="0" smtClean="0">
                <a:solidFill>
                  <a:schemeClr val="tx1"/>
                </a:solidFill>
                <a:effectLst/>
                <a:latin typeface="+mn-lt"/>
                <a:ea typeface="+mn-ea"/>
                <a:cs typeface="+mn-cs"/>
              </a:rPr>
              <a:t> 3:36</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Obviously, Jesus didn’t think that all religions were the correct paths to heaven. </a:t>
            </a:r>
          </a:p>
          <a:p>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Let us see all this in largest perspective: God has </a:t>
            </a:r>
            <a:r>
              <a:rPr lang="en-US" sz="1200" b="0" i="0" kern="1200" dirty="0" smtClean="0">
                <a:solidFill>
                  <a:schemeClr val="tx1"/>
                </a:solidFill>
                <a:effectLst/>
                <a:latin typeface="+mn-lt"/>
                <a:ea typeface="+mn-ea"/>
                <a:cs typeface="+mn-cs"/>
              </a:rPr>
              <a:t>planned </a:t>
            </a:r>
            <a:r>
              <a:rPr lang="en-US" sz="1200" b="0" i="0" kern="1200" dirty="0" smtClean="0">
                <a:solidFill>
                  <a:schemeClr val="tx1"/>
                </a:solidFill>
                <a:effectLst/>
                <a:latin typeface="+mn-lt"/>
                <a:ea typeface="+mn-ea"/>
                <a:cs typeface="+mn-cs"/>
              </a:rPr>
              <a:t>to reclaim the world for himself (</a:t>
            </a:r>
            <a:r>
              <a:rPr lang="en-US" sz="1200" b="0" i="0" u="sng" kern="1200" dirty="0" smtClean="0">
                <a:solidFill>
                  <a:schemeClr val="tx1"/>
                </a:solidFill>
                <a:effectLst/>
                <a:latin typeface="+mn-lt"/>
                <a:ea typeface="+mn-ea"/>
                <a:cs typeface="+mn-cs"/>
                <a:hlinkClick r:id="rId3"/>
              </a:rPr>
              <a:t>Gen 12:3</a:t>
            </a:r>
            <a:r>
              <a:rPr lang="en-US" sz="1200" b="0" i="0" kern="1200" dirty="0" smtClean="0">
                <a:solidFill>
                  <a:schemeClr val="tx1"/>
                </a:solidFill>
                <a:effectLst/>
                <a:latin typeface="+mn-lt"/>
                <a:ea typeface="+mn-ea"/>
                <a:cs typeface="+mn-cs"/>
              </a:rPr>
              <a:t>). To this end, he sent his Son to be the Savior (</a:t>
            </a:r>
            <a:r>
              <a:rPr lang="en-US" sz="1200" b="0" i="0" u="sng" kern="1200" dirty="0" smtClean="0">
                <a:solidFill>
                  <a:schemeClr val="tx1"/>
                </a:solidFill>
                <a:effectLst/>
                <a:latin typeface="+mn-lt"/>
                <a:ea typeface="+mn-ea"/>
                <a:cs typeface="+mn-cs"/>
                <a:hlinkClick r:id="rId4"/>
              </a:rPr>
              <a:t>John 3:16; 10:16</a:t>
            </a:r>
            <a:r>
              <a:rPr lang="en-US" sz="1200" b="0" i="0" kern="1200" dirty="0" smtClean="0">
                <a:solidFill>
                  <a:schemeClr val="tx1"/>
                </a:solidFill>
                <a:effectLst/>
                <a:latin typeface="+mn-lt"/>
                <a:ea typeface="+mn-ea"/>
                <a:cs typeface="+mn-cs"/>
              </a:rPr>
              <a:t>) by satisfying the </a:t>
            </a:r>
            <a:r>
              <a:rPr lang="en-US" sz="1200" b="0" i="0" kern="1200" dirty="0" smtClean="0">
                <a:solidFill>
                  <a:schemeClr val="tx1"/>
                </a:solidFill>
                <a:effectLst/>
                <a:latin typeface="+mn-lt"/>
                <a:ea typeface="+mn-ea"/>
                <a:cs typeface="+mn-cs"/>
              </a:rPr>
              <a:t>righteous demands </a:t>
            </a:r>
            <a:r>
              <a:rPr lang="en-US" sz="1200" b="0" i="0" kern="1200" dirty="0" smtClean="0">
                <a:solidFill>
                  <a:schemeClr val="tx1"/>
                </a:solidFill>
                <a:effectLst/>
                <a:latin typeface="+mn-lt"/>
                <a:ea typeface="+mn-ea"/>
                <a:cs typeface="+mn-cs"/>
              </a:rPr>
              <a:t>of God against us (</a:t>
            </a:r>
            <a:r>
              <a:rPr lang="en-US" sz="1200" b="0" i="0" u="sng" kern="1200" dirty="0" smtClean="0">
                <a:solidFill>
                  <a:schemeClr val="tx1"/>
                </a:solidFill>
                <a:effectLst/>
                <a:latin typeface="+mn-lt"/>
                <a:ea typeface="+mn-ea"/>
                <a:cs typeface="+mn-cs"/>
                <a:hlinkClick r:id="rId5"/>
              </a:rPr>
              <a:t>Rom 3:21–26</a:t>
            </a:r>
            <a:r>
              <a:rPr lang="en-US" sz="1200" b="0" i="0" kern="1200" dirty="0" smtClean="0">
                <a:solidFill>
                  <a:schemeClr val="tx1"/>
                </a:solidFill>
                <a:effectLst/>
                <a:latin typeface="+mn-lt"/>
                <a:ea typeface="+mn-ea"/>
                <a:cs typeface="+mn-cs"/>
              </a:rPr>
              <a:t>). And to this end, he sent the apostles and future disciples into the world with the gospel (</a:t>
            </a:r>
            <a:r>
              <a:rPr lang="en-US" sz="1200" b="0" i="0" u="sng" kern="1200" dirty="0" smtClean="0">
                <a:solidFill>
                  <a:schemeClr val="tx1"/>
                </a:solidFill>
                <a:effectLst/>
                <a:latin typeface="+mn-lt"/>
                <a:ea typeface="+mn-ea"/>
                <a:cs typeface="+mn-cs"/>
                <a:hlinkClick r:id="rId6"/>
              </a:rPr>
              <a:t>John 17:20</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7"/>
              </a:rPr>
              <a:t>Matt 28:18–20</a:t>
            </a:r>
            <a:r>
              <a:rPr lang="en-US" sz="1200" b="0" i="0" kern="1200" dirty="0" smtClean="0">
                <a:solidFill>
                  <a:schemeClr val="tx1"/>
                </a:solidFill>
                <a:effectLst/>
                <a:latin typeface="+mn-lt"/>
                <a:ea typeface="+mn-ea"/>
                <a:cs typeface="+mn-cs"/>
              </a:rPr>
              <a:t>) so that those who believed will be saved. One day, God’s mission will be complete, and we will all sing of it together (</a:t>
            </a:r>
            <a:r>
              <a:rPr lang="en-US" sz="1200" b="0" i="0" u="sng" kern="1200" dirty="0" smtClean="0">
                <a:solidFill>
                  <a:schemeClr val="tx1"/>
                </a:solidFill>
                <a:effectLst/>
                <a:latin typeface="+mn-lt"/>
                <a:ea typeface="+mn-ea"/>
                <a:cs typeface="+mn-cs"/>
                <a:hlinkClick r:id="rId8"/>
              </a:rPr>
              <a:t>Rev 5:9</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Christianity faces the hard questions honestly and provides real answers. The uniqueness of Jesus and his saving work is the sole answer to the problem of sin. God is just. We all know it. We also know we all are accountable to him. We also know we are guilty, deserving of judgment. What we need is someone who can take</a:t>
            </a:r>
            <a:r>
              <a:rPr lang="en-US" sz="1200" b="0" i="0" kern="1200" baseline="0" dirty="0" smtClean="0">
                <a:solidFill>
                  <a:schemeClr val="tx1"/>
                </a:solidFill>
                <a:effectLst/>
                <a:latin typeface="+mn-lt"/>
                <a:ea typeface="+mn-ea"/>
                <a:cs typeface="+mn-cs"/>
              </a:rPr>
              <a:t> our place – only Jesus qualifies.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15</a:t>
            </a:fld>
            <a:endParaRPr lang="en-US"/>
          </a:p>
        </p:txBody>
      </p:sp>
    </p:spTree>
    <p:extLst>
      <p:ext uri="{BB962C8B-B14F-4D97-AF65-F5344CB8AC3E}">
        <p14:creationId xmlns:p14="http://schemas.microsoft.com/office/powerpoint/2010/main" val="18936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places and at many times, it has been fashionable to affirm that all religions are beautiful and all are true.</a:t>
            </a:r>
          </a:p>
          <a:p>
            <a:endParaRPr lang="en-US" dirty="0" smtClean="0"/>
          </a:p>
          <a:p>
            <a:r>
              <a:rPr lang="en-US" dirty="0" smtClean="0"/>
              <a:t>This claim, which reaches back to “All Religions Are One” (1795) by the English poet, printmaker, and prophet William Blake, is as odd as it is intriguing.</a:t>
            </a:r>
          </a:p>
          <a:p>
            <a:endParaRPr lang="en-US" dirty="0" smtClean="0"/>
          </a:p>
          <a:p>
            <a:r>
              <a:rPr lang="en-US" dirty="0" smtClean="0"/>
              <a:t>The most popular metaphor for this view portrays the great religions as different paths up the same mountain. “It is possible to climb life’s mountain from any side, but when the top is reached the trails converge,” writes philosopher of religion Huston Smith.</a:t>
            </a:r>
          </a:p>
          <a:p>
            <a:endParaRPr lang="en-US" dirty="0" smtClean="0"/>
          </a:p>
          <a:p>
            <a:r>
              <a:rPr lang="en-US" dirty="0" smtClean="0"/>
              <a:t>But is this true?  Are all religions the same and do</a:t>
            </a:r>
            <a:r>
              <a:rPr lang="en-US" baseline="0" dirty="0" smtClean="0"/>
              <a:t> they lead to the top of the same mountain?  And </a:t>
            </a:r>
            <a:r>
              <a:rPr lang="en-US" b="1" baseline="0" dirty="0" smtClean="0"/>
              <a:t>is God really on top of that mountain?</a:t>
            </a:r>
            <a:endParaRPr lang="en-US" b="1" dirty="0"/>
          </a:p>
        </p:txBody>
      </p:sp>
      <p:sp>
        <p:nvSpPr>
          <p:cNvPr id="4" name="Slide Number Placeholder 3"/>
          <p:cNvSpPr>
            <a:spLocks noGrp="1"/>
          </p:cNvSpPr>
          <p:nvPr>
            <p:ph type="sldNum" sz="quarter" idx="10"/>
          </p:nvPr>
        </p:nvSpPr>
        <p:spPr/>
        <p:txBody>
          <a:bodyPr/>
          <a:lstStyle/>
          <a:p>
            <a:fld id="{408EE2F0-686A-4CE9-933A-000DB5798FF3}" type="slidenum">
              <a:rPr lang="en-US" smtClean="0"/>
              <a:t>2</a:t>
            </a:fld>
            <a:endParaRPr lang="en-US"/>
          </a:p>
        </p:txBody>
      </p:sp>
    </p:spTree>
    <p:extLst>
      <p:ext uri="{BB962C8B-B14F-4D97-AF65-F5344CB8AC3E}">
        <p14:creationId xmlns:p14="http://schemas.microsoft.com/office/powerpoint/2010/main" val="378445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Just to be sure that you don’t forget, let me ask you again:  Are some things true while other things are false?  And if I really want to believe that a false idea is true, does my sincerity make it true?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the point: some things are true and some things are false.  Even if I have a very, very strong belief that I can fly, if I jump out of the window and flap my arms, I will still fall to the ground, accelerating at the speed of 9.8 m/s</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even if my belief is very sincere, I will probably still die if I fall from our 18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story window.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law of gravity applies to everyone, regardless of what you think</a:t>
            </a:r>
            <a:r>
              <a:rPr lang="en-US" sz="1200" kern="1200" baseline="0" dirty="0" smtClean="0">
                <a:solidFill>
                  <a:schemeClr val="tx1"/>
                </a:solidFill>
                <a:effectLst/>
                <a:latin typeface="+mn-lt"/>
                <a:ea typeface="+mn-ea"/>
                <a:cs typeface="+mn-cs"/>
              </a:rPr>
              <a:t> and believe!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3</a:t>
            </a:fld>
            <a:endParaRPr lang="en-US"/>
          </a:p>
        </p:txBody>
      </p:sp>
    </p:spTree>
    <p:extLst>
      <p:ext uri="{BB962C8B-B14F-4D97-AF65-F5344CB8AC3E}">
        <p14:creationId xmlns:p14="http://schemas.microsoft.com/office/powerpoint/2010/main" val="91252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baseline="0" dirty="0" smtClean="0">
                <a:solidFill>
                  <a:schemeClr val="tx1"/>
                </a:solidFill>
                <a:effectLst/>
                <a:latin typeface="+mn-lt"/>
                <a:ea typeface="+mn-ea"/>
                <a:cs typeface="+mn-cs"/>
              </a:rPr>
              <a:t>It might be </a:t>
            </a:r>
            <a:r>
              <a:rPr lang="en-US" sz="1200" kern="1200" baseline="0" dirty="0" smtClean="0">
                <a:solidFill>
                  <a:schemeClr val="tx1"/>
                </a:solidFill>
                <a:effectLst/>
                <a:latin typeface="+mn-lt"/>
                <a:ea typeface="+mn-ea"/>
                <a:cs typeface="+mn-cs"/>
              </a:rPr>
              <a:t>a small </a:t>
            </a:r>
            <a:r>
              <a:rPr lang="en-US" sz="1200" kern="1200" baseline="0" dirty="0" smtClean="0">
                <a:solidFill>
                  <a:schemeClr val="tx1"/>
                </a:solidFill>
                <a:effectLst/>
                <a:latin typeface="+mn-lt"/>
                <a:ea typeface="+mn-ea"/>
                <a:cs typeface="+mn-cs"/>
              </a:rPr>
              <a:t>thing to ignore the request of a friend, but it is a dangerous thing to ignore the request of our boss (or our president).  </a:t>
            </a:r>
            <a:r>
              <a:rPr lang="en-US" sz="1200" kern="1200" dirty="0" smtClean="0">
                <a:solidFill>
                  <a:schemeClr val="tx1"/>
                </a:solidFill>
                <a:effectLst/>
                <a:latin typeface="+mn-lt"/>
                <a:ea typeface="+mn-ea"/>
                <a:cs typeface="+mn-cs"/>
              </a:rPr>
              <a:t>The evil of sin becomes even more clear </a:t>
            </a:r>
            <a:r>
              <a:rPr lang="en-US" sz="1200" kern="1200" baseline="0" dirty="0" smtClean="0">
                <a:solidFill>
                  <a:schemeClr val="tx1"/>
                </a:solidFill>
                <a:effectLst/>
                <a:latin typeface="+mn-lt"/>
                <a:ea typeface="+mn-ea"/>
                <a:cs typeface="+mn-cs"/>
              </a:rPr>
              <a:t>when we consider the level of authority of God, the One we have truly offended!  </a:t>
            </a:r>
          </a:p>
          <a:p>
            <a:pPr hangingPunct="0"/>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b="1" dirty="0" smtClean="0"/>
              <a:t>God created us </a:t>
            </a:r>
            <a:r>
              <a:rPr lang="en-US" dirty="0" smtClean="0"/>
              <a:t>– He has complete authority!</a:t>
            </a:r>
          </a:p>
          <a:p>
            <a:pPr hangingPunct="0"/>
            <a:endParaRPr lang="en-US" sz="1200" kern="1200" baseline="0" dirty="0" smtClean="0">
              <a:solidFill>
                <a:schemeClr val="tx1"/>
              </a:solidFill>
              <a:effectLst/>
              <a:latin typeface="+mn-lt"/>
              <a:ea typeface="+mn-ea"/>
              <a:cs typeface="+mn-cs"/>
            </a:endParaRPr>
          </a:p>
          <a:p>
            <a:pPr hangingPunct="0"/>
            <a:r>
              <a:rPr lang="en-US" sz="1200" kern="1200" baseline="0" dirty="0" smtClean="0">
                <a:solidFill>
                  <a:schemeClr val="tx1"/>
                </a:solidFill>
                <a:effectLst/>
                <a:latin typeface="+mn-lt"/>
                <a:ea typeface="+mn-ea"/>
                <a:cs typeface="+mn-cs"/>
              </a:rPr>
              <a:t>When we choose to follow our own earthly ways, we are determining what is right or wrong based on ourselves and our culture.  </a:t>
            </a:r>
          </a:p>
          <a:p>
            <a:pPr hangingPunct="0"/>
            <a:endParaRPr lang="en-US" sz="1200" kern="1200" baseline="0" dirty="0" smtClean="0">
              <a:solidFill>
                <a:schemeClr val="tx1"/>
              </a:solidFill>
              <a:effectLst/>
              <a:latin typeface="+mn-lt"/>
              <a:ea typeface="+mn-ea"/>
              <a:cs typeface="+mn-cs"/>
            </a:endParaRPr>
          </a:p>
          <a:p>
            <a:pPr hangingPunct="0"/>
            <a:r>
              <a:rPr lang="en-US" sz="1200" b="1" kern="1200" baseline="0" dirty="0" smtClean="0">
                <a:solidFill>
                  <a:schemeClr val="tx1"/>
                </a:solidFill>
                <a:effectLst/>
                <a:latin typeface="+mn-lt"/>
                <a:ea typeface="+mn-ea"/>
                <a:cs typeface="+mn-cs"/>
              </a:rPr>
              <a:t>Idolatry </a:t>
            </a:r>
            <a:r>
              <a:rPr lang="en-US" sz="1200" kern="1200" baseline="0" dirty="0" smtClean="0">
                <a:solidFill>
                  <a:schemeClr val="tx1"/>
                </a:solidFill>
                <a:effectLst/>
                <a:latin typeface="+mn-lt"/>
                <a:ea typeface="+mn-ea"/>
                <a:cs typeface="+mn-cs"/>
              </a:rPr>
              <a:t>= putting our trust in that which is not God (usually, ourselves)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4</a:t>
            </a:fld>
            <a:endParaRPr lang="en-US"/>
          </a:p>
        </p:txBody>
      </p:sp>
    </p:spTree>
    <p:extLst>
      <p:ext uri="{BB962C8B-B14F-4D97-AF65-F5344CB8AC3E}">
        <p14:creationId xmlns:p14="http://schemas.microsoft.com/office/powerpoint/2010/main" val="35396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create their own gods and methods</a:t>
            </a:r>
            <a:r>
              <a:rPr lang="en-US" baseline="0" dirty="0" smtClean="0"/>
              <a:t> of salvation to maintain control over the process (we want to retain authority).</a:t>
            </a:r>
            <a:endParaRPr lang="en-US" dirty="0" smtClean="0"/>
          </a:p>
          <a:p>
            <a:endParaRPr lang="en-US" dirty="0" smtClean="0"/>
          </a:p>
          <a:p>
            <a:r>
              <a:rPr lang="en-US" dirty="0" smtClean="0"/>
              <a:t>Although</a:t>
            </a:r>
            <a:r>
              <a:rPr lang="en-US" baseline="0" dirty="0" smtClean="0"/>
              <a:t> we might not think that we are taking the place of God, it becomes clear when we define our own morality, meaning, and salvation method.</a:t>
            </a:r>
          </a:p>
          <a:p>
            <a:endParaRPr lang="en-US" baseline="0" dirty="0" smtClean="0"/>
          </a:p>
          <a:p>
            <a:pPr rtl="0"/>
            <a:r>
              <a:rPr lang="zh-CN" altLang="en-US" dirty="0" smtClean="0"/>
              <a:t>叛国罪 </a:t>
            </a:r>
            <a:r>
              <a:rPr lang="en-US" altLang="zh-CN" dirty="0" smtClean="0"/>
              <a:t>(</a:t>
            </a:r>
            <a:r>
              <a:rPr lang="en-US" sz="1200" b="0" i="0" kern="1200" dirty="0" err="1" smtClean="0">
                <a:solidFill>
                  <a:schemeClr val="tx1"/>
                </a:solidFill>
                <a:effectLst/>
                <a:latin typeface="+mn-lt"/>
                <a:ea typeface="+mn-ea"/>
                <a:cs typeface="+mn-cs"/>
              </a:rPr>
              <a:t>Pànguó</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zuì</a:t>
            </a:r>
            <a:r>
              <a:rPr lang="en-US" sz="1200" b="0" i="0" kern="1200" dirty="0" smtClean="0">
                <a:solidFill>
                  <a:schemeClr val="tx1"/>
                </a:solidFill>
                <a:effectLst/>
                <a:latin typeface="+mn-lt"/>
                <a:ea typeface="+mn-ea"/>
                <a:cs typeface="+mn-cs"/>
              </a:rPr>
              <a:t>)  </a:t>
            </a:r>
            <a:r>
              <a:rPr lang="en-US" baseline="0" dirty="0" smtClean="0"/>
              <a:t>The normal penalty for treason is death!  (Romans 6:23)</a:t>
            </a:r>
          </a:p>
          <a:p>
            <a:pPr rtl="0"/>
            <a:endParaRPr lang="en-US" baseline="0" dirty="0" smtClean="0"/>
          </a:p>
          <a:p>
            <a:pPr rtl="0"/>
            <a:r>
              <a:rPr lang="en-US" b="1" baseline="0" dirty="0" smtClean="0"/>
              <a:t>Sin</a:t>
            </a:r>
            <a:r>
              <a:rPr lang="en-US" baseline="0" dirty="0" smtClean="0"/>
              <a:t>: the biggest </a:t>
            </a:r>
            <a:r>
              <a:rPr lang="en-US" b="1" baseline="0" dirty="0" smtClean="0"/>
              <a:t>problem</a:t>
            </a:r>
            <a:r>
              <a:rPr lang="en-US" baseline="0" dirty="0" smtClean="0"/>
              <a:t> of </a:t>
            </a:r>
            <a:r>
              <a:rPr lang="en-US" b="1" baseline="0" dirty="0" smtClean="0"/>
              <a:t>every</a:t>
            </a:r>
            <a:r>
              <a:rPr lang="en-US" baseline="0" dirty="0" smtClean="0"/>
              <a:t> human being!</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5</a:t>
            </a:fld>
            <a:endParaRPr lang="en-US"/>
          </a:p>
        </p:txBody>
      </p:sp>
    </p:spTree>
    <p:extLst>
      <p:ext uri="{BB962C8B-B14F-4D97-AF65-F5344CB8AC3E}">
        <p14:creationId xmlns:p14="http://schemas.microsoft.com/office/powerpoint/2010/main" val="428129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we answer tonight’s question, it is important to ask the fundamental question:</a:t>
            </a:r>
            <a:r>
              <a:rPr lang="en-US" sz="1200" kern="1200" baseline="0" dirty="0" smtClean="0">
                <a:solidFill>
                  <a:schemeClr val="tx1"/>
                </a:solidFill>
                <a:effectLst/>
                <a:latin typeface="+mn-lt"/>
                <a:ea typeface="+mn-ea"/>
                <a:cs typeface="+mn-cs"/>
              </a:rPr>
              <a:t> What is Religion?  A simple fact is this: everyone has some form of religious belief.  Because ultimately, everyone adopts a system of belief and faith that guides their lives.  This is even true for people who reject the existence of God, a decision that is made by faith (believing in something unseen) and one that directs important life choices.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Practically speaking, we are all religious people, because each of us define what we consider to be of supreme importance.  The word “worship” comes from the idea of what something is worth.  We all choose to worship something: God, money, position, power, family, knowledge, adventure, etc.</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8EE2F0-686A-4CE9-933A-000DB5798FF3}" type="slidenum">
              <a:rPr lang="en-US" smtClean="0"/>
              <a:t>6</a:t>
            </a:fld>
            <a:endParaRPr lang="en-US"/>
          </a:p>
        </p:txBody>
      </p:sp>
    </p:spTree>
    <p:extLst>
      <p:ext uri="{BB962C8B-B14F-4D97-AF65-F5344CB8AC3E}">
        <p14:creationId xmlns:p14="http://schemas.microsoft.com/office/powerpoint/2010/main" val="510100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people have been taught that it’s wrong to point at someone else’s religion and say that it is false.  But here is something that you must remember: </a:t>
            </a:r>
            <a:r>
              <a:rPr lang="en-US" sz="1200" b="1" kern="1200" dirty="0" smtClean="0">
                <a:solidFill>
                  <a:schemeClr val="tx1"/>
                </a:solidFill>
                <a:effectLst/>
                <a:latin typeface="+mn-lt"/>
                <a:ea typeface="+mn-ea"/>
                <a:cs typeface="+mn-cs"/>
              </a:rPr>
              <a:t>just as there is truth and error in the physical world</a:t>
            </a:r>
            <a:r>
              <a:rPr lang="en-US" sz="1200" kern="1200" dirty="0" smtClean="0">
                <a:solidFill>
                  <a:schemeClr val="tx1"/>
                </a:solidFill>
                <a:effectLst/>
                <a:latin typeface="+mn-lt"/>
                <a:ea typeface="+mn-ea"/>
                <a:cs typeface="+mn-cs"/>
              </a:rPr>
              <a:t>, there is </a:t>
            </a:r>
            <a:r>
              <a:rPr lang="en-US" sz="1200" b="1" kern="1200" dirty="0" smtClean="0">
                <a:solidFill>
                  <a:schemeClr val="tx1"/>
                </a:solidFill>
                <a:effectLst/>
                <a:latin typeface="+mn-lt"/>
                <a:ea typeface="+mn-ea"/>
                <a:cs typeface="+mn-cs"/>
              </a:rPr>
              <a:t>also truth and error in the spiritual world</a:t>
            </a:r>
            <a:r>
              <a:rPr lang="en-US" sz="1200" kern="1200" dirty="0" smtClean="0">
                <a:solidFill>
                  <a:schemeClr val="tx1"/>
                </a:solidFill>
                <a:effectLst/>
                <a:latin typeface="+mn-lt"/>
                <a:ea typeface="+mn-ea"/>
                <a:cs typeface="+mn-cs"/>
              </a:rPr>
              <a:t>.  While it might feel better to say that everyone’s religion is right, </a:t>
            </a:r>
            <a:r>
              <a:rPr lang="en-US" sz="1200" b="1" kern="1200" dirty="0" smtClean="0">
                <a:solidFill>
                  <a:schemeClr val="tx1"/>
                </a:solidFill>
                <a:effectLst/>
                <a:latin typeface="+mn-lt"/>
                <a:ea typeface="+mn-ea"/>
                <a:cs typeface="+mn-cs"/>
              </a:rPr>
              <a:t>our feelings cannot take something that is false and make it true</a:t>
            </a:r>
            <a:r>
              <a:rPr lang="en-US" sz="1200" kern="1200" dirty="0" smtClean="0">
                <a:solidFill>
                  <a:schemeClr val="tx1"/>
                </a:solidFill>
                <a:effectLst/>
                <a:latin typeface="+mn-lt"/>
                <a:ea typeface="+mn-ea"/>
                <a:cs typeface="+mn-cs"/>
              </a:rPr>
              <a:t>.   The fact is that truth is exclusive, and it doesn’t take too much thinking to see that everyone’s opinions and beliefs cannot be true.  And when we see ideas that totally </a:t>
            </a:r>
            <a:r>
              <a:rPr lang="en-US" sz="1200" b="1" kern="1200" dirty="0" smtClean="0">
                <a:solidFill>
                  <a:schemeClr val="tx1"/>
                </a:solidFill>
                <a:effectLst/>
                <a:latin typeface="+mn-lt"/>
                <a:ea typeface="+mn-ea"/>
                <a:cs typeface="+mn-cs"/>
              </a:rPr>
              <a:t>contradict </a:t>
            </a:r>
            <a:r>
              <a:rPr lang="en-US" sz="1200" kern="1200" dirty="0" smtClean="0">
                <a:solidFill>
                  <a:schemeClr val="tx1"/>
                </a:solidFill>
                <a:effectLst/>
                <a:latin typeface="+mn-lt"/>
                <a:ea typeface="+mn-ea"/>
                <a:cs typeface="+mn-cs"/>
              </a:rPr>
              <a:t>each other, we quickly know that </a:t>
            </a:r>
            <a:r>
              <a:rPr lang="en-US" sz="1200" b="1" kern="1200" dirty="0" smtClean="0">
                <a:solidFill>
                  <a:schemeClr val="tx1"/>
                </a:solidFill>
                <a:effectLst/>
                <a:latin typeface="+mn-lt"/>
                <a:ea typeface="+mn-ea"/>
                <a:cs typeface="+mn-cs"/>
              </a:rPr>
              <a:t>they cannot all be true.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Please note: I am not trying to judge</a:t>
            </a:r>
            <a:r>
              <a:rPr lang="en-US" sz="1200" kern="1200" baseline="0" dirty="0" smtClean="0">
                <a:solidFill>
                  <a:schemeClr val="tx1"/>
                </a:solidFill>
                <a:effectLst/>
                <a:latin typeface="+mn-lt"/>
                <a:ea typeface="+mn-ea"/>
                <a:cs typeface="+mn-cs"/>
              </a:rPr>
              <a:t> the value of any person or their morality – I am simply comparing what the major world religions say about these three important things.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8EE2F0-686A-4CE9-933A-000DB5798FF3}" type="slidenum">
              <a:rPr lang="en-US" smtClean="0"/>
              <a:t>7</a:t>
            </a:fld>
            <a:endParaRPr lang="en-US"/>
          </a:p>
        </p:txBody>
      </p:sp>
    </p:spTree>
    <p:extLst>
      <p:ext uri="{BB962C8B-B14F-4D97-AF65-F5344CB8AC3E}">
        <p14:creationId xmlns:p14="http://schemas.microsoft.com/office/powerpoint/2010/main" val="319708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religion</a:t>
            </a:r>
            <a:r>
              <a:rPr lang="en-US" baseline="0" dirty="0" smtClean="0"/>
              <a:t> has a different view of God.  This is the </a:t>
            </a:r>
            <a:r>
              <a:rPr lang="en-US" b="1" baseline="0" dirty="0" smtClean="0"/>
              <a:t>most</a:t>
            </a:r>
            <a:r>
              <a:rPr lang="en-US" baseline="0" dirty="0" smtClean="0"/>
              <a:t> </a:t>
            </a:r>
            <a:r>
              <a:rPr lang="en-US" b="1" baseline="0" dirty="0" smtClean="0"/>
              <a:t>fundamental starting </a:t>
            </a:r>
            <a:r>
              <a:rPr lang="en-US" baseline="0" dirty="0" smtClean="0"/>
              <a:t>point, and clearly proves that all religions are not the same.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8</a:t>
            </a:fld>
            <a:endParaRPr lang="en-US"/>
          </a:p>
        </p:txBody>
      </p:sp>
    </p:spTree>
    <p:extLst>
      <p:ext uri="{BB962C8B-B14F-4D97-AF65-F5344CB8AC3E}">
        <p14:creationId xmlns:p14="http://schemas.microsoft.com/office/powerpoint/2010/main" val="405019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quite clear that the major religions disagree about God.  So what do they say about the afterlife?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Taoism</a:t>
            </a:r>
            <a:r>
              <a:rPr lang="en-US" sz="1200" kern="1200" dirty="0" smtClean="0">
                <a:solidFill>
                  <a:schemeClr val="tx1"/>
                </a:solidFill>
                <a:effectLst/>
                <a:latin typeface="+mn-lt"/>
                <a:ea typeface="+mn-ea"/>
                <a:cs typeface="+mn-cs"/>
              </a:rPr>
              <a:t> - describes 81 different types of heaven, each for a different god.  The state of those in heaven is described by Lao Tzu in "Tao </a:t>
            </a:r>
            <a:r>
              <a:rPr lang="en-US" sz="1200" kern="1200" dirty="0" err="1" smtClean="0">
                <a:solidFill>
                  <a:schemeClr val="tx1"/>
                </a:solidFill>
                <a:effectLst/>
                <a:latin typeface="+mn-lt"/>
                <a:ea typeface="+mn-ea"/>
                <a:cs typeface="+mn-cs"/>
              </a:rPr>
              <a:t>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Ching</a:t>
            </a:r>
            <a:r>
              <a:rPr lang="en-US" sz="1200" kern="1200" dirty="0" smtClean="0">
                <a:solidFill>
                  <a:schemeClr val="tx1"/>
                </a:solidFill>
                <a:effectLst/>
                <a:latin typeface="+mn-lt"/>
                <a:ea typeface="+mn-ea"/>
                <a:cs typeface="+mn-cs"/>
              </a:rPr>
              <a:t>".  "He who contains within himself the richness of Tao's virtue is like a babe.  No poisonous insects sting him.  Nor fierce beasts seize.  Nor birds of prey strike him.... He who attains Tao is everlasting.  Though his body may decay, he never </a:t>
            </a:r>
            <a:r>
              <a:rPr lang="en-US" sz="1200" kern="1200" dirty="0" smtClean="0">
                <a:solidFill>
                  <a:schemeClr val="tx1"/>
                </a:solidFill>
                <a:effectLst/>
                <a:latin typeface="+mn-lt"/>
                <a:ea typeface="+mn-ea"/>
                <a:cs typeface="+mn-cs"/>
              </a:rPr>
              <a:t>perishes“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8EE2F0-686A-4CE9-933A-000DB5798FF3}" type="slidenum">
              <a:rPr lang="en-US" smtClean="0"/>
              <a:t>9</a:t>
            </a:fld>
            <a:endParaRPr lang="en-US"/>
          </a:p>
        </p:txBody>
      </p:sp>
    </p:spTree>
    <p:extLst>
      <p:ext uri="{BB962C8B-B14F-4D97-AF65-F5344CB8AC3E}">
        <p14:creationId xmlns:p14="http://schemas.microsoft.com/office/powerpoint/2010/main" val="405019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423907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333204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17325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307455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F577D-E681-4A47-B4BB-47777F279314}"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13597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F577D-E681-4A47-B4BB-47777F279314}"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99254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F577D-E681-4A47-B4BB-47777F279314}"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28593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F577D-E681-4A47-B4BB-47777F279314}"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81454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F577D-E681-4A47-B4BB-47777F279314}"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25829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F577D-E681-4A47-B4BB-47777F279314}"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74840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F577D-E681-4A47-B4BB-47777F279314}"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42713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F577D-E681-4A47-B4BB-47777F279314}" type="datetimeFigureOut">
              <a:rPr lang="en-US" smtClean="0"/>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B6076-CB5A-4CC4-A2F3-6A1F21795C56}" type="slidenum">
              <a:rPr lang="en-US" smtClean="0"/>
              <a:t>‹#›</a:t>
            </a:fld>
            <a:endParaRPr lang="en-US"/>
          </a:p>
        </p:txBody>
      </p:sp>
    </p:spTree>
    <p:extLst>
      <p:ext uri="{BB962C8B-B14F-4D97-AF65-F5344CB8AC3E}">
        <p14:creationId xmlns:p14="http://schemas.microsoft.com/office/powerpoint/2010/main" val="424686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9700" y="1228725"/>
            <a:ext cx="6324600" cy="1851025"/>
          </a:xfrm>
        </p:spPr>
        <p:txBody>
          <a:bodyPr>
            <a:noAutofit/>
          </a:bodyPr>
          <a:lstStyle/>
          <a:p>
            <a:r>
              <a:rPr lang="en-US" sz="6000" b="1" dirty="0" smtClean="0"/>
              <a:t>Is there only one way to Heaven?</a:t>
            </a:r>
            <a:endParaRPr lang="en-US" sz="6000" b="1" dirty="0"/>
          </a:p>
        </p:txBody>
      </p:sp>
      <p:sp>
        <p:nvSpPr>
          <p:cNvPr id="3" name="Subtitle 2"/>
          <p:cNvSpPr>
            <a:spLocks noGrp="1"/>
          </p:cNvSpPr>
          <p:nvPr>
            <p:ph type="subTitle" idx="1"/>
          </p:nvPr>
        </p:nvSpPr>
        <p:spPr>
          <a:xfrm>
            <a:off x="1468582" y="3962400"/>
            <a:ext cx="6172200" cy="2286000"/>
          </a:xfrm>
        </p:spPr>
        <p:txBody>
          <a:bodyPr>
            <a:normAutofit fontScale="92500" lnSpcReduction="10000"/>
          </a:bodyPr>
          <a:lstStyle/>
          <a:p>
            <a:r>
              <a:rPr lang="en-US" dirty="0" smtClean="0">
                <a:solidFill>
                  <a:schemeClr val="tx1">
                    <a:lumMod val="65000"/>
                    <a:lumOff val="35000"/>
                  </a:schemeClr>
                </a:solidFill>
              </a:rPr>
              <a:t>Some people say:</a:t>
            </a:r>
          </a:p>
          <a:p>
            <a:pPr>
              <a:spcBef>
                <a:spcPts val="1800"/>
              </a:spcBef>
              <a:spcAft>
                <a:spcPts val="1800"/>
              </a:spcAft>
            </a:pPr>
            <a:r>
              <a:rPr lang="en-US" dirty="0" smtClean="0">
                <a:solidFill>
                  <a:schemeClr val="tx1">
                    <a:lumMod val="65000"/>
                    <a:lumOff val="35000"/>
                  </a:schemeClr>
                </a:solidFill>
                <a:latin typeface="Bodoni MT" panose="02070603080606020203" pitchFamily="18" charset="0"/>
              </a:rPr>
              <a:t>“It </a:t>
            </a:r>
            <a:r>
              <a:rPr lang="en-US" dirty="0" smtClean="0">
                <a:solidFill>
                  <a:schemeClr val="tx1">
                    <a:lumMod val="65000"/>
                    <a:lumOff val="35000"/>
                  </a:schemeClr>
                </a:solidFill>
                <a:latin typeface="Bodoni MT" panose="02070603080606020203" pitchFamily="18" charset="0"/>
              </a:rPr>
              <a:t>doesn’t matter what you believe, so long as you are sincere.” </a:t>
            </a:r>
            <a:r>
              <a:rPr lang="en-US" dirty="0" smtClean="0">
                <a:solidFill>
                  <a:schemeClr val="tx1">
                    <a:lumMod val="65000"/>
                    <a:lumOff val="35000"/>
                  </a:schemeClr>
                </a:solidFill>
              </a:rPr>
              <a:t> </a:t>
            </a:r>
            <a:endParaRPr lang="en-US" dirty="0" smtClean="0">
              <a:solidFill>
                <a:schemeClr val="tx1">
                  <a:lumMod val="65000"/>
                  <a:lumOff val="35000"/>
                </a:schemeClr>
              </a:solidFill>
            </a:endParaRPr>
          </a:p>
          <a:p>
            <a:r>
              <a:rPr lang="en-US" dirty="0" smtClean="0">
                <a:solidFill>
                  <a:schemeClr val="tx1">
                    <a:lumMod val="65000"/>
                    <a:lumOff val="35000"/>
                  </a:schemeClr>
                </a:solidFill>
              </a:rPr>
              <a:t>Is this true?</a:t>
            </a:r>
            <a:endParaRPr lang="en-US" dirty="0">
              <a:solidFill>
                <a:schemeClr val="tx1">
                  <a:lumMod val="65000"/>
                  <a:lumOff val="35000"/>
                </a:schemeClr>
              </a:solidFill>
            </a:endParaRPr>
          </a:p>
        </p:txBody>
      </p:sp>
    </p:spTree>
    <p:extLst>
      <p:ext uri="{BB962C8B-B14F-4D97-AF65-F5344CB8AC3E}">
        <p14:creationId xmlns:p14="http://schemas.microsoft.com/office/powerpoint/2010/main" val="343961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2849"/>
          </a:xfrm>
        </p:spPr>
        <p:txBody>
          <a:bodyPr>
            <a:normAutofit fontScale="90000"/>
          </a:bodyPr>
          <a:lstStyle/>
          <a:p>
            <a:r>
              <a:rPr lang="en-US" b="1" u="sng" dirty="0" smtClean="0"/>
              <a:t>Righteousness</a:t>
            </a:r>
            <a:br>
              <a:rPr lang="en-US" b="1" u="sng" dirty="0" smtClean="0"/>
            </a:br>
            <a:r>
              <a:rPr lang="en-US" sz="3600" dirty="0" smtClean="0"/>
              <a:t>(solving the sin problem)</a:t>
            </a:r>
            <a:endParaRPr lang="en-US" dirty="0"/>
          </a:p>
        </p:txBody>
      </p:sp>
      <p:sp>
        <p:nvSpPr>
          <p:cNvPr id="3" name="Content Placeholder 2"/>
          <p:cNvSpPr>
            <a:spLocks noGrp="1"/>
          </p:cNvSpPr>
          <p:nvPr>
            <p:ph idx="1"/>
          </p:nvPr>
        </p:nvSpPr>
        <p:spPr>
          <a:xfrm>
            <a:off x="228600" y="1295401"/>
            <a:ext cx="8686800" cy="5410199"/>
          </a:xfrm>
        </p:spPr>
        <p:txBody>
          <a:bodyPr>
            <a:noAutofit/>
          </a:bodyPr>
          <a:lstStyle/>
          <a:p>
            <a:pPr marL="0" indent="0">
              <a:spcBef>
                <a:spcPts val="0"/>
              </a:spcBef>
              <a:spcAft>
                <a:spcPts val="600"/>
              </a:spcAft>
              <a:buNone/>
            </a:pPr>
            <a:r>
              <a:rPr lang="en-US" sz="2400" b="1" dirty="0" smtClean="0"/>
              <a:t>Atheism</a:t>
            </a:r>
            <a:r>
              <a:rPr lang="en-US" sz="2400" dirty="0" smtClean="0"/>
              <a:t> – Do what you think is best to achieve your goals</a:t>
            </a:r>
          </a:p>
          <a:p>
            <a:pPr marL="0" indent="0">
              <a:spcBef>
                <a:spcPts val="0"/>
              </a:spcBef>
              <a:spcAft>
                <a:spcPts val="600"/>
              </a:spcAft>
              <a:buNone/>
            </a:pPr>
            <a:r>
              <a:rPr lang="en-US" sz="2400" b="1" dirty="0" smtClean="0"/>
              <a:t>Buddhism</a:t>
            </a:r>
            <a:r>
              <a:rPr lang="en-US" sz="2400" dirty="0" smtClean="0"/>
              <a:t> </a:t>
            </a:r>
            <a:r>
              <a:rPr lang="en-US" sz="2400" dirty="0"/>
              <a:t>– the Eightfold Path and laws of Karma govern destiny (p.105, </a:t>
            </a:r>
            <a:r>
              <a:rPr lang="en-US" sz="2400" dirty="0" smtClean="0"/>
              <a:t>87)</a:t>
            </a:r>
            <a:endParaRPr lang="en-US" sz="2400" dirty="0"/>
          </a:p>
          <a:p>
            <a:pPr marL="400050" lvl="1" indent="0">
              <a:spcBef>
                <a:spcPts val="0"/>
              </a:spcBef>
              <a:spcAft>
                <a:spcPts val="600"/>
              </a:spcAft>
              <a:buNone/>
            </a:pPr>
            <a:r>
              <a:rPr lang="en-US" sz="2000" dirty="0" smtClean="0"/>
              <a:t>• Wisdom</a:t>
            </a:r>
            <a:r>
              <a:rPr lang="en-US" sz="2000" dirty="0"/>
              <a:t>:  1) right view,  2) right intention</a:t>
            </a:r>
          </a:p>
          <a:p>
            <a:pPr marL="400050" lvl="1" indent="0">
              <a:spcBef>
                <a:spcPts val="0"/>
              </a:spcBef>
              <a:spcAft>
                <a:spcPts val="600"/>
              </a:spcAft>
              <a:buNone/>
            </a:pPr>
            <a:r>
              <a:rPr lang="en-US" sz="2000" dirty="0" smtClean="0"/>
              <a:t>• Ethical </a:t>
            </a:r>
            <a:r>
              <a:rPr lang="en-US" sz="2000" dirty="0"/>
              <a:t>Conduct:  3) right speech,  4) right action,  5) right livelihood</a:t>
            </a:r>
          </a:p>
          <a:p>
            <a:pPr marL="400050" lvl="1" indent="0">
              <a:spcBef>
                <a:spcPts val="0"/>
              </a:spcBef>
              <a:spcAft>
                <a:spcPts val="600"/>
              </a:spcAft>
              <a:buNone/>
            </a:pPr>
            <a:r>
              <a:rPr lang="en-US" sz="2000" dirty="0" smtClean="0"/>
              <a:t>• Mental </a:t>
            </a:r>
            <a:r>
              <a:rPr lang="en-US" sz="2000" dirty="0"/>
              <a:t>Development:  6) right effort,  7) right mindfulness,  8) right </a:t>
            </a:r>
            <a:r>
              <a:rPr lang="en-US" sz="2000" dirty="0" smtClean="0"/>
              <a:t>concentration</a:t>
            </a:r>
          </a:p>
          <a:p>
            <a:pPr marL="0" indent="0">
              <a:spcBef>
                <a:spcPts val="0"/>
              </a:spcBef>
              <a:spcAft>
                <a:spcPts val="600"/>
              </a:spcAft>
              <a:buNone/>
            </a:pPr>
            <a:r>
              <a:rPr lang="en-US" sz="2400" b="1" dirty="0" smtClean="0"/>
              <a:t>Islam</a:t>
            </a:r>
            <a:r>
              <a:rPr lang="en-US" sz="2400" dirty="0" smtClean="0"/>
              <a:t> </a:t>
            </a:r>
            <a:r>
              <a:rPr lang="en-US" sz="2400" dirty="0"/>
              <a:t>– the five pillars:</a:t>
            </a:r>
          </a:p>
          <a:p>
            <a:pPr marL="400050" lvl="1" indent="0">
              <a:spcBef>
                <a:spcPts val="0"/>
              </a:spcBef>
              <a:spcAft>
                <a:spcPts val="600"/>
              </a:spcAft>
              <a:buNone/>
            </a:pPr>
            <a:r>
              <a:rPr lang="en-US" sz="2000" dirty="0" smtClean="0"/>
              <a:t>1. Declaring </a:t>
            </a:r>
            <a:r>
              <a:rPr lang="en-US" sz="2000" dirty="0"/>
              <a:t>and believing the Shahada or Creed ("There is no god but Allah, and Mohammed is the messenger of Allah.")</a:t>
            </a:r>
          </a:p>
          <a:p>
            <a:pPr marL="400050" lvl="1" indent="0">
              <a:spcBef>
                <a:spcPts val="0"/>
              </a:spcBef>
              <a:spcAft>
                <a:spcPts val="600"/>
              </a:spcAft>
              <a:buNone/>
            </a:pPr>
            <a:r>
              <a:rPr lang="en-US" sz="2000" dirty="0" smtClean="0"/>
              <a:t>2. Observing </a:t>
            </a:r>
            <a:r>
              <a:rPr lang="en-US" sz="2000" dirty="0"/>
              <a:t>daily prayers (</a:t>
            </a:r>
            <a:r>
              <a:rPr lang="en-US" sz="2000" dirty="0" err="1"/>
              <a:t>Salat</a:t>
            </a:r>
            <a:r>
              <a:rPr lang="en-US" sz="2000" dirty="0"/>
              <a:t>) and attending the Friday public services</a:t>
            </a:r>
          </a:p>
          <a:p>
            <a:pPr marL="400050" lvl="1" indent="0">
              <a:spcBef>
                <a:spcPts val="0"/>
              </a:spcBef>
              <a:spcAft>
                <a:spcPts val="600"/>
              </a:spcAft>
              <a:buNone/>
            </a:pPr>
            <a:r>
              <a:rPr lang="en-US" sz="2000" dirty="0" smtClean="0"/>
              <a:t>3. Fasting </a:t>
            </a:r>
            <a:r>
              <a:rPr lang="en-US" sz="2000" dirty="0"/>
              <a:t>during Ramadan</a:t>
            </a:r>
          </a:p>
          <a:p>
            <a:pPr marL="400050" lvl="1" indent="0">
              <a:spcBef>
                <a:spcPts val="0"/>
              </a:spcBef>
              <a:spcAft>
                <a:spcPts val="600"/>
              </a:spcAft>
              <a:buNone/>
            </a:pPr>
            <a:r>
              <a:rPr lang="en-US" sz="2000" dirty="0" smtClean="0"/>
              <a:t>4. The </a:t>
            </a:r>
            <a:r>
              <a:rPr lang="en-US" sz="2000" dirty="0"/>
              <a:t>giving of alms (Zakat). </a:t>
            </a:r>
          </a:p>
          <a:p>
            <a:pPr marL="400050" lvl="1" indent="0">
              <a:spcBef>
                <a:spcPts val="0"/>
              </a:spcBef>
              <a:spcAft>
                <a:spcPts val="600"/>
              </a:spcAft>
              <a:buNone/>
            </a:pPr>
            <a:r>
              <a:rPr lang="en-US" sz="2000" dirty="0" smtClean="0"/>
              <a:t>5. The </a:t>
            </a:r>
            <a:r>
              <a:rPr lang="en-US" sz="2000" dirty="0"/>
              <a:t>pilgrimage to Mecca (Hajj). </a:t>
            </a:r>
          </a:p>
        </p:txBody>
      </p:sp>
    </p:spTree>
    <p:extLst>
      <p:ext uri="{BB962C8B-B14F-4D97-AF65-F5344CB8AC3E}">
        <p14:creationId xmlns:p14="http://schemas.microsoft.com/office/powerpoint/2010/main" val="419880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r>
              <a:rPr lang="en-US" b="1" u="sng" dirty="0" smtClean="0"/>
              <a:t>Righteousness</a:t>
            </a:r>
            <a:br>
              <a:rPr lang="en-US" b="1" u="sng" dirty="0" smtClean="0"/>
            </a:br>
            <a:r>
              <a:rPr lang="en-US" sz="3600" dirty="0"/>
              <a:t>(solving the sin problem)</a:t>
            </a:r>
            <a:endParaRPr lang="en-US" b="1" u="sng" dirty="0"/>
          </a:p>
        </p:txBody>
      </p:sp>
      <p:sp>
        <p:nvSpPr>
          <p:cNvPr id="3" name="Content Placeholder 2"/>
          <p:cNvSpPr>
            <a:spLocks noGrp="1"/>
          </p:cNvSpPr>
          <p:nvPr>
            <p:ph idx="1"/>
          </p:nvPr>
        </p:nvSpPr>
        <p:spPr>
          <a:xfrm>
            <a:off x="228600" y="1295400"/>
            <a:ext cx="8763000" cy="5486400"/>
          </a:xfrm>
        </p:spPr>
        <p:txBody>
          <a:bodyPr>
            <a:normAutofit fontScale="70000" lnSpcReduction="20000"/>
          </a:bodyPr>
          <a:lstStyle/>
          <a:p>
            <a:pPr marL="0" indent="0">
              <a:spcAft>
                <a:spcPts val="1200"/>
              </a:spcAft>
              <a:buNone/>
            </a:pPr>
            <a:r>
              <a:rPr lang="en-US" sz="3600" b="1" dirty="0"/>
              <a:t>Taoism</a:t>
            </a:r>
            <a:r>
              <a:rPr lang="en-US" sz="3600" dirty="0"/>
              <a:t> – “go with the flow” (6);  do not intimidate or attempt to influence the beliefs of others (69b); The Way cannot be spoken of or clearly defined (1) being beyond definition or limitations.</a:t>
            </a:r>
          </a:p>
          <a:p>
            <a:pPr marL="0" indent="0">
              <a:spcAft>
                <a:spcPts val="1200"/>
              </a:spcAft>
              <a:buNone/>
            </a:pPr>
            <a:r>
              <a:rPr lang="en-US" sz="3600" b="1" dirty="0" smtClean="0"/>
              <a:t>Hinduism</a:t>
            </a:r>
            <a:r>
              <a:rPr lang="en-US" sz="3600" dirty="0" smtClean="0"/>
              <a:t> </a:t>
            </a:r>
            <a:r>
              <a:rPr lang="en-US" sz="3600" dirty="0"/>
              <a:t>– Focus entirely on Krishna at moment of death, (p. 126)</a:t>
            </a:r>
          </a:p>
          <a:p>
            <a:pPr marL="0" indent="0">
              <a:spcAft>
                <a:spcPts val="1200"/>
              </a:spcAft>
              <a:buNone/>
            </a:pPr>
            <a:r>
              <a:rPr lang="en-US" sz="3600" b="1" dirty="0" smtClean="0"/>
              <a:t>Christianity</a:t>
            </a:r>
            <a:r>
              <a:rPr lang="en-US" sz="3600" dirty="0" smtClean="0"/>
              <a:t> </a:t>
            </a:r>
            <a:r>
              <a:rPr lang="en-US" sz="3600" dirty="0"/>
              <a:t>– </a:t>
            </a:r>
            <a:r>
              <a:rPr lang="en-US" sz="3600" dirty="0" smtClean="0"/>
              <a:t>Imperfect people can never please a perfectly holy God. Only God Himself can </a:t>
            </a:r>
            <a:r>
              <a:rPr lang="en-US" sz="3600" u="sng" dirty="0" smtClean="0"/>
              <a:t>remove</a:t>
            </a:r>
            <a:r>
              <a:rPr lang="en-US" sz="3600" dirty="0" smtClean="0"/>
              <a:t> our sin and </a:t>
            </a:r>
            <a:r>
              <a:rPr lang="en-US" sz="3600" u="sng" dirty="0" smtClean="0"/>
              <a:t>give</a:t>
            </a:r>
            <a:r>
              <a:rPr lang="en-US" sz="3600" dirty="0" smtClean="0"/>
              <a:t> us righteousness.</a:t>
            </a:r>
          </a:p>
          <a:p>
            <a:pPr marL="400050" lvl="1" indent="0">
              <a:spcAft>
                <a:spcPts val="1200"/>
              </a:spcAft>
              <a:buNone/>
            </a:pPr>
            <a:r>
              <a:rPr lang="en-US" dirty="0" smtClean="0"/>
              <a:t>He </a:t>
            </a:r>
            <a:r>
              <a:rPr lang="en-US" dirty="0"/>
              <a:t>saved us, </a:t>
            </a:r>
            <a:r>
              <a:rPr lang="en-US" b="1" dirty="0"/>
              <a:t>not because of righteous things we had done</a:t>
            </a:r>
            <a:r>
              <a:rPr lang="en-US" dirty="0"/>
              <a:t>, but because of his mercy. </a:t>
            </a:r>
            <a:r>
              <a:rPr lang="en-US" dirty="0" smtClean="0"/>
              <a:t>(Titus 3:5)</a:t>
            </a:r>
            <a:endParaRPr lang="en-US" dirty="0"/>
          </a:p>
          <a:p>
            <a:pPr marL="400050" lvl="1" indent="0">
              <a:spcAft>
                <a:spcPts val="1200"/>
              </a:spcAft>
              <a:buNone/>
            </a:pPr>
            <a:r>
              <a:rPr lang="en-US" dirty="0" smtClean="0"/>
              <a:t>For </a:t>
            </a:r>
            <a:r>
              <a:rPr lang="en-US" dirty="0"/>
              <a:t>the </a:t>
            </a:r>
            <a:r>
              <a:rPr lang="en-US" dirty="0" smtClean="0"/>
              <a:t>payment for our sin </a:t>
            </a:r>
            <a:r>
              <a:rPr lang="en-US" dirty="0"/>
              <a:t>is death, but </a:t>
            </a:r>
            <a:r>
              <a:rPr lang="en-US" b="1" dirty="0"/>
              <a:t>the gift of God </a:t>
            </a:r>
            <a:r>
              <a:rPr lang="en-US" dirty="0"/>
              <a:t>is eternal life in Christ Jesus our Lord</a:t>
            </a:r>
            <a:r>
              <a:rPr lang="en-US" dirty="0" smtClean="0"/>
              <a:t>.  (Romans 6:23)</a:t>
            </a:r>
          </a:p>
          <a:p>
            <a:pPr marL="400050" lvl="1" indent="0">
              <a:spcAft>
                <a:spcPts val="1200"/>
              </a:spcAft>
              <a:buNone/>
            </a:pPr>
            <a:r>
              <a:rPr lang="en-US" b="1" dirty="0"/>
              <a:t>God made H</a:t>
            </a:r>
            <a:r>
              <a:rPr lang="en-US" b="1" dirty="0" smtClean="0"/>
              <a:t>im </a:t>
            </a:r>
            <a:r>
              <a:rPr lang="en-US" dirty="0" smtClean="0"/>
              <a:t>[Jesus] </a:t>
            </a:r>
            <a:r>
              <a:rPr lang="en-US" dirty="0"/>
              <a:t>who had no sin to </a:t>
            </a:r>
            <a:r>
              <a:rPr lang="en-US" dirty="0" smtClean="0"/>
              <a:t>become </a:t>
            </a:r>
            <a:r>
              <a:rPr lang="en-US" b="1" dirty="0" smtClean="0"/>
              <a:t>sin</a:t>
            </a:r>
            <a:r>
              <a:rPr lang="en-US" dirty="0" smtClean="0"/>
              <a:t> </a:t>
            </a:r>
            <a:r>
              <a:rPr lang="en-US" dirty="0"/>
              <a:t>for us, so that in </a:t>
            </a:r>
            <a:r>
              <a:rPr lang="en-US" dirty="0" smtClean="0"/>
              <a:t>Him </a:t>
            </a:r>
            <a:r>
              <a:rPr lang="en-US" b="1" dirty="0"/>
              <a:t>we might become </a:t>
            </a:r>
            <a:r>
              <a:rPr lang="en-US" dirty="0"/>
              <a:t>the </a:t>
            </a:r>
            <a:r>
              <a:rPr lang="en-US" b="1" dirty="0"/>
              <a:t>righteousness</a:t>
            </a:r>
            <a:r>
              <a:rPr lang="en-US" dirty="0"/>
              <a:t> of </a:t>
            </a:r>
            <a:r>
              <a:rPr lang="en-US" dirty="0" smtClean="0"/>
              <a:t>God. (2 Corinthians 5:21)</a:t>
            </a:r>
            <a:endParaRPr lang="en-US" dirty="0"/>
          </a:p>
        </p:txBody>
      </p:sp>
    </p:spTree>
    <p:extLst>
      <p:ext uri="{BB962C8B-B14F-4D97-AF65-F5344CB8AC3E}">
        <p14:creationId xmlns:p14="http://schemas.microsoft.com/office/powerpoint/2010/main" val="6933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9848"/>
            <a:ext cx="8839200" cy="1143000"/>
          </a:xfrm>
        </p:spPr>
        <p:txBody>
          <a:bodyPr>
            <a:normAutofit/>
          </a:bodyPr>
          <a:lstStyle/>
          <a:p>
            <a:r>
              <a:rPr lang="en-US" b="1" u="sng" dirty="0" smtClean="0"/>
              <a:t>All religions are not the same!</a:t>
            </a:r>
            <a:endParaRPr lang="en-US" b="1" u="sng" dirty="0"/>
          </a:p>
        </p:txBody>
      </p:sp>
      <p:sp>
        <p:nvSpPr>
          <p:cNvPr id="3" name="Content Placeholder 2"/>
          <p:cNvSpPr>
            <a:spLocks noGrp="1"/>
          </p:cNvSpPr>
          <p:nvPr>
            <p:ph idx="1"/>
          </p:nvPr>
        </p:nvSpPr>
        <p:spPr>
          <a:xfrm>
            <a:off x="304800" y="990600"/>
            <a:ext cx="8534400" cy="5638800"/>
          </a:xfrm>
        </p:spPr>
        <p:txBody>
          <a:bodyPr>
            <a:noAutofit/>
          </a:bodyPr>
          <a:lstStyle/>
          <a:p>
            <a:pPr>
              <a:lnSpc>
                <a:spcPct val="110000"/>
              </a:lnSpc>
              <a:spcBef>
                <a:spcPts val="0"/>
              </a:spcBef>
            </a:pPr>
            <a:r>
              <a:rPr lang="en-US" sz="2400" dirty="0" smtClean="0"/>
              <a:t>They have different views of God, heaven, and salvation.</a:t>
            </a:r>
          </a:p>
          <a:p>
            <a:pPr>
              <a:lnSpc>
                <a:spcPct val="110000"/>
              </a:lnSpc>
              <a:spcBef>
                <a:spcPts val="0"/>
              </a:spcBef>
            </a:pPr>
            <a:r>
              <a:rPr lang="en-US" sz="2400" dirty="0" smtClean="0"/>
              <a:t>Most religions require </a:t>
            </a:r>
            <a:r>
              <a:rPr lang="en-US" sz="2400" dirty="0"/>
              <a:t>followers to continue </a:t>
            </a:r>
            <a:r>
              <a:rPr lang="en-US" sz="2400" u="sng" dirty="0" smtClean="0">
                <a:effectLst>
                  <a:outerShdw blurRad="38100" dist="38100" dir="2700000" algn="tl">
                    <a:srgbClr val="000000">
                      <a:alpha val="43137"/>
                    </a:srgbClr>
                  </a:outerShdw>
                </a:effectLst>
              </a:rPr>
              <a:t>doing</a:t>
            </a:r>
            <a:r>
              <a:rPr lang="en-US" sz="2400" dirty="0" smtClean="0"/>
              <a:t> “good </a:t>
            </a:r>
            <a:r>
              <a:rPr lang="en-US" sz="2400" dirty="0"/>
              <a:t>works</a:t>
            </a:r>
            <a:r>
              <a:rPr lang="en-US" sz="2400" dirty="0" smtClean="0"/>
              <a:t>,” </a:t>
            </a:r>
            <a:r>
              <a:rPr lang="en-US" sz="2400" dirty="0"/>
              <a:t>and if they </a:t>
            </a:r>
            <a:r>
              <a:rPr lang="en-US" sz="2400" b="1" u="sng" dirty="0"/>
              <a:t>do enough</a:t>
            </a:r>
            <a:r>
              <a:rPr lang="en-US" sz="2400" dirty="0"/>
              <a:t>, they </a:t>
            </a:r>
            <a:r>
              <a:rPr lang="en-US" sz="2400" u="sng" dirty="0"/>
              <a:t>earn</a:t>
            </a:r>
            <a:r>
              <a:rPr lang="en-US" sz="2400" dirty="0"/>
              <a:t> </a:t>
            </a:r>
            <a:r>
              <a:rPr lang="en-US" sz="2400" dirty="0" smtClean="0"/>
              <a:t>righteousness:</a:t>
            </a:r>
            <a:endParaRPr lang="en-US" sz="2400" dirty="0"/>
          </a:p>
          <a:p>
            <a:pPr marL="857250" lvl="1" indent="-457200">
              <a:lnSpc>
                <a:spcPct val="110000"/>
              </a:lnSpc>
              <a:spcBef>
                <a:spcPts val="0"/>
              </a:spcBef>
            </a:pPr>
            <a:r>
              <a:rPr lang="en-US" sz="2400" dirty="0" smtClean="0"/>
              <a:t>Hinduism requires disciplined meditation</a:t>
            </a:r>
          </a:p>
          <a:p>
            <a:pPr marL="857250" lvl="1" indent="-457200">
              <a:lnSpc>
                <a:spcPct val="110000"/>
              </a:lnSpc>
              <a:spcBef>
                <a:spcPts val="0"/>
              </a:spcBef>
            </a:pPr>
            <a:r>
              <a:rPr lang="en-US" sz="2400" dirty="0" smtClean="0"/>
              <a:t>Buddhism requires people to follow the “Eightfold Path”</a:t>
            </a:r>
          </a:p>
          <a:p>
            <a:pPr marL="857250" lvl="1" indent="-457200">
              <a:lnSpc>
                <a:spcPct val="110000"/>
              </a:lnSpc>
              <a:spcBef>
                <a:spcPts val="0"/>
              </a:spcBef>
            </a:pPr>
            <a:r>
              <a:rPr lang="en-US" sz="2400" dirty="0" smtClean="0"/>
              <a:t>Islam requires followers to obey the “Five Pillars”</a:t>
            </a:r>
          </a:p>
          <a:p>
            <a:pPr marL="857250" lvl="1" indent="-457200">
              <a:lnSpc>
                <a:spcPct val="110000"/>
              </a:lnSpc>
              <a:spcBef>
                <a:spcPts val="0"/>
              </a:spcBef>
            </a:pPr>
            <a:r>
              <a:rPr lang="en-US" sz="2400" dirty="0" smtClean="0"/>
              <a:t>Tao</a:t>
            </a:r>
            <a:r>
              <a:rPr lang="en-US" sz="2400" dirty="0" smtClean="0"/>
              <a:t>ism </a:t>
            </a:r>
            <a:r>
              <a:rPr lang="en-US" sz="2400" dirty="0" smtClean="0"/>
              <a:t>says that rules are the problem, not our behavior</a:t>
            </a:r>
            <a:endParaRPr lang="en-US" sz="2400" dirty="0" smtClean="0"/>
          </a:p>
          <a:p>
            <a:pPr>
              <a:lnSpc>
                <a:spcPct val="110000"/>
              </a:lnSpc>
              <a:spcBef>
                <a:spcPts val="0"/>
              </a:spcBef>
            </a:pPr>
            <a:r>
              <a:rPr lang="en-US" sz="2400" dirty="0"/>
              <a:t>But, </a:t>
            </a:r>
            <a:r>
              <a:rPr lang="en-US" sz="2400" u="sng" dirty="0"/>
              <a:t>one religion is different</a:t>
            </a:r>
            <a:r>
              <a:rPr lang="en-US" sz="2400" dirty="0"/>
              <a:t> from all </a:t>
            </a:r>
            <a:r>
              <a:rPr lang="en-US" sz="2400" dirty="0" smtClean="0"/>
              <a:t>others – </a:t>
            </a:r>
            <a:r>
              <a:rPr lang="en-US" sz="2400" dirty="0" smtClean="0"/>
              <a:t>Christianity</a:t>
            </a:r>
            <a:r>
              <a:rPr lang="en-US" sz="2400" dirty="0"/>
              <a:t>.</a:t>
            </a:r>
            <a:endParaRPr lang="en-US" sz="2400" dirty="0" smtClean="0"/>
          </a:p>
          <a:p>
            <a:pPr>
              <a:lnSpc>
                <a:spcPct val="110000"/>
              </a:lnSpc>
              <a:spcBef>
                <a:spcPts val="0"/>
              </a:spcBef>
            </a:pPr>
            <a:r>
              <a:rPr lang="en-US" sz="2400" dirty="0"/>
              <a:t>It is </a:t>
            </a:r>
            <a:r>
              <a:rPr lang="en-US" sz="2400" u="sng" dirty="0"/>
              <a:t>not</a:t>
            </a:r>
            <a:r>
              <a:rPr lang="en-US" sz="2400" dirty="0"/>
              <a:t> a system of rules to </a:t>
            </a:r>
            <a:r>
              <a:rPr lang="en-US" sz="2400" u="sng" dirty="0"/>
              <a:t>do</a:t>
            </a:r>
            <a:r>
              <a:rPr lang="en-US" sz="2400" dirty="0"/>
              <a:t> – the price has been paid and the work has been </a:t>
            </a:r>
            <a:r>
              <a:rPr lang="en-US" sz="2400" b="1" u="sng" dirty="0"/>
              <a:t>done</a:t>
            </a:r>
            <a:r>
              <a:rPr lang="en-US" sz="2400" dirty="0"/>
              <a:t>.  It is a gift to be received by faith.</a:t>
            </a:r>
          </a:p>
          <a:p>
            <a:pPr lvl="1">
              <a:lnSpc>
                <a:spcPct val="110000"/>
              </a:lnSpc>
              <a:spcBef>
                <a:spcPts val="0"/>
              </a:spcBef>
            </a:pPr>
            <a:r>
              <a:rPr lang="en-US" sz="2400" dirty="0" smtClean="0"/>
              <a:t>“</a:t>
            </a:r>
            <a:r>
              <a:rPr lang="en-US" sz="2400" dirty="0" smtClean="0"/>
              <a:t>Jesus </a:t>
            </a:r>
            <a:r>
              <a:rPr lang="en-US" sz="2400" dirty="0"/>
              <a:t>said, ‘</a:t>
            </a:r>
            <a:r>
              <a:rPr lang="en-US" sz="2400" b="1" dirty="0"/>
              <a:t>It is finished</a:t>
            </a:r>
            <a:r>
              <a:rPr lang="en-US" sz="2400" dirty="0"/>
              <a:t>.’ With that, he bowed his head and gave up his spirit.” (John 19:30</a:t>
            </a:r>
            <a:r>
              <a:rPr lang="en-US" sz="2400" dirty="0" smtClean="0"/>
              <a:t>)</a:t>
            </a:r>
            <a:endParaRPr lang="en-US" sz="2400" dirty="0"/>
          </a:p>
          <a:p>
            <a:pPr>
              <a:lnSpc>
                <a:spcPct val="110000"/>
              </a:lnSpc>
              <a:spcBef>
                <a:spcPts val="0"/>
              </a:spcBef>
            </a:pPr>
            <a:r>
              <a:rPr lang="en-US" sz="2400" dirty="0" smtClean="0"/>
              <a:t>Christianity </a:t>
            </a:r>
            <a:r>
              <a:rPr lang="en-US" sz="2400" dirty="0" smtClean="0"/>
              <a:t>is a </a:t>
            </a:r>
            <a:r>
              <a:rPr lang="en-US" sz="2400" u="sng" dirty="0" smtClean="0"/>
              <a:t>relationship</a:t>
            </a:r>
            <a:r>
              <a:rPr lang="en-US" sz="2400" dirty="0" smtClean="0"/>
              <a:t> with God, </a:t>
            </a:r>
            <a:r>
              <a:rPr lang="en-US" sz="2400" dirty="0" smtClean="0"/>
              <a:t>not just a </a:t>
            </a:r>
            <a:r>
              <a:rPr lang="en-US" sz="2400" u="sng" dirty="0" smtClean="0"/>
              <a:t>religion</a:t>
            </a:r>
            <a:r>
              <a:rPr lang="en-US" sz="2400" dirty="0" smtClean="0"/>
              <a:t>.</a:t>
            </a:r>
          </a:p>
          <a:p>
            <a:pPr lvl="1">
              <a:lnSpc>
                <a:spcPct val="110000"/>
              </a:lnSpc>
              <a:spcBef>
                <a:spcPts val="0"/>
              </a:spcBef>
            </a:pPr>
            <a:r>
              <a:rPr lang="en-US" sz="2400" dirty="0" smtClean="0"/>
              <a:t>“Pray </a:t>
            </a:r>
            <a:r>
              <a:rPr lang="en-US" sz="2400" dirty="0"/>
              <a:t>then like this</a:t>
            </a:r>
            <a:r>
              <a:rPr lang="en-US" sz="2400" dirty="0" smtClean="0"/>
              <a:t>: </a:t>
            </a:r>
            <a:r>
              <a:rPr lang="en-US" sz="2400" dirty="0"/>
              <a:t>“Our Father in </a:t>
            </a:r>
            <a:r>
              <a:rPr lang="en-US" sz="2400" dirty="0" smtClean="0"/>
              <a:t>heaven,…” (Matthew 6:9)</a:t>
            </a:r>
            <a:endParaRPr lang="en-US" sz="2400" dirty="0" smtClean="0"/>
          </a:p>
        </p:txBody>
      </p:sp>
    </p:spTree>
    <p:extLst>
      <p:ext uri="{BB962C8B-B14F-4D97-AF65-F5344CB8AC3E}">
        <p14:creationId xmlns:p14="http://schemas.microsoft.com/office/powerpoint/2010/main" val="374031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 y="1648147"/>
            <a:ext cx="9388806" cy="5286053"/>
          </a:xfrm>
          <a:prstGeom prst="rect">
            <a:avLst/>
          </a:prstGeom>
        </p:spPr>
      </p:pic>
      <p:sp>
        <p:nvSpPr>
          <p:cNvPr id="11" name="Title 10"/>
          <p:cNvSpPr>
            <a:spLocks noGrp="1"/>
          </p:cNvSpPr>
          <p:nvPr>
            <p:ph type="title"/>
          </p:nvPr>
        </p:nvSpPr>
        <p:spPr>
          <a:xfrm>
            <a:off x="0" y="457200"/>
            <a:ext cx="9144000" cy="1143000"/>
          </a:xfrm>
        </p:spPr>
        <p:txBody>
          <a:bodyPr>
            <a:noAutofit/>
          </a:bodyPr>
          <a:lstStyle/>
          <a:p>
            <a:r>
              <a:rPr lang="en-US" sz="2400" dirty="0"/>
              <a:t>“For my thoughts are not your thoughts, neither are your ways my ways,” declares the LORD.  “As the heavens are higher than the earth, so are my ways higher than your ways and my thoughts than your thoughts.”  Isaiah 55:8,9</a:t>
            </a:r>
            <a:br>
              <a:rPr lang="en-US" sz="2400" dirty="0"/>
            </a:br>
            <a:endParaRPr lang="en-US" sz="2400" dirty="0"/>
          </a:p>
        </p:txBody>
      </p:sp>
    </p:spTree>
    <p:extLst>
      <p:ext uri="{BB962C8B-B14F-4D97-AF65-F5344CB8AC3E}">
        <p14:creationId xmlns:p14="http://schemas.microsoft.com/office/powerpoint/2010/main" val="53578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2000"/>
                                        <p:tgtEl>
                                          <p:spTgt spid="5"/>
                                        </p:tgtEl>
                                        <p:attrNameLst>
                                          <p:attrName>ppt_w</p:attrName>
                                        </p:attrNameLst>
                                      </p:cBhvr>
                                      <p:tavLst>
                                        <p:tav tm="0">
                                          <p:val>
                                            <p:strVal val="ppt_w"/>
                                          </p:val>
                                        </p:tav>
                                        <p:tav tm="100000">
                                          <p:val>
                                            <p:fltVal val="0"/>
                                          </p:val>
                                        </p:tav>
                                      </p:tavLst>
                                    </p:anim>
                                    <p:anim calcmode="lin" valueType="num">
                                      <p:cBhvr>
                                        <p:cTn id="7" dur="2000"/>
                                        <p:tgtEl>
                                          <p:spTgt spid="5"/>
                                        </p:tgtEl>
                                        <p:attrNameLst>
                                          <p:attrName>ppt_h</p:attrName>
                                        </p:attrNameLst>
                                      </p:cBhvr>
                                      <p:tavLst>
                                        <p:tav tm="0">
                                          <p:val>
                                            <p:strVal val="ppt_h"/>
                                          </p:val>
                                        </p:tav>
                                        <p:tav tm="100000">
                                          <p:val>
                                            <p:fltVal val="0"/>
                                          </p:val>
                                        </p:tav>
                                      </p:tavLst>
                                    </p:anim>
                                    <p:anim calcmode="lin" valueType="num">
                                      <p:cBhvr>
                                        <p:cTn id="8" dur="2000"/>
                                        <p:tgtEl>
                                          <p:spTgt spid="5"/>
                                        </p:tgtEl>
                                        <p:attrNameLst>
                                          <p:attrName>style.rotation</p:attrName>
                                        </p:attrNameLst>
                                      </p:cBhvr>
                                      <p:tavLst>
                                        <p:tav tm="0">
                                          <p:val>
                                            <p:fltVal val="0"/>
                                          </p:val>
                                        </p:tav>
                                        <p:tav tm="100000">
                                          <p:val>
                                            <p:fltVal val="90"/>
                                          </p:val>
                                        </p:tav>
                                      </p:tavLst>
                                    </p:anim>
                                    <p:animEffect transition="out" filter="fade">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 y="0"/>
            <a:ext cx="9220200" cy="6855713"/>
          </a:xfrm>
          <a:prstGeom prst="rect">
            <a:avLst/>
          </a:prstGeom>
        </p:spPr>
      </p:pic>
      <p:sp>
        <p:nvSpPr>
          <p:cNvPr id="10" name="TextBox 9"/>
          <p:cNvSpPr txBox="1"/>
          <p:nvPr/>
        </p:nvSpPr>
        <p:spPr>
          <a:xfrm>
            <a:off x="1752600" y="3657600"/>
            <a:ext cx="5810250" cy="1569660"/>
          </a:xfrm>
          <a:prstGeom prst="rect">
            <a:avLst/>
          </a:prstGeom>
          <a:noFill/>
        </p:spPr>
        <p:txBody>
          <a:bodyPr wrap="square" rtlCol="0">
            <a:spAutoFit/>
          </a:bodyPr>
          <a:lstStyle/>
          <a:p>
            <a:r>
              <a:rPr lang="en-US" sz="2400" b="1" dirty="0" smtClean="0">
                <a:solidFill>
                  <a:schemeClr val="bg1"/>
                </a:solidFill>
              </a:rPr>
              <a:t>Our only hope: God </a:t>
            </a:r>
            <a:r>
              <a:rPr lang="en-US" sz="2400" b="1" dirty="0">
                <a:solidFill>
                  <a:schemeClr val="bg1"/>
                </a:solidFill>
              </a:rPr>
              <a:t>Himself will come down to </a:t>
            </a:r>
            <a:r>
              <a:rPr lang="en-US" sz="2400" b="1" dirty="0" smtClean="0">
                <a:solidFill>
                  <a:schemeClr val="bg1"/>
                </a:solidFill>
              </a:rPr>
              <a:t>save us.  That </a:t>
            </a:r>
            <a:r>
              <a:rPr lang="en-US" sz="2400" b="1" dirty="0">
                <a:solidFill>
                  <a:schemeClr val="bg1"/>
                </a:solidFill>
              </a:rPr>
              <a:t>is </a:t>
            </a:r>
            <a:r>
              <a:rPr lang="en-US" sz="2400" b="1" dirty="0" smtClean="0">
                <a:solidFill>
                  <a:schemeClr val="bg1"/>
                </a:solidFill>
              </a:rPr>
              <a:t>what </a:t>
            </a:r>
            <a:r>
              <a:rPr lang="en-US" sz="2400" b="1" dirty="0">
                <a:solidFill>
                  <a:schemeClr val="bg1"/>
                </a:solidFill>
              </a:rPr>
              <a:t>Jesus did </a:t>
            </a:r>
            <a:r>
              <a:rPr lang="en-US" sz="2400" b="1" dirty="0" smtClean="0">
                <a:solidFill>
                  <a:schemeClr val="bg1"/>
                </a:solidFill>
              </a:rPr>
              <a:t>– He came from heaven to earth to die for us and give us new life!</a:t>
            </a:r>
            <a:endParaRPr lang="en-US" sz="2400" b="1" dirty="0">
              <a:solidFill>
                <a:schemeClr val="bg1"/>
              </a:solidFill>
            </a:endParaRPr>
          </a:p>
        </p:txBody>
      </p:sp>
      <p:sp>
        <p:nvSpPr>
          <p:cNvPr id="4" name="Title 3"/>
          <p:cNvSpPr>
            <a:spLocks noGrp="1"/>
          </p:cNvSpPr>
          <p:nvPr>
            <p:ph type="title"/>
          </p:nvPr>
        </p:nvSpPr>
        <p:spPr>
          <a:xfrm>
            <a:off x="-57150" y="0"/>
            <a:ext cx="9220200" cy="1700252"/>
          </a:xfrm>
          <a:solidFill>
            <a:schemeClr val="bg1"/>
          </a:solidFill>
        </p:spPr>
        <p:txBody>
          <a:bodyPr>
            <a:normAutofit/>
          </a:bodyPr>
          <a:lstStyle/>
          <a:p>
            <a:r>
              <a:rPr lang="en-US" dirty="0" smtClean="0"/>
              <a:t>“All religions are just different paths to the top of the same mountain.”</a:t>
            </a:r>
            <a:endParaRPr lang="en-US" dirty="0"/>
          </a:p>
        </p:txBody>
      </p:sp>
      <p:sp>
        <p:nvSpPr>
          <p:cNvPr id="6" name="TextBox 5"/>
          <p:cNvSpPr txBox="1"/>
          <p:nvPr/>
        </p:nvSpPr>
        <p:spPr>
          <a:xfrm>
            <a:off x="104775" y="66318"/>
            <a:ext cx="8896350" cy="1569660"/>
          </a:xfrm>
          <a:prstGeom prst="rect">
            <a:avLst/>
          </a:prstGeom>
          <a:solidFill>
            <a:schemeClr val="bg1"/>
          </a:solidFill>
        </p:spPr>
        <p:txBody>
          <a:bodyPr wrap="square" rtlCol="0">
            <a:spAutoFit/>
          </a:bodyPr>
          <a:lstStyle/>
          <a:p>
            <a:r>
              <a:rPr lang="en-US" sz="2400" dirty="0"/>
              <a:t>“For my thoughts are not your thoughts, neither are your ways my ways,” declares the LORD.  “As the heavens are higher than the earth, so are my ways higher than your ways and my thoughts than your thoughts.”  Isaiah 55:8,9</a:t>
            </a:r>
          </a:p>
        </p:txBody>
      </p:sp>
    </p:spTree>
    <p:extLst>
      <p:ext uri="{BB962C8B-B14F-4D97-AF65-F5344CB8AC3E}">
        <p14:creationId xmlns:p14="http://schemas.microsoft.com/office/powerpoint/2010/main" val="114084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b="1" u="sng" dirty="0" smtClean="0"/>
              <a:t>Closing words from the Bible:</a:t>
            </a:r>
            <a:endParaRPr lang="en-US" b="1" u="sng" dirty="0"/>
          </a:p>
        </p:txBody>
      </p:sp>
      <p:sp>
        <p:nvSpPr>
          <p:cNvPr id="3" name="Content Placeholder 2"/>
          <p:cNvSpPr>
            <a:spLocks noGrp="1"/>
          </p:cNvSpPr>
          <p:nvPr>
            <p:ph idx="1"/>
          </p:nvPr>
        </p:nvSpPr>
        <p:spPr>
          <a:xfrm>
            <a:off x="304800" y="1066800"/>
            <a:ext cx="8610600" cy="5486400"/>
          </a:xfrm>
        </p:spPr>
        <p:txBody>
          <a:bodyPr>
            <a:normAutofit lnSpcReduction="10000"/>
          </a:bodyPr>
          <a:lstStyle/>
          <a:p>
            <a:pPr>
              <a:spcBef>
                <a:spcPts val="0"/>
              </a:spcBef>
              <a:spcAft>
                <a:spcPts val="1200"/>
              </a:spcAft>
            </a:pPr>
            <a:r>
              <a:rPr lang="en-US" dirty="0" smtClean="0"/>
              <a:t>Jesus </a:t>
            </a:r>
            <a:r>
              <a:rPr lang="en-US" dirty="0"/>
              <a:t>answered, “I am the way and the truth and the life. No one comes </a:t>
            </a:r>
            <a:r>
              <a:rPr lang="en-US" u="sng" dirty="0"/>
              <a:t>to the Father</a:t>
            </a:r>
            <a:r>
              <a:rPr lang="en-US" dirty="0"/>
              <a:t> except through me</a:t>
            </a:r>
            <a:r>
              <a:rPr lang="en-US" dirty="0" smtClean="0"/>
              <a:t>.”  John 14:6</a:t>
            </a:r>
            <a:endParaRPr lang="en-US" dirty="0"/>
          </a:p>
          <a:p>
            <a:pPr>
              <a:spcBef>
                <a:spcPts val="0"/>
              </a:spcBef>
              <a:spcAft>
                <a:spcPts val="1200"/>
              </a:spcAft>
            </a:pPr>
            <a:r>
              <a:rPr lang="en-US" dirty="0"/>
              <a:t>“Enter through the narrow gate. For wide is the gate and broad is the road that </a:t>
            </a:r>
            <a:r>
              <a:rPr lang="en-US" u="sng" dirty="0"/>
              <a:t>leads to destruction</a:t>
            </a:r>
            <a:r>
              <a:rPr lang="en-US" dirty="0"/>
              <a:t>, and many enter through it. </a:t>
            </a:r>
            <a:r>
              <a:rPr lang="en-US" dirty="0" smtClean="0"/>
              <a:t> </a:t>
            </a:r>
            <a:r>
              <a:rPr lang="en-US" dirty="0"/>
              <a:t>But small is the gate and narrow the road that </a:t>
            </a:r>
            <a:r>
              <a:rPr lang="en-US" u="sng" dirty="0"/>
              <a:t>leads to life</a:t>
            </a:r>
            <a:r>
              <a:rPr lang="en-US" dirty="0"/>
              <a:t>, and only a few find it</a:t>
            </a:r>
            <a:r>
              <a:rPr lang="en-US" dirty="0" smtClean="0"/>
              <a:t>.”  Matthew 7:13,14</a:t>
            </a:r>
          </a:p>
          <a:p>
            <a:pPr>
              <a:spcBef>
                <a:spcPts val="0"/>
              </a:spcBef>
              <a:spcAft>
                <a:spcPts val="1200"/>
              </a:spcAft>
            </a:pPr>
            <a:r>
              <a:rPr lang="en-US" dirty="0" smtClean="0"/>
              <a:t>“Salvation </a:t>
            </a:r>
            <a:r>
              <a:rPr lang="en-US" dirty="0"/>
              <a:t>is found in </a:t>
            </a:r>
            <a:r>
              <a:rPr lang="en-US" u="sng" dirty="0"/>
              <a:t>no one else</a:t>
            </a:r>
            <a:r>
              <a:rPr lang="en-US" dirty="0"/>
              <a:t>, for there is no other name under heaven given to mankind by which we must be saved.” </a:t>
            </a:r>
            <a:r>
              <a:rPr lang="en-US" dirty="0" smtClean="0"/>
              <a:t>Acts 4:12</a:t>
            </a:r>
            <a:endParaRPr lang="en-US" dirty="0"/>
          </a:p>
        </p:txBody>
      </p:sp>
    </p:spTree>
    <p:extLst>
      <p:ext uri="{BB962C8B-B14F-4D97-AF65-F5344CB8AC3E}">
        <p14:creationId xmlns:p14="http://schemas.microsoft.com/office/powerpoint/2010/main" val="288781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700252"/>
          </a:xfrm>
        </p:spPr>
        <p:txBody>
          <a:bodyPr>
            <a:normAutofit/>
          </a:bodyPr>
          <a:lstStyle/>
          <a:p>
            <a:r>
              <a:rPr lang="en-US" sz="3600" dirty="0" smtClean="0"/>
              <a:t>A common belief: “All religions are just different paths to the top of the same mountain.”</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0252"/>
            <a:ext cx="9144000" cy="5148223"/>
          </a:xfrm>
          <a:prstGeom prst="rect">
            <a:avLst/>
          </a:prstGeom>
        </p:spPr>
      </p:pic>
    </p:spTree>
    <p:extLst>
      <p:ext uri="{BB962C8B-B14F-4D97-AF65-F5344CB8AC3E}">
        <p14:creationId xmlns:p14="http://schemas.microsoft.com/office/powerpoint/2010/main" val="1327254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0762"/>
          </a:xfrm>
        </p:spPr>
        <p:txBody>
          <a:bodyPr>
            <a:normAutofit/>
          </a:bodyPr>
          <a:lstStyle/>
          <a:p>
            <a:r>
              <a:rPr lang="en-US" sz="4800" b="1" u="sng" dirty="0" smtClean="0"/>
              <a:t>True or False</a:t>
            </a:r>
            <a:endParaRPr lang="en-US" sz="4800" b="1" u="sng" dirty="0"/>
          </a:p>
        </p:txBody>
      </p:sp>
      <p:sp>
        <p:nvSpPr>
          <p:cNvPr id="3" name="Content Placeholder 2"/>
          <p:cNvSpPr>
            <a:spLocks noGrp="1"/>
          </p:cNvSpPr>
          <p:nvPr>
            <p:ph idx="1"/>
          </p:nvPr>
        </p:nvSpPr>
        <p:spPr>
          <a:xfrm>
            <a:off x="0" y="1173162"/>
            <a:ext cx="9067800" cy="5456238"/>
          </a:xfrm>
        </p:spPr>
        <p:txBody>
          <a:bodyPr>
            <a:normAutofit lnSpcReduction="10000"/>
          </a:bodyPr>
          <a:lstStyle/>
          <a:p>
            <a:pPr>
              <a:spcAft>
                <a:spcPts val="1200"/>
              </a:spcAft>
            </a:pPr>
            <a:r>
              <a:rPr lang="en-US" dirty="0" smtClean="0"/>
              <a:t>Are some things true while other things are false?</a:t>
            </a:r>
          </a:p>
          <a:p>
            <a:pPr>
              <a:spcAft>
                <a:spcPts val="1200"/>
              </a:spcAft>
            </a:pPr>
            <a:r>
              <a:rPr lang="en-US" dirty="0" smtClean="0"/>
              <a:t>If I really, really believe something is true, does my sincere belief make it true?</a:t>
            </a:r>
          </a:p>
          <a:p>
            <a:pPr>
              <a:spcAft>
                <a:spcPts val="1200"/>
              </a:spcAft>
            </a:pPr>
            <a:r>
              <a:rPr lang="en-US" dirty="0" smtClean="0"/>
              <a:t>A common idea:  “It doesn’t matter </a:t>
            </a:r>
            <a:r>
              <a:rPr lang="en-US" u="sng" dirty="0" smtClean="0"/>
              <a:t>what</a:t>
            </a:r>
            <a:r>
              <a:rPr lang="en-US" dirty="0" smtClean="0"/>
              <a:t> I believe – just be </a:t>
            </a:r>
            <a:r>
              <a:rPr lang="en-US" u="sng" dirty="0" smtClean="0"/>
              <a:t>very sincere</a:t>
            </a:r>
            <a:r>
              <a:rPr lang="en-US" dirty="0" smtClean="0"/>
              <a:t>.”  Is that true?</a:t>
            </a:r>
          </a:p>
          <a:p>
            <a:pPr>
              <a:spcAft>
                <a:spcPts val="1200"/>
              </a:spcAft>
            </a:pPr>
            <a:r>
              <a:rPr lang="en-US" dirty="0" smtClean="0"/>
              <a:t>If I really believe that I can fly, should I jump off of a tall building?</a:t>
            </a:r>
          </a:p>
          <a:p>
            <a:pPr>
              <a:spcAft>
                <a:spcPts val="1200"/>
              </a:spcAft>
            </a:pPr>
            <a:r>
              <a:rPr lang="en-US" dirty="0" smtClean="0"/>
              <a:t>Which has more power: </a:t>
            </a:r>
            <a:r>
              <a:rPr lang="en-US" u="sng" dirty="0" smtClean="0"/>
              <a:t>my belief</a:t>
            </a:r>
            <a:r>
              <a:rPr lang="en-US" dirty="0" smtClean="0"/>
              <a:t> </a:t>
            </a:r>
            <a:r>
              <a:rPr lang="en-US" dirty="0" smtClean="0"/>
              <a:t>or </a:t>
            </a:r>
            <a:r>
              <a:rPr lang="en-US" dirty="0" smtClean="0"/>
              <a:t>the </a:t>
            </a:r>
            <a:r>
              <a:rPr lang="en-US" u="sng" dirty="0" smtClean="0"/>
              <a:t>law of gravity</a:t>
            </a:r>
            <a:r>
              <a:rPr lang="en-US" dirty="0" smtClean="0"/>
              <a:t>?</a:t>
            </a:r>
            <a:endParaRPr lang="en-US" dirty="0"/>
          </a:p>
        </p:txBody>
      </p:sp>
    </p:spTree>
    <p:extLst>
      <p:ext uri="{BB962C8B-B14F-4D97-AF65-F5344CB8AC3E}">
        <p14:creationId xmlns:p14="http://schemas.microsoft.com/office/powerpoint/2010/main" val="384194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smtClean="0"/>
              <a:t>What is Sin?</a:t>
            </a:r>
            <a:endParaRPr lang="en-US" u="sng" dirty="0"/>
          </a:p>
        </p:txBody>
      </p:sp>
      <p:sp>
        <p:nvSpPr>
          <p:cNvPr id="4" name="Content Placeholder 3"/>
          <p:cNvSpPr>
            <a:spLocks noGrp="1"/>
          </p:cNvSpPr>
          <p:nvPr>
            <p:ph idx="1"/>
          </p:nvPr>
        </p:nvSpPr>
        <p:spPr>
          <a:xfrm>
            <a:off x="76200" y="914400"/>
            <a:ext cx="8991600" cy="5943600"/>
          </a:xfrm>
        </p:spPr>
        <p:txBody>
          <a:bodyPr>
            <a:normAutofit fontScale="92500"/>
          </a:bodyPr>
          <a:lstStyle/>
          <a:p>
            <a:pPr marL="0" indent="0">
              <a:spcAft>
                <a:spcPts val="1200"/>
              </a:spcAft>
              <a:buNone/>
            </a:pPr>
            <a:r>
              <a:rPr lang="en-US" b="1" dirty="0" smtClean="0"/>
              <a:t>Sin</a:t>
            </a:r>
            <a:r>
              <a:rPr lang="en-US" dirty="0" smtClean="0"/>
              <a:t> = to </a:t>
            </a:r>
            <a:r>
              <a:rPr lang="en-US" b="1" dirty="0" smtClean="0"/>
              <a:t>turn away </a:t>
            </a:r>
            <a:r>
              <a:rPr lang="en-US" dirty="0" smtClean="0"/>
              <a:t>from God and </a:t>
            </a:r>
            <a:r>
              <a:rPr lang="en-US" b="1" dirty="0" smtClean="0"/>
              <a:t>go your own way</a:t>
            </a:r>
          </a:p>
          <a:p>
            <a:pPr marL="0" indent="0">
              <a:spcAft>
                <a:spcPts val="1200"/>
              </a:spcAft>
              <a:buNone/>
            </a:pPr>
            <a:r>
              <a:rPr lang="en-US" b="1" dirty="0" smtClean="0"/>
              <a:t>Jeremiah 32:33 – </a:t>
            </a:r>
            <a:r>
              <a:rPr lang="en-US" dirty="0" smtClean="0"/>
              <a:t>“They </a:t>
            </a:r>
            <a:r>
              <a:rPr lang="en-US" dirty="0"/>
              <a:t>have </a:t>
            </a:r>
            <a:r>
              <a:rPr lang="en-US" b="1" dirty="0"/>
              <a:t>turned to me their back </a:t>
            </a:r>
            <a:r>
              <a:rPr lang="en-US" dirty="0"/>
              <a:t>and </a:t>
            </a:r>
            <a:r>
              <a:rPr lang="en-US" b="1" dirty="0"/>
              <a:t>not their face</a:t>
            </a:r>
            <a:r>
              <a:rPr lang="en-US" dirty="0"/>
              <a:t>. And though I have taught them persistently, they have </a:t>
            </a:r>
            <a:r>
              <a:rPr lang="en-US" b="1" dirty="0"/>
              <a:t>not listened </a:t>
            </a:r>
            <a:r>
              <a:rPr lang="en-US" dirty="0"/>
              <a:t>to receive instruction</a:t>
            </a:r>
            <a:r>
              <a:rPr lang="en-US" dirty="0" smtClean="0"/>
              <a:t>.”</a:t>
            </a:r>
          </a:p>
          <a:p>
            <a:pPr marL="0" indent="0">
              <a:spcAft>
                <a:spcPts val="1200"/>
              </a:spcAft>
              <a:buNone/>
            </a:pPr>
            <a:r>
              <a:rPr lang="en-US" dirty="0" smtClean="0"/>
              <a:t>When we </a:t>
            </a:r>
            <a:r>
              <a:rPr lang="en-US" b="1" dirty="0" smtClean="0"/>
              <a:t>sin</a:t>
            </a:r>
            <a:r>
              <a:rPr lang="en-US" dirty="0" smtClean="0"/>
              <a:t>, we </a:t>
            </a:r>
            <a:r>
              <a:rPr lang="en-US" b="1" dirty="0" smtClean="0"/>
              <a:t>ignore</a:t>
            </a:r>
            <a:r>
              <a:rPr lang="en-US" dirty="0" smtClean="0"/>
              <a:t> God and His law.  We </a:t>
            </a:r>
            <a:r>
              <a:rPr lang="en-US" b="1" dirty="0" smtClean="0"/>
              <a:t>substitute our ideas </a:t>
            </a:r>
            <a:r>
              <a:rPr lang="en-US" dirty="0" smtClean="0"/>
              <a:t>of right and wrong for </a:t>
            </a:r>
            <a:r>
              <a:rPr lang="en-US" b="1" dirty="0" smtClean="0"/>
              <a:t>His </a:t>
            </a:r>
            <a:r>
              <a:rPr lang="en-US" b="1" dirty="0" smtClean="0"/>
              <a:t>wise commands</a:t>
            </a:r>
            <a:r>
              <a:rPr lang="en-US" dirty="0" smtClean="0"/>
              <a:t>.</a:t>
            </a:r>
            <a:endParaRPr lang="en-US" dirty="0" smtClean="0"/>
          </a:p>
          <a:p>
            <a:pPr marL="0" indent="0">
              <a:spcAft>
                <a:spcPts val="1200"/>
              </a:spcAft>
              <a:buNone/>
            </a:pPr>
            <a:r>
              <a:rPr lang="en-US" b="1" dirty="0" smtClean="0"/>
              <a:t>Colossians 3:5,6 </a:t>
            </a:r>
            <a:r>
              <a:rPr lang="en-US" dirty="0" smtClean="0"/>
              <a:t>– </a:t>
            </a:r>
            <a:r>
              <a:rPr lang="en-US" dirty="0"/>
              <a:t>“Put to death, therefore, whatever belongs to your earthly nature: sexual immorality, impurity, lust, evil desires and greed, which is </a:t>
            </a:r>
            <a:r>
              <a:rPr lang="en-US" b="1" dirty="0"/>
              <a:t>idolatry</a:t>
            </a:r>
            <a:r>
              <a:rPr lang="en-US" dirty="0" smtClean="0"/>
              <a:t>. </a:t>
            </a:r>
            <a:r>
              <a:rPr lang="en-US" dirty="0"/>
              <a:t>Because of these, the wrath of God is coming.”</a:t>
            </a:r>
            <a:endParaRPr lang="en-US" dirty="0" smtClean="0"/>
          </a:p>
        </p:txBody>
      </p:sp>
    </p:spTree>
    <p:extLst>
      <p:ext uri="{BB962C8B-B14F-4D97-AF65-F5344CB8AC3E}">
        <p14:creationId xmlns:p14="http://schemas.microsoft.com/office/powerpoint/2010/main" val="179738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smtClean="0"/>
              <a:t>What is Sin?</a:t>
            </a:r>
            <a:endParaRPr lang="en-US" u="sng" dirty="0"/>
          </a:p>
        </p:txBody>
      </p:sp>
      <p:sp>
        <p:nvSpPr>
          <p:cNvPr id="4" name="Content Placeholder 3"/>
          <p:cNvSpPr>
            <a:spLocks noGrp="1"/>
          </p:cNvSpPr>
          <p:nvPr>
            <p:ph idx="1"/>
          </p:nvPr>
        </p:nvSpPr>
        <p:spPr>
          <a:xfrm>
            <a:off x="76200" y="914400"/>
            <a:ext cx="8991600" cy="5943600"/>
          </a:xfrm>
        </p:spPr>
        <p:txBody>
          <a:bodyPr>
            <a:normAutofit fontScale="92500" lnSpcReduction="10000"/>
          </a:bodyPr>
          <a:lstStyle/>
          <a:p>
            <a:pPr marL="0" indent="0">
              <a:spcAft>
                <a:spcPts val="1200"/>
              </a:spcAft>
              <a:buNone/>
            </a:pPr>
            <a:r>
              <a:rPr lang="en-US" b="1" dirty="0" smtClean="0"/>
              <a:t>Romans 1:21-23</a:t>
            </a:r>
            <a:r>
              <a:rPr lang="en-US" dirty="0" smtClean="0"/>
              <a:t> – “For </a:t>
            </a:r>
            <a:r>
              <a:rPr lang="en-US" dirty="0"/>
              <a:t>although </a:t>
            </a:r>
            <a:r>
              <a:rPr lang="en-US" b="1" dirty="0"/>
              <a:t>they knew God</a:t>
            </a:r>
            <a:r>
              <a:rPr lang="en-US" dirty="0"/>
              <a:t>, they </a:t>
            </a:r>
            <a:r>
              <a:rPr lang="en-US" b="1" dirty="0"/>
              <a:t>did not honor him as God </a:t>
            </a:r>
            <a:r>
              <a:rPr lang="en-US" dirty="0"/>
              <a:t>or </a:t>
            </a:r>
            <a:r>
              <a:rPr lang="en-US" b="1" dirty="0"/>
              <a:t>give thanks </a:t>
            </a:r>
            <a:r>
              <a:rPr lang="en-US" dirty="0"/>
              <a:t>to him, but they became futile in their thinking, and their foolish hearts were darkened. </a:t>
            </a:r>
            <a:r>
              <a:rPr lang="en-US" dirty="0" smtClean="0"/>
              <a:t>Claiming </a:t>
            </a:r>
            <a:r>
              <a:rPr lang="en-US" dirty="0"/>
              <a:t>to be wise, they became fools, </a:t>
            </a:r>
            <a:r>
              <a:rPr lang="en-US" dirty="0" smtClean="0"/>
              <a:t>and </a:t>
            </a:r>
            <a:r>
              <a:rPr lang="en-US" b="1" dirty="0"/>
              <a:t>exchanged the glory </a:t>
            </a:r>
            <a:r>
              <a:rPr lang="en-US" dirty="0"/>
              <a:t>of the immortal </a:t>
            </a:r>
            <a:r>
              <a:rPr lang="en-US" b="1" dirty="0"/>
              <a:t>God</a:t>
            </a:r>
            <a:r>
              <a:rPr lang="en-US" dirty="0"/>
              <a:t> for images resembling mortal man and birds and animals and creeping things</a:t>
            </a:r>
            <a:r>
              <a:rPr lang="en-US" dirty="0" smtClean="0"/>
              <a:t>.”</a:t>
            </a:r>
          </a:p>
          <a:p>
            <a:pPr marL="0" indent="0">
              <a:spcAft>
                <a:spcPts val="1200"/>
              </a:spcAft>
              <a:buNone/>
            </a:pPr>
            <a:r>
              <a:rPr lang="en-US" dirty="0" smtClean="0"/>
              <a:t>When we </a:t>
            </a:r>
            <a:r>
              <a:rPr lang="en-US" b="1" dirty="0" smtClean="0"/>
              <a:t>sin</a:t>
            </a:r>
            <a:r>
              <a:rPr lang="en-US" dirty="0" smtClean="0"/>
              <a:t>, we eventually </a:t>
            </a:r>
            <a:r>
              <a:rPr lang="en-US" b="1" dirty="0" smtClean="0"/>
              <a:t>put ourselves in the place of God</a:t>
            </a:r>
            <a:r>
              <a:rPr lang="en-US" dirty="0" smtClean="0"/>
              <a:t> (a terrible choice!)</a:t>
            </a:r>
          </a:p>
          <a:p>
            <a:pPr marL="0" indent="0">
              <a:spcAft>
                <a:spcPts val="1200"/>
              </a:spcAft>
              <a:buNone/>
            </a:pPr>
            <a:r>
              <a:rPr lang="en-US" b="1" dirty="0" smtClean="0"/>
              <a:t>Treason</a:t>
            </a:r>
            <a:r>
              <a:rPr lang="en-US" dirty="0" smtClean="0"/>
              <a:t> (</a:t>
            </a:r>
            <a:r>
              <a:rPr lang="zh-CN" altLang="en-US" dirty="0"/>
              <a:t>叛国</a:t>
            </a:r>
            <a:r>
              <a:rPr lang="zh-CN" altLang="en-US" dirty="0" smtClean="0"/>
              <a:t>罪</a:t>
            </a:r>
            <a:r>
              <a:rPr lang="en-US" altLang="zh-CN" dirty="0" smtClean="0"/>
              <a:t>) </a:t>
            </a:r>
            <a:r>
              <a:rPr lang="en-US" dirty="0" smtClean="0"/>
              <a:t>= to betray your country and </a:t>
            </a:r>
            <a:r>
              <a:rPr lang="en-US" dirty="0" smtClean="0"/>
              <a:t>take the place of your </a:t>
            </a:r>
            <a:r>
              <a:rPr lang="en-US" dirty="0" smtClean="0"/>
              <a:t>leader.  What is the penalty for treason?</a:t>
            </a:r>
          </a:p>
          <a:p>
            <a:pPr marL="0" indent="0">
              <a:spcAft>
                <a:spcPts val="1200"/>
              </a:spcAft>
              <a:buNone/>
            </a:pPr>
            <a:r>
              <a:rPr lang="en-US" b="1" dirty="0" smtClean="0"/>
              <a:t>Sin</a:t>
            </a:r>
            <a:r>
              <a:rPr lang="en-US" dirty="0" smtClean="0"/>
              <a:t> is everyone’s </a:t>
            </a:r>
            <a:r>
              <a:rPr lang="en-US" b="1" dirty="0" smtClean="0"/>
              <a:t>biggest problem</a:t>
            </a:r>
            <a:r>
              <a:rPr lang="en-US" dirty="0" smtClean="0"/>
              <a:t>!  What </a:t>
            </a:r>
            <a:r>
              <a:rPr lang="en-US" dirty="0" smtClean="0"/>
              <a:t>can be </a:t>
            </a:r>
            <a:r>
              <a:rPr lang="en-US" dirty="0" smtClean="0"/>
              <a:t>done?</a:t>
            </a:r>
            <a:endParaRPr lang="en-US" dirty="0" smtClean="0"/>
          </a:p>
        </p:txBody>
      </p:sp>
    </p:spTree>
    <p:extLst>
      <p:ext uri="{BB962C8B-B14F-4D97-AF65-F5344CB8AC3E}">
        <p14:creationId xmlns:p14="http://schemas.microsoft.com/office/powerpoint/2010/main" val="13146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What</a:t>
            </a:r>
            <a:r>
              <a:rPr lang="en-US" b="1" dirty="0" smtClean="0"/>
              <a:t> is Religion?</a:t>
            </a:r>
            <a:endParaRPr lang="en-US" b="1" dirty="0"/>
          </a:p>
        </p:txBody>
      </p:sp>
      <p:sp>
        <p:nvSpPr>
          <p:cNvPr id="3" name="Content Placeholder 2"/>
          <p:cNvSpPr>
            <a:spLocks noGrp="1"/>
          </p:cNvSpPr>
          <p:nvPr>
            <p:ph idx="1"/>
          </p:nvPr>
        </p:nvSpPr>
        <p:spPr>
          <a:xfrm>
            <a:off x="304800" y="990600"/>
            <a:ext cx="8686800" cy="5562599"/>
          </a:xfrm>
        </p:spPr>
        <p:txBody>
          <a:bodyPr>
            <a:normAutofit/>
          </a:bodyPr>
          <a:lstStyle/>
          <a:p>
            <a:pPr>
              <a:spcBef>
                <a:spcPts val="600"/>
              </a:spcBef>
              <a:spcAft>
                <a:spcPts val="1800"/>
              </a:spcAft>
            </a:pPr>
            <a:r>
              <a:rPr lang="en-US" sz="3600" dirty="0" smtClean="0"/>
              <a:t>Religion is </a:t>
            </a:r>
            <a:r>
              <a:rPr lang="en-US" sz="3600" b="1" dirty="0" smtClean="0"/>
              <a:t>system </a:t>
            </a:r>
            <a:r>
              <a:rPr lang="en-US" sz="3600" b="1" dirty="0"/>
              <a:t>of </a:t>
            </a:r>
            <a:r>
              <a:rPr lang="en-US" sz="3600" b="1" dirty="0" smtClean="0"/>
              <a:t>beliefs and faith </a:t>
            </a:r>
            <a:r>
              <a:rPr lang="en-US" sz="3600" dirty="0" smtClean="0"/>
              <a:t>that</a:t>
            </a:r>
            <a:r>
              <a:rPr lang="en-US" sz="3600" dirty="0" smtClean="0"/>
              <a:t> </a:t>
            </a:r>
            <a:r>
              <a:rPr lang="en-US" sz="3600" dirty="0" smtClean="0"/>
              <a:t>guides our life. </a:t>
            </a:r>
            <a:endParaRPr lang="en-US" sz="3600" dirty="0" smtClean="0"/>
          </a:p>
          <a:p>
            <a:pPr>
              <a:spcBef>
                <a:spcPts val="600"/>
              </a:spcBef>
              <a:spcAft>
                <a:spcPts val="1800"/>
              </a:spcAft>
            </a:pPr>
            <a:r>
              <a:rPr lang="en-US" sz="3600" b="1" dirty="0" smtClean="0"/>
              <a:t>Religion </a:t>
            </a:r>
            <a:r>
              <a:rPr lang="en-US" sz="3600" dirty="0" smtClean="0"/>
              <a:t>defines </a:t>
            </a:r>
            <a:r>
              <a:rPr lang="en-US" sz="3600" b="1" dirty="0" smtClean="0"/>
              <a:t>what</a:t>
            </a:r>
            <a:r>
              <a:rPr lang="en-US" sz="3600" dirty="0" smtClean="0"/>
              <a:t> is </a:t>
            </a:r>
            <a:r>
              <a:rPr lang="en-US" sz="3600" b="1" dirty="0" smtClean="0"/>
              <a:t>most </a:t>
            </a:r>
            <a:r>
              <a:rPr lang="en-US" sz="3600" b="1" dirty="0" smtClean="0"/>
              <a:t>important</a:t>
            </a:r>
            <a:r>
              <a:rPr lang="en-US" sz="3600" dirty="0"/>
              <a:t> </a:t>
            </a:r>
            <a:r>
              <a:rPr lang="en-US" sz="3600" dirty="0" smtClean="0"/>
              <a:t>to us (p</a:t>
            </a:r>
            <a:r>
              <a:rPr lang="en-US" sz="3600" dirty="0" smtClean="0"/>
              <a:t>eople </a:t>
            </a:r>
            <a:r>
              <a:rPr lang="en-US" sz="3600" dirty="0" smtClean="0"/>
              <a:t>“worship” what has highest “</a:t>
            </a:r>
            <a:r>
              <a:rPr lang="en-US" sz="3600" dirty="0" smtClean="0"/>
              <a:t>worth”). </a:t>
            </a:r>
            <a:endParaRPr lang="en-US" sz="3600" dirty="0" smtClean="0"/>
          </a:p>
          <a:p>
            <a:pPr>
              <a:spcBef>
                <a:spcPts val="600"/>
              </a:spcBef>
              <a:spcAft>
                <a:spcPts val="1800"/>
              </a:spcAft>
            </a:pPr>
            <a:r>
              <a:rPr lang="en-US" sz="3600" dirty="0" smtClean="0"/>
              <a:t>What are some things that people “worship</a:t>
            </a:r>
            <a:r>
              <a:rPr lang="en-US" sz="3600" dirty="0" smtClean="0"/>
              <a:t>”?</a:t>
            </a:r>
          </a:p>
        </p:txBody>
      </p:sp>
    </p:spTree>
    <p:extLst>
      <p:ext uri="{BB962C8B-B14F-4D97-AF65-F5344CB8AC3E}">
        <p14:creationId xmlns:p14="http://schemas.microsoft.com/office/powerpoint/2010/main" val="3710208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Some Important Religious Beliefs</a:t>
            </a:r>
            <a:endParaRPr lang="en-US" b="1" dirty="0"/>
          </a:p>
        </p:txBody>
      </p:sp>
      <p:sp>
        <p:nvSpPr>
          <p:cNvPr id="3" name="Content Placeholder 2"/>
          <p:cNvSpPr>
            <a:spLocks noGrp="1"/>
          </p:cNvSpPr>
          <p:nvPr>
            <p:ph idx="1"/>
          </p:nvPr>
        </p:nvSpPr>
        <p:spPr>
          <a:xfrm>
            <a:off x="304800" y="1265237"/>
            <a:ext cx="8686800" cy="5135563"/>
          </a:xfrm>
        </p:spPr>
        <p:txBody>
          <a:bodyPr>
            <a:normAutofit lnSpcReduction="10000"/>
          </a:bodyPr>
          <a:lstStyle/>
          <a:p>
            <a:pPr>
              <a:spcAft>
                <a:spcPts val="1800"/>
              </a:spcAft>
              <a:buSzPct val="70000"/>
              <a:buFont typeface="Wingdings" panose="05000000000000000000" pitchFamily="2" charset="2"/>
              <a:buChar char="q"/>
            </a:pPr>
            <a:r>
              <a:rPr lang="en-US" sz="4000" dirty="0" smtClean="0"/>
              <a:t>  </a:t>
            </a:r>
            <a:r>
              <a:rPr lang="en-US" sz="4000" b="1" dirty="0" smtClean="0"/>
              <a:t>God</a:t>
            </a:r>
            <a:r>
              <a:rPr lang="en-US" sz="4000" dirty="0" smtClean="0"/>
              <a:t>:  Does God exist?  What is God like? [Origin and Meaning]</a:t>
            </a:r>
          </a:p>
          <a:p>
            <a:pPr>
              <a:spcAft>
                <a:spcPts val="1800"/>
              </a:spcAft>
              <a:buSzPct val="70000"/>
              <a:buFont typeface="Wingdings" panose="05000000000000000000" pitchFamily="2" charset="2"/>
              <a:buChar char="q"/>
            </a:pPr>
            <a:r>
              <a:rPr lang="en-US" sz="4000" dirty="0"/>
              <a:t> </a:t>
            </a:r>
            <a:r>
              <a:rPr lang="en-US" sz="4000" dirty="0" smtClean="0"/>
              <a:t> </a:t>
            </a:r>
            <a:r>
              <a:rPr lang="en-US" sz="4000" b="1" dirty="0" smtClean="0"/>
              <a:t>Heaven</a:t>
            </a:r>
            <a:r>
              <a:rPr lang="en-US" sz="4000" dirty="0"/>
              <a:t>: What comes after death?  </a:t>
            </a:r>
            <a:r>
              <a:rPr lang="en-US" sz="4000" dirty="0" smtClean="0"/>
              <a:t>[Destiny]</a:t>
            </a:r>
          </a:p>
          <a:p>
            <a:pPr>
              <a:spcAft>
                <a:spcPts val="1800"/>
              </a:spcAft>
              <a:buSzPct val="70000"/>
              <a:buFont typeface="Wingdings" panose="05000000000000000000" pitchFamily="2" charset="2"/>
              <a:buChar char="q"/>
            </a:pPr>
            <a:r>
              <a:rPr lang="en-US" sz="4000" dirty="0" smtClean="0"/>
              <a:t>  </a:t>
            </a:r>
            <a:r>
              <a:rPr lang="en-US" sz="4000" b="1" dirty="0" smtClean="0"/>
              <a:t>Righteousness</a:t>
            </a:r>
            <a:r>
              <a:rPr lang="en-US" sz="4000" dirty="0" smtClean="0"/>
              <a:t>: Can I become good enough to please God? [Morality]</a:t>
            </a:r>
          </a:p>
          <a:p>
            <a:pPr>
              <a:spcAft>
                <a:spcPts val="1800"/>
              </a:spcAft>
              <a:buSzPct val="70000"/>
              <a:buFont typeface="Wingdings" panose="05000000000000000000" pitchFamily="2" charset="2"/>
              <a:buChar char="Ø"/>
            </a:pPr>
            <a:r>
              <a:rPr lang="en-US" sz="4000" dirty="0" smtClean="0"/>
              <a:t>  All religions are not the same…</a:t>
            </a:r>
          </a:p>
        </p:txBody>
      </p:sp>
    </p:spTree>
    <p:extLst>
      <p:ext uri="{BB962C8B-B14F-4D97-AF65-F5344CB8AC3E}">
        <p14:creationId xmlns:p14="http://schemas.microsoft.com/office/powerpoint/2010/main" val="137485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smtClean="0"/>
              <a:t>God</a:t>
            </a:r>
            <a:endParaRPr lang="en-US" b="1" u="sng" dirty="0"/>
          </a:p>
        </p:txBody>
      </p:sp>
      <p:sp>
        <p:nvSpPr>
          <p:cNvPr id="3" name="Content Placeholder 2"/>
          <p:cNvSpPr>
            <a:spLocks noGrp="1"/>
          </p:cNvSpPr>
          <p:nvPr>
            <p:ph idx="1"/>
          </p:nvPr>
        </p:nvSpPr>
        <p:spPr>
          <a:xfrm>
            <a:off x="228600" y="990600"/>
            <a:ext cx="8686800" cy="5486399"/>
          </a:xfrm>
        </p:spPr>
        <p:txBody>
          <a:bodyPr>
            <a:normAutofit fontScale="70000" lnSpcReduction="20000"/>
          </a:bodyPr>
          <a:lstStyle/>
          <a:p>
            <a:pPr marL="0" indent="0">
              <a:spcAft>
                <a:spcPts val="1200"/>
              </a:spcAft>
              <a:buNone/>
            </a:pPr>
            <a:r>
              <a:rPr lang="en-US" sz="3600" b="1" dirty="0" smtClean="0"/>
              <a:t>Atheism</a:t>
            </a:r>
            <a:r>
              <a:rPr lang="en-US" sz="3600" dirty="0" smtClean="0"/>
              <a:t>: God does not exist.</a:t>
            </a:r>
          </a:p>
          <a:p>
            <a:pPr marL="0" indent="0">
              <a:spcAft>
                <a:spcPts val="1200"/>
              </a:spcAft>
              <a:buNone/>
            </a:pPr>
            <a:r>
              <a:rPr lang="en-US" sz="3600" b="1" dirty="0" smtClean="0"/>
              <a:t>Islam</a:t>
            </a:r>
            <a:r>
              <a:rPr lang="en-US" sz="3600" dirty="0"/>
              <a:t>: Allah is God and does not forgive (Koran, p.65</a:t>
            </a:r>
            <a:r>
              <a:rPr lang="en-US" sz="3600" dirty="0" smtClean="0"/>
              <a:t>)</a:t>
            </a:r>
          </a:p>
          <a:p>
            <a:pPr marL="0" indent="0">
              <a:spcAft>
                <a:spcPts val="1200"/>
              </a:spcAft>
              <a:buNone/>
            </a:pPr>
            <a:r>
              <a:rPr lang="en-US" sz="3600" b="1" dirty="0"/>
              <a:t>Hinduism</a:t>
            </a:r>
            <a:r>
              <a:rPr lang="en-US" sz="3600" dirty="0"/>
              <a:t>: there are (at least) 330 million gods, and people can become gods</a:t>
            </a:r>
          </a:p>
          <a:p>
            <a:pPr marL="0" indent="0">
              <a:spcAft>
                <a:spcPts val="1200"/>
              </a:spcAft>
              <a:buNone/>
            </a:pPr>
            <a:r>
              <a:rPr lang="en-US" sz="3600" b="1" dirty="0" smtClean="0"/>
              <a:t>Buddhism</a:t>
            </a:r>
            <a:r>
              <a:rPr lang="en-US" sz="3600" dirty="0"/>
              <a:t>: </a:t>
            </a:r>
            <a:r>
              <a:rPr lang="en-US" sz="3600" dirty="0" smtClean="0"/>
              <a:t>There </a:t>
            </a:r>
            <a:r>
              <a:rPr lang="en-US" sz="3600" dirty="0"/>
              <a:t>isn’t really a God, just </a:t>
            </a:r>
            <a:r>
              <a:rPr lang="en-US" sz="3600" dirty="0" smtClean="0"/>
              <a:t>an unending system of </a:t>
            </a:r>
            <a:r>
              <a:rPr lang="en-US" sz="3600" dirty="0" smtClean="0"/>
              <a:t>Karma</a:t>
            </a:r>
          </a:p>
          <a:p>
            <a:pPr marL="0" indent="0">
              <a:spcAft>
                <a:spcPts val="1200"/>
              </a:spcAft>
              <a:buNone/>
            </a:pPr>
            <a:r>
              <a:rPr lang="en-US" sz="3600" b="1" dirty="0"/>
              <a:t>Taoism: </a:t>
            </a:r>
            <a:r>
              <a:rPr lang="en-US" sz="3600" b="1" dirty="0" smtClean="0"/>
              <a:t> </a:t>
            </a:r>
            <a:r>
              <a:rPr lang="en-US" sz="3600" dirty="0" smtClean="0"/>
              <a:t>God is </a:t>
            </a:r>
            <a:r>
              <a:rPr lang="en-US" sz="3600" dirty="0"/>
              <a:t>“the shape without shape ... the image without substance” (33</a:t>
            </a:r>
            <a:r>
              <a:rPr lang="en-US" sz="3600" dirty="0" smtClean="0"/>
              <a:t>)</a:t>
            </a:r>
          </a:p>
          <a:p>
            <a:pPr marL="0" indent="0">
              <a:spcBef>
                <a:spcPts val="0"/>
              </a:spcBef>
              <a:spcAft>
                <a:spcPts val="600"/>
              </a:spcAft>
              <a:buNone/>
            </a:pPr>
            <a:r>
              <a:rPr lang="en-US" sz="3600" b="1" dirty="0" smtClean="0"/>
              <a:t>Christianity</a:t>
            </a:r>
            <a:r>
              <a:rPr lang="en-US" sz="3600" dirty="0"/>
              <a:t>: </a:t>
            </a:r>
          </a:p>
          <a:p>
            <a:pPr>
              <a:spcBef>
                <a:spcPts val="0"/>
              </a:spcBef>
              <a:spcAft>
                <a:spcPts val="600"/>
              </a:spcAft>
            </a:pPr>
            <a:r>
              <a:rPr lang="en-US" sz="3600" dirty="0" smtClean="0"/>
              <a:t>God created everything for His glory (including you)</a:t>
            </a:r>
          </a:p>
          <a:p>
            <a:pPr>
              <a:spcBef>
                <a:spcPts val="0"/>
              </a:spcBef>
              <a:spcAft>
                <a:spcPts val="600"/>
              </a:spcAft>
            </a:pPr>
            <a:r>
              <a:rPr lang="en-US" sz="3600" dirty="0" smtClean="0"/>
              <a:t>God is perfectly righteous and just, but also loving</a:t>
            </a:r>
            <a:endParaRPr lang="en-US" sz="3600" dirty="0"/>
          </a:p>
          <a:p>
            <a:pPr>
              <a:spcBef>
                <a:spcPts val="0"/>
              </a:spcBef>
              <a:spcAft>
                <a:spcPts val="600"/>
              </a:spcAft>
            </a:pPr>
            <a:r>
              <a:rPr lang="en-US" sz="3600" dirty="0" smtClean="0"/>
              <a:t>God has revealed Himself in the Bible and by becoming a man (Jesus, God </a:t>
            </a:r>
            <a:r>
              <a:rPr lang="en-US" sz="3600" dirty="0"/>
              <a:t>in the </a:t>
            </a:r>
            <a:r>
              <a:rPr lang="en-US" sz="3600" dirty="0" smtClean="0"/>
              <a:t>flesh)</a:t>
            </a:r>
            <a:endParaRPr lang="en-US" sz="3600" dirty="0"/>
          </a:p>
        </p:txBody>
      </p:sp>
    </p:spTree>
    <p:extLst>
      <p:ext uri="{BB962C8B-B14F-4D97-AF65-F5344CB8AC3E}">
        <p14:creationId xmlns:p14="http://schemas.microsoft.com/office/powerpoint/2010/main" val="59430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smtClean="0"/>
              <a:t>Heaven / Afterlife</a:t>
            </a:r>
            <a:endParaRPr lang="en-US" b="1" u="sng" dirty="0"/>
          </a:p>
        </p:txBody>
      </p:sp>
      <p:sp>
        <p:nvSpPr>
          <p:cNvPr id="3" name="Content Placeholder 2"/>
          <p:cNvSpPr>
            <a:spLocks noGrp="1"/>
          </p:cNvSpPr>
          <p:nvPr>
            <p:ph idx="1"/>
          </p:nvPr>
        </p:nvSpPr>
        <p:spPr>
          <a:xfrm>
            <a:off x="152400" y="1066801"/>
            <a:ext cx="8763000" cy="5562600"/>
          </a:xfrm>
        </p:spPr>
        <p:txBody>
          <a:bodyPr>
            <a:normAutofit fontScale="70000" lnSpcReduction="20000"/>
          </a:bodyPr>
          <a:lstStyle/>
          <a:p>
            <a:pPr>
              <a:spcAft>
                <a:spcPts val="1200"/>
              </a:spcAft>
            </a:pPr>
            <a:r>
              <a:rPr lang="en-US" sz="3600" b="1" dirty="0" smtClean="0"/>
              <a:t>Atheism</a:t>
            </a:r>
            <a:r>
              <a:rPr lang="en-US" sz="3600" dirty="0" smtClean="0"/>
              <a:t> – life is simply a chemical accident and people are totally gone at the point of death</a:t>
            </a:r>
          </a:p>
          <a:p>
            <a:pPr>
              <a:spcAft>
                <a:spcPts val="1200"/>
              </a:spcAft>
            </a:pPr>
            <a:r>
              <a:rPr lang="en-US" sz="3600" b="1" dirty="0" smtClean="0"/>
              <a:t>Islam</a:t>
            </a:r>
            <a:r>
              <a:rPr lang="en-US" sz="3600" dirty="0" smtClean="0"/>
              <a:t> </a:t>
            </a:r>
            <a:r>
              <a:rPr lang="en-US" sz="3600" dirty="0"/>
              <a:t>– if judged worthy, enter a sexual paradise (Koran p.406)</a:t>
            </a:r>
          </a:p>
          <a:p>
            <a:pPr>
              <a:spcAft>
                <a:spcPts val="1200"/>
              </a:spcAft>
            </a:pPr>
            <a:r>
              <a:rPr lang="en-US" sz="3600" b="1" dirty="0"/>
              <a:t>Hinduism</a:t>
            </a:r>
            <a:r>
              <a:rPr lang="en-US" sz="3600" dirty="0"/>
              <a:t>: continual rebirth until mental skill helps break away from “me” and unite with God (p.69)</a:t>
            </a:r>
          </a:p>
          <a:p>
            <a:pPr>
              <a:spcAft>
                <a:spcPts val="1200"/>
              </a:spcAft>
            </a:pPr>
            <a:r>
              <a:rPr lang="en-US" sz="3600" b="1" dirty="0" smtClean="0"/>
              <a:t>Buddhism</a:t>
            </a:r>
            <a:r>
              <a:rPr lang="en-US" sz="3600" dirty="0" smtClean="0"/>
              <a:t> </a:t>
            </a:r>
            <a:r>
              <a:rPr lang="en-US" sz="3600" dirty="0"/>
              <a:t>– endure </a:t>
            </a:r>
            <a:r>
              <a:rPr lang="en-US" sz="3600" dirty="0" smtClean="0"/>
              <a:t>continual </a:t>
            </a:r>
            <a:r>
              <a:rPr lang="en-US" sz="3600" dirty="0"/>
              <a:t>rebirths until </a:t>
            </a:r>
            <a:r>
              <a:rPr lang="en-US" sz="3600" dirty="0" smtClean="0"/>
              <a:t>good/bad </a:t>
            </a:r>
            <a:r>
              <a:rPr lang="en-US" sz="3600" dirty="0"/>
              <a:t>balance </a:t>
            </a:r>
            <a:r>
              <a:rPr lang="en-US" sz="3600" dirty="0" smtClean="0"/>
              <a:t>(karma) allows exit </a:t>
            </a:r>
            <a:r>
              <a:rPr lang="en-US" sz="3600" dirty="0"/>
              <a:t>(p.127, 100</a:t>
            </a:r>
            <a:r>
              <a:rPr lang="en-US" sz="3600" dirty="0" smtClean="0"/>
              <a:t>)</a:t>
            </a:r>
          </a:p>
          <a:p>
            <a:pPr>
              <a:spcAft>
                <a:spcPts val="1200"/>
              </a:spcAft>
            </a:pPr>
            <a:r>
              <a:rPr lang="en-US" sz="3600" b="1" dirty="0" smtClean="0"/>
              <a:t>Taoism</a:t>
            </a:r>
            <a:r>
              <a:rPr lang="en-US" sz="3600" dirty="0" smtClean="0"/>
              <a:t> </a:t>
            </a:r>
            <a:r>
              <a:rPr lang="en-US" sz="3600" dirty="0"/>
              <a:t>– Heaven and earth cannot go on forever (51a</a:t>
            </a:r>
            <a:r>
              <a:rPr lang="en-US" sz="3600" dirty="0" smtClean="0"/>
              <a:t>)</a:t>
            </a:r>
            <a:endParaRPr lang="en-US" sz="3600" dirty="0" smtClean="0"/>
          </a:p>
          <a:p>
            <a:pPr>
              <a:spcBef>
                <a:spcPts val="0"/>
              </a:spcBef>
              <a:spcAft>
                <a:spcPts val="600"/>
              </a:spcAft>
            </a:pPr>
            <a:r>
              <a:rPr lang="en-US" sz="3600" b="1" dirty="0" smtClean="0"/>
              <a:t>Christianity</a:t>
            </a:r>
            <a:r>
              <a:rPr lang="en-US" sz="3600" dirty="0" smtClean="0"/>
              <a:t> </a:t>
            </a:r>
            <a:r>
              <a:rPr lang="en-US" sz="3600" dirty="0"/>
              <a:t>– after </a:t>
            </a:r>
            <a:r>
              <a:rPr lang="en-US" sz="3600" dirty="0" smtClean="0"/>
              <a:t>this one </a:t>
            </a:r>
            <a:r>
              <a:rPr lang="en-US" sz="3600" dirty="0" smtClean="0"/>
              <a:t>life </a:t>
            </a:r>
            <a:r>
              <a:rPr lang="en-US" sz="3600" dirty="0"/>
              <a:t>comes </a:t>
            </a:r>
            <a:r>
              <a:rPr lang="en-US" sz="3600" dirty="0" smtClean="0"/>
              <a:t>judgment</a:t>
            </a:r>
          </a:p>
          <a:p>
            <a:pPr marL="857250" lvl="1" indent="-457200">
              <a:spcBef>
                <a:spcPts val="0"/>
              </a:spcBef>
              <a:spcAft>
                <a:spcPts val="600"/>
              </a:spcAft>
            </a:pPr>
            <a:r>
              <a:rPr lang="en-US" sz="3400" dirty="0" smtClean="0"/>
              <a:t>Heaven is a place of God’s presence (Revelation 21:3,4)</a:t>
            </a:r>
          </a:p>
          <a:p>
            <a:pPr marL="857250" lvl="1" indent="-457200">
              <a:spcBef>
                <a:spcPts val="0"/>
              </a:spcBef>
              <a:spcAft>
                <a:spcPts val="600"/>
              </a:spcAft>
            </a:pPr>
            <a:r>
              <a:rPr lang="en-US" sz="3400" dirty="0" smtClean="0"/>
              <a:t>Heaven </a:t>
            </a:r>
            <a:r>
              <a:rPr lang="en-US" sz="3400" dirty="0"/>
              <a:t>is reserved for </a:t>
            </a:r>
            <a:r>
              <a:rPr lang="en-US" sz="3400" dirty="0" smtClean="0"/>
              <a:t>believers in Christ (1 </a:t>
            </a:r>
            <a:r>
              <a:rPr lang="en-US" sz="3400" dirty="0"/>
              <a:t>Peter </a:t>
            </a:r>
            <a:r>
              <a:rPr lang="en-US" sz="3400" dirty="0" smtClean="0"/>
              <a:t>1:3,4)</a:t>
            </a:r>
          </a:p>
          <a:p>
            <a:pPr marL="857250" lvl="1" indent="-457200">
              <a:spcBef>
                <a:spcPts val="0"/>
              </a:spcBef>
              <a:spcAft>
                <a:spcPts val="600"/>
              </a:spcAft>
            </a:pPr>
            <a:r>
              <a:rPr lang="en-US" sz="3400" dirty="0" smtClean="0"/>
              <a:t>We </a:t>
            </a:r>
            <a:r>
              <a:rPr lang="en-US" sz="3400" dirty="0"/>
              <a:t>can know </a:t>
            </a:r>
            <a:r>
              <a:rPr lang="en-US" sz="3400" dirty="0" smtClean="0"/>
              <a:t>how to have </a:t>
            </a:r>
            <a:r>
              <a:rPr lang="en-US" sz="3400" dirty="0"/>
              <a:t>eternal </a:t>
            </a:r>
            <a:r>
              <a:rPr lang="en-US" sz="3400" dirty="0" smtClean="0"/>
              <a:t>life (1 </a:t>
            </a:r>
            <a:r>
              <a:rPr lang="en-US" sz="3400" dirty="0"/>
              <a:t>John </a:t>
            </a:r>
            <a:r>
              <a:rPr lang="en-US" sz="3400" dirty="0" smtClean="0"/>
              <a:t>5:13)</a:t>
            </a:r>
            <a:endParaRPr lang="en-US" sz="3400" dirty="0"/>
          </a:p>
        </p:txBody>
      </p:sp>
    </p:spTree>
    <p:extLst>
      <p:ext uri="{BB962C8B-B14F-4D97-AF65-F5344CB8AC3E}">
        <p14:creationId xmlns:p14="http://schemas.microsoft.com/office/powerpoint/2010/main" val="26039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2581</TotalTime>
  <Words>3606</Words>
  <Application>Microsoft Office PowerPoint</Application>
  <PresentationFormat>On-screen Show (4:3)</PresentationFormat>
  <Paragraphs>178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宋体</vt:lpstr>
      <vt:lpstr>Arial</vt:lpstr>
      <vt:lpstr>Bodoni MT</vt:lpstr>
      <vt:lpstr>Calibri</vt:lpstr>
      <vt:lpstr>Wingdings</vt:lpstr>
      <vt:lpstr>Office Theme</vt:lpstr>
      <vt:lpstr>Is there only one way to Heaven?</vt:lpstr>
      <vt:lpstr>A common belief: “All religions are just different paths to the top of the same mountain.”</vt:lpstr>
      <vt:lpstr>True or False</vt:lpstr>
      <vt:lpstr>What is Sin?</vt:lpstr>
      <vt:lpstr>What is Sin?</vt:lpstr>
      <vt:lpstr>What is Religion?</vt:lpstr>
      <vt:lpstr>Some Important Religious Beliefs</vt:lpstr>
      <vt:lpstr>God</vt:lpstr>
      <vt:lpstr>Heaven / Afterlife</vt:lpstr>
      <vt:lpstr>Righteousness (solving the sin problem)</vt:lpstr>
      <vt:lpstr>Righteousness (solving the sin problem)</vt:lpstr>
      <vt:lpstr>All religions are not the same!</vt:lpstr>
      <vt:lpstr>“For my thoughts are not your thoughts, neither are your ways my ways,” declares the LORD.  “As the heavens are higher than the earth, so are my ways higher than your ways and my thoughts than your thoughts.”  Isaiah 55:8,9 </vt:lpstr>
      <vt:lpstr>“All religions are just different paths to the top of the same mountain.”</vt:lpstr>
      <vt:lpstr>Closing words from the Bible: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the Bible?</dc:title>
  <dc:creator>Mark Robnett</dc:creator>
  <cp:lastModifiedBy>Mark Robnett</cp:lastModifiedBy>
  <cp:revision>180</cp:revision>
  <cp:lastPrinted>2024-08-01T11:40:03Z</cp:lastPrinted>
  <dcterms:created xsi:type="dcterms:W3CDTF">2016-04-11T00:38:16Z</dcterms:created>
  <dcterms:modified xsi:type="dcterms:W3CDTF">2025-04-04T16:06:55Z</dcterms:modified>
</cp:coreProperties>
</file>