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434" autoAdjust="0"/>
  </p:normalViewPr>
  <p:slideViewPr>
    <p:cSldViewPr>
      <p:cViewPr varScale="1">
        <p:scale>
          <a:sx n="85" d="100"/>
          <a:sy n="85" d="100"/>
        </p:scale>
        <p:origin x="180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3991F3-2B9A-4B72-B2C3-BFF6419BA947}" type="datetimeFigureOut">
              <a:rPr lang="en-US" smtClean="0"/>
              <a:t>2/8/2021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C67B04-2473-4499-8CC1-F2059AD7DE4E}" type="slidenum">
              <a:rPr lang="en-US" smtClean="0"/>
              <a:t>‹#›</a:t>
            </a:fld>
            <a:endParaRPr lang="en-US"/>
          </a:p>
        </p:txBody>
      </p:sp>
    </p:spTree>
    <p:extLst>
      <p:ext uri="{BB962C8B-B14F-4D97-AF65-F5344CB8AC3E}">
        <p14:creationId xmlns:p14="http://schemas.microsoft.com/office/powerpoint/2010/main" val="1070338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Human beings are very heavily influenced by their believed-in future.  Our attitudes and actions are often dictated more by our vision of the future than our present circumstances. Tim Keller tells the story of two people, both working at jobs that are exhausting and totally consuming.  But one man has been promised a salary of $15,000 while the other is promised $15,000,000.  What do you think will be the difference in their attitude and work ethic?  One person will live grumpily, depressed, and probably quit along the way, while the other will hang in there and live with victory.  The point: what we believe to be our future has a huge influence on how we live today.</a:t>
            </a:r>
          </a:p>
          <a:p>
            <a:r>
              <a:rPr lang="en-US" sz="1200" kern="1200" dirty="0" smtClean="0">
                <a:solidFill>
                  <a:schemeClr val="tx1"/>
                </a:solidFill>
                <a:effectLst/>
                <a:latin typeface="+mn-lt"/>
                <a:ea typeface="+mn-ea"/>
                <a:cs typeface="+mn-cs"/>
              </a:rPr>
              <a:t> </a:t>
            </a:r>
          </a:p>
          <a:p>
            <a:pPr fontAlgn="base"/>
            <a:r>
              <a:rPr lang="en-US" sz="1200" kern="1200" dirty="0" smtClean="0">
                <a:solidFill>
                  <a:schemeClr val="tx1"/>
                </a:solidFill>
                <a:effectLst/>
                <a:latin typeface="+mn-lt"/>
                <a:ea typeface="+mn-ea"/>
                <a:cs typeface="+mn-cs"/>
              </a:rPr>
              <a:t>Viktor Frankl was a Jewish neurologist / psychiatrist who endured years of internment in a Nazi death camp. </a:t>
            </a:r>
            <a:r>
              <a:rPr lang="en-US" sz="1200" b="0" i="0" kern="1200" dirty="0" smtClean="0">
                <a:solidFill>
                  <a:schemeClr val="tx1"/>
                </a:solidFill>
                <a:effectLst/>
                <a:latin typeface="+mn-lt"/>
                <a:ea typeface="+mn-ea"/>
                <a:cs typeface="+mn-cs"/>
              </a:rPr>
              <a:t>He said, “If a prisoner lost faith in his future, he was doomed.” He gave this example. He says, “One of my friends in the camp had a dream that the war would end March 30. He was convinced the dream was a revelation, but as the date drew nearer, it became clear from the news reports the war was not ending. On March 29, he began running a temperature. On March 30, he lost consciousness. On March 31, he was dead. His loss of hope had lowered his body’s resistance to all of the diseases in the camp.”</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Regarding the importance of hope, he said that “life only has meaning in any circumstances if we have a hope that neither suffering, circumstances, or death itself can destroy.”  If your hope is only in temporary things, your life will be characterized by anxiety and sorrow.</a:t>
            </a:r>
          </a:p>
        </p:txBody>
      </p:sp>
      <p:sp>
        <p:nvSpPr>
          <p:cNvPr id="4" name="Slide Number Placeholder 3"/>
          <p:cNvSpPr>
            <a:spLocks noGrp="1"/>
          </p:cNvSpPr>
          <p:nvPr>
            <p:ph type="sldNum" sz="quarter" idx="10"/>
          </p:nvPr>
        </p:nvSpPr>
        <p:spPr/>
        <p:txBody>
          <a:bodyPr/>
          <a:lstStyle/>
          <a:p>
            <a:fld id="{2BC67B04-2473-4499-8CC1-F2059AD7DE4E}" type="slidenum">
              <a:rPr lang="en-US" smtClean="0"/>
              <a:t>2</a:t>
            </a:fld>
            <a:endParaRPr lang="en-US"/>
          </a:p>
        </p:txBody>
      </p:sp>
    </p:spTree>
    <p:extLst>
      <p:ext uri="{BB962C8B-B14F-4D97-AF65-F5344CB8AC3E}">
        <p14:creationId xmlns:p14="http://schemas.microsoft.com/office/powerpoint/2010/main" val="715227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scripture reminds us that there was a time when we were without hope before coming to Christ: strangers, aliens, without God and without hope (</a:t>
            </a:r>
            <a:r>
              <a:rPr lang="en-US" sz="1200" b="1" kern="1200" dirty="0" smtClean="0">
                <a:solidFill>
                  <a:schemeClr val="tx1"/>
                </a:solidFill>
                <a:effectLst/>
                <a:latin typeface="+mn-lt"/>
                <a:ea typeface="+mn-ea"/>
                <a:cs typeface="+mn-cs"/>
              </a:rPr>
              <a:t>Ephesians 2:11,12</a:t>
            </a:r>
            <a:r>
              <a:rPr lang="en-US" sz="1200" kern="1200" dirty="0" smtClean="0">
                <a:solidFill>
                  <a:schemeClr val="tx1"/>
                </a:solidFill>
                <a:effectLst/>
                <a:latin typeface="+mn-lt"/>
                <a:ea typeface="+mn-ea"/>
                <a:cs typeface="+mn-cs"/>
              </a:rPr>
              <a:t>).  But then, Christ miraculously saved us and brought us into His eternal kingdom (</a:t>
            </a:r>
            <a:r>
              <a:rPr lang="en-US" sz="1200" b="1" kern="1200" dirty="0" err="1" smtClean="0">
                <a:solidFill>
                  <a:schemeClr val="tx1"/>
                </a:solidFill>
                <a:effectLst/>
                <a:latin typeface="+mn-lt"/>
                <a:ea typeface="+mn-ea"/>
                <a:cs typeface="+mn-cs"/>
              </a:rPr>
              <a:t>Eph</a:t>
            </a:r>
            <a:r>
              <a:rPr lang="en-US" sz="1200" b="1" kern="1200" dirty="0" smtClean="0">
                <a:solidFill>
                  <a:schemeClr val="tx1"/>
                </a:solidFill>
                <a:effectLst/>
                <a:latin typeface="+mn-lt"/>
                <a:ea typeface="+mn-ea"/>
                <a:cs typeface="+mn-cs"/>
              </a:rPr>
              <a:t> 2:13</a:t>
            </a:r>
            <a:r>
              <a:rPr lang="en-US" sz="1200" kern="1200" dirty="0" smtClean="0">
                <a:solidFill>
                  <a:schemeClr val="tx1"/>
                </a:solidFill>
                <a:effectLst/>
                <a:latin typeface="+mn-lt"/>
                <a:ea typeface="+mn-ea"/>
                <a:cs typeface="+mn-cs"/>
              </a:rPr>
              <a:t>).  There are two kinds of people: those with a hope and those without hope (</a:t>
            </a:r>
            <a:r>
              <a:rPr lang="en-US" sz="1200" b="1" kern="1200" dirty="0" smtClean="0">
                <a:solidFill>
                  <a:schemeClr val="tx1"/>
                </a:solidFill>
                <a:effectLst/>
                <a:latin typeface="+mn-lt"/>
                <a:ea typeface="+mn-ea"/>
                <a:cs typeface="+mn-cs"/>
              </a:rPr>
              <a:t>1 Thessalonians 4:13</a:t>
            </a:r>
            <a:r>
              <a:rPr lang="en-US" sz="1200" kern="1200" dirty="0" smtClean="0">
                <a:solidFill>
                  <a:schemeClr val="tx1"/>
                </a:solidFill>
                <a:effectLst/>
                <a:latin typeface="+mn-lt"/>
                <a:ea typeface="+mn-ea"/>
                <a:cs typeface="+mn-cs"/>
              </a:rPr>
              <a:t>).  With our new life in mind, Paul prayed earnestly that believers might </a:t>
            </a:r>
            <a:r>
              <a:rPr lang="en-US" sz="1200" u="sng" kern="1200" dirty="0" smtClean="0">
                <a:solidFill>
                  <a:schemeClr val="tx1"/>
                </a:solidFill>
                <a:effectLst/>
                <a:latin typeface="+mn-lt"/>
                <a:ea typeface="+mn-ea"/>
                <a:cs typeface="+mn-cs"/>
              </a:rPr>
              <a:t>truly know the hope</a:t>
            </a:r>
            <a:r>
              <a:rPr lang="en-US" sz="1200" kern="1200" dirty="0" smtClean="0">
                <a:solidFill>
                  <a:schemeClr val="tx1"/>
                </a:solidFill>
                <a:effectLst/>
                <a:latin typeface="+mn-lt"/>
                <a:ea typeface="+mn-ea"/>
                <a:cs typeface="+mn-cs"/>
              </a:rPr>
              <a:t> in the calling and greatness of God (</a:t>
            </a:r>
            <a:r>
              <a:rPr lang="en-US" sz="1200" b="1" kern="1200" dirty="0" smtClean="0">
                <a:solidFill>
                  <a:schemeClr val="tx1"/>
                </a:solidFill>
                <a:effectLst/>
                <a:latin typeface="+mn-lt"/>
                <a:ea typeface="+mn-ea"/>
                <a:cs typeface="+mn-cs"/>
              </a:rPr>
              <a:t>Ephesians 1:17,18</a:t>
            </a:r>
            <a:r>
              <a:rPr lang="en-US"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67B04-2473-4499-8CC1-F2059AD7DE4E}" type="slidenum">
              <a:rPr lang="en-US" smtClean="0"/>
              <a:t>3</a:t>
            </a:fld>
            <a:endParaRPr lang="en-US"/>
          </a:p>
        </p:txBody>
      </p:sp>
    </p:spTree>
    <p:extLst>
      <p:ext uri="{BB962C8B-B14F-4D97-AF65-F5344CB8AC3E}">
        <p14:creationId xmlns:p14="http://schemas.microsoft.com/office/powerpoint/2010/main" val="3399681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Dictionary.com defines hope as “the feeling that what is wanted can be had or that events will turn out for the best.”  Notice that this definition (and indeed, all secular definitions) lacks a fact-basis for whatever hope a person might select.  For instance, a person might hope that they will find a good job, that they might win the lottery, or that the COVID-19 pandemic might suddenly go away.  But without a basis for reality, these hopes are just empty wishes, just statements of desire amid uncertainty – “I hope so.”</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When the Bible speaks about hope, we need to recognize that it is distinctly different from the kind of hope described above – it is a “confident expectation.”  </a:t>
            </a:r>
            <a:r>
              <a:rPr lang="en-US" sz="1200" b="1" kern="1200" dirty="0" smtClean="0">
                <a:solidFill>
                  <a:schemeClr val="tx1"/>
                </a:solidFill>
                <a:effectLst/>
                <a:latin typeface="+mn-lt"/>
                <a:ea typeface="+mn-ea"/>
                <a:cs typeface="+mn-cs"/>
              </a:rPr>
              <a:t>Hebrews 6:19</a:t>
            </a:r>
            <a:r>
              <a:rPr lang="en-US" sz="1200" kern="1200" dirty="0" smtClean="0">
                <a:solidFill>
                  <a:schemeClr val="tx1"/>
                </a:solidFill>
                <a:effectLst/>
                <a:latin typeface="+mn-lt"/>
                <a:ea typeface="+mn-ea"/>
                <a:cs typeface="+mn-cs"/>
              </a:rPr>
              <a:t> highlights this distinctiveness with the words “sure,” “steadfast,” and “anchor.”  The Christian hope is not a vapor of desire but an anchor of certainty.  Even when we are suffering, we can have confidence that God’s plans lead to a future of hope (</a:t>
            </a:r>
            <a:r>
              <a:rPr lang="en-US" sz="1200" b="1" kern="1200" dirty="0" smtClean="0">
                <a:solidFill>
                  <a:schemeClr val="tx1"/>
                </a:solidFill>
                <a:effectLst/>
                <a:latin typeface="+mn-lt"/>
                <a:ea typeface="+mn-ea"/>
                <a:cs typeface="+mn-cs"/>
              </a:rPr>
              <a:t>Jeremiah 29:10,11</a:t>
            </a:r>
            <a:r>
              <a:rPr lang="en-US" sz="1200" kern="1200" dirty="0" smtClean="0">
                <a:solidFill>
                  <a:schemeClr val="tx1"/>
                </a:solidFill>
                <a:effectLst/>
                <a:latin typeface="+mn-lt"/>
                <a:ea typeface="+mn-ea"/>
                <a:cs typeface="+mn-cs"/>
              </a:rPr>
              <a:t>). Those are nice words, but are they based in reality?  What could make this hope different than all the rest?</a:t>
            </a:r>
          </a:p>
        </p:txBody>
      </p:sp>
      <p:sp>
        <p:nvSpPr>
          <p:cNvPr id="4" name="Slide Number Placeholder 3"/>
          <p:cNvSpPr>
            <a:spLocks noGrp="1"/>
          </p:cNvSpPr>
          <p:nvPr>
            <p:ph type="sldNum" sz="quarter" idx="10"/>
          </p:nvPr>
        </p:nvSpPr>
        <p:spPr/>
        <p:txBody>
          <a:bodyPr/>
          <a:lstStyle/>
          <a:p>
            <a:fld id="{2BC67B04-2473-4499-8CC1-F2059AD7DE4E}" type="slidenum">
              <a:rPr lang="en-US" smtClean="0"/>
              <a:t>4</a:t>
            </a:fld>
            <a:endParaRPr lang="en-US"/>
          </a:p>
        </p:txBody>
      </p:sp>
    </p:spTree>
    <p:extLst>
      <p:ext uri="{BB962C8B-B14F-4D97-AF65-F5344CB8AC3E}">
        <p14:creationId xmlns:p14="http://schemas.microsoft.com/office/powerpoint/2010/main" val="3367470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are several things that take the Christian hope from mere wish fulfillment to a sure and steadfast anchor:</a:t>
            </a:r>
          </a:p>
          <a:p>
            <a:r>
              <a:rPr lang="en-US" sz="1200" b="1" kern="1200" dirty="0" smtClean="0">
                <a:solidFill>
                  <a:schemeClr val="tx1"/>
                </a:solidFill>
                <a:effectLst/>
                <a:latin typeface="+mn-lt"/>
                <a:ea typeface="+mn-ea"/>
                <a:cs typeface="+mn-cs"/>
              </a:rPr>
              <a:t>Hebrews 6:17-18 </a:t>
            </a:r>
            <a:r>
              <a:rPr lang="en-US" sz="1200" kern="1200" dirty="0" smtClean="0">
                <a:solidFill>
                  <a:schemeClr val="tx1"/>
                </a:solidFill>
                <a:effectLst/>
                <a:latin typeface="+mn-lt"/>
                <a:ea typeface="+mn-ea"/>
                <a:cs typeface="+mn-cs"/>
              </a:rPr>
              <a:t>– the absolute honesty and unshakeable promises of God</a:t>
            </a:r>
          </a:p>
          <a:p>
            <a:r>
              <a:rPr lang="en-US" sz="1200" b="1" kern="1200" dirty="0" smtClean="0">
                <a:solidFill>
                  <a:schemeClr val="tx1"/>
                </a:solidFill>
                <a:effectLst/>
                <a:latin typeface="+mn-lt"/>
                <a:ea typeface="+mn-ea"/>
                <a:cs typeface="+mn-cs"/>
              </a:rPr>
              <a:t>Titus 1:1-2</a:t>
            </a:r>
            <a:r>
              <a:rPr lang="en-US" sz="1200" kern="1200" dirty="0" smtClean="0">
                <a:solidFill>
                  <a:schemeClr val="tx1"/>
                </a:solidFill>
                <a:effectLst/>
                <a:latin typeface="+mn-lt"/>
                <a:ea typeface="+mn-ea"/>
                <a:cs typeface="+mn-cs"/>
              </a:rPr>
              <a:t> – the certainty of pre-creation plan through Jesus</a:t>
            </a:r>
          </a:p>
          <a:p>
            <a:r>
              <a:rPr lang="en-US" sz="1200" b="1" kern="1200" dirty="0" smtClean="0">
                <a:solidFill>
                  <a:schemeClr val="tx1"/>
                </a:solidFill>
                <a:effectLst/>
                <a:latin typeface="+mn-lt"/>
                <a:ea typeface="+mn-ea"/>
                <a:cs typeface="+mn-cs"/>
              </a:rPr>
              <a:t>1 Peter 1:3</a:t>
            </a:r>
            <a:r>
              <a:rPr lang="en-US" sz="1200" kern="1200" dirty="0" smtClean="0">
                <a:solidFill>
                  <a:schemeClr val="tx1"/>
                </a:solidFill>
                <a:effectLst/>
                <a:latin typeface="+mn-lt"/>
                <a:ea typeface="+mn-ea"/>
                <a:cs typeface="+mn-cs"/>
              </a:rPr>
              <a:t> – based on the fact of the resurrection of Christ</a:t>
            </a:r>
          </a:p>
          <a:p>
            <a:endParaRPr lang="en-US" dirty="0"/>
          </a:p>
        </p:txBody>
      </p:sp>
      <p:sp>
        <p:nvSpPr>
          <p:cNvPr id="4" name="Slide Number Placeholder 3"/>
          <p:cNvSpPr>
            <a:spLocks noGrp="1"/>
          </p:cNvSpPr>
          <p:nvPr>
            <p:ph type="sldNum" sz="quarter" idx="10"/>
          </p:nvPr>
        </p:nvSpPr>
        <p:spPr/>
        <p:txBody>
          <a:bodyPr/>
          <a:lstStyle/>
          <a:p>
            <a:fld id="{2BC67B04-2473-4499-8CC1-F2059AD7DE4E}" type="slidenum">
              <a:rPr lang="en-US" smtClean="0"/>
              <a:t>5</a:t>
            </a:fld>
            <a:endParaRPr lang="en-US"/>
          </a:p>
        </p:txBody>
      </p:sp>
    </p:spTree>
    <p:extLst>
      <p:ext uri="{BB962C8B-B14F-4D97-AF65-F5344CB8AC3E}">
        <p14:creationId xmlns:p14="http://schemas.microsoft.com/office/powerpoint/2010/main" val="290042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smtClean="0">
                <a:solidFill>
                  <a:schemeClr val="tx1"/>
                </a:solidFill>
                <a:effectLst/>
                <a:latin typeface="+mn-lt"/>
                <a:ea typeface="+mn-ea"/>
                <a:cs typeface="+mn-cs"/>
              </a:rPr>
              <a:t>What is the Christian Hope</a:t>
            </a:r>
            <a:r>
              <a:rPr lang="en-US" sz="1200" b="1"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Ultimate hope isn’t just based on </a:t>
            </a:r>
            <a:r>
              <a:rPr lang="en-US" sz="1200" i="1" kern="1200" dirty="0" smtClean="0">
                <a:solidFill>
                  <a:schemeClr val="tx1"/>
                </a:solidFill>
                <a:effectLst/>
                <a:latin typeface="+mn-lt"/>
                <a:ea typeface="+mn-ea"/>
                <a:cs typeface="+mn-cs"/>
              </a:rPr>
              <a:t>what</a:t>
            </a:r>
            <a:r>
              <a:rPr lang="en-US" sz="1200" kern="1200" dirty="0" smtClean="0">
                <a:solidFill>
                  <a:schemeClr val="tx1"/>
                </a:solidFill>
                <a:effectLst/>
                <a:latin typeface="+mn-lt"/>
                <a:ea typeface="+mn-ea"/>
                <a:cs typeface="+mn-cs"/>
              </a:rPr>
              <a:t> we receive, but on </a:t>
            </a:r>
            <a:r>
              <a:rPr lang="en-US" sz="1200" i="1" kern="1200" dirty="0" smtClean="0">
                <a:solidFill>
                  <a:schemeClr val="tx1"/>
                </a:solidFill>
                <a:effectLst/>
                <a:latin typeface="+mn-lt"/>
                <a:ea typeface="+mn-ea"/>
                <a:cs typeface="+mn-cs"/>
              </a:rPr>
              <a:t>Who</a:t>
            </a:r>
            <a:r>
              <a:rPr lang="en-US" sz="1200" kern="1200" dirty="0" smtClean="0">
                <a:solidFill>
                  <a:schemeClr val="tx1"/>
                </a:solidFill>
                <a:effectLst/>
                <a:latin typeface="+mn-lt"/>
                <a:ea typeface="+mn-ea"/>
                <a:cs typeface="+mn-cs"/>
              </a:rPr>
              <a:t> we receive (1 Peter 1:3).  That’s why Jesus told His disciples that He was going to prepare a place for them (</a:t>
            </a:r>
            <a:r>
              <a:rPr lang="en-US" sz="1200" b="1" kern="1200" dirty="0" smtClean="0">
                <a:solidFill>
                  <a:schemeClr val="tx1"/>
                </a:solidFill>
                <a:effectLst/>
                <a:latin typeface="+mn-lt"/>
                <a:ea typeface="+mn-ea"/>
                <a:cs typeface="+mn-cs"/>
              </a:rPr>
              <a:t>John 14:1-3</a:t>
            </a:r>
            <a:r>
              <a:rPr lang="en-US" sz="1200" kern="1200" dirty="0" smtClean="0">
                <a:solidFill>
                  <a:schemeClr val="tx1"/>
                </a:solidFill>
                <a:effectLst/>
                <a:latin typeface="+mn-lt"/>
                <a:ea typeface="+mn-ea"/>
                <a:cs typeface="+mn-cs"/>
              </a:rPr>
              <a:t>) and would return to bring them home </a:t>
            </a:r>
            <a:r>
              <a:rPr lang="en-US" sz="1200" u="sng" kern="1200" dirty="0" smtClean="0">
                <a:solidFill>
                  <a:schemeClr val="tx1"/>
                </a:solidFill>
                <a:effectLst/>
                <a:latin typeface="+mn-lt"/>
                <a:ea typeface="+mn-ea"/>
                <a:cs typeface="+mn-cs"/>
              </a:rPr>
              <a:t>with Him</a:t>
            </a:r>
            <a:r>
              <a:rPr lang="en-US" sz="1200" kern="1200" dirty="0" smtClean="0">
                <a:solidFill>
                  <a:schemeClr val="tx1"/>
                </a:solidFill>
                <a:effectLst/>
                <a:latin typeface="+mn-lt"/>
                <a:ea typeface="+mn-ea"/>
                <a:cs typeface="+mn-cs"/>
              </a:rPr>
              <a:t>.  Some thoughts on which we should meditate:</a:t>
            </a:r>
          </a:p>
          <a:p>
            <a:r>
              <a:rPr lang="en-US" sz="1200" b="1" kern="1200" dirty="0" smtClean="0">
                <a:solidFill>
                  <a:schemeClr val="tx1"/>
                </a:solidFill>
                <a:effectLst/>
                <a:latin typeface="+mn-lt"/>
                <a:ea typeface="+mn-ea"/>
                <a:cs typeface="+mn-cs"/>
              </a:rPr>
              <a:t>Acts 1:9-11 –</a:t>
            </a:r>
            <a:r>
              <a:rPr lang="en-US" sz="1200" kern="1200" dirty="0" smtClean="0">
                <a:solidFill>
                  <a:schemeClr val="tx1"/>
                </a:solidFill>
                <a:effectLst/>
                <a:latin typeface="+mn-lt"/>
                <a:ea typeface="+mn-ea"/>
                <a:cs typeface="+mn-cs"/>
              </a:rPr>
              <a:t> He will return to earth for us </a:t>
            </a:r>
            <a:r>
              <a:rPr lang="en-US" sz="1200" b="1" kern="1200" dirty="0" smtClean="0">
                <a:solidFill>
                  <a:schemeClr val="tx1"/>
                </a:solidFill>
                <a:effectLst/>
                <a:latin typeface="+mn-lt"/>
                <a:ea typeface="+mn-ea"/>
                <a:cs typeface="+mn-cs"/>
              </a:rPr>
              <a:t>(1 Thessalonians 4:16,17)</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Titus 2:11-14 –</a:t>
            </a:r>
            <a:r>
              <a:rPr lang="en-US" sz="1200" kern="1200" dirty="0" smtClean="0">
                <a:solidFill>
                  <a:schemeClr val="tx1"/>
                </a:solidFill>
                <a:effectLst/>
                <a:latin typeface="+mn-lt"/>
                <a:ea typeface="+mn-ea"/>
                <a:cs typeface="+mn-cs"/>
              </a:rPr>
              <a:t> His glorious appearing and our purification</a:t>
            </a:r>
          </a:p>
          <a:p>
            <a:r>
              <a:rPr lang="en-US" sz="1200" b="1" kern="1200" dirty="0" smtClean="0">
                <a:solidFill>
                  <a:schemeClr val="tx1"/>
                </a:solidFill>
                <a:effectLst/>
                <a:latin typeface="+mn-lt"/>
                <a:ea typeface="+mn-ea"/>
                <a:cs typeface="+mn-cs"/>
              </a:rPr>
              <a:t>Galatians 5:5 – </a:t>
            </a:r>
            <a:r>
              <a:rPr lang="en-US" sz="1200" kern="1200" dirty="0" smtClean="0">
                <a:solidFill>
                  <a:schemeClr val="tx1"/>
                </a:solidFill>
                <a:effectLst/>
                <a:latin typeface="+mn-lt"/>
                <a:ea typeface="+mn-ea"/>
                <a:cs typeface="+mn-cs"/>
              </a:rPr>
              <a:t>we hopefully anticipate righteousness</a:t>
            </a:r>
          </a:p>
          <a:p>
            <a:r>
              <a:rPr lang="en-US" sz="1200" b="1" kern="1200" dirty="0" smtClean="0">
                <a:solidFill>
                  <a:schemeClr val="tx1"/>
                </a:solidFill>
                <a:effectLst/>
                <a:latin typeface="+mn-lt"/>
                <a:ea typeface="+mn-ea"/>
                <a:cs typeface="+mn-cs"/>
              </a:rPr>
              <a:t>Romans 8:23-25 – </a:t>
            </a:r>
            <a:r>
              <a:rPr lang="en-US" sz="1200" kern="1200" dirty="0" smtClean="0">
                <a:solidFill>
                  <a:schemeClr val="tx1"/>
                </a:solidFill>
                <a:effectLst/>
                <a:latin typeface="+mn-lt"/>
                <a:ea typeface="+mn-ea"/>
                <a:cs typeface="+mn-cs"/>
              </a:rPr>
              <a:t>transition from groaning to bodily redemption</a:t>
            </a:r>
          </a:p>
        </p:txBody>
      </p:sp>
      <p:sp>
        <p:nvSpPr>
          <p:cNvPr id="4" name="Slide Number Placeholder 3"/>
          <p:cNvSpPr>
            <a:spLocks noGrp="1"/>
          </p:cNvSpPr>
          <p:nvPr>
            <p:ph type="sldNum" sz="quarter" idx="10"/>
          </p:nvPr>
        </p:nvSpPr>
        <p:spPr/>
        <p:txBody>
          <a:bodyPr/>
          <a:lstStyle/>
          <a:p>
            <a:fld id="{2BC67B04-2473-4499-8CC1-F2059AD7DE4E}" type="slidenum">
              <a:rPr lang="en-US" smtClean="0"/>
              <a:t>6</a:t>
            </a:fld>
            <a:endParaRPr lang="en-US"/>
          </a:p>
        </p:txBody>
      </p:sp>
    </p:spTree>
    <p:extLst>
      <p:ext uri="{BB962C8B-B14F-4D97-AF65-F5344CB8AC3E}">
        <p14:creationId xmlns:p14="http://schemas.microsoft.com/office/powerpoint/2010/main" val="248469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smtClean="0">
                <a:solidFill>
                  <a:schemeClr val="tx1"/>
                </a:solidFill>
                <a:effectLst/>
                <a:latin typeface="+mn-lt"/>
                <a:ea typeface="+mn-ea"/>
                <a:cs typeface="+mn-cs"/>
              </a:rPr>
              <a:t>So What</a:t>
            </a:r>
            <a:r>
              <a:rPr lang="en-US" sz="1200" b="1"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What difference does it make to have your hope set on God’s promises?  How should it change the way we live today? You may think that, since we such</a:t>
            </a:r>
            <a:r>
              <a:rPr lang="en-US" sz="1200" kern="1200" baseline="0" dirty="0" smtClean="0">
                <a:solidFill>
                  <a:schemeClr val="tx1"/>
                </a:solidFill>
                <a:effectLst/>
                <a:latin typeface="+mn-lt"/>
                <a:ea typeface="+mn-ea"/>
                <a:cs typeface="+mn-cs"/>
              </a:rPr>
              <a:t> a wonderful hope waiting for us (and this world is so messed up), we should just sit around and wait for Jesus to return.  But the Bible doesn’t give us that option.  Almost every time we read about our future hope, it also gives us instruction about how to live today.</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Romans 5:2; Romans 12:12</a:t>
            </a:r>
            <a:r>
              <a:rPr lang="en-US" sz="1200" kern="1200" dirty="0" smtClean="0">
                <a:solidFill>
                  <a:schemeClr val="tx1"/>
                </a:solidFill>
                <a:effectLst/>
                <a:latin typeface="+mn-lt"/>
                <a:ea typeface="+mn-ea"/>
                <a:cs typeface="+mn-cs"/>
              </a:rPr>
              <a:t> – a source of rejoicing</a:t>
            </a:r>
          </a:p>
          <a:p>
            <a:r>
              <a:rPr lang="en-US" sz="1200" b="1" kern="1200" dirty="0" smtClean="0">
                <a:solidFill>
                  <a:schemeClr val="tx1"/>
                </a:solidFill>
                <a:effectLst/>
                <a:latin typeface="+mn-lt"/>
                <a:ea typeface="+mn-ea"/>
                <a:cs typeface="+mn-cs"/>
              </a:rPr>
              <a:t>2 Corinthians 3:12</a:t>
            </a:r>
            <a:r>
              <a:rPr lang="en-US" sz="1200" kern="1200" dirty="0" smtClean="0">
                <a:solidFill>
                  <a:schemeClr val="tx1"/>
                </a:solidFill>
                <a:effectLst/>
                <a:latin typeface="+mn-lt"/>
                <a:ea typeface="+mn-ea"/>
                <a:cs typeface="+mn-cs"/>
              </a:rPr>
              <a:t> – boldness in proclaiming the gospel</a:t>
            </a:r>
          </a:p>
          <a:p>
            <a:r>
              <a:rPr lang="en-US" sz="1200" b="1" kern="1200" dirty="0" smtClean="0">
                <a:solidFill>
                  <a:schemeClr val="tx1"/>
                </a:solidFill>
                <a:effectLst/>
                <a:latin typeface="+mn-lt"/>
                <a:ea typeface="+mn-ea"/>
                <a:cs typeface="+mn-cs"/>
              </a:rPr>
              <a:t>Hebrews 10:23</a:t>
            </a:r>
            <a:r>
              <a:rPr lang="en-US" sz="1200" kern="1200" dirty="0" smtClean="0">
                <a:solidFill>
                  <a:schemeClr val="tx1"/>
                </a:solidFill>
                <a:effectLst/>
                <a:latin typeface="+mn-lt"/>
                <a:ea typeface="+mn-ea"/>
                <a:cs typeface="+mn-cs"/>
              </a:rPr>
              <a:t> – confidence in hope without wavering</a:t>
            </a:r>
          </a:p>
          <a:p>
            <a:r>
              <a:rPr lang="en-US" sz="1200" b="1" kern="1200" dirty="0" smtClean="0">
                <a:solidFill>
                  <a:schemeClr val="tx1"/>
                </a:solidFill>
                <a:effectLst/>
                <a:latin typeface="+mn-lt"/>
                <a:ea typeface="+mn-ea"/>
                <a:cs typeface="+mn-cs"/>
              </a:rPr>
              <a:t>1 Peter 3:15</a:t>
            </a:r>
            <a:r>
              <a:rPr lang="en-US" sz="1200" kern="1200" dirty="0" smtClean="0">
                <a:solidFill>
                  <a:schemeClr val="tx1"/>
                </a:solidFill>
                <a:effectLst/>
                <a:latin typeface="+mn-lt"/>
                <a:ea typeface="+mn-ea"/>
                <a:cs typeface="+mn-cs"/>
              </a:rPr>
              <a:t> – we will be ready to make a defense of the gospel</a:t>
            </a:r>
          </a:p>
          <a:p>
            <a:r>
              <a:rPr lang="en-US" sz="1200" b="1" kern="1200" dirty="0" smtClean="0">
                <a:solidFill>
                  <a:schemeClr val="tx1"/>
                </a:solidFill>
                <a:effectLst/>
                <a:latin typeface="+mn-lt"/>
                <a:ea typeface="+mn-ea"/>
                <a:cs typeface="+mn-cs"/>
              </a:rPr>
              <a:t>1 John 3:3</a:t>
            </a:r>
            <a:r>
              <a:rPr lang="en-US" sz="1200" kern="1200" dirty="0" smtClean="0">
                <a:solidFill>
                  <a:schemeClr val="tx1"/>
                </a:solidFill>
                <a:effectLst/>
                <a:latin typeface="+mn-lt"/>
                <a:ea typeface="+mn-ea"/>
                <a:cs typeface="+mn-cs"/>
              </a:rPr>
              <a:t> – we will purify ourselves</a:t>
            </a:r>
          </a:p>
          <a:p>
            <a:r>
              <a:rPr lang="en-US" sz="1200" b="1" kern="1200" dirty="0" smtClean="0">
                <a:solidFill>
                  <a:schemeClr val="tx1"/>
                </a:solidFill>
                <a:effectLst/>
                <a:latin typeface="+mn-lt"/>
                <a:ea typeface="+mn-ea"/>
                <a:cs typeface="+mn-cs"/>
              </a:rPr>
              <a:t>Romans 8:18, Job 13:15</a:t>
            </a:r>
            <a:r>
              <a:rPr lang="en-US" sz="1200" kern="1200" dirty="0" smtClean="0">
                <a:solidFill>
                  <a:schemeClr val="tx1"/>
                </a:solidFill>
                <a:effectLst/>
                <a:latin typeface="+mn-lt"/>
                <a:ea typeface="+mn-ea"/>
                <a:cs typeface="+mn-cs"/>
              </a:rPr>
              <a:t> – we will live unshaken by our circumstances</a:t>
            </a:r>
          </a:p>
          <a:p>
            <a:r>
              <a:rPr lang="en-US" sz="1200" b="1" kern="1200" dirty="0" smtClean="0">
                <a:solidFill>
                  <a:schemeClr val="tx1"/>
                </a:solidFill>
                <a:effectLst/>
                <a:latin typeface="+mn-lt"/>
                <a:ea typeface="+mn-ea"/>
                <a:cs typeface="+mn-cs"/>
              </a:rPr>
              <a:t>Psalm 42:5</a:t>
            </a:r>
            <a:r>
              <a:rPr lang="en-US" sz="1200" kern="1200" dirty="0" smtClean="0">
                <a:solidFill>
                  <a:schemeClr val="tx1"/>
                </a:solidFill>
                <a:effectLst/>
                <a:latin typeface="+mn-lt"/>
                <a:ea typeface="+mn-ea"/>
                <a:cs typeface="+mn-cs"/>
              </a:rPr>
              <a:t> – hope lifts us out of despair</a:t>
            </a:r>
          </a:p>
          <a:p>
            <a:r>
              <a:rPr lang="en-US" sz="1200" b="1" kern="1200" dirty="0" smtClean="0">
                <a:solidFill>
                  <a:schemeClr val="tx1"/>
                </a:solidFill>
                <a:effectLst/>
                <a:latin typeface="+mn-lt"/>
                <a:ea typeface="+mn-ea"/>
                <a:cs typeface="+mn-cs"/>
              </a:rPr>
              <a:t>Psalm 71:14</a:t>
            </a:r>
            <a:r>
              <a:rPr lang="en-US" sz="1200" kern="1200" dirty="0" smtClean="0">
                <a:solidFill>
                  <a:schemeClr val="tx1"/>
                </a:solidFill>
                <a:effectLst/>
                <a:latin typeface="+mn-lt"/>
                <a:ea typeface="+mn-ea"/>
                <a:cs typeface="+mn-cs"/>
              </a:rPr>
              <a:t> – leads us to greater praise of God</a:t>
            </a:r>
          </a:p>
        </p:txBody>
      </p:sp>
      <p:sp>
        <p:nvSpPr>
          <p:cNvPr id="4" name="Slide Number Placeholder 3"/>
          <p:cNvSpPr>
            <a:spLocks noGrp="1"/>
          </p:cNvSpPr>
          <p:nvPr>
            <p:ph type="sldNum" sz="quarter" idx="10"/>
          </p:nvPr>
        </p:nvSpPr>
        <p:spPr/>
        <p:txBody>
          <a:bodyPr/>
          <a:lstStyle/>
          <a:p>
            <a:fld id="{2BC67B04-2473-4499-8CC1-F2059AD7DE4E}" type="slidenum">
              <a:rPr lang="en-US" smtClean="0"/>
              <a:t>7</a:t>
            </a:fld>
            <a:endParaRPr lang="en-US"/>
          </a:p>
        </p:txBody>
      </p:sp>
    </p:spTree>
    <p:extLst>
      <p:ext uri="{BB962C8B-B14F-4D97-AF65-F5344CB8AC3E}">
        <p14:creationId xmlns:p14="http://schemas.microsoft.com/office/powerpoint/2010/main" val="2931823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smtClean="0">
                <a:solidFill>
                  <a:schemeClr val="tx1"/>
                </a:solidFill>
                <a:effectLst/>
                <a:latin typeface="+mn-lt"/>
                <a:ea typeface="+mn-ea"/>
                <a:cs typeface="+mn-cs"/>
              </a:rPr>
              <a:t>How do we get this hope</a:t>
            </a:r>
            <a:r>
              <a:rPr lang="en-US" sz="1200" b="1"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It is not something that we can muster up through the power of positive thinking – it is a gift of God’s grace.  Returning to Paul’s prayer in Ephesians 1:18, we need to immerse ourselves in the Word of God and pray for ourselves and one another to be enlightened to the hope that is truly ours (1 Peter 1:13):</a:t>
            </a:r>
          </a:p>
          <a:p>
            <a:r>
              <a:rPr lang="en-US" sz="1200" b="1" kern="1200" dirty="0" smtClean="0">
                <a:solidFill>
                  <a:schemeClr val="tx1"/>
                </a:solidFill>
                <a:effectLst/>
                <a:latin typeface="+mn-lt"/>
                <a:ea typeface="+mn-ea"/>
                <a:cs typeface="+mn-cs"/>
              </a:rPr>
              <a:t>Romans 15:13</a:t>
            </a:r>
            <a:r>
              <a:rPr lang="en-US" sz="1200" kern="1200" dirty="0" smtClean="0">
                <a:solidFill>
                  <a:schemeClr val="tx1"/>
                </a:solidFill>
                <a:effectLst/>
                <a:latin typeface="+mn-lt"/>
                <a:ea typeface="+mn-ea"/>
                <a:cs typeface="+mn-cs"/>
              </a:rPr>
              <a:t> – through the power of the Holy Spirit</a:t>
            </a:r>
          </a:p>
          <a:p>
            <a:r>
              <a:rPr lang="en-US" sz="1200" b="1" kern="1200" dirty="0" smtClean="0">
                <a:solidFill>
                  <a:schemeClr val="tx1"/>
                </a:solidFill>
                <a:effectLst/>
                <a:latin typeface="+mn-lt"/>
                <a:ea typeface="+mn-ea"/>
                <a:cs typeface="+mn-cs"/>
              </a:rPr>
              <a:t>Romans 5:4</a:t>
            </a:r>
            <a:r>
              <a:rPr lang="en-US" sz="1200" kern="1200" dirty="0" smtClean="0">
                <a:solidFill>
                  <a:schemeClr val="tx1"/>
                </a:solidFill>
                <a:effectLst/>
                <a:latin typeface="+mn-lt"/>
                <a:ea typeface="+mn-ea"/>
                <a:cs typeface="+mn-cs"/>
              </a:rPr>
              <a:t> – through perseverance in tribulation</a:t>
            </a:r>
          </a:p>
          <a:p>
            <a:r>
              <a:rPr lang="en-US" sz="1200" b="1" kern="1200" dirty="0" smtClean="0">
                <a:solidFill>
                  <a:schemeClr val="tx1"/>
                </a:solidFill>
                <a:effectLst/>
                <a:latin typeface="+mn-lt"/>
                <a:ea typeface="+mn-ea"/>
                <a:cs typeface="+mn-cs"/>
              </a:rPr>
              <a:t>Romans 15:4</a:t>
            </a:r>
            <a:r>
              <a:rPr lang="en-US" sz="1200" kern="1200" dirty="0" smtClean="0">
                <a:solidFill>
                  <a:schemeClr val="tx1"/>
                </a:solidFill>
                <a:effectLst/>
                <a:latin typeface="+mn-lt"/>
                <a:ea typeface="+mn-ea"/>
                <a:cs typeface="+mn-cs"/>
              </a:rPr>
              <a:t> – through perseverance and the encouragement of the Scriptures</a:t>
            </a:r>
          </a:p>
          <a:p>
            <a:r>
              <a:rPr lang="en-US" sz="1200" b="1" kern="1200" dirty="0" smtClean="0">
                <a:solidFill>
                  <a:schemeClr val="tx1"/>
                </a:solidFill>
                <a:effectLst/>
                <a:latin typeface="+mn-lt"/>
                <a:ea typeface="+mn-ea"/>
                <a:cs typeface="+mn-cs"/>
              </a:rPr>
              <a:t>Ephesians 3:14-19</a:t>
            </a:r>
            <a:r>
              <a:rPr lang="en-US" sz="1200" kern="1200" dirty="0" smtClean="0">
                <a:solidFill>
                  <a:schemeClr val="tx1"/>
                </a:solidFill>
                <a:effectLst/>
                <a:latin typeface="+mn-lt"/>
                <a:ea typeface="+mn-ea"/>
                <a:cs typeface="+mn-cs"/>
              </a:rPr>
              <a:t> – through prayer and meditation on God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We have a friend in Delaware who regularly visited an elderly single lady, encouraging her and helping meet her simple needs.  When the lady died, our friend found out that the lady had decided to give her the large house in which she lived.  And this was a wonderful gift for our friend, since she and her family lived in a small home with a mortgage.  Are you living like this world is your home, or do you live in the light of an inheritance from the King of the universe?  Consider Christ as your ultimate example, who for the joy set before Him (future hope) endured the cross (present reality) so that you will not grow weary (</a:t>
            </a:r>
            <a:r>
              <a:rPr lang="en-US" sz="1200" b="1" kern="1200" dirty="0" smtClean="0">
                <a:solidFill>
                  <a:schemeClr val="tx1"/>
                </a:solidFill>
                <a:effectLst/>
                <a:latin typeface="+mn-lt"/>
                <a:ea typeface="+mn-ea"/>
                <a:cs typeface="+mn-cs"/>
              </a:rPr>
              <a:t>Hebrews 12:1-3</a:t>
            </a:r>
            <a:r>
              <a:rPr lang="en-US" sz="1200" kern="1200" dirty="0" smtClean="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2BC67B04-2473-4499-8CC1-F2059AD7DE4E}" type="slidenum">
              <a:rPr lang="en-US" smtClean="0"/>
              <a:t>8</a:t>
            </a:fld>
            <a:endParaRPr lang="en-US"/>
          </a:p>
        </p:txBody>
      </p:sp>
    </p:spTree>
    <p:extLst>
      <p:ext uri="{BB962C8B-B14F-4D97-AF65-F5344CB8AC3E}">
        <p14:creationId xmlns:p14="http://schemas.microsoft.com/office/powerpoint/2010/main" val="3638851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CE6522-51A3-481E-999A-1E8A4D2B04DE}"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4E3E5B-3864-47A6-B553-F1EFBC7A0430}" type="slidenum">
              <a:rPr lang="en-US" smtClean="0"/>
              <a:t>‹#›</a:t>
            </a:fld>
            <a:endParaRPr lang="en-US"/>
          </a:p>
        </p:txBody>
      </p:sp>
    </p:spTree>
    <p:extLst>
      <p:ext uri="{BB962C8B-B14F-4D97-AF65-F5344CB8AC3E}">
        <p14:creationId xmlns:p14="http://schemas.microsoft.com/office/powerpoint/2010/main" val="1932129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CE6522-51A3-481E-999A-1E8A4D2B04DE}"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4E3E5B-3864-47A6-B553-F1EFBC7A0430}" type="slidenum">
              <a:rPr lang="en-US" smtClean="0"/>
              <a:t>‹#›</a:t>
            </a:fld>
            <a:endParaRPr lang="en-US"/>
          </a:p>
        </p:txBody>
      </p:sp>
    </p:spTree>
    <p:extLst>
      <p:ext uri="{BB962C8B-B14F-4D97-AF65-F5344CB8AC3E}">
        <p14:creationId xmlns:p14="http://schemas.microsoft.com/office/powerpoint/2010/main" val="55824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CE6522-51A3-481E-999A-1E8A4D2B04DE}"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4E3E5B-3864-47A6-B553-F1EFBC7A0430}" type="slidenum">
              <a:rPr lang="en-US" smtClean="0"/>
              <a:t>‹#›</a:t>
            </a:fld>
            <a:endParaRPr lang="en-US"/>
          </a:p>
        </p:txBody>
      </p:sp>
    </p:spTree>
    <p:extLst>
      <p:ext uri="{BB962C8B-B14F-4D97-AF65-F5344CB8AC3E}">
        <p14:creationId xmlns:p14="http://schemas.microsoft.com/office/powerpoint/2010/main" val="4158944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CE6522-51A3-481E-999A-1E8A4D2B04DE}"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4E3E5B-3864-47A6-B553-F1EFBC7A0430}" type="slidenum">
              <a:rPr lang="en-US" smtClean="0"/>
              <a:t>‹#›</a:t>
            </a:fld>
            <a:endParaRPr lang="en-US"/>
          </a:p>
        </p:txBody>
      </p:sp>
    </p:spTree>
    <p:extLst>
      <p:ext uri="{BB962C8B-B14F-4D97-AF65-F5344CB8AC3E}">
        <p14:creationId xmlns:p14="http://schemas.microsoft.com/office/powerpoint/2010/main" val="958578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CE6522-51A3-481E-999A-1E8A4D2B04DE}"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4E3E5B-3864-47A6-B553-F1EFBC7A0430}" type="slidenum">
              <a:rPr lang="en-US" smtClean="0"/>
              <a:t>‹#›</a:t>
            </a:fld>
            <a:endParaRPr lang="en-US"/>
          </a:p>
        </p:txBody>
      </p:sp>
    </p:spTree>
    <p:extLst>
      <p:ext uri="{BB962C8B-B14F-4D97-AF65-F5344CB8AC3E}">
        <p14:creationId xmlns:p14="http://schemas.microsoft.com/office/powerpoint/2010/main" val="27015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CE6522-51A3-481E-999A-1E8A4D2B04DE}" type="datetimeFigureOut">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4E3E5B-3864-47A6-B553-F1EFBC7A0430}" type="slidenum">
              <a:rPr lang="en-US" smtClean="0"/>
              <a:t>‹#›</a:t>
            </a:fld>
            <a:endParaRPr lang="en-US"/>
          </a:p>
        </p:txBody>
      </p:sp>
    </p:spTree>
    <p:extLst>
      <p:ext uri="{BB962C8B-B14F-4D97-AF65-F5344CB8AC3E}">
        <p14:creationId xmlns:p14="http://schemas.microsoft.com/office/powerpoint/2010/main" val="815773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CE6522-51A3-481E-999A-1E8A4D2B04DE}" type="datetimeFigureOut">
              <a:rPr lang="en-US" smtClean="0"/>
              <a:t>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4E3E5B-3864-47A6-B553-F1EFBC7A0430}" type="slidenum">
              <a:rPr lang="en-US" smtClean="0"/>
              <a:t>‹#›</a:t>
            </a:fld>
            <a:endParaRPr lang="en-US"/>
          </a:p>
        </p:txBody>
      </p:sp>
    </p:spTree>
    <p:extLst>
      <p:ext uri="{BB962C8B-B14F-4D97-AF65-F5344CB8AC3E}">
        <p14:creationId xmlns:p14="http://schemas.microsoft.com/office/powerpoint/2010/main" val="250218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CE6522-51A3-481E-999A-1E8A4D2B04DE}" type="datetimeFigureOut">
              <a:rPr lang="en-US" smtClean="0"/>
              <a:t>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4E3E5B-3864-47A6-B553-F1EFBC7A0430}" type="slidenum">
              <a:rPr lang="en-US" smtClean="0"/>
              <a:t>‹#›</a:t>
            </a:fld>
            <a:endParaRPr lang="en-US"/>
          </a:p>
        </p:txBody>
      </p:sp>
    </p:spTree>
    <p:extLst>
      <p:ext uri="{BB962C8B-B14F-4D97-AF65-F5344CB8AC3E}">
        <p14:creationId xmlns:p14="http://schemas.microsoft.com/office/powerpoint/2010/main" val="647442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CE6522-51A3-481E-999A-1E8A4D2B04DE}" type="datetimeFigureOut">
              <a:rPr lang="en-US" smtClean="0"/>
              <a:t>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4E3E5B-3864-47A6-B553-F1EFBC7A0430}" type="slidenum">
              <a:rPr lang="en-US" smtClean="0"/>
              <a:t>‹#›</a:t>
            </a:fld>
            <a:endParaRPr lang="en-US"/>
          </a:p>
        </p:txBody>
      </p:sp>
    </p:spTree>
    <p:extLst>
      <p:ext uri="{BB962C8B-B14F-4D97-AF65-F5344CB8AC3E}">
        <p14:creationId xmlns:p14="http://schemas.microsoft.com/office/powerpoint/2010/main" val="4273406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CE6522-51A3-481E-999A-1E8A4D2B04DE}" type="datetimeFigureOut">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4E3E5B-3864-47A6-B553-F1EFBC7A0430}" type="slidenum">
              <a:rPr lang="en-US" smtClean="0"/>
              <a:t>‹#›</a:t>
            </a:fld>
            <a:endParaRPr lang="en-US"/>
          </a:p>
        </p:txBody>
      </p:sp>
    </p:spTree>
    <p:extLst>
      <p:ext uri="{BB962C8B-B14F-4D97-AF65-F5344CB8AC3E}">
        <p14:creationId xmlns:p14="http://schemas.microsoft.com/office/powerpoint/2010/main" val="524416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CE6522-51A3-481E-999A-1E8A4D2B04DE}" type="datetimeFigureOut">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4E3E5B-3864-47A6-B553-F1EFBC7A0430}" type="slidenum">
              <a:rPr lang="en-US" smtClean="0"/>
              <a:t>‹#›</a:t>
            </a:fld>
            <a:endParaRPr lang="en-US"/>
          </a:p>
        </p:txBody>
      </p:sp>
    </p:spTree>
    <p:extLst>
      <p:ext uri="{BB962C8B-B14F-4D97-AF65-F5344CB8AC3E}">
        <p14:creationId xmlns:p14="http://schemas.microsoft.com/office/powerpoint/2010/main" val="1104036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CE6522-51A3-481E-999A-1E8A4D2B04DE}" type="datetimeFigureOut">
              <a:rPr lang="en-US" smtClean="0"/>
              <a:t>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4E3E5B-3864-47A6-B553-F1EFBC7A0430}" type="slidenum">
              <a:rPr lang="en-US" smtClean="0"/>
              <a:t>‹#›</a:t>
            </a:fld>
            <a:endParaRPr lang="en-US"/>
          </a:p>
        </p:txBody>
      </p:sp>
    </p:spTree>
    <p:extLst>
      <p:ext uri="{BB962C8B-B14F-4D97-AF65-F5344CB8AC3E}">
        <p14:creationId xmlns:p14="http://schemas.microsoft.com/office/powerpoint/2010/main" val="247591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rmAutofit/>
          </a:bodyPr>
          <a:lstStyle/>
          <a:p>
            <a:r>
              <a:rPr lang="en-US" sz="5400" b="1" dirty="0" smtClean="0"/>
              <a:t>The Reality of Hope</a:t>
            </a:r>
            <a:endParaRPr lang="en-US" sz="5400" b="1" dirty="0"/>
          </a:p>
        </p:txBody>
      </p:sp>
      <p:sp>
        <p:nvSpPr>
          <p:cNvPr id="3" name="Subtitle 2"/>
          <p:cNvSpPr>
            <a:spLocks noGrp="1"/>
          </p:cNvSpPr>
          <p:nvPr>
            <p:ph type="subTitle" idx="1"/>
          </p:nvPr>
        </p:nvSpPr>
        <p:spPr/>
        <p:txBody>
          <a:bodyPr/>
          <a:lstStyle/>
          <a:p>
            <a:r>
              <a:rPr lang="en-US" dirty="0" smtClean="0"/>
              <a:t>For the future and for today</a:t>
            </a:r>
            <a:endParaRPr lang="en-US" dirty="0"/>
          </a:p>
        </p:txBody>
      </p:sp>
    </p:spTree>
    <p:extLst>
      <p:ext uri="{BB962C8B-B14F-4D97-AF65-F5344CB8AC3E}">
        <p14:creationId xmlns:p14="http://schemas.microsoft.com/office/powerpoint/2010/main" val="1987330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u="sng" dirty="0" smtClean="0"/>
              <a:t>We are hope-based creatures</a:t>
            </a:r>
            <a:endParaRPr lang="en-US" b="1" u="sng" dirty="0"/>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r>
              <a:rPr lang="en-US" dirty="0" smtClean="0"/>
              <a:t>Our belief about the future has a huge effect on our present actions and attitudes</a:t>
            </a:r>
          </a:p>
          <a:p>
            <a:endParaRPr lang="en-US" dirty="0" smtClean="0"/>
          </a:p>
          <a:p>
            <a:r>
              <a:rPr lang="en-US" dirty="0" smtClean="0"/>
              <a:t>Viktor Frankl: “life only has meaning in any circumstances if you have a hope that suffering, circumstances, or even death cannot destroy.”</a:t>
            </a:r>
          </a:p>
          <a:p>
            <a:endParaRPr lang="en-US" dirty="0"/>
          </a:p>
          <a:p>
            <a:r>
              <a:rPr lang="en-US" dirty="0"/>
              <a:t>Corrie </a:t>
            </a:r>
            <a:r>
              <a:rPr lang="en-US" dirty="0" err="1" smtClean="0"/>
              <a:t>TenBoom</a:t>
            </a:r>
            <a:r>
              <a:rPr lang="en-US" dirty="0"/>
              <a:t>: “If you look at the world, you’ll be distressed. If you look within, you’ll be depressed. If you look at God you’ll be at rest.” </a:t>
            </a:r>
          </a:p>
        </p:txBody>
      </p:sp>
    </p:spTree>
    <p:extLst>
      <p:ext uri="{BB962C8B-B14F-4D97-AF65-F5344CB8AC3E}">
        <p14:creationId xmlns:p14="http://schemas.microsoft.com/office/powerpoint/2010/main" val="719074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u="sng" dirty="0" smtClean="0"/>
              <a:t>Two kinds of people</a:t>
            </a:r>
            <a:endParaRPr lang="en-US" b="1" u="sng" dirty="0"/>
          </a:p>
        </p:txBody>
      </p:sp>
      <p:sp>
        <p:nvSpPr>
          <p:cNvPr id="3" name="Content Placeholder 2"/>
          <p:cNvSpPr>
            <a:spLocks noGrp="1"/>
          </p:cNvSpPr>
          <p:nvPr>
            <p:ph idx="1"/>
          </p:nvPr>
        </p:nvSpPr>
        <p:spPr>
          <a:xfrm>
            <a:off x="457200" y="1295400"/>
            <a:ext cx="8229600" cy="4830763"/>
          </a:xfrm>
        </p:spPr>
        <p:txBody>
          <a:bodyPr>
            <a:normAutofit/>
          </a:bodyPr>
          <a:lstStyle/>
          <a:p>
            <a:pPr>
              <a:spcBef>
                <a:spcPts val="600"/>
              </a:spcBef>
              <a:spcAft>
                <a:spcPts val="1200"/>
              </a:spcAft>
            </a:pPr>
            <a:r>
              <a:rPr lang="en-US" b="1" dirty="0" smtClean="0"/>
              <a:t>1 Thessalonians 4:13  </a:t>
            </a:r>
            <a:r>
              <a:rPr lang="en-US" dirty="0" smtClean="0"/>
              <a:t>Some people do not have hope</a:t>
            </a:r>
          </a:p>
          <a:p>
            <a:pPr>
              <a:spcBef>
                <a:spcPts val="600"/>
              </a:spcBef>
              <a:spcAft>
                <a:spcPts val="1200"/>
              </a:spcAft>
            </a:pPr>
            <a:r>
              <a:rPr lang="en-US" b="1" dirty="0" smtClean="0"/>
              <a:t>Ephesians 2:11-12  </a:t>
            </a:r>
            <a:r>
              <a:rPr lang="en-US" dirty="0" smtClean="0"/>
              <a:t>We were without God and without hope</a:t>
            </a:r>
          </a:p>
          <a:p>
            <a:pPr>
              <a:spcBef>
                <a:spcPts val="600"/>
              </a:spcBef>
              <a:spcAft>
                <a:spcPts val="1200"/>
              </a:spcAft>
            </a:pPr>
            <a:r>
              <a:rPr lang="en-US" b="1" dirty="0" smtClean="0"/>
              <a:t>Ephesians 2:13  </a:t>
            </a:r>
            <a:r>
              <a:rPr lang="en-US" dirty="0" smtClean="0"/>
              <a:t>But now, with God!</a:t>
            </a:r>
          </a:p>
          <a:p>
            <a:pPr>
              <a:spcBef>
                <a:spcPts val="600"/>
              </a:spcBef>
              <a:spcAft>
                <a:spcPts val="1200"/>
              </a:spcAft>
            </a:pPr>
            <a:r>
              <a:rPr lang="en-US" b="1" dirty="0" smtClean="0"/>
              <a:t>Ephesians 1:17-18  </a:t>
            </a:r>
            <a:r>
              <a:rPr lang="en-US" dirty="0" smtClean="0"/>
              <a:t>Pray that we would truly know our hope</a:t>
            </a:r>
          </a:p>
        </p:txBody>
      </p:sp>
    </p:spTree>
    <p:extLst>
      <p:ext uri="{BB962C8B-B14F-4D97-AF65-F5344CB8AC3E}">
        <p14:creationId xmlns:p14="http://schemas.microsoft.com/office/powerpoint/2010/main" val="42884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u="sng" dirty="0" smtClean="0"/>
              <a:t>What is hope?</a:t>
            </a:r>
            <a:endParaRPr lang="en-US" b="1" u="sng" dirty="0"/>
          </a:p>
        </p:txBody>
      </p:sp>
      <p:sp>
        <p:nvSpPr>
          <p:cNvPr id="3" name="Content Placeholder 2"/>
          <p:cNvSpPr>
            <a:spLocks noGrp="1"/>
          </p:cNvSpPr>
          <p:nvPr>
            <p:ph idx="1"/>
          </p:nvPr>
        </p:nvSpPr>
        <p:spPr>
          <a:xfrm>
            <a:off x="304800" y="1143000"/>
            <a:ext cx="8610600" cy="5334000"/>
          </a:xfrm>
        </p:spPr>
        <p:txBody>
          <a:bodyPr>
            <a:normAutofit fontScale="92500" lnSpcReduction="20000"/>
          </a:bodyPr>
          <a:lstStyle/>
          <a:p>
            <a:pPr>
              <a:spcBef>
                <a:spcPts val="600"/>
              </a:spcBef>
              <a:spcAft>
                <a:spcPts val="1200"/>
              </a:spcAft>
            </a:pPr>
            <a:r>
              <a:rPr lang="en-US" b="1" dirty="0"/>
              <a:t>Dictionary.com</a:t>
            </a:r>
            <a:r>
              <a:rPr lang="en-US" dirty="0"/>
              <a:t> </a:t>
            </a:r>
            <a:r>
              <a:rPr lang="en-US" dirty="0" smtClean="0"/>
              <a:t>– hope is “</a:t>
            </a:r>
            <a:r>
              <a:rPr lang="en-US" dirty="0"/>
              <a:t>the feeling that what is wanted can be had or that events will turn out for the best.” </a:t>
            </a:r>
            <a:endParaRPr lang="en-US" dirty="0" smtClean="0"/>
          </a:p>
          <a:p>
            <a:pPr lvl="1">
              <a:spcBef>
                <a:spcPts val="600"/>
              </a:spcBef>
              <a:spcAft>
                <a:spcPts val="1200"/>
              </a:spcAft>
            </a:pPr>
            <a:r>
              <a:rPr lang="en-US" dirty="0" smtClean="0"/>
              <a:t>This kind of hope has no basis in facts – it is just empty wishes (“I hope so”) - </a:t>
            </a:r>
            <a:r>
              <a:rPr lang="ja-JP" altLang="en-US" dirty="0"/>
              <a:t>希</a:t>
            </a:r>
            <a:r>
              <a:rPr lang="ja-JP" altLang="en-US" dirty="0" smtClean="0"/>
              <a:t>望 </a:t>
            </a:r>
            <a:r>
              <a:rPr lang="en-US" altLang="ja-JP" dirty="0" smtClean="0"/>
              <a:t>(</a:t>
            </a:r>
            <a:r>
              <a:rPr lang="en-US" dirty="0" err="1" smtClean="0"/>
              <a:t>xīwàng</a:t>
            </a:r>
            <a:r>
              <a:rPr lang="en-US" dirty="0" smtClean="0"/>
              <a:t>)</a:t>
            </a:r>
          </a:p>
          <a:p>
            <a:pPr>
              <a:spcBef>
                <a:spcPts val="600"/>
              </a:spcBef>
              <a:spcAft>
                <a:spcPts val="1200"/>
              </a:spcAft>
            </a:pPr>
            <a:r>
              <a:rPr lang="en-US" b="1" dirty="0" smtClean="0"/>
              <a:t>Bible hope </a:t>
            </a:r>
            <a:r>
              <a:rPr lang="en-US" dirty="0" smtClean="0"/>
              <a:t>is a confident expectation of a certain future</a:t>
            </a:r>
            <a:r>
              <a:rPr lang="en-US" dirty="0"/>
              <a:t> </a:t>
            </a:r>
            <a:r>
              <a:rPr lang="en-US" dirty="0" smtClean="0"/>
              <a:t>- </a:t>
            </a:r>
            <a:r>
              <a:rPr lang="ja-JP" altLang="en-US" dirty="0"/>
              <a:t>盼</a:t>
            </a:r>
            <a:r>
              <a:rPr lang="ja-JP" altLang="en-US" dirty="0" smtClean="0"/>
              <a:t>望 </a:t>
            </a:r>
            <a:r>
              <a:rPr lang="en-US" altLang="ja-JP" dirty="0" smtClean="0"/>
              <a:t>(</a:t>
            </a:r>
            <a:r>
              <a:rPr lang="en-US" dirty="0" err="1" smtClean="0"/>
              <a:t>pànwàng</a:t>
            </a:r>
            <a:r>
              <a:rPr lang="en-US" dirty="0" smtClean="0"/>
              <a:t>)</a:t>
            </a:r>
          </a:p>
          <a:p>
            <a:pPr lvl="1">
              <a:spcBef>
                <a:spcPts val="600"/>
              </a:spcBef>
              <a:spcAft>
                <a:spcPts val="1200"/>
              </a:spcAft>
            </a:pPr>
            <a:r>
              <a:rPr lang="en-US" b="1" dirty="0" smtClean="0"/>
              <a:t>Hebrews 6:19 </a:t>
            </a:r>
            <a:r>
              <a:rPr lang="en-US" dirty="0" smtClean="0"/>
              <a:t>– sure, steadfast, anchor</a:t>
            </a:r>
          </a:p>
          <a:p>
            <a:pPr lvl="1">
              <a:spcBef>
                <a:spcPts val="600"/>
              </a:spcBef>
              <a:spcAft>
                <a:spcPts val="1200"/>
              </a:spcAft>
            </a:pPr>
            <a:r>
              <a:rPr lang="en-US" b="1" dirty="0" smtClean="0"/>
              <a:t>Jeremiah 29:10-11  </a:t>
            </a:r>
            <a:r>
              <a:rPr lang="en-US" dirty="0" smtClean="0"/>
              <a:t>Even when we are in difficulty, we can trust God’s plans for us</a:t>
            </a:r>
          </a:p>
          <a:p>
            <a:pPr lvl="1">
              <a:spcBef>
                <a:spcPts val="600"/>
              </a:spcBef>
              <a:spcAft>
                <a:spcPts val="1200"/>
              </a:spcAft>
            </a:pPr>
            <a:r>
              <a:rPr lang="en-US" dirty="0" smtClean="0"/>
              <a:t>Why is our hope so different than the world’s hope?</a:t>
            </a:r>
          </a:p>
        </p:txBody>
      </p:sp>
    </p:spTree>
    <p:extLst>
      <p:ext uri="{BB962C8B-B14F-4D97-AF65-F5344CB8AC3E}">
        <p14:creationId xmlns:p14="http://schemas.microsoft.com/office/powerpoint/2010/main" val="1890120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u="sng" dirty="0" smtClean="0"/>
              <a:t>Our Confident Hope</a:t>
            </a:r>
            <a:endParaRPr lang="en-US" b="1" u="sng" dirty="0"/>
          </a:p>
        </p:txBody>
      </p:sp>
      <p:sp>
        <p:nvSpPr>
          <p:cNvPr id="3" name="Content Placeholder 2"/>
          <p:cNvSpPr>
            <a:spLocks noGrp="1"/>
          </p:cNvSpPr>
          <p:nvPr>
            <p:ph idx="1"/>
          </p:nvPr>
        </p:nvSpPr>
        <p:spPr>
          <a:xfrm>
            <a:off x="304800" y="1295400"/>
            <a:ext cx="8382000" cy="5105400"/>
          </a:xfrm>
        </p:spPr>
        <p:txBody>
          <a:bodyPr>
            <a:normAutofit/>
          </a:bodyPr>
          <a:lstStyle/>
          <a:p>
            <a:pPr marL="0" indent="0">
              <a:buNone/>
            </a:pPr>
            <a:r>
              <a:rPr lang="en-US" sz="3600" dirty="0" smtClean="0"/>
              <a:t>Four reasons that our </a:t>
            </a:r>
            <a:r>
              <a:rPr lang="en-US" sz="3600" dirty="0" smtClean="0"/>
              <a:t>hope is </a:t>
            </a:r>
            <a:r>
              <a:rPr lang="en-US" sz="3600" dirty="0" smtClean="0"/>
              <a:t>certain:</a:t>
            </a:r>
            <a:endParaRPr lang="en-US" sz="3600" dirty="0" smtClean="0"/>
          </a:p>
          <a:p>
            <a:pPr marL="514350" indent="-514350">
              <a:buFont typeface="+mj-lt"/>
              <a:buAutoNum type="arabicPeriod"/>
            </a:pPr>
            <a:r>
              <a:rPr lang="en-US" b="1" dirty="0"/>
              <a:t>Titus 1:1-2</a:t>
            </a:r>
            <a:r>
              <a:rPr lang="en-US" dirty="0"/>
              <a:t> – </a:t>
            </a:r>
            <a:r>
              <a:rPr lang="en-US" dirty="0" smtClean="0"/>
              <a:t>God planned everything before the beginning</a:t>
            </a:r>
          </a:p>
          <a:p>
            <a:pPr marL="514350" indent="-514350">
              <a:buFont typeface="+mj-lt"/>
              <a:buAutoNum type="arabicPeriod"/>
            </a:pPr>
            <a:r>
              <a:rPr lang="en-US" b="1" dirty="0" smtClean="0"/>
              <a:t>Job 42:2 </a:t>
            </a:r>
            <a:r>
              <a:rPr lang="en-US" dirty="0" smtClean="0"/>
              <a:t>– nothing can change the purposes of God</a:t>
            </a:r>
            <a:endParaRPr lang="en-US" dirty="0"/>
          </a:p>
          <a:p>
            <a:pPr marL="514350" indent="-514350">
              <a:buFont typeface="+mj-lt"/>
              <a:buAutoNum type="arabicPeriod"/>
            </a:pPr>
            <a:r>
              <a:rPr lang="en-US" b="1" dirty="0" smtClean="0"/>
              <a:t>Hebrews </a:t>
            </a:r>
            <a:r>
              <a:rPr lang="en-US" b="1" dirty="0"/>
              <a:t>6:17-18 </a:t>
            </a:r>
            <a:r>
              <a:rPr lang="en-US" dirty="0"/>
              <a:t>– </a:t>
            </a:r>
            <a:r>
              <a:rPr lang="en-US" dirty="0" smtClean="0"/>
              <a:t>God is absolutely honest and will carry out His perfect plans</a:t>
            </a:r>
            <a:endParaRPr lang="en-US" dirty="0"/>
          </a:p>
          <a:p>
            <a:pPr marL="514350" indent="-514350">
              <a:buFont typeface="+mj-lt"/>
              <a:buAutoNum type="arabicPeriod"/>
            </a:pPr>
            <a:r>
              <a:rPr lang="en-US" b="1" dirty="0" smtClean="0"/>
              <a:t>1 </a:t>
            </a:r>
            <a:r>
              <a:rPr lang="en-US" b="1" dirty="0"/>
              <a:t>Peter 1:3</a:t>
            </a:r>
            <a:r>
              <a:rPr lang="en-US" dirty="0"/>
              <a:t> – </a:t>
            </a:r>
            <a:r>
              <a:rPr lang="en-US" dirty="0" smtClean="0"/>
              <a:t>the fact of the resurrection </a:t>
            </a:r>
            <a:r>
              <a:rPr lang="en-US" dirty="0"/>
              <a:t>of </a:t>
            </a:r>
            <a:r>
              <a:rPr lang="en-US" dirty="0" smtClean="0"/>
              <a:t>Christ is evidence to confirm our belief</a:t>
            </a:r>
            <a:endParaRPr lang="en-US" dirty="0"/>
          </a:p>
        </p:txBody>
      </p:sp>
    </p:spTree>
    <p:extLst>
      <p:ext uri="{BB962C8B-B14F-4D97-AF65-F5344CB8AC3E}">
        <p14:creationId xmlns:p14="http://schemas.microsoft.com/office/powerpoint/2010/main" val="337291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b="1" u="sng" dirty="0" smtClean="0"/>
              <a:t>Some Elements of our </a:t>
            </a:r>
            <a:r>
              <a:rPr lang="en-US" b="1" u="sng" dirty="0" smtClean="0"/>
              <a:t>Hopeful </a:t>
            </a:r>
            <a:r>
              <a:rPr lang="en-US" b="1" u="sng" dirty="0"/>
              <a:t>F</a:t>
            </a:r>
            <a:r>
              <a:rPr lang="en-US" b="1" u="sng" dirty="0" smtClean="0"/>
              <a:t>uture</a:t>
            </a:r>
            <a:endParaRPr lang="en-US" b="1" u="sng" dirty="0"/>
          </a:p>
        </p:txBody>
      </p:sp>
      <p:sp>
        <p:nvSpPr>
          <p:cNvPr id="3" name="Content Placeholder 2"/>
          <p:cNvSpPr>
            <a:spLocks noGrp="1"/>
          </p:cNvSpPr>
          <p:nvPr>
            <p:ph idx="1"/>
          </p:nvPr>
        </p:nvSpPr>
        <p:spPr>
          <a:xfrm>
            <a:off x="0" y="914400"/>
            <a:ext cx="9144000" cy="5791200"/>
          </a:xfrm>
        </p:spPr>
        <p:txBody>
          <a:bodyPr>
            <a:noAutofit/>
          </a:bodyPr>
          <a:lstStyle/>
          <a:p>
            <a:pPr>
              <a:spcBef>
                <a:spcPts val="0"/>
              </a:spcBef>
              <a:spcAft>
                <a:spcPts val="600"/>
              </a:spcAft>
            </a:pPr>
            <a:r>
              <a:rPr lang="en-US" sz="2800" b="1" dirty="0" smtClean="0"/>
              <a:t>John 14:1-3 </a:t>
            </a:r>
            <a:r>
              <a:rPr lang="en-US" sz="2800" dirty="0" smtClean="0"/>
              <a:t>– He </a:t>
            </a:r>
            <a:r>
              <a:rPr lang="en-US" sz="2800" dirty="0" smtClean="0"/>
              <a:t>is preparing an eternal home for us with Him </a:t>
            </a:r>
            <a:r>
              <a:rPr lang="en-US" sz="2800" dirty="0" smtClean="0"/>
              <a:t>– a future of personal </a:t>
            </a:r>
            <a:r>
              <a:rPr lang="en-US" sz="2800" dirty="0" smtClean="0"/>
              <a:t>existence and love</a:t>
            </a:r>
            <a:endParaRPr lang="en-US" sz="2800" dirty="0"/>
          </a:p>
          <a:p>
            <a:pPr>
              <a:spcBef>
                <a:spcPts val="0"/>
              </a:spcBef>
              <a:spcAft>
                <a:spcPts val="600"/>
              </a:spcAft>
            </a:pPr>
            <a:r>
              <a:rPr lang="en-US" sz="2800" b="1" dirty="0"/>
              <a:t>Acts 1:9-11 –</a:t>
            </a:r>
            <a:r>
              <a:rPr lang="en-US" sz="2800" dirty="0"/>
              <a:t> He will return to earth </a:t>
            </a:r>
            <a:r>
              <a:rPr lang="en-US" sz="2800" dirty="0" smtClean="0"/>
              <a:t>and </a:t>
            </a:r>
            <a:r>
              <a:rPr lang="en-US" sz="2800" dirty="0" smtClean="0"/>
              <a:t>take </a:t>
            </a:r>
            <a:r>
              <a:rPr lang="en-US" sz="2800" dirty="0" smtClean="0"/>
              <a:t>us with Him </a:t>
            </a:r>
            <a:r>
              <a:rPr lang="en-US" sz="2800" b="1" dirty="0"/>
              <a:t>(</a:t>
            </a:r>
            <a:r>
              <a:rPr lang="en-US" sz="2800" b="1" dirty="0" smtClean="0"/>
              <a:t>1Thessalonians </a:t>
            </a:r>
            <a:r>
              <a:rPr lang="en-US" sz="2800" b="1" dirty="0"/>
              <a:t>4:16,17)</a:t>
            </a:r>
            <a:endParaRPr lang="en-US" sz="2800" dirty="0"/>
          </a:p>
          <a:p>
            <a:pPr>
              <a:spcBef>
                <a:spcPts val="0"/>
              </a:spcBef>
              <a:spcAft>
                <a:spcPts val="600"/>
              </a:spcAft>
            </a:pPr>
            <a:r>
              <a:rPr lang="en-US" sz="2800" b="1" dirty="0"/>
              <a:t>Titus 2:11-14 –</a:t>
            </a:r>
            <a:r>
              <a:rPr lang="en-US" sz="2800" dirty="0"/>
              <a:t> </a:t>
            </a:r>
            <a:r>
              <a:rPr lang="en-US" sz="2800" dirty="0" smtClean="0"/>
              <a:t>He will appear with glory and purify us for Himself </a:t>
            </a:r>
            <a:r>
              <a:rPr lang="en-US" sz="2800" dirty="0" smtClean="0"/>
              <a:t>(</a:t>
            </a:r>
            <a:r>
              <a:rPr lang="en-US" sz="2800" dirty="0"/>
              <a:t>Colossians </a:t>
            </a:r>
            <a:r>
              <a:rPr lang="en-US" sz="2800" dirty="0" smtClean="0"/>
              <a:t>1:27; Galatians 5:5)</a:t>
            </a:r>
          </a:p>
          <a:p>
            <a:pPr>
              <a:spcBef>
                <a:spcPts val="0"/>
              </a:spcBef>
              <a:spcAft>
                <a:spcPts val="600"/>
              </a:spcAft>
            </a:pPr>
            <a:r>
              <a:rPr lang="en-US" sz="2800" b="1" dirty="0" smtClean="0"/>
              <a:t>1 Corinthians 15:54-57 – </a:t>
            </a:r>
            <a:r>
              <a:rPr lang="en-US" sz="2800" dirty="0" smtClean="0"/>
              <a:t>Death will be destroyed and our groaning will be replaced with bodily redemption (</a:t>
            </a:r>
            <a:r>
              <a:rPr lang="en-US" sz="2800" b="1" dirty="0"/>
              <a:t>Romans </a:t>
            </a:r>
            <a:r>
              <a:rPr lang="en-US" sz="2800" b="1" dirty="0" smtClean="0"/>
              <a:t>8:23-25; </a:t>
            </a:r>
            <a:r>
              <a:rPr lang="en-US" sz="2800" b="1" dirty="0" smtClean="0"/>
              <a:t>2 Corinthians 5:1</a:t>
            </a:r>
            <a:r>
              <a:rPr lang="en-US" sz="2800" dirty="0" smtClean="0"/>
              <a:t>)</a:t>
            </a:r>
            <a:endParaRPr lang="en-US" sz="2800" dirty="0" smtClean="0"/>
          </a:p>
          <a:p>
            <a:pPr>
              <a:spcBef>
                <a:spcPts val="0"/>
              </a:spcBef>
              <a:spcAft>
                <a:spcPts val="600"/>
              </a:spcAft>
            </a:pPr>
            <a:r>
              <a:rPr lang="en-US" sz="2800" b="1" dirty="0" smtClean="0"/>
              <a:t>Revelation </a:t>
            </a:r>
            <a:r>
              <a:rPr lang="en-US" sz="2800" b="1" dirty="0"/>
              <a:t>21:3,4,7</a:t>
            </a:r>
            <a:r>
              <a:rPr lang="en-US" sz="2800" dirty="0"/>
              <a:t> – Perfect </a:t>
            </a:r>
            <a:r>
              <a:rPr lang="en-US" sz="2800" dirty="0" smtClean="0"/>
              <a:t>eternal dwelling </a:t>
            </a:r>
            <a:r>
              <a:rPr lang="en-US" sz="2800" dirty="0"/>
              <a:t>with God – no sorrow or pain (Psalm 16:11</a:t>
            </a:r>
            <a:r>
              <a:rPr lang="en-US" sz="2800" dirty="0" smtClean="0"/>
              <a:t>)</a:t>
            </a:r>
          </a:p>
          <a:p>
            <a:pPr>
              <a:spcBef>
                <a:spcPts val="0"/>
              </a:spcBef>
              <a:spcAft>
                <a:spcPts val="600"/>
              </a:spcAft>
            </a:pPr>
            <a:r>
              <a:rPr lang="en-US" sz="2800" b="1" dirty="0"/>
              <a:t>Isaiah 9:6,7</a:t>
            </a:r>
            <a:r>
              <a:rPr lang="en-US" sz="2800" dirty="0"/>
              <a:t> – His kingdom will be just and </a:t>
            </a:r>
            <a:r>
              <a:rPr lang="en-US" sz="2800" dirty="0" smtClean="0"/>
              <a:t>righteous</a:t>
            </a:r>
            <a:endParaRPr lang="en-US" sz="2800" dirty="0"/>
          </a:p>
          <a:p>
            <a:pPr>
              <a:spcBef>
                <a:spcPts val="0"/>
              </a:spcBef>
              <a:spcAft>
                <a:spcPts val="600"/>
              </a:spcAft>
            </a:pPr>
            <a:endParaRPr lang="en-US" sz="2800" dirty="0"/>
          </a:p>
        </p:txBody>
      </p:sp>
    </p:spTree>
    <p:extLst>
      <p:ext uri="{BB962C8B-B14F-4D97-AF65-F5344CB8AC3E}">
        <p14:creationId xmlns:p14="http://schemas.microsoft.com/office/powerpoint/2010/main" val="1214982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u="sng" dirty="0" smtClean="0"/>
              <a:t>How should we live today?</a:t>
            </a:r>
            <a:endParaRPr lang="en-US" b="1" u="sng" dirty="0"/>
          </a:p>
        </p:txBody>
      </p:sp>
      <p:sp>
        <p:nvSpPr>
          <p:cNvPr id="3" name="Content Placeholder 2"/>
          <p:cNvSpPr>
            <a:spLocks noGrp="1"/>
          </p:cNvSpPr>
          <p:nvPr>
            <p:ph idx="1"/>
          </p:nvPr>
        </p:nvSpPr>
        <p:spPr>
          <a:xfrm>
            <a:off x="304800" y="1219200"/>
            <a:ext cx="8610600" cy="5486400"/>
          </a:xfrm>
        </p:spPr>
        <p:txBody>
          <a:bodyPr>
            <a:normAutofit/>
          </a:bodyPr>
          <a:lstStyle/>
          <a:p>
            <a:r>
              <a:rPr lang="en-US" b="1" dirty="0" smtClean="0"/>
              <a:t>Romans </a:t>
            </a:r>
            <a:r>
              <a:rPr lang="en-US" b="1" dirty="0"/>
              <a:t>12:12</a:t>
            </a:r>
            <a:r>
              <a:rPr lang="en-US" dirty="0"/>
              <a:t> – </a:t>
            </a:r>
            <a:r>
              <a:rPr lang="en-US" dirty="0" smtClean="0"/>
              <a:t>with rejoicing</a:t>
            </a:r>
            <a:endParaRPr lang="en-US" dirty="0"/>
          </a:p>
          <a:p>
            <a:r>
              <a:rPr lang="en-US" b="1" dirty="0" smtClean="0"/>
              <a:t>Hebrews </a:t>
            </a:r>
            <a:r>
              <a:rPr lang="en-US" b="1" dirty="0"/>
              <a:t>10:23</a:t>
            </a:r>
            <a:r>
              <a:rPr lang="en-US" dirty="0"/>
              <a:t> – </a:t>
            </a:r>
            <a:r>
              <a:rPr lang="en-US" dirty="0" smtClean="0"/>
              <a:t>with confidence, not wavering</a:t>
            </a:r>
            <a:endParaRPr lang="en-US" dirty="0"/>
          </a:p>
          <a:p>
            <a:r>
              <a:rPr lang="en-US" b="1" dirty="0"/>
              <a:t>1 Peter 3:15</a:t>
            </a:r>
            <a:r>
              <a:rPr lang="en-US" dirty="0"/>
              <a:t> – </a:t>
            </a:r>
            <a:r>
              <a:rPr lang="en-US" dirty="0" smtClean="0"/>
              <a:t>ready </a:t>
            </a:r>
            <a:r>
              <a:rPr lang="en-US" dirty="0"/>
              <a:t>to </a:t>
            </a:r>
            <a:r>
              <a:rPr lang="en-US" dirty="0" smtClean="0"/>
              <a:t>share the </a:t>
            </a:r>
            <a:r>
              <a:rPr lang="en-US" dirty="0"/>
              <a:t>gospel</a:t>
            </a:r>
          </a:p>
          <a:p>
            <a:r>
              <a:rPr lang="en-US" b="1" dirty="0"/>
              <a:t>1 John </a:t>
            </a:r>
            <a:r>
              <a:rPr lang="en-US" b="1" dirty="0" smtClean="0"/>
              <a:t>3:2,3</a:t>
            </a:r>
            <a:r>
              <a:rPr lang="en-US" dirty="0" smtClean="0"/>
              <a:t> </a:t>
            </a:r>
            <a:r>
              <a:rPr lang="en-US" dirty="0"/>
              <a:t>– </a:t>
            </a:r>
            <a:r>
              <a:rPr lang="en-US" dirty="0" smtClean="0"/>
              <a:t>seeking to be pure for God</a:t>
            </a:r>
            <a:endParaRPr lang="en-US" dirty="0"/>
          </a:p>
          <a:p>
            <a:r>
              <a:rPr lang="en-US" b="1" dirty="0"/>
              <a:t>Romans 8:18, </a:t>
            </a:r>
            <a:r>
              <a:rPr lang="en-US" b="1" smtClean="0"/>
              <a:t>2 Corinthians 4:17</a:t>
            </a:r>
            <a:r>
              <a:rPr lang="en-US" smtClean="0"/>
              <a:t> </a:t>
            </a:r>
            <a:r>
              <a:rPr lang="en-US" dirty="0"/>
              <a:t>– </a:t>
            </a:r>
            <a:r>
              <a:rPr lang="en-US" dirty="0" smtClean="0"/>
              <a:t>not shaken </a:t>
            </a:r>
            <a:r>
              <a:rPr lang="en-US" dirty="0"/>
              <a:t>by our circumstances</a:t>
            </a:r>
          </a:p>
          <a:p>
            <a:r>
              <a:rPr lang="en-US" b="1" dirty="0"/>
              <a:t>Psalm 42:5</a:t>
            </a:r>
            <a:r>
              <a:rPr lang="en-US" dirty="0"/>
              <a:t> – </a:t>
            </a:r>
            <a:r>
              <a:rPr lang="en-US" dirty="0" smtClean="0"/>
              <a:t>knowing the way out </a:t>
            </a:r>
            <a:r>
              <a:rPr lang="en-US" dirty="0"/>
              <a:t>of despair</a:t>
            </a:r>
          </a:p>
          <a:p>
            <a:r>
              <a:rPr lang="en-US" b="1" dirty="0"/>
              <a:t>Psalm 71:14</a:t>
            </a:r>
            <a:r>
              <a:rPr lang="en-US" dirty="0"/>
              <a:t> – </a:t>
            </a:r>
            <a:r>
              <a:rPr lang="en-US" dirty="0" smtClean="0"/>
              <a:t>with greater </a:t>
            </a:r>
            <a:r>
              <a:rPr lang="en-US" dirty="0"/>
              <a:t>praise of God</a:t>
            </a:r>
          </a:p>
        </p:txBody>
      </p:sp>
    </p:spTree>
    <p:extLst>
      <p:ext uri="{BB962C8B-B14F-4D97-AF65-F5344CB8AC3E}">
        <p14:creationId xmlns:p14="http://schemas.microsoft.com/office/powerpoint/2010/main" val="53510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u="sng" dirty="0" smtClean="0"/>
              <a:t>How can we have this hope?</a:t>
            </a:r>
            <a:endParaRPr lang="en-US" b="1" u="sng" dirty="0"/>
          </a:p>
        </p:txBody>
      </p:sp>
      <p:sp>
        <p:nvSpPr>
          <p:cNvPr id="3" name="Content Placeholder 2"/>
          <p:cNvSpPr>
            <a:spLocks noGrp="1"/>
          </p:cNvSpPr>
          <p:nvPr>
            <p:ph idx="1"/>
          </p:nvPr>
        </p:nvSpPr>
        <p:spPr>
          <a:xfrm>
            <a:off x="304800" y="1295400"/>
            <a:ext cx="8382000" cy="5029200"/>
          </a:xfrm>
        </p:spPr>
        <p:txBody>
          <a:bodyPr>
            <a:normAutofit fontScale="92500"/>
          </a:bodyPr>
          <a:lstStyle/>
          <a:p>
            <a:r>
              <a:rPr lang="en-US" b="1" dirty="0"/>
              <a:t>Romans 15:4</a:t>
            </a:r>
            <a:r>
              <a:rPr lang="en-US" dirty="0"/>
              <a:t> – through encouragement from the Scriptures</a:t>
            </a:r>
          </a:p>
          <a:p>
            <a:r>
              <a:rPr lang="en-US" b="1" dirty="0" smtClean="0"/>
              <a:t>Romans </a:t>
            </a:r>
            <a:r>
              <a:rPr lang="en-US" b="1" dirty="0"/>
              <a:t>15:13</a:t>
            </a:r>
            <a:r>
              <a:rPr lang="en-US" dirty="0"/>
              <a:t> – </a:t>
            </a:r>
            <a:r>
              <a:rPr lang="en-US" dirty="0" smtClean="0"/>
              <a:t>by </a:t>
            </a:r>
            <a:r>
              <a:rPr lang="en-US" dirty="0"/>
              <a:t>the power of the Holy Spirit</a:t>
            </a:r>
          </a:p>
          <a:p>
            <a:r>
              <a:rPr lang="en-US" b="1" dirty="0"/>
              <a:t>Ephesians 3:14-19</a:t>
            </a:r>
            <a:r>
              <a:rPr lang="en-US" dirty="0"/>
              <a:t> – through prayer and meditation on God</a:t>
            </a:r>
          </a:p>
          <a:p>
            <a:r>
              <a:rPr lang="en-US" b="1" dirty="0" smtClean="0"/>
              <a:t>Romans </a:t>
            </a:r>
            <a:r>
              <a:rPr lang="en-US" b="1" dirty="0" smtClean="0"/>
              <a:t>5:3,4</a:t>
            </a:r>
            <a:r>
              <a:rPr lang="en-US" dirty="0" smtClean="0"/>
              <a:t> </a:t>
            </a:r>
            <a:r>
              <a:rPr lang="en-US" dirty="0"/>
              <a:t>– through perseverance in tribulation</a:t>
            </a:r>
          </a:p>
          <a:p>
            <a:r>
              <a:rPr lang="en-US" b="1" dirty="0" smtClean="0"/>
              <a:t>Hebrews </a:t>
            </a:r>
            <a:r>
              <a:rPr lang="en-US" b="1" dirty="0" smtClean="0"/>
              <a:t>12:1-3 </a:t>
            </a:r>
            <a:r>
              <a:rPr lang="en-US" dirty="0" smtClean="0"/>
              <a:t>– </a:t>
            </a:r>
            <a:r>
              <a:rPr lang="en-US" dirty="0" smtClean="0"/>
              <a:t>by r</a:t>
            </a:r>
            <a:r>
              <a:rPr lang="en-US" dirty="0" smtClean="0"/>
              <a:t>emembering </a:t>
            </a:r>
            <a:r>
              <a:rPr lang="en-US" dirty="0" smtClean="0"/>
              <a:t>Christ </a:t>
            </a:r>
            <a:r>
              <a:rPr lang="en-US" dirty="0"/>
              <a:t>as </a:t>
            </a:r>
            <a:r>
              <a:rPr lang="en-US" dirty="0" smtClean="0"/>
              <a:t>our </a:t>
            </a:r>
            <a:r>
              <a:rPr lang="en-US" dirty="0"/>
              <a:t>ultimate example, who for the joy set before Him (future hope) endured the cross (present reality</a:t>
            </a:r>
            <a:r>
              <a:rPr lang="en-US" dirty="0" smtClean="0"/>
              <a:t>).</a:t>
            </a:r>
            <a:endParaRPr lang="en-US" dirty="0"/>
          </a:p>
        </p:txBody>
      </p:sp>
    </p:spTree>
    <p:extLst>
      <p:ext uri="{BB962C8B-B14F-4D97-AF65-F5344CB8AC3E}">
        <p14:creationId xmlns:p14="http://schemas.microsoft.com/office/powerpoint/2010/main" val="77713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1330</Words>
  <Application>Microsoft Office PowerPoint</Application>
  <PresentationFormat>On-screen Show (4:3)</PresentationFormat>
  <Paragraphs>89</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ＭＳ Ｐゴシック</vt:lpstr>
      <vt:lpstr>Arial</vt:lpstr>
      <vt:lpstr>Calibri</vt:lpstr>
      <vt:lpstr>Office Theme</vt:lpstr>
      <vt:lpstr>The Reality of Hope</vt:lpstr>
      <vt:lpstr>We are hope-based creatures</vt:lpstr>
      <vt:lpstr>Two kinds of people</vt:lpstr>
      <vt:lpstr>What is hope?</vt:lpstr>
      <vt:lpstr>Our Confident Hope</vt:lpstr>
      <vt:lpstr>Some Elements of our Hopeful Future</vt:lpstr>
      <vt:lpstr>How should we live today?</vt:lpstr>
      <vt:lpstr>How can we have this hope?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Reality of Hope</dc:title>
  <dc:creator>Multiple Authors</dc:creator>
  <cp:lastModifiedBy>Mark Robnett</cp:lastModifiedBy>
  <cp:revision>20</cp:revision>
  <dcterms:created xsi:type="dcterms:W3CDTF">2020-08-06T11:53:28Z</dcterms:created>
  <dcterms:modified xsi:type="dcterms:W3CDTF">2021-02-09T00:38:03Z</dcterms:modified>
</cp:coreProperties>
</file>