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9" r:id="rId3"/>
    <p:sldId id="258" r:id="rId4"/>
    <p:sldId id="271" r:id="rId5"/>
    <p:sldId id="259" r:id="rId6"/>
    <p:sldId id="261" r:id="rId7"/>
    <p:sldId id="268" r:id="rId8"/>
    <p:sldId id="264" r:id="rId9"/>
    <p:sldId id="265" r:id="rId10"/>
    <p:sldId id="270"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524" autoAdjust="0"/>
  </p:normalViewPr>
  <p:slideViewPr>
    <p:cSldViewPr>
      <p:cViewPr varScale="1">
        <p:scale>
          <a:sx n="67" d="100"/>
          <a:sy n="67" d="100"/>
        </p:scale>
        <p:origin x="-147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C27A34-46A2-49BB-8337-4BA74F6C735B}" type="datetimeFigureOut">
              <a:rPr lang="en-US" smtClean="0"/>
              <a:t>10/31/2020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97DFB4-63C8-4B31-882B-EB1366A59433}" type="slidenum">
              <a:rPr lang="en-US" smtClean="0"/>
              <a:t>‹#›</a:t>
            </a:fld>
            <a:endParaRPr lang="en-US"/>
          </a:p>
        </p:txBody>
      </p:sp>
    </p:spTree>
    <p:extLst>
      <p:ext uri="{BB962C8B-B14F-4D97-AF65-F5344CB8AC3E}">
        <p14:creationId xmlns:p14="http://schemas.microsoft.com/office/powerpoint/2010/main" val="3131266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a:t>
            </a:r>
            <a:r>
              <a:rPr lang="en-US" baseline="0" dirty="0" smtClean="0"/>
              <a:t> people struggle with the reality of suffering in our world.  They reason that, if God is good and is all-powerful, why does He allow people to suffer?  Don’t let unanswered questions break your faith!</a:t>
            </a:r>
            <a:endParaRPr lang="en-US" dirty="0"/>
          </a:p>
        </p:txBody>
      </p:sp>
      <p:sp>
        <p:nvSpPr>
          <p:cNvPr id="4" name="Slide Number Placeholder 3"/>
          <p:cNvSpPr>
            <a:spLocks noGrp="1"/>
          </p:cNvSpPr>
          <p:nvPr>
            <p:ph type="sldNum" sz="quarter" idx="10"/>
          </p:nvPr>
        </p:nvSpPr>
        <p:spPr/>
        <p:txBody>
          <a:bodyPr/>
          <a:lstStyle/>
          <a:p>
            <a:fld id="{2B97DFB4-63C8-4B31-882B-EB1366A59433}" type="slidenum">
              <a:rPr lang="en-US" smtClean="0"/>
              <a:t>1</a:t>
            </a:fld>
            <a:endParaRPr lang="en-US"/>
          </a:p>
        </p:txBody>
      </p:sp>
    </p:spTree>
    <p:extLst>
      <p:ext uri="{BB962C8B-B14F-4D97-AF65-F5344CB8AC3E}">
        <p14:creationId xmlns:p14="http://schemas.microsoft.com/office/powerpoint/2010/main" val="2279777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Whenever you find yourself going through a painful situation, know that you are not alone in the difficulty (</a:t>
            </a:r>
            <a:r>
              <a:rPr lang="en-US" sz="1200" b="1" kern="1200" dirty="0" smtClean="0">
                <a:solidFill>
                  <a:schemeClr val="tx1"/>
                </a:solidFill>
                <a:effectLst/>
                <a:latin typeface="+mn-lt"/>
                <a:ea typeface="+mn-ea"/>
                <a:cs typeface="+mn-cs"/>
              </a:rPr>
              <a:t>Hebrews 13:5</a:t>
            </a:r>
            <a:r>
              <a:rPr lang="en-US" sz="1200" kern="1200" dirty="0" smtClean="0">
                <a:solidFill>
                  <a:schemeClr val="tx1"/>
                </a:solidFill>
                <a:effectLst/>
                <a:latin typeface="+mn-lt"/>
                <a:ea typeface="+mn-ea"/>
                <a:cs typeface="+mn-cs"/>
              </a:rPr>
              <a:t>).  Three things to remember:</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1) He is with you (</a:t>
            </a:r>
            <a:r>
              <a:rPr lang="en-US" sz="1200" b="1" kern="1200" dirty="0" smtClean="0">
                <a:solidFill>
                  <a:schemeClr val="tx1"/>
                </a:solidFill>
                <a:effectLst/>
                <a:latin typeface="+mn-lt"/>
                <a:ea typeface="+mn-ea"/>
                <a:cs typeface="+mn-cs"/>
              </a:rPr>
              <a:t>Deuteronomy 31:8</a:t>
            </a:r>
            <a:r>
              <a:rPr lang="en-US" sz="1200" kern="1200" dirty="0" smtClean="0">
                <a:solidFill>
                  <a:schemeClr val="tx1"/>
                </a:solidFill>
                <a:effectLst/>
                <a:latin typeface="+mn-lt"/>
                <a:ea typeface="+mn-ea"/>
                <a:cs typeface="+mn-cs"/>
              </a:rPr>
              <a:t>)</a:t>
            </a:r>
            <a:endParaRPr lang="en-US" dirty="0" smtClean="0">
              <a:effectLst/>
            </a:endParaRPr>
          </a:p>
          <a:p>
            <a:r>
              <a:rPr lang="en-US" sz="1200" kern="1200" dirty="0" smtClean="0">
                <a:solidFill>
                  <a:schemeClr val="tx1"/>
                </a:solidFill>
                <a:effectLst/>
                <a:latin typeface="+mn-lt"/>
                <a:ea typeface="+mn-ea"/>
                <a:cs typeface="+mn-cs"/>
              </a:rPr>
              <a:t>2 He hears you (</a:t>
            </a:r>
            <a:r>
              <a:rPr lang="en-US" sz="1200" b="1" kern="1200" dirty="0" smtClean="0">
                <a:solidFill>
                  <a:schemeClr val="tx1"/>
                </a:solidFill>
                <a:effectLst/>
                <a:latin typeface="+mn-lt"/>
                <a:ea typeface="+mn-ea"/>
                <a:cs typeface="+mn-cs"/>
              </a:rPr>
              <a:t>Deuteronomy 4:7</a:t>
            </a:r>
            <a:r>
              <a:rPr lang="en-US" sz="1200" kern="1200" dirty="0" smtClean="0">
                <a:solidFill>
                  <a:schemeClr val="tx1"/>
                </a:solidFill>
                <a:effectLst/>
                <a:latin typeface="+mn-lt"/>
                <a:ea typeface="+mn-ea"/>
                <a:cs typeface="+mn-cs"/>
              </a:rPr>
              <a:t>)</a:t>
            </a:r>
            <a:endParaRPr lang="en-US" dirty="0" smtClean="0">
              <a:effectLst/>
            </a:endParaRPr>
          </a:p>
          <a:p>
            <a:r>
              <a:rPr lang="en-US" sz="1200" kern="1200" dirty="0" smtClean="0">
                <a:solidFill>
                  <a:schemeClr val="tx1"/>
                </a:solidFill>
                <a:effectLst/>
                <a:latin typeface="+mn-lt"/>
                <a:ea typeface="+mn-ea"/>
                <a:cs typeface="+mn-cs"/>
              </a:rPr>
              <a:t>3 He loves you (</a:t>
            </a:r>
            <a:r>
              <a:rPr lang="en-US" sz="1200" b="1" kern="1200" dirty="0" smtClean="0">
                <a:solidFill>
                  <a:schemeClr val="tx1"/>
                </a:solidFill>
                <a:effectLst/>
                <a:latin typeface="+mn-lt"/>
                <a:ea typeface="+mn-ea"/>
                <a:cs typeface="+mn-cs"/>
              </a:rPr>
              <a:t>Deuteronomy 4:37, 10:18</a:t>
            </a:r>
            <a:r>
              <a:rPr lang="en-US" sz="1200" kern="1200" dirty="0" smtClean="0">
                <a:solidFill>
                  <a:schemeClr val="tx1"/>
                </a:solidFill>
                <a:effectLst/>
                <a:latin typeface="+mn-lt"/>
                <a:ea typeface="+mn-ea"/>
                <a:cs typeface="+mn-cs"/>
              </a:rPr>
              <a:t>)</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Jesus did not deny the reality of suffering.  When faced with the suffering of people, He wept (</a:t>
            </a:r>
            <a:r>
              <a:rPr lang="en-US" sz="1200" b="1" kern="1200" dirty="0" smtClean="0">
                <a:solidFill>
                  <a:schemeClr val="tx1"/>
                </a:solidFill>
                <a:effectLst/>
                <a:latin typeface="+mn-lt"/>
                <a:ea typeface="+mn-ea"/>
                <a:cs typeface="+mn-cs"/>
              </a:rPr>
              <a:t>John 11:33-36</a:t>
            </a:r>
            <a:r>
              <a:rPr lang="en-US" sz="1200" kern="1200" dirty="0" smtClean="0">
                <a:solidFill>
                  <a:schemeClr val="tx1"/>
                </a:solidFill>
                <a:effectLst/>
                <a:latin typeface="+mn-lt"/>
                <a:ea typeface="+mn-ea"/>
                <a:cs typeface="+mn-cs"/>
              </a:rPr>
              <a:t>).  And in the end, Jesus provided the ultimate example of the plan of God in the midst of pain and suffering.  God allowed Jesus to endure the greatest amount of suffering (</a:t>
            </a:r>
            <a:r>
              <a:rPr lang="en-US" sz="1200" b="1" kern="1200" dirty="0" smtClean="0">
                <a:solidFill>
                  <a:schemeClr val="tx1"/>
                </a:solidFill>
                <a:effectLst/>
                <a:latin typeface="+mn-lt"/>
                <a:ea typeface="+mn-ea"/>
                <a:cs typeface="+mn-cs"/>
              </a:rPr>
              <a:t>Acts 2:23</a:t>
            </a:r>
            <a:r>
              <a:rPr lang="en-US" sz="1200" kern="1200" dirty="0" smtClean="0">
                <a:solidFill>
                  <a:schemeClr val="tx1"/>
                </a:solidFill>
                <a:effectLst/>
                <a:latin typeface="+mn-lt"/>
                <a:ea typeface="+mn-ea"/>
                <a:cs typeface="+mn-cs"/>
              </a:rPr>
              <a:t>), turning it into the greatest blessing the world has ever experienced.  What will He do with your suffering? </a:t>
            </a:r>
            <a:endParaRPr lang="en-US" dirty="0" smtClean="0">
              <a:effectLst/>
            </a:endParaRPr>
          </a:p>
        </p:txBody>
      </p:sp>
      <p:sp>
        <p:nvSpPr>
          <p:cNvPr id="4" name="Slide Number Placeholder 3"/>
          <p:cNvSpPr>
            <a:spLocks noGrp="1"/>
          </p:cNvSpPr>
          <p:nvPr>
            <p:ph type="sldNum" sz="quarter" idx="10"/>
          </p:nvPr>
        </p:nvSpPr>
        <p:spPr/>
        <p:txBody>
          <a:bodyPr/>
          <a:lstStyle/>
          <a:p>
            <a:fld id="{2B97DFB4-63C8-4B31-882B-EB1366A59433}" type="slidenum">
              <a:rPr lang="en-US" smtClean="0"/>
              <a:t>11</a:t>
            </a:fld>
            <a:endParaRPr lang="en-US"/>
          </a:p>
        </p:txBody>
      </p:sp>
    </p:spTree>
    <p:extLst>
      <p:ext uri="{BB962C8B-B14F-4D97-AF65-F5344CB8AC3E}">
        <p14:creationId xmlns:p14="http://schemas.microsoft.com/office/powerpoint/2010/main" val="1171221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 do you think each of these will respond to suffering?</a:t>
            </a:r>
          </a:p>
          <a:p>
            <a:pPr marL="914400" lvl="1" indent="-514350">
              <a:buFont typeface="+mj-lt"/>
              <a:buAutoNum type="arabicPeriod"/>
            </a:pPr>
            <a:r>
              <a:rPr lang="en-US" dirty="0" smtClean="0"/>
              <a:t>Hard hearted – No understanding; reject truth.</a:t>
            </a:r>
            <a:r>
              <a:rPr lang="en-US" baseline="0" dirty="0" smtClean="0"/>
              <a:t>  Probably say, “I told you so” to those who chose to follow Jesus.  Skeptically standing at a distance and proudly defending their position.</a:t>
            </a:r>
            <a:endParaRPr lang="en-US" dirty="0" smtClean="0"/>
          </a:p>
          <a:p>
            <a:pPr marL="914400" lvl="1" indent="-514350">
              <a:buFont typeface="+mj-lt"/>
              <a:buAutoNum type="arabicPeriod"/>
            </a:pPr>
            <a:r>
              <a:rPr lang="en-US" dirty="0" smtClean="0"/>
              <a:t>Shallow – Falls away when suffering.  This is clearly stated – they fall away and choose</a:t>
            </a:r>
            <a:r>
              <a:rPr lang="en-US" baseline="0" dirty="0" smtClean="0"/>
              <a:t> an easier path.</a:t>
            </a:r>
            <a:endParaRPr lang="en-US" dirty="0" smtClean="0"/>
          </a:p>
          <a:p>
            <a:pPr marL="914400" lvl="1" indent="-514350">
              <a:buFont typeface="+mj-lt"/>
              <a:buAutoNum type="arabicPeriod"/>
            </a:pPr>
            <a:r>
              <a:rPr lang="en-US" dirty="0" smtClean="0"/>
              <a:t>Worldly – Worries and riches prevent growth.  When suffering comes into their lives, they probably don’t learn anything</a:t>
            </a:r>
            <a:r>
              <a:rPr lang="en-US" baseline="0" dirty="0" smtClean="0"/>
              <a:t> from it, instead, using their money and position to find an easy way out.</a:t>
            </a:r>
            <a:endParaRPr lang="en-US" dirty="0" smtClean="0"/>
          </a:p>
          <a:p>
            <a:pPr marL="914400" lvl="1" indent="-514350">
              <a:buFont typeface="+mj-lt"/>
              <a:buAutoNum type="arabicPeriod"/>
            </a:pPr>
            <a:r>
              <a:rPr lang="en-US" dirty="0" smtClean="0"/>
              <a:t>Deep understanding – Good fruit.  Good fruit requires</a:t>
            </a:r>
            <a:r>
              <a:rPr lang="en-US" baseline="0" dirty="0" smtClean="0"/>
              <a:t> pruning by the Master gardener (John 15:1,2), and a true believer is willing to endure suffering and learn from it.</a:t>
            </a:r>
          </a:p>
          <a:p>
            <a:pPr marL="400050" lvl="1" indent="0">
              <a:buFont typeface="+mj-lt"/>
              <a:buNone/>
            </a:pPr>
            <a:endParaRPr lang="en-US" baseline="0" dirty="0" smtClean="0"/>
          </a:p>
          <a:p>
            <a:pPr marL="0" marR="0" lvl="0" indent="-57150" algn="l" defTabSz="914400" rtl="0" eaLnBrk="1" fontAlgn="auto" latinLnBrk="0" hangingPunct="1">
              <a:lnSpc>
                <a:spcPct val="100000"/>
              </a:lnSpc>
              <a:spcBef>
                <a:spcPts val="0"/>
              </a:spcBef>
              <a:spcAft>
                <a:spcPts val="0"/>
              </a:spcAft>
              <a:buClrTx/>
              <a:buSzTx/>
              <a:buFont typeface="+mj-lt"/>
              <a:buNone/>
              <a:tabLst/>
              <a:defRPr/>
            </a:pPr>
            <a:r>
              <a:rPr lang="en-US" sz="1200" dirty="0" smtClean="0">
                <a:effectLst/>
              </a:rPr>
              <a:t>Some choose a Christian lifestyle because their family or friends are Christians.  By going to church and doing “Christian things,” they fit into a social group and feel comfortable.  Some people choose to be a Christian because they believe God will make their present life better.  They think that God will help them pass their tests, get a good job, become healthy, have a happy family, and be generally successful. </a:t>
            </a:r>
            <a:endParaRPr lang="en-US" dirty="0"/>
          </a:p>
        </p:txBody>
      </p:sp>
      <p:sp>
        <p:nvSpPr>
          <p:cNvPr id="4" name="Slide Number Placeholder 3"/>
          <p:cNvSpPr>
            <a:spLocks noGrp="1"/>
          </p:cNvSpPr>
          <p:nvPr>
            <p:ph type="sldNum" sz="quarter" idx="10"/>
          </p:nvPr>
        </p:nvSpPr>
        <p:spPr/>
        <p:txBody>
          <a:bodyPr/>
          <a:lstStyle/>
          <a:p>
            <a:fld id="{2B97DFB4-63C8-4B31-882B-EB1366A59433}" type="slidenum">
              <a:rPr lang="en-US" smtClean="0"/>
              <a:t>2</a:t>
            </a:fld>
            <a:endParaRPr lang="en-US"/>
          </a:p>
        </p:txBody>
      </p:sp>
    </p:spTree>
    <p:extLst>
      <p:ext uri="{BB962C8B-B14F-4D97-AF65-F5344CB8AC3E}">
        <p14:creationId xmlns:p14="http://schemas.microsoft.com/office/powerpoint/2010/main" val="3592924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effectLst/>
              </a:rPr>
              <a:t>Romans 8:28</a:t>
            </a:r>
            <a:r>
              <a:rPr lang="en-US" sz="1200" b="0" baseline="0" dirty="0" smtClean="0">
                <a:effectLst/>
              </a:rPr>
              <a:t> – when </a:t>
            </a:r>
            <a:r>
              <a:rPr lang="en-US" sz="1200" dirty="0" smtClean="0">
                <a:effectLst/>
              </a:rPr>
              <a:t>you read this verse, you will see that God promises to make everything work for the good of a Christian.  And it is true – this is His promise.  But here is our problem – we often use our definition of “good” instead of His definition of good.  Continue reading </a:t>
            </a:r>
            <a:r>
              <a:rPr lang="en-US" sz="1200" b="1" dirty="0" smtClean="0">
                <a:effectLst/>
              </a:rPr>
              <a:t>verse 29</a:t>
            </a:r>
            <a:r>
              <a:rPr lang="en-US" sz="1200" dirty="0" smtClean="0">
                <a:effectLst/>
              </a:rPr>
              <a:t>.  What is God’s desire for us?  It is to be “conformed to the likeness of His Son.”  He wants us to be more like Jesus.  Think about the life of Jesus – did he have an easy life, a big house, nice car, and profitable business?</a:t>
            </a:r>
          </a:p>
          <a:p>
            <a:endParaRPr lang="en-US" sz="1200" dirty="0" smtClean="0">
              <a:effectLst/>
            </a:endParaRPr>
          </a:p>
          <a:p>
            <a:r>
              <a:rPr lang="en-US" sz="1200" dirty="0" smtClean="0">
                <a:effectLst/>
              </a:rPr>
              <a:t>In</a:t>
            </a:r>
            <a:r>
              <a:rPr lang="en-US" sz="1200" b="1" dirty="0" smtClean="0">
                <a:effectLst/>
              </a:rPr>
              <a:t> 1 Peter 3:17-18</a:t>
            </a:r>
            <a:r>
              <a:rPr lang="en-US" sz="1200" dirty="0" smtClean="0">
                <a:effectLst/>
              </a:rPr>
              <a:t>, we see that as God shapes us into the image of Jesus, He will often use suffering to help us become more dependent upon Him.  Read </a:t>
            </a:r>
            <a:r>
              <a:rPr lang="en-US" sz="1200" b="1" dirty="0" smtClean="0">
                <a:effectLst/>
              </a:rPr>
              <a:t>1 Peter 2:20-21</a:t>
            </a:r>
            <a:r>
              <a:rPr lang="en-US" sz="1200" dirty="0" smtClean="0">
                <a:effectLst/>
              </a:rPr>
              <a:t>.  Note the words “To this you were called…”.  What does he mean by this?  What is our calling?  Often, when we follow in the steps of Jesus, we will face suffering.  </a:t>
            </a:r>
            <a:endParaRPr lang="en-US" dirty="0" smtClean="0">
              <a:effectLst/>
            </a:endParaRPr>
          </a:p>
          <a:p>
            <a:r>
              <a:rPr lang="en-US" sz="1200" dirty="0" smtClean="0">
                <a:effectLst/>
              </a:rPr>
              <a:t> </a:t>
            </a:r>
            <a:endParaRPr lang="en-US" dirty="0" smtClean="0">
              <a:effectLst/>
            </a:endParaRPr>
          </a:p>
          <a:p>
            <a:r>
              <a:rPr lang="en-US" sz="1200" b="1" dirty="0" smtClean="0">
                <a:effectLst/>
              </a:rPr>
              <a:t>1 Peter 4:12-13.</a:t>
            </a:r>
            <a:r>
              <a:rPr lang="en-US" sz="1200" dirty="0" smtClean="0">
                <a:effectLst/>
              </a:rPr>
              <a:t>  Here is our problem: because we are Christians, we expect everything to be easy and comfortable.  What is He telling us?  Don’t be surprised when you go through a trial.  But don’t be afraid or depressed about this – He has a good plan in mind for us.  Go back and look at </a:t>
            </a:r>
            <a:r>
              <a:rPr lang="en-US" sz="1200" b="1" dirty="0" smtClean="0">
                <a:effectLst/>
              </a:rPr>
              <a:t>Romans 8:17-18</a:t>
            </a:r>
            <a:r>
              <a:rPr lang="en-US" sz="1200" dirty="0" smtClean="0">
                <a:effectLst/>
              </a:rPr>
              <a:t>.  The Bible is honest – it reminds us that we will suffer as Christ suffered.  But it also promises that the glory and blessing will be much greater than we can ever expect and our suffering is never wasted (</a:t>
            </a:r>
            <a:r>
              <a:rPr lang="en-US" sz="1200" b="1" dirty="0" smtClean="0">
                <a:effectLst/>
              </a:rPr>
              <a:t>2 Corinthians 4:16-18</a:t>
            </a:r>
            <a:r>
              <a:rPr lang="en-US" sz="1200" dirty="0" smtClean="0">
                <a:effectLst/>
              </a:rPr>
              <a:t>).  Our hope is based on the solid promise of the living God.</a:t>
            </a:r>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With that in mind, how should we think about suffering?  We must start by remembering this: </a:t>
            </a:r>
            <a:r>
              <a:rPr lang="en-US" sz="1200" b="1" kern="1200" dirty="0" smtClean="0">
                <a:solidFill>
                  <a:schemeClr val="tx1"/>
                </a:solidFill>
                <a:effectLst/>
                <a:latin typeface="+mn-lt"/>
                <a:ea typeface="+mn-ea"/>
                <a:cs typeface="+mn-cs"/>
              </a:rPr>
              <a:t>The central story in the universe is not mine – it’s God’s</a:t>
            </a:r>
            <a:r>
              <a:rPr lang="en-US" sz="1200" kern="1200" dirty="0" smtClean="0">
                <a:solidFill>
                  <a:schemeClr val="tx1"/>
                </a:solidFill>
                <a:effectLst/>
                <a:latin typeface="+mn-lt"/>
                <a:ea typeface="+mn-ea"/>
                <a:cs typeface="+mn-cs"/>
              </a:rPr>
              <a:t>.  We were </a:t>
            </a:r>
            <a:r>
              <a:rPr lang="en-US" sz="1200" b="1" kern="1200" dirty="0" smtClean="0">
                <a:solidFill>
                  <a:schemeClr val="tx1"/>
                </a:solidFill>
                <a:effectLst/>
                <a:latin typeface="+mn-lt"/>
                <a:ea typeface="+mn-ea"/>
                <a:cs typeface="+mn-cs"/>
              </a:rPr>
              <a:t>not</a:t>
            </a:r>
            <a:r>
              <a:rPr lang="en-US" sz="1200" kern="1200" dirty="0" smtClean="0">
                <a:solidFill>
                  <a:schemeClr val="tx1"/>
                </a:solidFill>
                <a:effectLst/>
                <a:latin typeface="+mn-lt"/>
                <a:ea typeface="+mn-ea"/>
                <a:cs typeface="+mn-cs"/>
              </a:rPr>
              <a:t> created to be self-centered </a:t>
            </a:r>
            <a:r>
              <a:rPr lang="en-US" sz="1200" b="1" kern="1200" dirty="0" smtClean="0">
                <a:solidFill>
                  <a:schemeClr val="tx1"/>
                </a:solidFill>
                <a:effectLst/>
                <a:latin typeface="+mn-lt"/>
                <a:ea typeface="+mn-ea"/>
                <a:cs typeface="+mn-cs"/>
              </a:rPr>
              <a:t>pleasure seekers</a:t>
            </a:r>
            <a:r>
              <a:rPr lang="en-US" sz="1200" kern="1200" dirty="0" smtClean="0">
                <a:solidFill>
                  <a:schemeClr val="tx1"/>
                </a:solidFill>
                <a:effectLst/>
                <a:latin typeface="+mn-lt"/>
                <a:ea typeface="+mn-ea"/>
                <a:cs typeface="+mn-cs"/>
              </a:rPr>
              <a:t> – </a:t>
            </a:r>
            <a:r>
              <a:rPr lang="en-US" sz="1200" b="1" kern="1200" dirty="0" smtClean="0">
                <a:solidFill>
                  <a:schemeClr val="tx1"/>
                </a:solidFill>
                <a:effectLst/>
                <a:latin typeface="+mn-lt"/>
                <a:ea typeface="+mn-ea"/>
                <a:cs typeface="+mn-cs"/>
              </a:rPr>
              <a:t>we were created to be God seekers</a:t>
            </a:r>
            <a:r>
              <a:rPr lang="en-US" sz="1200" kern="1200" dirty="0" smtClean="0">
                <a:solidFill>
                  <a:schemeClr val="tx1"/>
                </a:solidFill>
                <a:effectLst/>
                <a:latin typeface="+mn-lt"/>
                <a:ea typeface="+mn-ea"/>
                <a:cs typeface="+mn-cs"/>
              </a:rPr>
              <a:t> and worship / enjoy Him forever.  When we understand that, it becomes easier to trust Him, regardless of how bad (or good) our situation seems.</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2B97DFB4-63C8-4B31-882B-EB1366A59433}" type="slidenum">
              <a:rPr lang="en-US" smtClean="0"/>
              <a:t>3</a:t>
            </a:fld>
            <a:endParaRPr lang="en-US"/>
          </a:p>
        </p:txBody>
      </p:sp>
    </p:spTree>
    <p:extLst>
      <p:ext uri="{BB962C8B-B14F-4D97-AF65-F5344CB8AC3E}">
        <p14:creationId xmlns:p14="http://schemas.microsoft.com/office/powerpoint/2010/main" val="4007466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rPr>
              <a:t>There are many different reasons we people suffer.  Here are some to that come to mind:</a:t>
            </a:r>
            <a:endParaRPr lang="en-US" dirty="0" smtClean="0">
              <a:effectLst/>
            </a:endParaRPr>
          </a:p>
          <a:p>
            <a:pPr lvl="0"/>
            <a:r>
              <a:rPr lang="en-US" sz="1200" dirty="0" smtClean="0">
                <a:effectLst/>
              </a:rPr>
              <a:t>Because they choose to sin and not turn back to God</a:t>
            </a:r>
            <a:endParaRPr lang="en-US" dirty="0" smtClean="0">
              <a:effectLst/>
            </a:endParaRPr>
          </a:p>
          <a:p>
            <a:pPr lvl="0"/>
            <a:r>
              <a:rPr lang="en-US" sz="1200" dirty="0" smtClean="0">
                <a:effectLst/>
              </a:rPr>
              <a:t>For the purpose of discipline, helping a Christian grow</a:t>
            </a:r>
            <a:endParaRPr lang="en-US" dirty="0" smtClean="0">
              <a:effectLst/>
            </a:endParaRPr>
          </a:p>
          <a:p>
            <a:pPr lvl="0"/>
            <a:r>
              <a:rPr lang="en-US" sz="1200" dirty="0" smtClean="0">
                <a:effectLst/>
              </a:rPr>
              <a:t>So that we can experience God’s comfort and grace</a:t>
            </a:r>
            <a:endParaRPr lang="en-US" dirty="0" smtClean="0">
              <a:effectLst/>
            </a:endParaRPr>
          </a:p>
          <a:p>
            <a:pPr lvl="0"/>
            <a:r>
              <a:rPr lang="en-US" sz="1200" dirty="0" smtClean="0">
                <a:effectLst/>
              </a:rPr>
              <a:t>Sometimes, for reasons only known by God</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2B97DFB4-63C8-4B31-882B-EB1366A59433}" type="slidenum">
              <a:rPr lang="en-US" smtClean="0"/>
              <a:t>5</a:t>
            </a:fld>
            <a:endParaRPr lang="en-US"/>
          </a:p>
        </p:txBody>
      </p:sp>
    </p:spTree>
    <p:extLst>
      <p:ext uri="{BB962C8B-B14F-4D97-AF65-F5344CB8AC3E}">
        <p14:creationId xmlns:p14="http://schemas.microsoft.com/office/powerpoint/2010/main" val="3212110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Sometimes, people suffer directly because of their sin (</a:t>
            </a:r>
            <a:r>
              <a:rPr lang="en-US" sz="1200" u="sng" kern="1200" dirty="0" smtClean="0">
                <a:solidFill>
                  <a:schemeClr val="tx1"/>
                </a:solidFill>
                <a:effectLst/>
                <a:latin typeface="+mn-lt"/>
                <a:ea typeface="+mn-ea"/>
                <a:cs typeface="+mn-cs"/>
              </a:rPr>
              <a:t>reason 1</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Romans 1:21-23 </a:t>
            </a:r>
            <a:r>
              <a:rPr lang="en-US" sz="1200" kern="1200" dirty="0" smtClean="0">
                <a:solidFill>
                  <a:schemeClr val="tx1"/>
                </a:solidFill>
                <a:effectLst/>
                <a:latin typeface="+mn-lt"/>
                <a:ea typeface="+mn-ea"/>
                <a:cs typeface="+mn-cs"/>
              </a:rPr>
              <a:t>describes the worst sin of all – ignoring the true God and taking His place.  Because some people continue to push away from God, He lets them go where they choose, allowing them to do whatever their sinful flesh desires (</a:t>
            </a:r>
            <a:r>
              <a:rPr lang="en-US" sz="1200" b="1" kern="1200" dirty="0" err="1" smtClean="0">
                <a:solidFill>
                  <a:schemeClr val="tx1"/>
                </a:solidFill>
                <a:effectLst/>
                <a:latin typeface="+mn-lt"/>
                <a:ea typeface="+mn-ea"/>
                <a:cs typeface="+mn-cs"/>
              </a:rPr>
              <a:t>vv</a:t>
            </a:r>
            <a:r>
              <a:rPr lang="en-US" sz="1200" b="1" kern="1200" dirty="0" smtClean="0">
                <a:solidFill>
                  <a:schemeClr val="tx1"/>
                </a:solidFill>
                <a:effectLst/>
                <a:latin typeface="+mn-lt"/>
                <a:ea typeface="+mn-ea"/>
                <a:cs typeface="+mn-cs"/>
              </a:rPr>
              <a:t> 24-25</a:t>
            </a:r>
            <a:r>
              <a:rPr lang="en-US" sz="1200" kern="1200" dirty="0" smtClean="0">
                <a:solidFill>
                  <a:schemeClr val="tx1"/>
                </a:solidFill>
                <a:effectLst/>
                <a:latin typeface="+mn-lt"/>
                <a:ea typeface="+mn-ea"/>
                <a:cs typeface="+mn-cs"/>
              </a:rPr>
              <a:t>).  And in the midst of their sin, they experience suffering (“the due penalty”) because of their perversion (</a:t>
            </a:r>
            <a:r>
              <a:rPr lang="en-US" sz="1200" b="1" kern="1200" dirty="0" err="1" smtClean="0">
                <a:solidFill>
                  <a:schemeClr val="tx1"/>
                </a:solidFill>
                <a:effectLst/>
                <a:latin typeface="+mn-lt"/>
                <a:ea typeface="+mn-ea"/>
                <a:cs typeface="+mn-cs"/>
              </a:rPr>
              <a:t>vv</a:t>
            </a:r>
            <a:r>
              <a:rPr lang="en-US" sz="1200" b="1" kern="1200" dirty="0" smtClean="0">
                <a:solidFill>
                  <a:schemeClr val="tx1"/>
                </a:solidFill>
                <a:effectLst/>
                <a:latin typeface="+mn-lt"/>
                <a:ea typeface="+mn-ea"/>
                <a:cs typeface="+mn-cs"/>
              </a:rPr>
              <a:t> 26-27</a:t>
            </a:r>
            <a:r>
              <a:rPr lang="en-US" sz="1200" kern="1200" dirty="0" smtClean="0">
                <a:solidFill>
                  <a:schemeClr val="tx1"/>
                </a:solidFill>
                <a:effectLst/>
                <a:latin typeface="+mn-lt"/>
                <a:ea typeface="+mn-ea"/>
                <a:cs typeface="+mn-cs"/>
              </a:rPr>
              <a:t>).</a:t>
            </a:r>
            <a:endParaRPr lang="en-US" dirty="0" smtClean="0">
              <a:effectLst/>
            </a:endParaRPr>
          </a:p>
        </p:txBody>
      </p:sp>
      <p:sp>
        <p:nvSpPr>
          <p:cNvPr id="4" name="Slide Number Placeholder 3"/>
          <p:cNvSpPr>
            <a:spLocks noGrp="1"/>
          </p:cNvSpPr>
          <p:nvPr>
            <p:ph type="sldNum" sz="quarter" idx="10"/>
          </p:nvPr>
        </p:nvSpPr>
        <p:spPr/>
        <p:txBody>
          <a:bodyPr/>
          <a:lstStyle/>
          <a:p>
            <a:fld id="{2B97DFB4-63C8-4B31-882B-EB1366A59433}" type="slidenum">
              <a:rPr lang="en-US" smtClean="0"/>
              <a:t>6</a:t>
            </a:fld>
            <a:endParaRPr lang="en-US"/>
          </a:p>
        </p:txBody>
      </p:sp>
    </p:spTree>
    <p:extLst>
      <p:ext uri="{BB962C8B-B14F-4D97-AF65-F5344CB8AC3E}">
        <p14:creationId xmlns:p14="http://schemas.microsoft.com/office/powerpoint/2010/main" val="2921643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But not all suffering leads us away from God; sometimes, it brings us closer to Him (</a:t>
            </a:r>
            <a:r>
              <a:rPr lang="en-US" sz="1200" u="sng" kern="1200" dirty="0" smtClean="0">
                <a:solidFill>
                  <a:schemeClr val="tx1"/>
                </a:solidFill>
                <a:effectLst/>
                <a:latin typeface="+mn-lt"/>
                <a:ea typeface="+mn-ea"/>
                <a:cs typeface="+mn-cs"/>
              </a:rPr>
              <a:t>reason 2</a:t>
            </a:r>
            <a:r>
              <a:rPr lang="en-US" sz="1200" kern="1200" dirty="0" smtClean="0">
                <a:solidFill>
                  <a:schemeClr val="tx1"/>
                </a:solidFill>
                <a:effectLst/>
                <a:latin typeface="+mn-lt"/>
                <a:ea typeface="+mn-ea"/>
                <a:cs typeface="+mn-cs"/>
              </a:rPr>
              <a:t>).  When we truly become children of God, He treats us like a Father, disciplining us to help us grow in faith (</a:t>
            </a:r>
            <a:r>
              <a:rPr lang="en-US" sz="1200" b="1" kern="1200" dirty="0" smtClean="0">
                <a:solidFill>
                  <a:schemeClr val="tx1"/>
                </a:solidFill>
                <a:effectLst/>
                <a:latin typeface="+mn-lt"/>
                <a:ea typeface="+mn-ea"/>
                <a:cs typeface="+mn-cs"/>
              </a:rPr>
              <a:t>Hebrews 12:7-11</a:t>
            </a:r>
            <a:r>
              <a:rPr lang="en-US" sz="1200" kern="1200" dirty="0" smtClean="0">
                <a:solidFill>
                  <a:schemeClr val="tx1"/>
                </a:solidFill>
                <a:effectLst/>
                <a:latin typeface="+mn-lt"/>
                <a:ea typeface="+mn-ea"/>
                <a:cs typeface="+mn-cs"/>
              </a:rPr>
              <a:t>).  We grow up in a world that encourages us to get everything we can and hold onto it tightly.  But God desires us to hold everything loosely, ready to let it go whenever He desires, trusting Him to provide whatever we need.</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Jonah is a good example of this.  As his story unfolds, we find that he has such a strong prejudice against the people of Nineveh, that he would rather that God destroy them than save them (</a:t>
            </a:r>
            <a:r>
              <a:rPr lang="en-US" sz="1200" b="1" kern="1200" dirty="0" smtClean="0">
                <a:solidFill>
                  <a:schemeClr val="tx1"/>
                </a:solidFill>
                <a:effectLst/>
                <a:latin typeface="+mn-lt"/>
                <a:ea typeface="+mn-ea"/>
                <a:cs typeface="+mn-cs"/>
              </a:rPr>
              <a:t>Jonah 3:10-4:2</a:t>
            </a:r>
            <a:r>
              <a:rPr lang="en-US" sz="1200" kern="1200" dirty="0" smtClean="0">
                <a:solidFill>
                  <a:schemeClr val="tx1"/>
                </a:solidFill>
                <a:effectLst/>
                <a:latin typeface="+mn-lt"/>
                <a:ea typeface="+mn-ea"/>
                <a:cs typeface="+mn-cs"/>
              </a:rPr>
              <a:t>).  When God calls him to go and preach to Nineveh, he turns the other way and tries to flee (</a:t>
            </a:r>
            <a:r>
              <a:rPr lang="en-US" sz="1200" b="1" kern="1200" dirty="0" smtClean="0">
                <a:solidFill>
                  <a:schemeClr val="tx1"/>
                </a:solidFill>
                <a:effectLst/>
                <a:latin typeface="+mn-lt"/>
                <a:ea typeface="+mn-ea"/>
                <a:cs typeface="+mn-cs"/>
              </a:rPr>
              <a:t>Jonah 1:1-4</a:t>
            </a:r>
            <a:r>
              <a:rPr lang="en-US" sz="1200" kern="1200" dirty="0" smtClean="0">
                <a:solidFill>
                  <a:schemeClr val="tx1"/>
                </a:solidFill>
                <a:effectLst/>
                <a:latin typeface="+mn-lt"/>
                <a:ea typeface="+mn-ea"/>
                <a:cs typeface="+mn-cs"/>
              </a:rPr>
              <a:t>).  So God creates a huge storm and has him thrown into the sea, leading him to obey externally when given a second chance (</a:t>
            </a:r>
            <a:r>
              <a:rPr lang="en-US" sz="1200" b="1" kern="1200" dirty="0" smtClean="0">
                <a:solidFill>
                  <a:schemeClr val="tx1"/>
                </a:solidFill>
                <a:effectLst/>
                <a:latin typeface="+mn-lt"/>
                <a:ea typeface="+mn-ea"/>
                <a:cs typeface="+mn-cs"/>
              </a:rPr>
              <a:t>Jonah 3:1-3</a:t>
            </a:r>
            <a:r>
              <a:rPr lang="en-US" sz="1200" kern="1200" dirty="0" smtClean="0">
                <a:solidFill>
                  <a:schemeClr val="tx1"/>
                </a:solidFill>
                <a:effectLst/>
                <a:latin typeface="+mn-lt"/>
                <a:ea typeface="+mn-ea"/>
                <a:cs typeface="+mn-cs"/>
              </a:rPr>
              <a:t>) and challenging him to soften his heart internally </a:t>
            </a:r>
            <a:r>
              <a:rPr lang="en-US" sz="1200" b="1" kern="1200" dirty="0" smtClean="0">
                <a:solidFill>
                  <a:schemeClr val="tx1"/>
                </a:solidFill>
                <a:effectLst/>
                <a:latin typeface="+mn-lt"/>
                <a:ea typeface="+mn-ea"/>
                <a:cs typeface="+mn-cs"/>
              </a:rPr>
              <a:t>(Jonah 4:8-11</a:t>
            </a:r>
            <a:r>
              <a:rPr lang="en-US" sz="1200" kern="1200" dirty="0" smtClean="0">
                <a:solidFill>
                  <a:schemeClr val="tx1"/>
                </a:solidFill>
                <a:effectLst/>
                <a:latin typeface="+mn-lt"/>
                <a:ea typeface="+mn-ea"/>
                <a:cs typeface="+mn-cs"/>
              </a:rPr>
              <a:t>).  The story also creates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several important metaphors of Jesus life and resurrection (asleep in a stormy boat and three days in the tomb).</a:t>
            </a:r>
            <a:endParaRPr lang="en-US" dirty="0" smtClean="0">
              <a:effectLst/>
            </a:endParaRPr>
          </a:p>
        </p:txBody>
      </p:sp>
      <p:sp>
        <p:nvSpPr>
          <p:cNvPr id="4" name="Slide Number Placeholder 3"/>
          <p:cNvSpPr>
            <a:spLocks noGrp="1"/>
          </p:cNvSpPr>
          <p:nvPr>
            <p:ph type="sldNum" sz="quarter" idx="10"/>
          </p:nvPr>
        </p:nvSpPr>
        <p:spPr/>
        <p:txBody>
          <a:bodyPr/>
          <a:lstStyle/>
          <a:p>
            <a:fld id="{2B97DFB4-63C8-4B31-882B-EB1366A59433}" type="slidenum">
              <a:rPr lang="en-US" smtClean="0"/>
              <a:t>7</a:t>
            </a:fld>
            <a:endParaRPr lang="en-US"/>
          </a:p>
        </p:txBody>
      </p:sp>
    </p:spTree>
    <p:extLst>
      <p:ext uri="{BB962C8B-B14F-4D97-AF65-F5344CB8AC3E}">
        <p14:creationId xmlns:p14="http://schemas.microsoft.com/office/powerpoint/2010/main" val="3032731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Sometimes, when we experience suffering, it gives us a better view of God’s comfort and grace (</a:t>
            </a:r>
            <a:r>
              <a:rPr lang="en-US" sz="1200" u="sng" kern="1200" dirty="0" smtClean="0">
                <a:solidFill>
                  <a:schemeClr val="tx1"/>
                </a:solidFill>
                <a:effectLst/>
                <a:latin typeface="+mn-lt"/>
                <a:ea typeface="+mn-ea"/>
                <a:cs typeface="+mn-cs"/>
              </a:rPr>
              <a:t>reason 3</a:t>
            </a:r>
            <a:r>
              <a:rPr lang="en-US" sz="1200" kern="1200" dirty="0" smtClean="0">
                <a:solidFill>
                  <a:schemeClr val="tx1"/>
                </a:solidFill>
                <a:effectLst/>
                <a:latin typeface="+mn-lt"/>
                <a:ea typeface="+mn-ea"/>
                <a:cs typeface="+mn-cs"/>
              </a:rPr>
              <a:t>).  In the midst of our troubles, God promises to be our Comforter (</a:t>
            </a:r>
            <a:r>
              <a:rPr lang="en-US" sz="1200" b="1" kern="1200" dirty="0" smtClean="0">
                <a:solidFill>
                  <a:schemeClr val="tx1"/>
                </a:solidFill>
                <a:effectLst/>
                <a:latin typeface="+mn-lt"/>
                <a:ea typeface="+mn-ea"/>
                <a:cs typeface="+mn-cs"/>
              </a:rPr>
              <a:t>2 Corinthians 1:3-7</a:t>
            </a:r>
            <a:r>
              <a:rPr lang="en-US" sz="1200" kern="1200" dirty="0" smtClean="0">
                <a:solidFill>
                  <a:schemeClr val="tx1"/>
                </a:solidFill>
                <a:effectLst/>
                <a:latin typeface="+mn-lt"/>
                <a:ea typeface="+mn-ea"/>
                <a:cs typeface="+mn-cs"/>
              </a:rPr>
              <a:t>).  Ever since sin entered the world, suffering has become a normal part of life.  And it seems reasonable that the God who is the Source of life would also be the source of comfort in suffering.  And to the degree that we learn from our sufferings, we can also comfort others as they face troubles.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apostle Paul suffered more than most people (</a:t>
            </a:r>
            <a:r>
              <a:rPr lang="en-US" sz="1200" b="1" kern="1200" dirty="0" smtClean="0">
                <a:solidFill>
                  <a:schemeClr val="tx1"/>
                </a:solidFill>
                <a:effectLst/>
                <a:latin typeface="+mn-lt"/>
                <a:ea typeface="+mn-ea"/>
                <a:cs typeface="+mn-cs"/>
              </a:rPr>
              <a:t>2 Corinthians 11:23-27</a:t>
            </a:r>
            <a:r>
              <a:rPr lang="en-US" sz="1200" kern="1200" dirty="0" smtClean="0">
                <a:solidFill>
                  <a:schemeClr val="tx1"/>
                </a:solidFill>
                <a:effectLst/>
                <a:latin typeface="+mn-lt"/>
                <a:ea typeface="+mn-ea"/>
                <a:cs typeface="+mn-cs"/>
              </a:rPr>
              <a:t>), not because he was out of the will of God, but because he was right in the center of God’s will.  Look further into the next chapter to see the effect of his hardships (</a:t>
            </a:r>
            <a:r>
              <a:rPr lang="en-US" sz="1200" b="1" kern="1200" dirty="0" smtClean="0">
                <a:solidFill>
                  <a:schemeClr val="tx1"/>
                </a:solidFill>
                <a:effectLst/>
                <a:latin typeface="+mn-lt"/>
                <a:ea typeface="+mn-ea"/>
                <a:cs typeface="+mn-cs"/>
              </a:rPr>
              <a:t>2 Corinthians 12:7-10</a:t>
            </a:r>
            <a:r>
              <a:rPr lang="en-US" sz="1200" kern="1200" dirty="0" smtClean="0">
                <a:solidFill>
                  <a:schemeClr val="tx1"/>
                </a:solidFill>
                <a:effectLst/>
                <a:latin typeface="+mn-lt"/>
                <a:ea typeface="+mn-ea"/>
                <a:cs typeface="+mn-cs"/>
              </a:rPr>
              <a:t>).  These sufferings were given to Paul, not to cause him harm, but to keep him from conceit (pride) and to help him truly trust in the daily grace of God.</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Our challenge is often the same as Paul’s – we seek after the things that this world considers valuable.  We take things </a:t>
            </a:r>
            <a:r>
              <a:rPr lang="en-US" sz="1200" u="sng" kern="1200" dirty="0" smtClean="0">
                <a:solidFill>
                  <a:schemeClr val="tx1"/>
                </a:solidFill>
                <a:effectLst/>
                <a:latin typeface="+mn-lt"/>
                <a:ea typeface="+mn-ea"/>
                <a:cs typeface="+mn-cs"/>
              </a:rPr>
              <a:t>that are good</a:t>
            </a:r>
            <a:r>
              <a:rPr lang="en-US" sz="1200" kern="1200" dirty="0" smtClean="0">
                <a:solidFill>
                  <a:schemeClr val="tx1"/>
                </a:solidFill>
                <a:effectLst/>
                <a:latin typeface="+mn-lt"/>
                <a:ea typeface="+mn-ea"/>
                <a:cs typeface="+mn-cs"/>
              </a:rPr>
              <a:t> and useful (e.g. education, money, jobs, </a:t>
            </a:r>
            <a:r>
              <a:rPr lang="en-US" sz="1200" kern="1200" dirty="0" err="1" smtClean="0">
                <a:solidFill>
                  <a:schemeClr val="tx1"/>
                </a:solidFill>
                <a:effectLst/>
                <a:latin typeface="+mn-lt"/>
                <a:ea typeface="+mn-ea"/>
                <a:cs typeface="+mn-cs"/>
              </a:rPr>
              <a:t>etc</a:t>
            </a:r>
            <a:r>
              <a:rPr lang="en-US" sz="1200" kern="1200" dirty="0" smtClean="0">
                <a:solidFill>
                  <a:schemeClr val="tx1"/>
                </a:solidFill>
                <a:effectLst/>
                <a:latin typeface="+mn-lt"/>
                <a:ea typeface="+mn-ea"/>
                <a:cs typeface="+mn-cs"/>
              </a:rPr>
              <a:t>) and lift them up as </a:t>
            </a:r>
            <a:r>
              <a:rPr lang="en-US" sz="1200" u="sng" kern="1200" dirty="0" smtClean="0">
                <a:solidFill>
                  <a:schemeClr val="tx1"/>
                </a:solidFill>
                <a:effectLst/>
                <a:latin typeface="+mn-lt"/>
                <a:ea typeface="+mn-ea"/>
                <a:cs typeface="+mn-cs"/>
              </a:rPr>
              <a:t>the most important things</a:t>
            </a:r>
            <a:r>
              <a:rPr lang="en-US" sz="1200" kern="1200" dirty="0" smtClean="0">
                <a:solidFill>
                  <a:schemeClr val="tx1"/>
                </a:solidFill>
                <a:effectLst/>
                <a:latin typeface="+mn-lt"/>
                <a:ea typeface="+mn-ea"/>
                <a:cs typeface="+mn-cs"/>
              </a:rPr>
              <a:t> in our lives.  But God desires that we keep our eyes on things that are eternal, and as He did with Paul, He will often bring suffering into our lives to clarify our focus (</a:t>
            </a:r>
            <a:r>
              <a:rPr lang="en-US" sz="1200" b="1" kern="1200" dirty="0" smtClean="0">
                <a:solidFill>
                  <a:schemeClr val="tx1"/>
                </a:solidFill>
                <a:effectLst/>
                <a:latin typeface="+mn-lt"/>
                <a:ea typeface="+mn-ea"/>
                <a:cs typeface="+mn-cs"/>
              </a:rPr>
              <a:t>Philippians 3:7,8</a:t>
            </a:r>
            <a:r>
              <a:rPr lang="en-US" sz="1200" kern="1200" dirty="0" smtClean="0">
                <a:solidFill>
                  <a:schemeClr val="tx1"/>
                </a:solidFill>
                <a:effectLst/>
                <a:latin typeface="+mn-lt"/>
                <a:ea typeface="+mn-ea"/>
                <a:cs typeface="+mn-cs"/>
              </a:rPr>
              <a:t>).  As a Christian, it should be our desire to be strong, firm, and steadfast (</a:t>
            </a:r>
            <a:r>
              <a:rPr lang="en-US" sz="1200" b="1" kern="1200" dirty="0" smtClean="0">
                <a:solidFill>
                  <a:schemeClr val="tx1"/>
                </a:solidFill>
                <a:effectLst/>
                <a:latin typeface="+mn-lt"/>
                <a:ea typeface="+mn-ea"/>
                <a:cs typeface="+mn-cs"/>
              </a:rPr>
              <a:t>1 Peter 5:10</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pPr>
              <a:spcAft>
                <a:spcPts val="1800"/>
              </a:spcAft>
            </a:pPr>
            <a:r>
              <a:rPr lang="en-US" i="1" dirty="0" smtClean="0"/>
              <a:t>“Indeed, I can say with complete truthfulness that everything I have learned in my 75 years in this world, everything that has truly enhanced and enlightened my existence, has been through affliction and not through happiness…”</a:t>
            </a:r>
            <a:r>
              <a:rPr lang="en-US" i="1" baseline="0" dirty="0" smtClean="0"/>
              <a:t>  </a:t>
            </a:r>
            <a:r>
              <a:rPr lang="en-US" dirty="0" smtClean="0"/>
              <a:t>Malcolm Muggeridge </a:t>
            </a:r>
          </a:p>
          <a:p>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effectLst/>
            </a:endParaRPr>
          </a:p>
        </p:txBody>
      </p:sp>
      <p:sp>
        <p:nvSpPr>
          <p:cNvPr id="4" name="Slide Number Placeholder 3"/>
          <p:cNvSpPr>
            <a:spLocks noGrp="1"/>
          </p:cNvSpPr>
          <p:nvPr>
            <p:ph type="sldNum" sz="quarter" idx="10"/>
          </p:nvPr>
        </p:nvSpPr>
        <p:spPr/>
        <p:txBody>
          <a:bodyPr/>
          <a:lstStyle/>
          <a:p>
            <a:fld id="{2B97DFB4-63C8-4B31-882B-EB1366A59433}" type="slidenum">
              <a:rPr lang="en-US" smtClean="0"/>
              <a:t>8</a:t>
            </a:fld>
            <a:endParaRPr lang="en-US"/>
          </a:p>
        </p:txBody>
      </p:sp>
    </p:spTree>
    <p:extLst>
      <p:ext uri="{BB962C8B-B14F-4D97-AF65-F5344CB8AC3E}">
        <p14:creationId xmlns:p14="http://schemas.microsoft.com/office/powerpoint/2010/main" val="3344446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Sometimes, we have no idea why we are suffering (</a:t>
            </a:r>
            <a:r>
              <a:rPr lang="en-US" sz="1200" u="sng" kern="1200" dirty="0" smtClean="0">
                <a:solidFill>
                  <a:schemeClr val="tx1"/>
                </a:solidFill>
                <a:effectLst/>
                <a:latin typeface="+mn-lt"/>
                <a:ea typeface="+mn-ea"/>
                <a:cs typeface="+mn-cs"/>
              </a:rPr>
              <a:t>reason 4</a:t>
            </a:r>
            <a:r>
              <a:rPr lang="en-US" sz="1200" kern="1200" dirty="0" smtClean="0">
                <a:solidFill>
                  <a:schemeClr val="tx1"/>
                </a:solidFill>
                <a:effectLst/>
                <a:latin typeface="+mn-lt"/>
                <a:ea typeface="+mn-ea"/>
                <a:cs typeface="+mn-cs"/>
              </a:rPr>
              <a:t>).  Let’s</a:t>
            </a:r>
            <a:r>
              <a:rPr lang="en-US" sz="1200" u="sng"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look at the Old Testament story of Job.  Job was a good guy, living a comfortable, religious life.  He feared God and stayed away from evil (</a:t>
            </a:r>
            <a:r>
              <a:rPr lang="en-US" sz="1200" b="1" kern="1200" dirty="0" smtClean="0">
                <a:solidFill>
                  <a:schemeClr val="tx1"/>
                </a:solidFill>
                <a:effectLst/>
                <a:latin typeface="+mn-lt"/>
                <a:ea typeface="+mn-ea"/>
                <a:cs typeface="+mn-cs"/>
              </a:rPr>
              <a:t>Job 1:1</a:t>
            </a:r>
            <a:r>
              <a:rPr lang="en-US" sz="1200" kern="1200" dirty="0" smtClean="0">
                <a:solidFill>
                  <a:schemeClr val="tx1"/>
                </a:solidFill>
                <a:effectLst/>
                <a:latin typeface="+mn-lt"/>
                <a:ea typeface="+mn-ea"/>
                <a:cs typeface="+mn-cs"/>
              </a:rPr>
              <a:t>).  But like the rest of us, he could not see into heaven where God dwells.  And in that unknown realm, God was interacting with Satan (</a:t>
            </a:r>
            <a:r>
              <a:rPr lang="en-US" sz="1200" b="1" kern="1200" dirty="0" smtClean="0">
                <a:solidFill>
                  <a:schemeClr val="tx1"/>
                </a:solidFill>
                <a:effectLst/>
                <a:latin typeface="+mn-lt"/>
                <a:ea typeface="+mn-ea"/>
                <a:cs typeface="+mn-cs"/>
              </a:rPr>
              <a:t>Job 1:8-11</a:t>
            </a:r>
            <a:r>
              <a:rPr lang="en-US" sz="1200" kern="1200" dirty="0" smtClean="0">
                <a:solidFill>
                  <a:schemeClr val="tx1"/>
                </a:solidFill>
                <a:effectLst/>
                <a:latin typeface="+mn-lt"/>
                <a:ea typeface="+mn-ea"/>
                <a:cs typeface="+mn-cs"/>
              </a:rPr>
              <a:t>).  </a:t>
            </a:r>
            <a:r>
              <a:rPr lang="en-US" sz="1200" dirty="0" smtClean="0">
                <a:effectLst/>
              </a:rPr>
              <a:t>Job was never told why he suffered – he only needed to trust that God is faithful and good.</a:t>
            </a:r>
            <a:endParaRPr lang="en-US" dirty="0" smtClean="0">
              <a:effectLst/>
            </a:endParaRPr>
          </a:p>
          <a:p>
            <a:r>
              <a:rPr lang="en-US" sz="1200" dirty="0" smtClean="0">
                <a:effectLst/>
              </a:rPr>
              <a:t> </a:t>
            </a:r>
            <a:endParaRPr lang="en-US" dirty="0" smtClean="0">
              <a:effectLst/>
            </a:endParaRPr>
          </a:p>
          <a:p>
            <a:r>
              <a:rPr lang="en-US" sz="1200" dirty="0" smtClean="0">
                <a:effectLst/>
              </a:rPr>
              <a:t>His friends came to help him, but like the followers of Jesus, they assumed that suffering was always the result of sin (</a:t>
            </a:r>
            <a:r>
              <a:rPr lang="en-US" sz="1200" u="sng" dirty="0" smtClean="0">
                <a:effectLst/>
              </a:rPr>
              <a:t>reason 1</a:t>
            </a:r>
            <a:r>
              <a:rPr lang="en-US" sz="1200" dirty="0" smtClean="0">
                <a:effectLst/>
              </a:rPr>
              <a:t>).  Because of this, even though they wanted to help, much of their counsel in the book is not correct.  Sometimes, the people we love can give very bad advice (</a:t>
            </a:r>
            <a:r>
              <a:rPr lang="en-US" sz="1200" b="1" dirty="0" smtClean="0">
                <a:effectLst/>
              </a:rPr>
              <a:t>Job 2:9</a:t>
            </a:r>
            <a:r>
              <a:rPr lang="en-US" sz="1200" dirty="0" smtClean="0">
                <a:effectLst/>
              </a:rPr>
              <a:t>), and we need to know God well enough to trust His promises in the Bible, even when they don’t make sense to us or anyone else.</a:t>
            </a:r>
            <a:endParaRPr lang="en-US" dirty="0" smtClean="0">
              <a:effectLst/>
            </a:endParaRPr>
          </a:p>
          <a:p>
            <a:r>
              <a:rPr lang="en-US" sz="1200" dirty="0" smtClean="0">
                <a:effectLst/>
              </a:rPr>
              <a:t> </a:t>
            </a:r>
            <a:endParaRPr lang="en-US" dirty="0" smtClean="0">
              <a:effectLst/>
            </a:endParaRPr>
          </a:p>
          <a:p>
            <a:r>
              <a:rPr lang="en-US" sz="1200" dirty="0" smtClean="0">
                <a:effectLst/>
              </a:rPr>
              <a:t>We should </a:t>
            </a:r>
            <a:r>
              <a:rPr lang="en-US" sz="1200" u="sng" dirty="0" smtClean="0">
                <a:effectLst/>
              </a:rPr>
              <a:t>always be ready</a:t>
            </a:r>
            <a:r>
              <a:rPr lang="en-US" sz="1200" dirty="0" smtClean="0">
                <a:effectLst/>
              </a:rPr>
              <a:t> for God to </a:t>
            </a:r>
            <a:r>
              <a:rPr lang="en-US" sz="1200" u="sng" dirty="0" smtClean="0">
                <a:effectLst/>
              </a:rPr>
              <a:t>totally change</a:t>
            </a:r>
            <a:r>
              <a:rPr lang="en-US" sz="1200" dirty="0" smtClean="0">
                <a:effectLst/>
              </a:rPr>
              <a:t> our plans.  There are times when everything seems to be going along smoothly, but then, your whole world turns upside down.  Job lived a comfortable life, but then one day, he found that his plans were shattered (</a:t>
            </a:r>
            <a:r>
              <a:rPr lang="en-US" sz="1200" b="1" dirty="0" smtClean="0">
                <a:effectLst/>
              </a:rPr>
              <a:t>Job 17:11</a:t>
            </a:r>
            <a:r>
              <a:rPr lang="en-US" sz="1200" dirty="0" smtClean="0">
                <a:effectLst/>
              </a:rPr>
              <a:t>).  But by the end of his difficult experience, he learned an important lesson (</a:t>
            </a:r>
            <a:r>
              <a:rPr lang="en-US" sz="1200" b="1" dirty="0" smtClean="0">
                <a:effectLst/>
              </a:rPr>
              <a:t>Job 42:2</a:t>
            </a:r>
            <a:r>
              <a:rPr lang="en-US" sz="1200" dirty="0" smtClean="0">
                <a:effectLst/>
              </a:rPr>
              <a:t>) – God does whatever He chooses, and whatever He chooses can be too wonderful for us to understand. Even though Job was “blameless,” when he finally got a view of the true God (</a:t>
            </a:r>
            <a:r>
              <a:rPr lang="en-US" sz="1200" b="1" dirty="0" smtClean="0">
                <a:effectLst/>
              </a:rPr>
              <a:t>Job 42:5,6</a:t>
            </a:r>
            <a:r>
              <a:rPr lang="en-US" sz="1200" dirty="0" smtClean="0">
                <a:effectLst/>
              </a:rPr>
              <a:t>), he proclaims that he despises himself and is undone.  In seeing God, he got a glimpse of himself and was devastated.</a:t>
            </a:r>
            <a:endParaRPr lang="en-US" dirty="0" smtClean="0">
              <a:effectLst/>
            </a:endParaRPr>
          </a:p>
        </p:txBody>
      </p:sp>
      <p:sp>
        <p:nvSpPr>
          <p:cNvPr id="4" name="Slide Number Placeholder 3"/>
          <p:cNvSpPr>
            <a:spLocks noGrp="1"/>
          </p:cNvSpPr>
          <p:nvPr>
            <p:ph type="sldNum" sz="quarter" idx="10"/>
          </p:nvPr>
        </p:nvSpPr>
        <p:spPr/>
        <p:txBody>
          <a:bodyPr/>
          <a:lstStyle/>
          <a:p>
            <a:fld id="{2B97DFB4-63C8-4B31-882B-EB1366A59433}" type="slidenum">
              <a:rPr lang="en-US" smtClean="0"/>
              <a:t>9</a:t>
            </a:fld>
            <a:endParaRPr lang="en-US"/>
          </a:p>
        </p:txBody>
      </p:sp>
    </p:spTree>
    <p:extLst>
      <p:ext uri="{BB962C8B-B14F-4D97-AF65-F5344CB8AC3E}">
        <p14:creationId xmlns:p14="http://schemas.microsoft.com/office/powerpoint/2010/main" val="3226010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Jesus did not deny the reality of suffering.  When faced with the suffering of people, He wept (</a:t>
            </a:r>
            <a:r>
              <a:rPr lang="en-US" sz="1200" b="1" kern="1200" dirty="0" smtClean="0">
                <a:solidFill>
                  <a:schemeClr val="tx1"/>
                </a:solidFill>
                <a:effectLst/>
                <a:latin typeface="+mn-lt"/>
                <a:ea typeface="+mn-ea"/>
                <a:cs typeface="+mn-cs"/>
              </a:rPr>
              <a:t>John 11:33-36</a:t>
            </a:r>
            <a:r>
              <a:rPr lang="en-US" sz="1200" kern="1200" dirty="0" smtClean="0">
                <a:solidFill>
                  <a:schemeClr val="tx1"/>
                </a:solidFill>
                <a:effectLst/>
                <a:latin typeface="+mn-lt"/>
                <a:ea typeface="+mn-ea"/>
                <a:cs typeface="+mn-cs"/>
              </a:rPr>
              <a:t>).  And in the end, Jesus provided the ultimate example of the plan of God in the midst of pain and suffering.  God allowed Jesus to endure the greatest amount of suffering (</a:t>
            </a:r>
            <a:r>
              <a:rPr lang="en-US" sz="1200" b="1" kern="1200" dirty="0" smtClean="0">
                <a:solidFill>
                  <a:schemeClr val="tx1"/>
                </a:solidFill>
                <a:effectLst/>
                <a:latin typeface="+mn-lt"/>
                <a:ea typeface="+mn-ea"/>
                <a:cs typeface="+mn-cs"/>
              </a:rPr>
              <a:t>Acts 2:23</a:t>
            </a:r>
            <a:r>
              <a:rPr lang="en-US" sz="1200" kern="1200" dirty="0" smtClean="0">
                <a:solidFill>
                  <a:schemeClr val="tx1"/>
                </a:solidFill>
                <a:effectLst/>
                <a:latin typeface="+mn-lt"/>
                <a:ea typeface="+mn-ea"/>
                <a:cs typeface="+mn-cs"/>
              </a:rPr>
              <a:t>), turning it into the greatest blessing the world has ever experienced.  What will He do with your suffering? </a:t>
            </a:r>
            <a:endParaRPr lang="en-US" dirty="0" smtClean="0">
              <a:effectLst/>
            </a:endParaRPr>
          </a:p>
        </p:txBody>
      </p:sp>
      <p:sp>
        <p:nvSpPr>
          <p:cNvPr id="4" name="Slide Number Placeholder 3"/>
          <p:cNvSpPr>
            <a:spLocks noGrp="1"/>
          </p:cNvSpPr>
          <p:nvPr>
            <p:ph type="sldNum" sz="quarter" idx="10"/>
          </p:nvPr>
        </p:nvSpPr>
        <p:spPr/>
        <p:txBody>
          <a:bodyPr/>
          <a:lstStyle/>
          <a:p>
            <a:fld id="{2B97DFB4-63C8-4B31-882B-EB1366A59433}" type="slidenum">
              <a:rPr lang="en-US" smtClean="0"/>
              <a:t>10</a:t>
            </a:fld>
            <a:endParaRPr lang="en-US"/>
          </a:p>
        </p:txBody>
      </p:sp>
    </p:spTree>
    <p:extLst>
      <p:ext uri="{BB962C8B-B14F-4D97-AF65-F5344CB8AC3E}">
        <p14:creationId xmlns:p14="http://schemas.microsoft.com/office/powerpoint/2010/main" val="1171221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270BD6-0B31-4A1B-A7D7-F0F5B08D5DAF}" type="datetimeFigureOut">
              <a:rPr lang="en-US" smtClean="0"/>
              <a:t>10/31/2020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844A79-BACD-479F-916F-FCA70F6E0A04}" type="slidenum">
              <a:rPr lang="en-US" smtClean="0"/>
              <a:t>‹#›</a:t>
            </a:fld>
            <a:endParaRPr lang="en-US"/>
          </a:p>
        </p:txBody>
      </p:sp>
    </p:spTree>
    <p:extLst>
      <p:ext uri="{BB962C8B-B14F-4D97-AF65-F5344CB8AC3E}">
        <p14:creationId xmlns:p14="http://schemas.microsoft.com/office/powerpoint/2010/main" val="1419401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70BD6-0B31-4A1B-A7D7-F0F5B08D5DAF}" type="datetimeFigureOut">
              <a:rPr lang="en-US" smtClean="0"/>
              <a:t>10/31/2020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844A79-BACD-479F-916F-FCA70F6E0A04}" type="slidenum">
              <a:rPr lang="en-US" smtClean="0"/>
              <a:t>‹#›</a:t>
            </a:fld>
            <a:endParaRPr lang="en-US"/>
          </a:p>
        </p:txBody>
      </p:sp>
    </p:spTree>
    <p:extLst>
      <p:ext uri="{BB962C8B-B14F-4D97-AF65-F5344CB8AC3E}">
        <p14:creationId xmlns:p14="http://schemas.microsoft.com/office/powerpoint/2010/main" val="648462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70BD6-0B31-4A1B-A7D7-F0F5B08D5DAF}" type="datetimeFigureOut">
              <a:rPr lang="en-US" smtClean="0"/>
              <a:t>10/31/2020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844A79-BACD-479F-916F-FCA70F6E0A04}" type="slidenum">
              <a:rPr lang="en-US" smtClean="0"/>
              <a:t>‹#›</a:t>
            </a:fld>
            <a:endParaRPr lang="en-US"/>
          </a:p>
        </p:txBody>
      </p:sp>
    </p:spTree>
    <p:extLst>
      <p:ext uri="{BB962C8B-B14F-4D97-AF65-F5344CB8AC3E}">
        <p14:creationId xmlns:p14="http://schemas.microsoft.com/office/powerpoint/2010/main" val="1017183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70BD6-0B31-4A1B-A7D7-F0F5B08D5DAF}" type="datetimeFigureOut">
              <a:rPr lang="en-US" smtClean="0"/>
              <a:t>10/31/2020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844A79-BACD-479F-916F-FCA70F6E0A04}" type="slidenum">
              <a:rPr lang="en-US" smtClean="0"/>
              <a:t>‹#›</a:t>
            </a:fld>
            <a:endParaRPr lang="en-US"/>
          </a:p>
        </p:txBody>
      </p:sp>
    </p:spTree>
    <p:extLst>
      <p:ext uri="{BB962C8B-B14F-4D97-AF65-F5344CB8AC3E}">
        <p14:creationId xmlns:p14="http://schemas.microsoft.com/office/powerpoint/2010/main" val="1726106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270BD6-0B31-4A1B-A7D7-F0F5B08D5DAF}" type="datetimeFigureOut">
              <a:rPr lang="en-US" smtClean="0"/>
              <a:t>10/31/2020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844A79-BACD-479F-916F-FCA70F6E0A04}" type="slidenum">
              <a:rPr lang="en-US" smtClean="0"/>
              <a:t>‹#›</a:t>
            </a:fld>
            <a:endParaRPr lang="en-US"/>
          </a:p>
        </p:txBody>
      </p:sp>
    </p:spTree>
    <p:extLst>
      <p:ext uri="{BB962C8B-B14F-4D97-AF65-F5344CB8AC3E}">
        <p14:creationId xmlns:p14="http://schemas.microsoft.com/office/powerpoint/2010/main" val="100699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270BD6-0B31-4A1B-A7D7-F0F5B08D5DAF}" type="datetimeFigureOut">
              <a:rPr lang="en-US" smtClean="0"/>
              <a:t>10/31/2020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844A79-BACD-479F-916F-FCA70F6E0A04}" type="slidenum">
              <a:rPr lang="en-US" smtClean="0"/>
              <a:t>‹#›</a:t>
            </a:fld>
            <a:endParaRPr lang="en-US"/>
          </a:p>
        </p:txBody>
      </p:sp>
    </p:spTree>
    <p:extLst>
      <p:ext uri="{BB962C8B-B14F-4D97-AF65-F5344CB8AC3E}">
        <p14:creationId xmlns:p14="http://schemas.microsoft.com/office/powerpoint/2010/main" val="245989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270BD6-0B31-4A1B-A7D7-F0F5B08D5DAF}" type="datetimeFigureOut">
              <a:rPr lang="en-US" smtClean="0"/>
              <a:t>10/31/2020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844A79-BACD-479F-916F-FCA70F6E0A04}" type="slidenum">
              <a:rPr lang="en-US" smtClean="0"/>
              <a:t>‹#›</a:t>
            </a:fld>
            <a:endParaRPr lang="en-US"/>
          </a:p>
        </p:txBody>
      </p:sp>
    </p:spTree>
    <p:extLst>
      <p:ext uri="{BB962C8B-B14F-4D97-AF65-F5344CB8AC3E}">
        <p14:creationId xmlns:p14="http://schemas.microsoft.com/office/powerpoint/2010/main" val="524919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270BD6-0B31-4A1B-A7D7-F0F5B08D5DAF}" type="datetimeFigureOut">
              <a:rPr lang="en-US" smtClean="0"/>
              <a:t>10/31/2020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844A79-BACD-479F-916F-FCA70F6E0A04}" type="slidenum">
              <a:rPr lang="en-US" smtClean="0"/>
              <a:t>‹#›</a:t>
            </a:fld>
            <a:endParaRPr lang="en-US"/>
          </a:p>
        </p:txBody>
      </p:sp>
    </p:spTree>
    <p:extLst>
      <p:ext uri="{BB962C8B-B14F-4D97-AF65-F5344CB8AC3E}">
        <p14:creationId xmlns:p14="http://schemas.microsoft.com/office/powerpoint/2010/main" val="3304496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70BD6-0B31-4A1B-A7D7-F0F5B08D5DAF}" type="datetimeFigureOut">
              <a:rPr lang="en-US" smtClean="0"/>
              <a:t>10/31/2020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844A79-BACD-479F-916F-FCA70F6E0A04}" type="slidenum">
              <a:rPr lang="en-US" smtClean="0"/>
              <a:t>‹#›</a:t>
            </a:fld>
            <a:endParaRPr lang="en-US"/>
          </a:p>
        </p:txBody>
      </p:sp>
    </p:spTree>
    <p:extLst>
      <p:ext uri="{BB962C8B-B14F-4D97-AF65-F5344CB8AC3E}">
        <p14:creationId xmlns:p14="http://schemas.microsoft.com/office/powerpoint/2010/main" val="4170952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70BD6-0B31-4A1B-A7D7-F0F5B08D5DAF}" type="datetimeFigureOut">
              <a:rPr lang="en-US" smtClean="0"/>
              <a:t>10/31/2020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844A79-BACD-479F-916F-FCA70F6E0A04}" type="slidenum">
              <a:rPr lang="en-US" smtClean="0"/>
              <a:t>‹#›</a:t>
            </a:fld>
            <a:endParaRPr lang="en-US"/>
          </a:p>
        </p:txBody>
      </p:sp>
    </p:spTree>
    <p:extLst>
      <p:ext uri="{BB962C8B-B14F-4D97-AF65-F5344CB8AC3E}">
        <p14:creationId xmlns:p14="http://schemas.microsoft.com/office/powerpoint/2010/main" val="229367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70BD6-0B31-4A1B-A7D7-F0F5B08D5DAF}" type="datetimeFigureOut">
              <a:rPr lang="en-US" smtClean="0"/>
              <a:t>10/31/2020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844A79-BACD-479F-916F-FCA70F6E0A04}" type="slidenum">
              <a:rPr lang="en-US" smtClean="0"/>
              <a:t>‹#›</a:t>
            </a:fld>
            <a:endParaRPr lang="en-US"/>
          </a:p>
        </p:txBody>
      </p:sp>
    </p:spTree>
    <p:extLst>
      <p:ext uri="{BB962C8B-B14F-4D97-AF65-F5344CB8AC3E}">
        <p14:creationId xmlns:p14="http://schemas.microsoft.com/office/powerpoint/2010/main" val="3653494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270BD6-0B31-4A1B-A7D7-F0F5B08D5DAF}" type="datetimeFigureOut">
              <a:rPr lang="en-US" smtClean="0"/>
              <a:t>10/31/2020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844A79-BACD-479F-916F-FCA70F6E0A04}" type="slidenum">
              <a:rPr lang="en-US" smtClean="0"/>
              <a:t>‹#›</a:t>
            </a:fld>
            <a:endParaRPr lang="en-US"/>
          </a:p>
        </p:txBody>
      </p:sp>
    </p:spTree>
    <p:extLst>
      <p:ext uri="{BB962C8B-B14F-4D97-AF65-F5344CB8AC3E}">
        <p14:creationId xmlns:p14="http://schemas.microsoft.com/office/powerpoint/2010/main" val="637964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905000"/>
            <a:ext cx="8839200" cy="1470025"/>
          </a:xfrm>
        </p:spPr>
        <p:txBody>
          <a:bodyPr>
            <a:normAutofit/>
          </a:bodyPr>
          <a:lstStyle/>
          <a:p>
            <a:r>
              <a:rPr lang="en-US" sz="4800" b="1" dirty="0" smtClean="0"/>
              <a:t>Thoughts about Suffering</a:t>
            </a:r>
            <a:endParaRPr lang="en-US" sz="4800" b="1" dirty="0"/>
          </a:p>
        </p:txBody>
      </p:sp>
      <p:sp>
        <p:nvSpPr>
          <p:cNvPr id="3" name="Subtitle 2"/>
          <p:cNvSpPr>
            <a:spLocks noGrp="1"/>
          </p:cNvSpPr>
          <p:nvPr>
            <p:ph type="subTitle" idx="1"/>
          </p:nvPr>
        </p:nvSpPr>
        <p:spPr/>
        <p:txBody>
          <a:bodyPr/>
          <a:lstStyle/>
          <a:p>
            <a:r>
              <a:rPr lang="en-US" dirty="0" smtClean="0"/>
              <a:t>If God is good, why do we suffer?</a:t>
            </a:r>
            <a:endParaRPr lang="en-US" dirty="0"/>
          </a:p>
        </p:txBody>
      </p:sp>
    </p:spTree>
    <p:extLst>
      <p:ext uri="{BB962C8B-B14F-4D97-AF65-F5344CB8AC3E}">
        <p14:creationId xmlns:p14="http://schemas.microsoft.com/office/powerpoint/2010/main" val="1237039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76200"/>
            <a:ext cx="8915400" cy="1143000"/>
          </a:xfrm>
        </p:spPr>
        <p:txBody>
          <a:bodyPr>
            <a:normAutofit/>
          </a:bodyPr>
          <a:lstStyle/>
          <a:p>
            <a:r>
              <a:rPr lang="en-US" u="sng" dirty="0" smtClean="0"/>
              <a:t>Things to remember when suffering:</a:t>
            </a:r>
          </a:p>
        </p:txBody>
      </p:sp>
      <p:sp>
        <p:nvSpPr>
          <p:cNvPr id="3" name="Content Placeholder 2"/>
          <p:cNvSpPr>
            <a:spLocks noGrp="1"/>
          </p:cNvSpPr>
          <p:nvPr>
            <p:ph idx="1"/>
          </p:nvPr>
        </p:nvSpPr>
        <p:spPr>
          <a:xfrm>
            <a:off x="0" y="1066800"/>
            <a:ext cx="8991600" cy="5334001"/>
          </a:xfrm>
        </p:spPr>
        <p:txBody>
          <a:bodyPr>
            <a:normAutofit/>
          </a:bodyPr>
          <a:lstStyle/>
          <a:p>
            <a:pPr>
              <a:spcAft>
                <a:spcPts val="1800"/>
              </a:spcAft>
            </a:pPr>
            <a:r>
              <a:rPr lang="en-US" b="1" dirty="0" smtClean="0"/>
              <a:t>Isaiah 53:3</a:t>
            </a:r>
            <a:r>
              <a:rPr lang="en-US" dirty="0" smtClean="0"/>
              <a:t>  Jesus is fully aware of your suffering and sorrows</a:t>
            </a:r>
          </a:p>
          <a:p>
            <a:pPr>
              <a:spcAft>
                <a:spcPts val="1800"/>
              </a:spcAft>
            </a:pPr>
            <a:r>
              <a:rPr lang="en-US" b="1" dirty="0"/>
              <a:t>John 11:33-36 </a:t>
            </a:r>
            <a:r>
              <a:rPr lang="en-US" b="1" dirty="0" smtClean="0"/>
              <a:t> </a:t>
            </a:r>
            <a:r>
              <a:rPr lang="en-US" dirty="0" smtClean="0"/>
              <a:t>He personally experienced the sufferings of people like us and wept</a:t>
            </a:r>
          </a:p>
          <a:p>
            <a:pPr>
              <a:spcAft>
                <a:spcPts val="1800"/>
              </a:spcAft>
            </a:pPr>
            <a:r>
              <a:rPr lang="en-US" b="1" dirty="0" smtClean="0"/>
              <a:t>Matthew 27:46</a:t>
            </a:r>
            <a:r>
              <a:rPr lang="en-US" dirty="0" smtClean="0"/>
              <a:t>  Jesus is the only one who truly suffered separation from God (Hebrews 13:5)</a:t>
            </a:r>
          </a:p>
          <a:p>
            <a:pPr>
              <a:spcBef>
                <a:spcPts val="1800"/>
              </a:spcBef>
              <a:spcAft>
                <a:spcPts val="600"/>
              </a:spcAft>
            </a:pPr>
            <a:r>
              <a:rPr lang="en-US" b="1" dirty="0" smtClean="0"/>
              <a:t>Acts 2:23,24  </a:t>
            </a:r>
            <a:r>
              <a:rPr lang="en-US" dirty="0" smtClean="0"/>
              <a:t>God planned for the greatest act of suffering into the greatest blessing in the universe</a:t>
            </a:r>
          </a:p>
        </p:txBody>
      </p:sp>
    </p:spTree>
    <p:extLst>
      <p:ext uri="{BB962C8B-B14F-4D97-AF65-F5344CB8AC3E}">
        <p14:creationId xmlns:p14="http://schemas.microsoft.com/office/powerpoint/2010/main" val="2545736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76200"/>
            <a:ext cx="8915400" cy="1143000"/>
          </a:xfrm>
        </p:spPr>
        <p:txBody>
          <a:bodyPr>
            <a:normAutofit/>
          </a:bodyPr>
          <a:lstStyle/>
          <a:p>
            <a:r>
              <a:rPr lang="en-US" u="sng" dirty="0" smtClean="0"/>
              <a:t>Things to remember when suffering:</a:t>
            </a:r>
          </a:p>
        </p:txBody>
      </p:sp>
      <p:sp>
        <p:nvSpPr>
          <p:cNvPr id="3" name="Content Placeholder 2"/>
          <p:cNvSpPr>
            <a:spLocks noGrp="1"/>
          </p:cNvSpPr>
          <p:nvPr>
            <p:ph idx="1"/>
          </p:nvPr>
        </p:nvSpPr>
        <p:spPr>
          <a:xfrm>
            <a:off x="0" y="1066800"/>
            <a:ext cx="8991600" cy="5334001"/>
          </a:xfrm>
        </p:spPr>
        <p:txBody>
          <a:bodyPr>
            <a:normAutofit lnSpcReduction="10000"/>
          </a:bodyPr>
          <a:lstStyle/>
          <a:p>
            <a:pPr>
              <a:spcAft>
                <a:spcPts val="1800"/>
              </a:spcAft>
            </a:pPr>
            <a:r>
              <a:rPr lang="en-US" dirty="0" smtClean="0"/>
              <a:t>Examine your heart for sin to confess (</a:t>
            </a:r>
            <a:r>
              <a:rPr lang="en-US" b="1" dirty="0" smtClean="0"/>
              <a:t>Psalm 139:23,24)</a:t>
            </a:r>
          </a:p>
          <a:p>
            <a:pPr marL="0" indent="0">
              <a:spcAft>
                <a:spcPts val="600"/>
              </a:spcAft>
              <a:buNone/>
            </a:pPr>
            <a:r>
              <a:rPr lang="en-US" u="sng" dirty="0" smtClean="0"/>
              <a:t>Remember these facts</a:t>
            </a:r>
            <a:r>
              <a:rPr lang="en-US" b="1" dirty="0" smtClean="0"/>
              <a:t>:</a:t>
            </a:r>
          </a:p>
          <a:p>
            <a:pPr marL="914400" lvl="1" indent="-514350">
              <a:spcAft>
                <a:spcPts val="600"/>
              </a:spcAft>
              <a:buFont typeface="+mj-lt"/>
              <a:buAutoNum type="arabicPeriod"/>
            </a:pPr>
            <a:r>
              <a:rPr lang="en-US" dirty="0" smtClean="0"/>
              <a:t>He is with you – </a:t>
            </a:r>
            <a:r>
              <a:rPr lang="en-US" b="1" dirty="0" err="1" smtClean="0"/>
              <a:t>Deut</a:t>
            </a:r>
            <a:r>
              <a:rPr lang="en-US" b="1" dirty="0" smtClean="0"/>
              <a:t> 31:8; Hebrews 13:5</a:t>
            </a:r>
          </a:p>
          <a:p>
            <a:pPr marL="914400" lvl="1" indent="-514350">
              <a:spcAft>
                <a:spcPts val="600"/>
              </a:spcAft>
              <a:buFont typeface="+mj-lt"/>
              <a:buAutoNum type="arabicPeriod"/>
            </a:pPr>
            <a:r>
              <a:rPr lang="en-US" dirty="0" smtClean="0"/>
              <a:t>He hears you – </a:t>
            </a:r>
            <a:r>
              <a:rPr lang="en-US" b="1" dirty="0" err="1" smtClean="0"/>
              <a:t>Deut</a:t>
            </a:r>
            <a:r>
              <a:rPr lang="en-US" b="1" dirty="0" smtClean="0"/>
              <a:t> 4:7; 1 John 5:14,15</a:t>
            </a:r>
          </a:p>
          <a:p>
            <a:pPr marL="914400" lvl="1" indent="-514350">
              <a:spcAft>
                <a:spcPts val="600"/>
              </a:spcAft>
              <a:buFont typeface="+mj-lt"/>
              <a:buAutoNum type="arabicPeriod"/>
            </a:pPr>
            <a:r>
              <a:rPr lang="en-US" dirty="0" smtClean="0"/>
              <a:t>He loves you – </a:t>
            </a:r>
            <a:r>
              <a:rPr lang="en-US" b="1" dirty="0" err="1" smtClean="0"/>
              <a:t>Deut</a:t>
            </a:r>
            <a:r>
              <a:rPr lang="en-US" b="1" dirty="0" smtClean="0"/>
              <a:t> 4:37, 10:18;  Romans 8:38,39; John 11:33-36 </a:t>
            </a:r>
            <a:endParaRPr lang="en-US" b="1" dirty="0" smtClean="0"/>
          </a:p>
          <a:p>
            <a:pPr marL="914400" lvl="1" indent="-514350">
              <a:spcAft>
                <a:spcPts val="600"/>
              </a:spcAft>
              <a:buFont typeface="+mj-lt"/>
              <a:buAutoNum type="arabicPeriod"/>
            </a:pPr>
            <a:r>
              <a:rPr lang="en-US" dirty="0" smtClean="0"/>
              <a:t>Your </a:t>
            </a:r>
            <a:r>
              <a:rPr lang="en-US" dirty="0"/>
              <a:t>suffering is light, momentary, and has an eternal </a:t>
            </a:r>
            <a:r>
              <a:rPr lang="en-US" dirty="0" smtClean="0"/>
              <a:t>purpose – </a:t>
            </a:r>
            <a:r>
              <a:rPr lang="en-US" b="1" dirty="0" smtClean="0"/>
              <a:t>2 </a:t>
            </a:r>
            <a:r>
              <a:rPr lang="en-US" b="1" dirty="0"/>
              <a:t>Corinthians 4:16-18</a:t>
            </a:r>
            <a:endParaRPr lang="en-US" dirty="0"/>
          </a:p>
          <a:p>
            <a:pPr marL="914400" lvl="1" indent="-514350">
              <a:spcAft>
                <a:spcPts val="600"/>
              </a:spcAft>
              <a:buFont typeface="+mj-lt"/>
              <a:buAutoNum type="arabicPeriod"/>
            </a:pPr>
            <a:r>
              <a:rPr lang="en-US" dirty="0" smtClean="0"/>
              <a:t>His story is </a:t>
            </a:r>
            <a:r>
              <a:rPr lang="en-US" dirty="0" smtClean="0"/>
              <a:t>at the center –</a:t>
            </a:r>
            <a:r>
              <a:rPr lang="en-US" b="1" dirty="0" smtClean="0"/>
              <a:t> Revelation 5:11-13</a:t>
            </a:r>
            <a:endParaRPr lang="en-US" b="1" dirty="0"/>
          </a:p>
        </p:txBody>
      </p:sp>
    </p:spTree>
    <p:extLst>
      <p:ext uri="{BB962C8B-B14F-4D97-AF65-F5344CB8AC3E}">
        <p14:creationId xmlns:p14="http://schemas.microsoft.com/office/powerpoint/2010/main" val="409505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rmAutofit/>
          </a:bodyPr>
          <a:lstStyle/>
          <a:p>
            <a:r>
              <a:rPr lang="en-US" u="sng" dirty="0" smtClean="0"/>
              <a:t>Knowing You</a:t>
            </a:r>
            <a:r>
              <a:rPr lang="en-US" sz="2400" dirty="0" smtClean="0"/>
              <a:t>  (by Graham Kendrick)</a:t>
            </a:r>
            <a:endParaRPr lang="en-US" dirty="0"/>
          </a:p>
        </p:txBody>
      </p:sp>
      <p:sp>
        <p:nvSpPr>
          <p:cNvPr id="3" name="Content Placeholder 2"/>
          <p:cNvSpPr>
            <a:spLocks noGrp="1"/>
          </p:cNvSpPr>
          <p:nvPr>
            <p:ph idx="1"/>
          </p:nvPr>
        </p:nvSpPr>
        <p:spPr>
          <a:xfrm>
            <a:off x="228600" y="838200"/>
            <a:ext cx="4419600" cy="5791200"/>
          </a:xfrm>
        </p:spPr>
        <p:txBody>
          <a:bodyPr>
            <a:normAutofit fontScale="55000" lnSpcReduction="20000"/>
          </a:bodyPr>
          <a:lstStyle/>
          <a:p>
            <a:pPr marL="0" indent="0">
              <a:buNone/>
            </a:pPr>
            <a:r>
              <a:rPr lang="en-US" u="sng" dirty="0"/>
              <a:t>Verse 1</a:t>
            </a:r>
            <a:r>
              <a:rPr lang="en-US" dirty="0"/>
              <a:t>:</a:t>
            </a:r>
          </a:p>
          <a:p>
            <a:pPr marL="0" indent="0">
              <a:buNone/>
            </a:pPr>
            <a:r>
              <a:rPr lang="en-US" dirty="0"/>
              <a:t>All I once held dear, built my life upon, </a:t>
            </a:r>
            <a:br>
              <a:rPr lang="en-US" dirty="0"/>
            </a:br>
            <a:r>
              <a:rPr lang="en-US" dirty="0"/>
              <a:t>All this world reveres and wars to own, </a:t>
            </a:r>
            <a:br>
              <a:rPr lang="en-US" dirty="0"/>
            </a:br>
            <a:r>
              <a:rPr lang="en-US" dirty="0"/>
              <a:t>All I once thought gain I have counted loss, </a:t>
            </a:r>
            <a:br>
              <a:rPr lang="en-US" dirty="0"/>
            </a:br>
            <a:r>
              <a:rPr lang="en-US" dirty="0"/>
              <a:t>Spent and worthless now compared to this</a:t>
            </a:r>
          </a:p>
          <a:p>
            <a:pPr marL="0" indent="0">
              <a:buNone/>
            </a:pPr>
            <a:r>
              <a:rPr lang="en-US" dirty="0"/>
              <a:t> </a:t>
            </a:r>
          </a:p>
          <a:p>
            <a:pPr marL="0" indent="0">
              <a:buNone/>
            </a:pPr>
            <a:r>
              <a:rPr lang="en-US" u="sng" dirty="0"/>
              <a:t>Chorus</a:t>
            </a:r>
            <a:r>
              <a:rPr lang="en-US" dirty="0"/>
              <a:t>:</a:t>
            </a:r>
            <a:br>
              <a:rPr lang="en-US" dirty="0"/>
            </a:br>
            <a:r>
              <a:rPr lang="en-US" dirty="0"/>
              <a:t>Knowing You, Jesus, knowing You</a:t>
            </a:r>
            <a:br>
              <a:rPr lang="en-US" dirty="0"/>
            </a:br>
            <a:r>
              <a:rPr lang="en-US" dirty="0"/>
              <a:t>There is no greater thing</a:t>
            </a:r>
            <a:br>
              <a:rPr lang="en-US" dirty="0"/>
            </a:br>
            <a:r>
              <a:rPr lang="en-US" dirty="0"/>
              <a:t>You're my all, You're the best</a:t>
            </a:r>
            <a:br>
              <a:rPr lang="en-US" dirty="0"/>
            </a:br>
            <a:r>
              <a:rPr lang="en-US" dirty="0"/>
              <a:t>You're my joy, my righteousness</a:t>
            </a:r>
            <a:br>
              <a:rPr lang="en-US" dirty="0"/>
            </a:br>
            <a:r>
              <a:rPr lang="en-US" dirty="0"/>
              <a:t>And I love You, Lord</a:t>
            </a:r>
          </a:p>
          <a:p>
            <a:pPr marL="0" indent="0">
              <a:buNone/>
            </a:pPr>
            <a:r>
              <a:rPr lang="en-US" dirty="0"/>
              <a:t> </a:t>
            </a:r>
          </a:p>
          <a:p>
            <a:pPr marL="0" indent="0">
              <a:buNone/>
            </a:pPr>
            <a:r>
              <a:rPr lang="en-US" u="sng" dirty="0"/>
              <a:t>Verse 2</a:t>
            </a:r>
            <a:r>
              <a:rPr lang="en-US" dirty="0"/>
              <a:t>:</a:t>
            </a:r>
            <a:br>
              <a:rPr lang="en-US" dirty="0"/>
            </a:br>
            <a:r>
              <a:rPr lang="en-US" dirty="0"/>
              <a:t>Now my heart's desire is to know You more</a:t>
            </a:r>
            <a:br>
              <a:rPr lang="en-US" dirty="0"/>
            </a:br>
            <a:r>
              <a:rPr lang="en-US" dirty="0"/>
              <a:t>To be found in You and known as Yours</a:t>
            </a:r>
            <a:br>
              <a:rPr lang="en-US" dirty="0"/>
            </a:br>
            <a:r>
              <a:rPr lang="en-US" dirty="0"/>
              <a:t>To possess by faith what I could not earn</a:t>
            </a:r>
            <a:br>
              <a:rPr lang="en-US" dirty="0"/>
            </a:br>
            <a:r>
              <a:rPr lang="en-US" dirty="0"/>
              <a:t>All surpassing gift of righteousness</a:t>
            </a:r>
          </a:p>
          <a:p>
            <a:pPr marL="0" indent="0">
              <a:buNone/>
            </a:pPr>
            <a:r>
              <a:rPr lang="en-US" dirty="0"/>
              <a:t> </a:t>
            </a:r>
          </a:p>
          <a:p>
            <a:pPr marL="0" indent="0">
              <a:buNone/>
            </a:pPr>
            <a:r>
              <a:rPr lang="en-US" u="sng" dirty="0"/>
              <a:t>Verse 3</a:t>
            </a:r>
            <a:r>
              <a:rPr lang="en-US" dirty="0"/>
              <a:t>:</a:t>
            </a:r>
            <a:br>
              <a:rPr lang="en-US" dirty="0"/>
            </a:br>
            <a:r>
              <a:rPr lang="en-US" dirty="0"/>
              <a:t>Oh, to know the </a:t>
            </a:r>
            <a:r>
              <a:rPr lang="en-US" dirty="0" err="1"/>
              <a:t>pow'r</a:t>
            </a:r>
            <a:r>
              <a:rPr lang="en-US" dirty="0"/>
              <a:t> of Your risen life</a:t>
            </a:r>
            <a:br>
              <a:rPr lang="en-US" dirty="0"/>
            </a:br>
            <a:r>
              <a:rPr lang="en-US" dirty="0"/>
              <a:t>And to know You in Your suffering</a:t>
            </a:r>
            <a:br>
              <a:rPr lang="en-US" dirty="0"/>
            </a:br>
            <a:r>
              <a:rPr lang="en-US" dirty="0"/>
              <a:t>To become like You in Your death, My Lord</a:t>
            </a:r>
            <a:br>
              <a:rPr lang="en-US" dirty="0"/>
            </a:br>
            <a:r>
              <a:rPr lang="en-US" dirty="0"/>
              <a:t>So with You to live and never die</a:t>
            </a:r>
          </a:p>
        </p:txBody>
      </p:sp>
      <p:sp>
        <p:nvSpPr>
          <p:cNvPr id="4" name="TextBox 3"/>
          <p:cNvSpPr txBox="1"/>
          <p:nvPr/>
        </p:nvSpPr>
        <p:spPr>
          <a:xfrm>
            <a:off x="5029200" y="838200"/>
            <a:ext cx="3581400" cy="5909310"/>
          </a:xfrm>
          <a:prstGeom prst="rect">
            <a:avLst/>
          </a:prstGeom>
          <a:noFill/>
        </p:spPr>
        <p:txBody>
          <a:bodyPr wrap="square" rtlCol="0">
            <a:spAutoFit/>
          </a:bodyPr>
          <a:lstStyle/>
          <a:p>
            <a:r>
              <a:rPr lang="en-US" sz="1600" u="sng" dirty="0"/>
              <a:t>Verse 1</a:t>
            </a:r>
            <a:r>
              <a:rPr lang="en-US" sz="1600" dirty="0"/>
              <a:t>:</a:t>
            </a:r>
            <a:br>
              <a:rPr lang="en-US" sz="1600" dirty="0"/>
            </a:br>
            <a:r>
              <a:rPr lang="zh-CN" altLang="en-US" sz="1600" dirty="0"/>
              <a:t>前我心宝贵 世上的虚荣</a:t>
            </a:r>
            <a:r>
              <a:rPr lang="en-US" sz="1600" dirty="0"/>
              <a:t>   </a:t>
            </a:r>
          </a:p>
          <a:p>
            <a:r>
              <a:rPr lang="zh-CN" altLang="en-US" sz="1600" dirty="0"/>
              <a:t>今生的骄傲 高举自我</a:t>
            </a:r>
            <a:endParaRPr lang="en-US" sz="1600" dirty="0"/>
          </a:p>
          <a:p>
            <a:r>
              <a:rPr lang="zh-CN" altLang="en-US" sz="1600" dirty="0"/>
              <a:t>今为主耶稣 将万事丢弃</a:t>
            </a:r>
            <a:r>
              <a:rPr lang="en-US" sz="1600" dirty="0"/>
              <a:t>   </a:t>
            </a:r>
          </a:p>
          <a:p>
            <a:r>
              <a:rPr lang="zh-CN" altLang="en-US" sz="1600" dirty="0"/>
              <a:t>前我心宝贵 尽作有损</a:t>
            </a:r>
            <a:r>
              <a:rPr lang="en-US" sz="1600" dirty="0"/>
              <a:t/>
            </a:r>
            <a:br>
              <a:rPr lang="en-US" sz="1600" dirty="0"/>
            </a:br>
            <a:r>
              <a:rPr lang="en-US" sz="1600" dirty="0"/>
              <a:t/>
            </a:r>
            <a:br>
              <a:rPr lang="en-US" sz="1600" dirty="0"/>
            </a:br>
            <a:r>
              <a:rPr lang="en-US" sz="1600" u="sng" dirty="0"/>
              <a:t>Chorus:</a:t>
            </a:r>
            <a:r>
              <a:rPr lang="en-US" sz="1600" dirty="0"/>
              <a:t/>
            </a:r>
            <a:br>
              <a:rPr lang="en-US" sz="1600" dirty="0"/>
            </a:br>
            <a:r>
              <a:rPr lang="zh-CN" altLang="en-US" sz="1600" dirty="0"/>
              <a:t>认识祢 耶稣 认识你</a:t>
            </a:r>
            <a:r>
              <a:rPr lang="en-US" sz="1600" dirty="0"/>
              <a:t>      </a:t>
            </a:r>
          </a:p>
          <a:p>
            <a:r>
              <a:rPr lang="zh-CN" altLang="en-US" sz="1600" dirty="0"/>
              <a:t>是我一生至宝</a:t>
            </a:r>
            <a:endParaRPr lang="en-US" sz="1600" dirty="0"/>
          </a:p>
          <a:p>
            <a:r>
              <a:rPr lang="zh-CN" altLang="en-US" sz="1600" dirty="0"/>
              <a:t>主祢是 我一切 我喜乐 我的公义</a:t>
            </a:r>
            <a:endParaRPr lang="en-US" sz="1600" dirty="0"/>
          </a:p>
          <a:p>
            <a:r>
              <a:rPr lang="zh-CN" altLang="en-US" sz="1600" dirty="0"/>
              <a:t>主 我深爱祢</a:t>
            </a:r>
            <a:r>
              <a:rPr lang="en-US" sz="1600" dirty="0"/>
              <a:t/>
            </a:r>
            <a:br>
              <a:rPr lang="en-US" sz="1600" dirty="0"/>
            </a:br>
            <a:endParaRPr lang="en-US" sz="1600" dirty="0"/>
          </a:p>
          <a:p>
            <a:r>
              <a:rPr lang="en-US" sz="1600" u="sng" dirty="0"/>
              <a:t>Verse 2:</a:t>
            </a:r>
            <a:endParaRPr lang="en-US" sz="1600" dirty="0"/>
          </a:p>
          <a:p>
            <a:r>
              <a:rPr lang="zh-CN" altLang="en-US" sz="1600" dirty="0"/>
              <a:t>今我心渴慕 惟认识耶稣</a:t>
            </a:r>
            <a:r>
              <a:rPr lang="en-US" sz="1600" dirty="0"/>
              <a:t>   </a:t>
            </a:r>
          </a:p>
          <a:p>
            <a:r>
              <a:rPr lang="zh-CN" altLang="en-US" sz="1600" dirty="0"/>
              <a:t>属于主基督 在祂里面</a:t>
            </a:r>
            <a:endParaRPr lang="en-US" sz="1600" dirty="0"/>
          </a:p>
          <a:p>
            <a:r>
              <a:rPr lang="zh-CN" altLang="en-US" sz="1600" dirty="0"/>
              <a:t>那不能赚取 无比的救恩</a:t>
            </a:r>
            <a:r>
              <a:rPr lang="en-US" sz="1600" dirty="0"/>
              <a:t>   </a:t>
            </a:r>
          </a:p>
          <a:p>
            <a:r>
              <a:rPr lang="zh-CN" altLang="en-US" sz="1600" dirty="0"/>
              <a:t>凭着祂宝血 得以称义</a:t>
            </a:r>
            <a:r>
              <a:rPr lang="en-US" sz="1600" dirty="0"/>
              <a:t/>
            </a:r>
            <a:br>
              <a:rPr lang="en-US" sz="1600" dirty="0"/>
            </a:br>
            <a:endParaRPr lang="en-US" sz="1600" dirty="0"/>
          </a:p>
          <a:p>
            <a:r>
              <a:rPr lang="en-US" sz="1600" u="sng" dirty="0"/>
              <a:t>Verse 3:</a:t>
            </a:r>
            <a:endParaRPr lang="en-US" sz="1600" dirty="0"/>
          </a:p>
          <a:p>
            <a:r>
              <a:rPr lang="zh-CN" altLang="en-US" sz="1600" dirty="0"/>
              <a:t>让我能经历 祢复活大能</a:t>
            </a:r>
            <a:r>
              <a:rPr lang="en-US" sz="1600" dirty="0"/>
              <a:t>   </a:t>
            </a:r>
          </a:p>
          <a:p>
            <a:r>
              <a:rPr lang="zh-CN" altLang="en-US" sz="1600" dirty="0"/>
              <a:t>让我与基督 一同受苦</a:t>
            </a:r>
            <a:endParaRPr lang="en-US" sz="1600" dirty="0"/>
          </a:p>
          <a:p>
            <a:r>
              <a:rPr lang="zh-CN" altLang="en-US" sz="1600" dirty="0"/>
              <a:t>更像我恩主 效法祂的死</a:t>
            </a:r>
            <a:r>
              <a:rPr lang="en-US" sz="1600" dirty="0"/>
              <a:t>   </a:t>
            </a:r>
          </a:p>
          <a:p>
            <a:r>
              <a:rPr lang="zh-CN" altLang="en-US" sz="1600" dirty="0"/>
              <a:t>让我与基督 一同活</a:t>
            </a:r>
            <a:r>
              <a:rPr lang="zh-CN" altLang="en-US" sz="1600" dirty="0" smtClean="0"/>
              <a:t>着</a:t>
            </a:r>
            <a:endParaRPr lang="en-US" sz="1600" dirty="0"/>
          </a:p>
        </p:txBody>
      </p:sp>
    </p:spTree>
    <p:extLst>
      <p:ext uri="{BB962C8B-B14F-4D97-AF65-F5344CB8AC3E}">
        <p14:creationId xmlns:p14="http://schemas.microsoft.com/office/powerpoint/2010/main" val="147536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44562"/>
          </a:xfrm>
        </p:spPr>
        <p:txBody>
          <a:bodyPr/>
          <a:lstStyle/>
          <a:p>
            <a:r>
              <a:rPr lang="en-US" b="1" u="sng" dirty="0" smtClean="0"/>
              <a:t>A Story About Soil</a:t>
            </a:r>
            <a:endParaRPr lang="en-US" b="1" u="sng" dirty="0"/>
          </a:p>
        </p:txBody>
      </p:sp>
      <p:sp>
        <p:nvSpPr>
          <p:cNvPr id="3" name="Content Placeholder 2"/>
          <p:cNvSpPr>
            <a:spLocks noGrp="1"/>
          </p:cNvSpPr>
          <p:nvPr>
            <p:ph idx="1"/>
          </p:nvPr>
        </p:nvSpPr>
        <p:spPr>
          <a:xfrm>
            <a:off x="152400" y="990600"/>
            <a:ext cx="8839200" cy="5638800"/>
          </a:xfrm>
        </p:spPr>
        <p:txBody>
          <a:bodyPr>
            <a:normAutofit/>
          </a:bodyPr>
          <a:lstStyle/>
          <a:p>
            <a:r>
              <a:rPr lang="en-US" b="1" dirty="0" smtClean="0"/>
              <a:t>Matthew 13:1-9</a:t>
            </a:r>
            <a:r>
              <a:rPr lang="en-US" dirty="0" smtClean="0"/>
              <a:t>  The Parable</a:t>
            </a:r>
          </a:p>
          <a:p>
            <a:r>
              <a:rPr lang="en-US" b="1" dirty="0" smtClean="0"/>
              <a:t>Matthew 13:18-23</a:t>
            </a:r>
            <a:r>
              <a:rPr lang="en-US" dirty="0" smtClean="0"/>
              <a:t>  The Interpretation</a:t>
            </a:r>
          </a:p>
          <a:p>
            <a:r>
              <a:rPr lang="en-US" dirty="0" smtClean="0"/>
              <a:t>Four kinds of people:</a:t>
            </a:r>
          </a:p>
          <a:p>
            <a:pPr marL="914400" lvl="1" indent="-514350">
              <a:buFont typeface="+mj-lt"/>
              <a:buAutoNum type="arabicPeriod"/>
            </a:pPr>
            <a:r>
              <a:rPr lang="en-US" dirty="0" smtClean="0"/>
              <a:t>Hard hearted – No understanding; reject truth</a:t>
            </a:r>
          </a:p>
          <a:p>
            <a:pPr marL="914400" lvl="1" indent="-514350">
              <a:buFont typeface="+mj-lt"/>
              <a:buAutoNum type="arabicPeriod"/>
            </a:pPr>
            <a:r>
              <a:rPr lang="en-US" dirty="0" smtClean="0"/>
              <a:t>Shallow – Falls away when suffering</a:t>
            </a:r>
          </a:p>
          <a:p>
            <a:pPr marL="914400" lvl="1" indent="-514350">
              <a:buFont typeface="+mj-lt"/>
              <a:buAutoNum type="arabicPeriod"/>
            </a:pPr>
            <a:r>
              <a:rPr lang="en-US" dirty="0" smtClean="0"/>
              <a:t>Worldly – Worries and riches prevent growth</a:t>
            </a:r>
          </a:p>
          <a:p>
            <a:pPr marL="914400" lvl="1" indent="-514350">
              <a:buFont typeface="+mj-lt"/>
              <a:buAutoNum type="arabicPeriod"/>
            </a:pPr>
            <a:r>
              <a:rPr lang="en-US" dirty="0" smtClean="0"/>
              <a:t>Deep understanding – Good fruit</a:t>
            </a:r>
          </a:p>
          <a:p>
            <a:r>
              <a:rPr lang="en-US" dirty="0" smtClean="0"/>
              <a:t>How do you think each of these will respond to suffering?</a:t>
            </a:r>
            <a:endParaRPr lang="en-US" dirty="0"/>
          </a:p>
        </p:txBody>
      </p:sp>
    </p:spTree>
    <p:extLst>
      <p:ext uri="{BB962C8B-B14F-4D97-AF65-F5344CB8AC3E}">
        <p14:creationId xmlns:p14="http://schemas.microsoft.com/office/powerpoint/2010/main" val="379135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152400"/>
            <a:ext cx="8915400" cy="914400"/>
          </a:xfrm>
        </p:spPr>
        <p:txBody>
          <a:bodyPr>
            <a:normAutofit/>
          </a:bodyPr>
          <a:lstStyle/>
          <a:p>
            <a:r>
              <a:rPr lang="en-US" u="sng" dirty="0" smtClean="0"/>
              <a:t>When suffering comes…</a:t>
            </a:r>
            <a:endParaRPr lang="en-US" u="sng" dirty="0"/>
          </a:p>
        </p:txBody>
      </p:sp>
      <p:sp>
        <p:nvSpPr>
          <p:cNvPr id="3" name="Content Placeholder 2"/>
          <p:cNvSpPr>
            <a:spLocks noGrp="1"/>
          </p:cNvSpPr>
          <p:nvPr>
            <p:ph idx="1"/>
          </p:nvPr>
        </p:nvSpPr>
        <p:spPr>
          <a:xfrm>
            <a:off x="152400" y="1341437"/>
            <a:ext cx="8839200" cy="5135563"/>
          </a:xfrm>
        </p:spPr>
        <p:txBody>
          <a:bodyPr>
            <a:normAutofit lnSpcReduction="10000"/>
          </a:bodyPr>
          <a:lstStyle/>
          <a:p>
            <a:pPr>
              <a:spcAft>
                <a:spcPts val="1200"/>
              </a:spcAft>
            </a:pPr>
            <a:r>
              <a:rPr lang="en-US" b="1" dirty="0" smtClean="0"/>
              <a:t>Remember: </a:t>
            </a:r>
            <a:r>
              <a:rPr lang="en-US" dirty="0" smtClean="0"/>
              <a:t>Good is not always = Easy</a:t>
            </a:r>
          </a:p>
          <a:p>
            <a:pPr>
              <a:spcAft>
                <a:spcPts val="1200"/>
              </a:spcAft>
            </a:pPr>
            <a:r>
              <a:rPr lang="en-US" b="1" dirty="0" smtClean="0"/>
              <a:t>Romans 8:28</a:t>
            </a:r>
            <a:r>
              <a:rPr lang="en-US" dirty="0" smtClean="0"/>
              <a:t> – what is God’s definition of “good”?  Become more like Jesus (</a:t>
            </a:r>
            <a:r>
              <a:rPr lang="en-US" b="1" dirty="0" smtClean="0"/>
              <a:t>v.29</a:t>
            </a:r>
            <a:r>
              <a:rPr lang="en-US" dirty="0" smtClean="0"/>
              <a:t>) – in His image.</a:t>
            </a:r>
          </a:p>
          <a:p>
            <a:pPr>
              <a:spcAft>
                <a:spcPts val="1200"/>
              </a:spcAft>
            </a:pPr>
            <a:r>
              <a:rPr lang="en-US" dirty="0" smtClean="0"/>
              <a:t>Did Jesus have an easy life?  Read these verses from </a:t>
            </a:r>
            <a:r>
              <a:rPr lang="en-US" b="1" dirty="0" smtClean="0"/>
              <a:t>1 Peter</a:t>
            </a:r>
            <a:r>
              <a:rPr lang="en-US" dirty="0" smtClean="0"/>
              <a:t>: </a:t>
            </a:r>
            <a:r>
              <a:rPr lang="en-US" b="1" dirty="0" smtClean="0"/>
              <a:t>3:17-18;  2:21;  4:12-13</a:t>
            </a:r>
          </a:p>
          <a:p>
            <a:pPr>
              <a:spcAft>
                <a:spcPts val="1200"/>
              </a:spcAft>
            </a:pPr>
            <a:r>
              <a:rPr lang="en-US" dirty="0" smtClean="0"/>
              <a:t>Is it worth it? Yes! </a:t>
            </a:r>
            <a:r>
              <a:rPr lang="en-US" b="1" dirty="0" smtClean="0"/>
              <a:t>Romans </a:t>
            </a:r>
            <a:r>
              <a:rPr lang="en-US" b="1" dirty="0" smtClean="0"/>
              <a:t>8:17; 2 Corinthians 4:16-17</a:t>
            </a:r>
            <a:endParaRPr lang="en-US" b="1" dirty="0" smtClean="0"/>
          </a:p>
          <a:p>
            <a:pPr>
              <a:spcAft>
                <a:spcPts val="1200"/>
              </a:spcAft>
            </a:pPr>
            <a:r>
              <a:rPr lang="en-US" dirty="0" smtClean="0"/>
              <a:t>Align your </a:t>
            </a:r>
            <a:r>
              <a:rPr lang="en-US" b="1" dirty="0" smtClean="0"/>
              <a:t>expectations</a:t>
            </a:r>
            <a:r>
              <a:rPr lang="en-US" dirty="0" smtClean="0"/>
              <a:t> with God’s Word.</a:t>
            </a:r>
          </a:p>
          <a:p>
            <a:pPr marL="0" indent="0">
              <a:spcAft>
                <a:spcPts val="1200"/>
              </a:spcAft>
              <a:buNone/>
            </a:pPr>
            <a:endParaRPr lang="en-US" b="1" dirty="0" smtClean="0"/>
          </a:p>
        </p:txBody>
      </p:sp>
    </p:spTree>
    <p:extLst>
      <p:ext uri="{BB962C8B-B14F-4D97-AF65-F5344CB8AC3E}">
        <p14:creationId xmlns:p14="http://schemas.microsoft.com/office/powerpoint/2010/main" val="225319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800" b="1" u="sng" dirty="0" smtClean="0"/>
              <a:t>Remember</a:t>
            </a:r>
            <a:endParaRPr lang="en-US" sz="4800" b="1" u="sng" dirty="0"/>
          </a:p>
        </p:txBody>
      </p:sp>
      <p:sp>
        <p:nvSpPr>
          <p:cNvPr id="3" name="Content Placeholder 2"/>
          <p:cNvSpPr>
            <a:spLocks noGrp="1"/>
          </p:cNvSpPr>
          <p:nvPr>
            <p:ph idx="1"/>
          </p:nvPr>
        </p:nvSpPr>
        <p:spPr>
          <a:xfrm>
            <a:off x="0" y="1295400"/>
            <a:ext cx="9144000" cy="5257800"/>
          </a:xfrm>
        </p:spPr>
        <p:txBody>
          <a:bodyPr>
            <a:normAutofit/>
          </a:bodyPr>
          <a:lstStyle/>
          <a:p>
            <a:r>
              <a:rPr lang="en-US" sz="3600" b="1" dirty="0" smtClean="0"/>
              <a:t>Everything</a:t>
            </a:r>
            <a:r>
              <a:rPr lang="en-US" sz="3600" dirty="0" smtClean="0"/>
              <a:t> that exists was </a:t>
            </a:r>
            <a:r>
              <a:rPr lang="en-US" sz="3600" b="1" dirty="0" smtClean="0"/>
              <a:t>made by God </a:t>
            </a:r>
            <a:r>
              <a:rPr lang="en-US" sz="3600" dirty="0" smtClean="0"/>
              <a:t>and </a:t>
            </a:r>
            <a:r>
              <a:rPr lang="en-US" sz="3600" b="1" dirty="0" smtClean="0"/>
              <a:t>for God </a:t>
            </a:r>
            <a:r>
              <a:rPr lang="en-US" sz="3600" dirty="0" smtClean="0"/>
              <a:t>(Colossians 1:16).</a:t>
            </a:r>
          </a:p>
          <a:p>
            <a:r>
              <a:rPr lang="en-US" sz="3600" dirty="0" smtClean="0"/>
              <a:t>The </a:t>
            </a:r>
            <a:r>
              <a:rPr lang="en-US" sz="3600" b="1" dirty="0" smtClean="0"/>
              <a:t>central story </a:t>
            </a:r>
            <a:r>
              <a:rPr lang="en-US" sz="3600" dirty="0" smtClean="0"/>
              <a:t>of the universe is not mine – it </a:t>
            </a:r>
            <a:r>
              <a:rPr lang="en-US" sz="3600" b="1" dirty="0" smtClean="0"/>
              <a:t>is God’s</a:t>
            </a:r>
            <a:r>
              <a:rPr lang="en-US" sz="3600" dirty="0" smtClean="0"/>
              <a:t>.</a:t>
            </a:r>
          </a:p>
          <a:p>
            <a:r>
              <a:rPr lang="en-US" sz="3600" dirty="0" smtClean="0"/>
              <a:t>We were not created to be self-centered pleasure seekers, </a:t>
            </a:r>
            <a:r>
              <a:rPr lang="en-US" sz="3600" b="1" dirty="0" smtClean="0"/>
              <a:t>we were created </a:t>
            </a:r>
            <a:r>
              <a:rPr lang="en-US" sz="3600" dirty="0" smtClean="0"/>
              <a:t>to seek God, to </a:t>
            </a:r>
            <a:r>
              <a:rPr lang="en-US" sz="3600" b="1" dirty="0" smtClean="0"/>
              <a:t>know Him</a:t>
            </a:r>
            <a:r>
              <a:rPr lang="en-US" sz="3600" dirty="0" smtClean="0"/>
              <a:t>, and </a:t>
            </a:r>
            <a:r>
              <a:rPr lang="en-US" sz="3600" b="1" dirty="0" smtClean="0"/>
              <a:t>worship Him </a:t>
            </a:r>
            <a:r>
              <a:rPr lang="en-US" sz="3600" dirty="0" smtClean="0"/>
              <a:t>forever.</a:t>
            </a:r>
          </a:p>
          <a:p>
            <a:r>
              <a:rPr lang="en-US" sz="3600" dirty="0" smtClean="0"/>
              <a:t>Keep this in mind when suffering.</a:t>
            </a:r>
            <a:endParaRPr lang="en-US" sz="3600" dirty="0"/>
          </a:p>
        </p:txBody>
      </p:sp>
    </p:spTree>
    <p:extLst>
      <p:ext uri="{BB962C8B-B14F-4D97-AF65-F5344CB8AC3E}">
        <p14:creationId xmlns:p14="http://schemas.microsoft.com/office/powerpoint/2010/main" val="88003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152400"/>
            <a:ext cx="8915400" cy="1143000"/>
          </a:xfrm>
        </p:spPr>
        <p:txBody>
          <a:bodyPr>
            <a:normAutofit/>
          </a:bodyPr>
          <a:lstStyle/>
          <a:p>
            <a:r>
              <a:rPr lang="en-US" u="sng" dirty="0" smtClean="0"/>
              <a:t>Some reasons why people suffer</a:t>
            </a:r>
            <a:endParaRPr lang="en-US" u="sng" dirty="0"/>
          </a:p>
        </p:txBody>
      </p:sp>
      <p:sp>
        <p:nvSpPr>
          <p:cNvPr id="3" name="Content Placeholder 2"/>
          <p:cNvSpPr>
            <a:spLocks noGrp="1"/>
          </p:cNvSpPr>
          <p:nvPr>
            <p:ph idx="1"/>
          </p:nvPr>
        </p:nvSpPr>
        <p:spPr>
          <a:xfrm>
            <a:off x="457200" y="1570037"/>
            <a:ext cx="8534400" cy="4830763"/>
          </a:xfrm>
        </p:spPr>
        <p:txBody>
          <a:bodyPr/>
          <a:lstStyle/>
          <a:p>
            <a:pPr marL="0" indent="0">
              <a:spcAft>
                <a:spcPts val="2400"/>
              </a:spcAft>
              <a:buNone/>
            </a:pPr>
            <a:r>
              <a:rPr lang="en-US" dirty="0" smtClean="0"/>
              <a:t>1. Because they choose to turn away from God</a:t>
            </a:r>
          </a:p>
          <a:p>
            <a:pPr marL="0" indent="0">
              <a:spcAft>
                <a:spcPts val="2400"/>
              </a:spcAft>
              <a:buNone/>
            </a:pPr>
            <a:r>
              <a:rPr lang="en-US" dirty="0" smtClean="0"/>
              <a:t>2. For discipline – helping a Christian grow</a:t>
            </a:r>
          </a:p>
          <a:p>
            <a:pPr marL="0" indent="0">
              <a:spcAft>
                <a:spcPts val="2400"/>
              </a:spcAft>
              <a:buNone/>
            </a:pPr>
            <a:r>
              <a:rPr lang="en-US" dirty="0" smtClean="0"/>
              <a:t>3. To experience God’s comfort and grace</a:t>
            </a:r>
          </a:p>
          <a:p>
            <a:pPr marL="0" indent="0">
              <a:spcAft>
                <a:spcPts val="2400"/>
              </a:spcAft>
              <a:buNone/>
            </a:pPr>
            <a:r>
              <a:rPr lang="en-US" dirty="0" smtClean="0"/>
              <a:t>4. Sometimes, for reasons only known by God</a:t>
            </a:r>
          </a:p>
        </p:txBody>
      </p:sp>
    </p:spTree>
    <p:extLst>
      <p:ext uri="{BB962C8B-B14F-4D97-AF65-F5344CB8AC3E}">
        <p14:creationId xmlns:p14="http://schemas.microsoft.com/office/powerpoint/2010/main" val="225319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152400"/>
            <a:ext cx="8915400" cy="1143000"/>
          </a:xfrm>
        </p:spPr>
        <p:txBody>
          <a:bodyPr>
            <a:normAutofit/>
          </a:bodyPr>
          <a:lstStyle/>
          <a:p>
            <a:r>
              <a:rPr lang="en-US" u="sng" dirty="0" smtClean="0"/>
              <a:t>1.  Turning away from God</a:t>
            </a:r>
            <a:endParaRPr lang="en-US" u="sng" dirty="0"/>
          </a:p>
        </p:txBody>
      </p:sp>
      <p:sp>
        <p:nvSpPr>
          <p:cNvPr id="3" name="Content Placeholder 2"/>
          <p:cNvSpPr>
            <a:spLocks noGrp="1"/>
          </p:cNvSpPr>
          <p:nvPr>
            <p:ph idx="1"/>
          </p:nvPr>
        </p:nvSpPr>
        <p:spPr>
          <a:xfrm>
            <a:off x="228600" y="1295400"/>
            <a:ext cx="8763000" cy="5105401"/>
          </a:xfrm>
        </p:spPr>
        <p:txBody>
          <a:bodyPr>
            <a:normAutofit lnSpcReduction="10000"/>
          </a:bodyPr>
          <a:lstStyle/>
          <a:p>
            <a:pPr>
              <a:spcAft>
                <a:spcPts val="2400"/>
              </a:spcAft>
            </a:pPr>
            <a:r>
              <a:rPr lang="en-US" b="1" dirty="0" smtClean="0"/>
              <a:t>Romans 1:21-23</a:t>
            </a:r>
            <a:r>
              <a:rPr lang="en-US" dirty="0" smtClean="0"/>
              <a:t>  The worst sin of all: ignoring the true God and taking His place as Lord</a:t>
            </a:r>
          </a:p>
          <a:p>
            <a:pPr>
              <a:spcAft>
                <a:spcPts val="2400"/>
              </a:spcAft>
            </a:pPr>
            <a:r>
              <a:rPr lang="en-US" b="1" dirty="0" smtClean="0"/>
              <a:t>Romans 1:24-25</a:t>
            </a:r>
            <a:r>
              <a:rPr lang="en-US" dirty="0" smtClean="0"/>
              <a:t>  God lets people go where they choose, resulting in suffering</a:t>
            </a:r>
          </a:p>
          <a:p>
            <a:pPr>
              <a:spcAft>
                <a:spcPts val="2400"/>
              </a:spcAft>
            </a:pPr>
            <a:r>
              <a:rPr lang="en-US" b="1" dirty="0" smtClean="0"/>
              <a:t>Romans 1:26-27</a:t>
            </a:r>
            <a:r>
              <a:rPr lang="en-US" dirty="0" smtClean="0"/>
              <a:t>  People receive the penalty of their error (</a:t>
            </a:r>
            <a:r>
              <a:rPr lang="en-US" b="1" dirty="0" smtClean="0"/>
              <a:t>Galatians 6:7</a:t>
            </a:r>
            <a:r>
              <a:rPr lang="en-US" dirty="0" smtClean="0"/>
              <a:t>)</a:t>
            </a:r>
            <a:endParaRPr lang="en-US" dirty="0"/>
          </a:p>
          <a:p>
            <a:pPr>
              <a:spcAft>
                <a:spcPts val="2400"/>
              </a:spcAft>
            </a:pPr>
            <a:r>
              <a:rPr lang="en-US" b="1" dirty="0" smtClean="0"/>
              <a:t>Psalm 73:3-5,16-19 </a:t>
            </a:r>
            <a:r>
              <a:rPr lang="en-US" dirty="0" smtClean="0"/>
              <a:t> The worst suffering comes later</a:t>
            </a:r>
          </a:p>
        </p:txBody>
      </p:sp>
    </p:spTree>
    <p:extLst>
      <p:ext uri="{BB962C8B-B14F-4D97-AF65-F5344CB8AC3E}">
        <p14:creationId xmlns:p14="http://schemas.microsoft.com/office/powerpoint/2010/main" val="623820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76200"/>
            <a:ext cx="8915400" cy="1143000"/>
          </a:xfrm>
        </p:spPr>
        <p:txBody>
          <a:bodyPr>
            <a:normAutofit/>
          </a:bodyPr>
          <a:lstStyle/>
          <a:p>
            <a:r>
              <a:rPr lang="en-US" dirty="0" smtClean="0"/>
              <a:t>2. For </a:t>
            </a:r>
            <a:r>
              <a:rPr lang="en-US" u="sng" dirty="0" smtClean="0"/>
              <a:t>Discipline</a:t>
            </a:r>
            <a:r>
              <a:rPr lang="en-US" dirty="0" smtClean="0"/>
              <a:t> and </a:t>
            </a:r>
            <a:r>
              <a:rPr lang="en-US" u="sng" dirty="0" smtClean="0"/>
              <a:t>Growth</a:t>
            </a:r>
            <a:endParaRPr lang="en-US" u="sng" dirty="0"/>
          </a:p>
        </p:txBody>
      </p:sp>
      <p:sp>
        <p:nvSpPr>
          <p:cNvPr id="3" name="Content Placeholder 2"/>
          <p:cNvSpPr>
            <a:spLocks noGrp="1"/>
          </p:cNvSpPr>
          <p:nvPr>
            <p:ph idx="1"/>
          </p:nvPr>
        </p:nvSpPr>
        <p:spPr>
          <a:xfrm>
            <a:off x="228600" y="1219200"/>
            <a:ext cx="8763000" cy="5181601"/>
          </a:xfrm>
        </p:spPr>
        <p:txBody>
          <a:bodyPr>
            <a:normAutofit/>
          </a:bodyPr>
          <a:lstStyle/>
          <a:p>
            <a:pPr>
              <a:spcAft>
                <a:spcPts val="1800"/>
              </a:spcAft>
            </a:pPr>
            <a:r>
              <a:rPr lang="en-US" b="1" dirty="0" smtClean="0"/>
              <a:t>Hebrews 12:7-11</a:t>
            </a:r>
            <a:r>
              <a:rPr lang="en-US" dirty="0" smtClean="0"/>
              <a:t>  Every good father disciplines the children he loves</a:t>
            </a:r>
          </a:p>
          <a:p>
            <a:pPr>
              <a:spcAft>
                <a:spcPts val="1800"/>
              </a:spcAft>
            </a:pPr>
            <a:r>
              <a:rPr lang="en-US" b="1" dirty="0" smtClean="0"/>
              <a:t>Jonah 3:10-4:2</a:t>
            </a:r>
            <a:r>
              <a:rPr lang="en-US" dirty="0" smtClean="0"/>
              <a:t>   A prejudiced man resisting God </a:t>
            </a:r>
          </a:p>
          <a:p>
            <a:pPr lvl="1">
              <a:spcAft>
                <a:spcPts val="1800"/>
              </a:spcAft>
            </a:pPr>
            <a:r>
              <a:rPr lang="en-US" b="1" dirty="0" smtClean="0"/>
              <a:t>Jonah 1:1-4  </a:t>
            </a:r>
            <a:r>
              <a:rPr lang="en-US" dirty="0" smtClean="0"/>
              <a:t>Running away from his calling</a:t>
            </a:r>
          </a:p>
          <a:p>
            <a:pPr lvl="1">
              <a:spcAft>
                <a:spcPts val="1800"/>
              </a:spcAft>
            </a:pPr>
            <a:r>
              <a:rPr lang="en-US" b="1" dirty="0"/>
              <a:t>Jonah </a:t>
            </a:r>
            <a:r>
              <a:rPr lang="en-US" b="1" dirty="0" smtClean="0"/>
              <a:t>2:3-5,7-9  </a:t>
            </a:r>
            <a:r>
              <a:rPr lang="en-US" dirty="0" smtClean="0"/>
              <a:t>Discipline and repentance</a:t>
            </a:r>
          </a:p>
          <a:p>
            <a:pPr lvl="1">
              <a:spcAft>
                <a:spcPts val="1800"/>
              </a:spcAft>
            </a:pPr>
            <a:r>
              <a:rPr lang="en-US" b="1" dirty="0" smtClean="0"/>
              <a:t>Jonah 3:1-3</a:t>
            </a:r>
            <a:r>
              <a:rPr lang="en-US" dirty="0" smtClean="0"/>
              <a:t>  Now obedient </a:t>
            </a:r>
          </a:p>
          <a:p>
            <a:pPr lvl="1">
              <a:spcAft>
                <a:spcPts val="1800"/>
              </a:spcAft>
            </a:pPr>
            <a:r>
              <a:rPr lang="en-US" b="1" dirty="0" smtClean="0"/>
              <a:t>Jonah 4:8-11  </a:t>
            </a:r>
            <a:r>
              <a:rPr lang="en-US" dirty="0" smtClean="0"/>
              <a:t>Training the heart</a:t>
            </a:r>
          </a:p>
        </p:txBody>
      </p:sp>
    </p:spTree>
    <p:extLst>
      <p:ext uri="{BB962C8B-B14F-4D97-AF65-F5344CB8AC3E}">
        <p14:creationId xmlns:p14="http://schemas.microsoft.com/office/powerpoint/2010/main" val="2269967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76200"/>
            <a:ext cx="8915400" cy="1143000"/>
          </a:xfrm>
        </p:spPr>
        <p:txBody>
          <a:bodyPr>
            <a:normAutofit fontScale="90000"/>
          </a:bodyPr>
          <a:lstStyle/>
          <a:p>
            <a:r>
              <a:rPr lang="en-US" u="sng" dirty="0" smtClean="0"/>
              <a:t>3. To experience God’s comfort and grace</a:t>
            </a:r>
          </a:p>
        </p:txBody>
      </p:sp>
      <p:sp>
        <p:nvSpPr>
          <p:cNvPr id="3" name="Content Placeholder 2"/>
          <p:cNvSpPr>
            <a:spLocks noGrp="1"/>
          </p:cNvSpPr>
          <p:nvPr>
            <p:ph idx="1"/>
          </p:nvPr>
        </p:nvSpPr>
        <p:spPr>
          <a:xfrm>
            <a:off x="228600" y="1219200"/>
            <a:ext cx="8763000" cy="5181601"/>
          </a:xfrm>
        </p:spPr>
        <p:txBody>
          <a:bodyPr>
            <a:normAutofit fontScale="92500"/>
          </a:bodyPr>
          <a:lstStyle/>
          <a:p>
            <a:pPr>
              <a:spcAft>
                <a:spcPts val="1800"/>
              </a:spcAft>
            </a:pPr>
            <a:r>
              <a:rPr lang="en-US" b="1" dirty="0"/>
              <a:t>2 Corinthians 1:3-4  </a:t>
            </a:r>
            <a:r>
              <a:rPr lang="en-US" dirty="0"/>
              <a:t>Our experience of suffering is effective to comfort others</a:t>
            </a:r>
          </a:p>
          <a:p>
            <a:pPr>
              <a:spcAft>
                <a:spcPts val="1800"/>
              </a:spcAft>
            </a:pPr>
            <a:r>
              <a:rPr lang="en-US" b="1" dirty="0" smtClean="0"/>
              <a:t>2 Corinthians 1:8-10</a:t>
            </a:r>
            <a:r>
              <a:rPr lang="en-US" dirty="0" smtClean="0"/>
              <a:t>  </a:t>
            </a:r>
            <a:r>
              <a:rPr lang="en-US" u="sng" dirty="0"/>
              <a:t>D</a:t>
            </a:r>
            <a:r>
              <a:rPr lang="en-US" u="sng" dirty="0" smtClean="0"/>
              <a:t>ependence upon</a:t>
            </a:r>
            <a:r>
              <a:rPr lang="en-US" dirty="0" smtClean="0"/>
              <a:t> God is much better than </a:t>
            </a:r>
            <a:r>
              <a:rPr lang="en-US" u="sng" dirty="0" smtClean="0"/>
              <a:t>independence from</a:t>
            </a:r>
            <a:r>
              <a:rPr lang="en-US" dirty="0" smtClean="0"/>
              <a:t> Him</a:t>
            </a:r>
          </a:p>
          <a:p>
            <a:pPr>
              <a:spcAft>
                <a:spcPts val="1800"/>
              </a:spcAft>
            </a:pPr>
            <a:r>
              <a:rPr lang="en-US" b="1" dirty="0" smtClean="0"/>
              <a:t>Acts </a:t>
            </a:r>
            <a:r>
              <a:rPr lang="en-US" b="1" dirty="0"/>
              <a:t>9:15-16  </a:t>
            </a:r>
            <a:r>
              <a:rPr lang="en-US" dirty="0"/>
              <a:t>A difficult calling for Paul</a:t>
            </a:r>
          </a:p>
          <a:p>
            <a:pPr lvl="1">
              <a:spcAft>
                <a:spcPts val="1800"/>
              </a:spcAft>
            </a:pPr>
            <a:r>
              <a:rPr lang="en-US" b="1" dirty="0"/>
              <a:t>2 Corinthians 11:23-27  </a:t>
            </a:r>
            <a:r>
              <a:rPr lang="en-US" dirty="0"/>
              <a:t>Suffering in God’s will</a:t>
            </a:r>
          </a:p>
          <a:p>
            <a:pPr lvl="1">
              <a:spcAft>
                <a:spcPts val="1800"/>
              </a:spcAft>
            </a:pPr>
            <a:r>
              <a:rPr lang="en-US" b="1" dirty="0"/>
              <a:t>2 Corinthians 12:7-10  </a:t>
            </a:r>
            <a:r>
              <a:rPr lang="en-US" dirty="0"/>
              <a:t>Good effects of hard </a:t>
            </a:r>
            <a:r>
              <a:rPr lang="en-US" dirty="0" smtClean="0"/>
              <a:t>times</a:t>
            </a:r>
          </a:p>
          <a:p>
            <a:pPr lvl="1">
              <a:spcAft>
                <a:spcPts val="1800"/>
              </a:spcAft>
            </a:pPr>
            <a:r>
              <a:rPr lang="en-US" b="1" dirty="0" smtClean="0"/>
              <a:t>Philippians 3:7,8  </a:t>
            </a:r>
            <a:r>
              <a:rPr lang="en-US" dirty="0" smtClean="0"/>
              <a:t>Knowing Him – the greatest thing of all</a:t>
            </a:r>
          </a:p>
        </p:txBody>
      </p:sp>
    </p:spTree>
    <p:extLst>
      <p:ext uri="{BB962C8B-B14F-4D97-AF65-F5344CB8AC3E}">
        <p14:creationId xmlns:p14="http://schemas.microsoft.com/office/powerpoint/2010/main" val="64926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58" y="-76200"/>
            <a:ext cx="8915400" cy="1143000"/>
          </a:xfrm>
        </p:spPr>
        <p:txBody>
          <a:bodyPr>
            <a:normAutofit/>
          </a:bodyPr>
          <a:lstStyle/>
          <a:p>
            <a:r>
              <a:rPr lang="en-US" u="sng" dirty="0" smtClean="0"/>
              <a:t>4. For reasons only known to God</a:t>
            </a:r>
          </a:p>
        </p:txBody>
      </p:sp>
      <p:sp>
        <p:nvSpPr>
          <p:cNvPr id="3" name="Content Placeholder 2"/>
          <p:cNvSpPr>
            <a:spLocks noGrp="1"/>
          </p:cNvSpPr>
          <p:nvPr>
            <p:ph idx="1"/>
          </p:nvPr>
        </p:nvSpPr>
        <p:spPr>
          <a:xfrm>
            <a:off x="228600" y="1219200"/>
            <a:ext cx="8763000" cy="5181601"/>
          </a:xfrm>
        </p:spPr>
        <p:txBody>
          <a:bodyPr>
            <a:normAutofit/>
          </a:bodyPr>
          <a:lstStyle/>
          <a:p>
            <a:pPr>
              <a:spcAft>
                <a:spcPts val="1800"/>
              </a:spcAft>
            </a:pPr>
            <a:r>
              <a:rPr lang="en-US" b="1" dirty="0" smtClean="0"/>
              <a:t>Job 1:1</a:t>
            </a:r>
            <a:r>
              <a:rPr lang="en-US" dirty="0" smtClean="0"/>
              <a:t>  A good guy blessed by God</a:t>
            </a:r>
          </a:p>
          <a:p>
            <a:pPr>
              <a:spcAft>
                <a:spcPts val="1800"/>
              </a:spcAft>
            </a:pPr>
            <a:r>
              <a:rPr lang="en-US" b="1" dirty="0" smtClean="0"/>
              <a:t>Job 1:8-11  </a:t>
            </a:r>
            <a:r>
              <a:rPr lang="en-US" dirty="0" smtClean="0"/>
              <a:t>A test – what does Job love the most: God or God’s blessings?</a:t>
            </a:r>
          </a:p>
          <a:p>
            <a:pPr>
              <a:spcAft>
                <a:spcPts val="1800"/>
              </a:spcAft>
            </a:pPr>
            <a:r>
              <a:rPr lang="en-US" b="1" dirty="0" smtClean="0"/>
              <a:t>Job 2:9  </a:t>
            </a:r>
            <a:r>
              <a:rPr lang="en-US" dirty="0" smtClean="0"/>
              <a:t>Even those we love can give bad advice</a:t>
            </a:r>
          </a:p>
          <a:p>
            <a:pPr>
              <a:spcAft>
                <a:spcPts val="1800"/>
              </a:spcAft>
            </a:pPr>
            <a:r>
              <a:rPr lang="en-US" b="1" dirty="0" smtClean="0"/>
              <a:t>Job 17:11  </a:t>
            </a:r>
            <a:r>
              <a:rPr lang="en-US" dirty="0" smtClean="0"/>
              <a:t>Shattered plans</a:t>
            </a:r>
          </a:p>
          <a:p>
            <a:pPr>
              <a:spcAft>
                <a:spcPts val="1800"/>
              </a:spcAft>
            </a:pPr>
            <a:r>
              <a:rPr lang="en-US" b="1" dirty="0" smtClean="0"/>
              <a:t>Job 42:2  </a:t>
            </a:r>
            <a:r>
              <a:rPr lang="en-US" dirty="0" smtClean="0"/>
              <a:t>God’s ways are unsearchable</a:t>
            </a:r>
          </a:p>
          <a:p>
            <a:pPr>
              <a:spcAft>
                <a:spcPts val="1800"/>
              </a:spcAft>
            </a:pPr>
            <a:r>
              <a:rPr lang="en-US" b="1" dirty="0" smtClean="0"/>
              <a:t>Job 42:5-6  </a:t>
            </a:r>
            <a:r>
              <a:rPr lang="en-US" dirty="0" smtClean="0"/>
              <a:t>A “blameless man” repents and grows</a:t>
            </a:r>
          </a:p>
        </p:txBody>
      </p:sp>
    </p:spTree>
    <p:extLst>
      <p:ext uri="{BB962C8B-B14F-4D97-AF65-F5344CB8AC3E}">
        <p14:creationId xmlns:p14="http://schemas.microsoft.com/office/powerpoint/2010/main" val="2276321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477</TotalTime>
  <Words>1739</Words>
  <Application>Microsoft Office PowerPoint</Application>
  <PresentationFormat>On-screen Show (4:3)</PresentationFormat>
  <Paragraphs>146</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Thoughts about Suffering</vt:lpstr>
      <vt:lpstr>A Story About Soil</vt:lpstr>
      <vt:lpstr>When suffering comes…</vt:lpstr>
      <vt:lpstr>Remember</vt:lpstr>
      <vt:lpstr>Some reasons why people suffer</vt:lpstr>
      <vt:lpstr>1.  Turning away from God</vt:lpstr>
      <vt:lpstr>2. For Discipline and Growth</vt:lpstr>
      <vt:lpstr>3. To experience God’s comfort and grace</vt:lpstr>
      <vt:lpstr>4. For reasons only known to God</vt:lpstr>
      <vt:lpstr>Things to remember when suffering:</vt:lpstr>
      <vt:lpstr>Things to remember when suffering:</vt:lpstr>
      <vt:lpstr>Knowing You  (by Graham Kendrick)</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thoughts about Suffering</dc:title>
  <dc:creator>Multiple Authors</dc:creator>
  <cp:lastModifiedBy>dell</cp:lastModifiedBy>
  <cp:revision>26</cp:revision>
  <dcterms:created xsi:type="dcterms:W3CDTF">2020-04-16T00:54:14Z</dcterms:created>
  <dcterms:modified xsi:type="dcterms:W3CDTF">2020-11-01T02:08:10Z</dcterms:modified>
</cp:coreProperties>
</file>