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E2F-1348-4B14-8294-ECE3FE38F2C3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4B25-D94A-48BB-BEB9-B7792423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41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E2F-1348-4B14-8294-ECE3FE38F2C3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4B25-D94A-48BB-BEB9-B7792423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73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E2F-1348-4B14-8294-ECE3FE38F2C3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4B25-D94A-48BB-BEB9-B7792423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0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E2F-1348-4B14-8294-ECE3FE38F2C3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4B25-D94A-48BB-BEB9-B7792423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7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E2F-1348-4B14-8294-ECE3FE38F2C3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4B25-D94A-48BB-BEB9-B7792423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17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E2F-1348-4B14-8294-ECE3FE38F2C3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4B25-D94A-48BB-BEB9-B7792423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2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E2F-1348-4B14-8294-ECE3FE38F2C3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4B25-D94A-48BB-BEB9-B7792423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2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E2F-1348-4B14-8294-ECE3FE38F2C3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4B25-D94A-48BB-BEB9-B7792423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1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E2F-1348-4B14-8294-ECE3FE38F2C3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4B25-D94A-48BB-BEB9-B7792423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54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E2F-1348-4B14-8294-ECE3FE38F2C3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4B25-D94A-48BB-BEB9-B7792423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79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C1E2F-1348-4B14-8294-ECE3FE38F2C3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B4B25-D94A-48BB-BEB9-B7792423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803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C1E2F-1348-4B14-8294-ECE3FE38F2C3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B4B25-D94A-48BB-BEB9-B7792423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76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What is the Church?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 Peter 2:4-6; 4:7-11; 5:1-5</a:t>
            </a:r>
          </a:p>
        </p:txBody>
      </p:sp>
    </p:spTree>
    <p:extLst>
      <p:ext uri="{BB962C8B-B14F-4D97-AF65-F5344CB8AC3E}">
        <p14:creationId xmlns:p14="http://schemas.microsoft.com/office/powerpoint/2010/main" val="6279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u="sng" dirty="0" smtClean="0"/>
              <a:t>The Local Church</a:t>
            </a:r>
            <a:endParaRPr lang="en-US" b="1" u="sng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82563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638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Paul compared the local church body to the </a:t>
            </a:r>
            <a:r>
              <a:rPr lang="en-US" b="1" u="sng" dirty="0"/>
              <a:t>HUMAN</a:t>
            </a:r>
            <a:r>
              <a:rPr lang="en-US" dirty="0"/>
              <a:t> </a:t>
            </a:r>
            <a:r>
              <a:rPr lang="en-US" b="1" u="sng" dirty="0" smtClean="0"/>
              <a:t>BODY</a:t>
            </a:r>
            <a:r>
              <a:rPr lang="en-US" dirty="0" smtClean="0"/>
              <a:t> (</a:t>
            </a:r>
            <a:r>
              <a:rPr lang="en-US" b="1" dirty="0" smtClean="0"/>
              <a:t>1 </a:t>
            </a:r>
            <a:r>
              <a:rPr lang="en-US" b="1" dirty="0"/>
              <a:t>Corinthians </a:t>
            </a:r>
            <a:r>
              <a:rPr lang="en-US" b="1" dirty="0" smtClean="0"/>
              <a:t>12:12-27, 1 Peter 4:7-11</a:t>
            </a:r>
            <a:r>
              <a:rPr lang="en-US" dirty="0" smtClean="0"/>
              <a:t>):</a:t>
            </a:r>
            <a:endParaRPr lang="en-US" dirty="0"/>
          </a:p>
          <a:p>
            <a:r>
              <a:rPr lang="en-US" dirty="0"/>
              <a:t>Each body is composed of many members (verse 12)</a:t>
            </a:r>
            <a:endParaRPr lang="en-US" dirty="0" smtClean="0">
              <a:effectLst/>
            </a:endParaRPr>
          </a:p>
          <a:p>
            <a:r>
              <a:rPr lang="en-US" dirty="0"/>
              <a:t>Each member has a different function (verses 14-20)</a:t>
            </a:r>
            <a:endParaRPr lang="en-US" dirty="0" smtClean="0">
              <a:effectLst/>
            </a:endParaRPr>
          </a:p>
          <a:p>
            <a:r>
              <a:rPr lang="en-US" dirty="0"/>
              <a:t>No one member can function alone (verse 21)</a:t>
            </a:r>
            <a:endParaRPr lang="en-US" dirty="0" smtClean="0">
              <a:effectLst/>
            </a:endParaRPr>
          </a:p>
          <a:p>
            <a:r>
              <a:rPr lang="en-US" dirty="0"/>
              <a:t>Each member’s contribution is important (verses 22-24)</a:t>
            </a:r>
            <a:endParaRPr lang="en-US" dirty="0" smtClean="0">
              <a:effectLst/>
            </a:endParaRPr>
          </a:p>
          <a:p>
            <a:r>
              <a:rPr lang="en-US" dirty="0"/>
              <a:t>A properly functioning body operates as a single unit (verses 25-27)</a:t>
            </a:r>
            <a:endParaRPr lang="en-US" dirty="0" smtClean="0">
              <a:effectLst/>
            </a:endParaRPr>
          </a:p>
          <a:p>
            <a:r>
              <a:rPr lang="en-US" dirty="0"/>
              <a:t>The best place for you to exercise your spiritual gift is to become a part of a local church.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294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u="sng" dirty="0" smtClean="0"/>
              <a:t>Finding a Good Local Church</a:t>
            </a:r>
            <a:endParaRPr lang="en-US" b="1" u="sng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82563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638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As you pray about which church you should attend, consider these things:</a:t>
            </a:r>
          </a:p>
          <a:p>
            <a:r>
              <a:rPr lang="en-US" u="sng" dirty="0" smtClean="0"/>
              <a:t>Authority </a:t>
            </a:r>
            <a:r>
              <a:rPr lang="en-US" u="sng" dirty="0"/>
              <a:t>of the Bible</a:t>
            </a:r>
            <a:r>
              <a:rPr lang="en-US" dirty="0"/>
              <a:t>.  </a:t>
            </a:r>
            <a:r>
              <a:rPr lang="en-US" dirty="0" smtClean="0"/>
              <a:t>Complete </a:t>
            </a:r>
            <a:r>
              <a:rPr lang="en-US" dirty="0"/>
              <a:t>confidence that all of the Bible is absolutely true (Titus </a:t>
            </a:r>
            <a:r>
              <a:rPr lang="en-US" dirty="0" smtClean="0"/>
              <a:t>1:9; Matt 5:17-20).  </a:t>
            </a:r>
            <a:r>
              <a:rPr lang="en-US" dirty="0"/>
              <a:t>No thing or person will </a:t>
            </a:r>
            <a:r>
              <a:rPr lang="en-US" dirty="0" smtClean="0"/>
              <a:t>have more </a:t>
            </a:r>
            <a:r>
              <a:rPr lang="en-US" dirty="0"/>
              <a:t>authority than the Bible.</a:t>
            </a:r>
          </a:p>
          <a:p>
            <a:r>
              <a:rPr lang="en-US" u="sng" dirty="0"/>
              <a:t>Jesus is God</a:t>
            </a:r>
            <a:r>
              <a:rPr lang="en-US" dirty="0"/>
              <a:t>.  </a:t>
            </a:r>
            <a:r>
              <a:rPr lang="en-US" dirty="0" smtClean="0"/>
              <a:t>Clarity about </a:t>
            </a:r>
            <a:r>
              <a:rPr lang="en-US" dirty="0"/>
              <a:t>the person of Jesus – He is God who came to earth in a human body to die for our sins (John </a:t>
            </a:r>
            <a:r>
              <a:rPr lang="en-US" dirty="0" smtClean="0"/>
              <a:t>1:1).</a:t>
            </a:r>
            <a:endParaRPr lang="en-US" dirty="0"/>
          </a:p>
          <a:p>
            <a:r>
              <a:rPr lang="en-US" u="sng" dirty="0"/>
              <a:t>Salvation by grace alone</a:t>
            </a:r>
            <a:r>
              <a:rPr lang="en-US" dirty="0"/>
              <a:t>.  </a:t>
            </a:r>
            <a:r>
              <a:rPr lang="en-US" dirty="0" smtClean="0"/>
              <a:t>Clarity about </a:t>
            </a:r>
            <a:r>
              <a:rPr lang="en-US" dirty="0"/>
              <a:t>salvation – it is a gift of God, given to all who repent and believe in Jesus (Romans 10:9,10).  </a:t>
            </a:r>
          </a:p>
        </p:txBody>
      </p:sp>
    </p:spTree>
    <p:extLst>
      <p:ext uri="{BB962C8B-B14F-4D97-AF65-F5344CB8AC3E}">
        <p14:creationId xmlns:p14="http://schemas.microsoft.com/office/powerpoint/2010/main" val="18336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u="sng" dirty="0" smtClean="0"/>
              <a:t>Finding a Good Local Church</a:t>
            </a:r>
            <a:endParaRPr lang="en-US" b="1" u="sng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82563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As you pray about which church you should attend, consider these things:</a:t>
            </a:r>
          </a:p>
          <a:p>
            <a:r>
              <a:rPr lang="en-US" sz="2400" u="sng" dirty="0" smtClean="0"/>
              <a:t>Liberty </a:t>
            </a:r>
            <a:r>
              <a:rPr lang="en-US" sz="2400" u="sng" dirty="0"/>
              <a:t>&lt;-&gt; Legalism</a:t>
            </a:r>
            <a:r>
              <a:rPr lang="en-US" sz="2400" dirty="0"/>
              <a:t>. </a:t>
            </a:r>
            <a:r>
              <a:rPr lang="en-US" sz="2400" dirty="0" smtClean="0"/>
              <a:t> A proper </a:t>
            </a:r>
            <a:r>
              <a:rPr lang="en-US" sz="2400" dirty="0"/>
              <a:t>balance of liberty (Galatians 5:1,13,17) and </a:t>
            </a:r>
            <a:r>
              <a:rPr lang="en-US" sz="2400" dirty="0" smtClean="0"/>
              <a:t>godly behavior  (Freedom &lt;-&gt; Tradition).</a:t>
            </a:r>
            <a:endParaRPr lang="en-US" sz="2400" dirty="0"/>
          </a:p>
          <a:p>
            <a:r>
              <a:rPr lang="en-US" sz="2400" u="sng" dirty="0" smtClean="0"/>
              <a:t>Truth with Joyful Worship</a:t>
            </a:r>
            <a:r>
              <a:rPr lang="en-US" sz="2400" dirty="0" smtClean="0"/>
              <a:t>. Speaking truth </a:t>
            </a:r>
            <a:r>
              <a:rPr lang="en-US" sz="2400" dirty="0"/>
              <a:t>to the minds of worshipers </a:t>
            </a:r>
            <a:r>
              <a:rPr lang="en-US" sz="2400" dirty="0" smtClean="0"/>
              <a:t>brings a </a:t>
            </a:r>
            <a:r>
              <a:rPr lang="en-US" sz="2400" dirty="0"/>
              <a:t>true spirit of joy and praise (John 4:24).  Avoid churches </a:t>
            </a:r>
            <a:r>
              <a:rPr lang="en-US" sz="2400" dirty="0" smtClean="0"/>
              <a:t>dominated by emotion </a:t>
            </a:r>
            <a:r>
              <a:rPr lang="en-US" sz="2400" dirty="0"/>
              <a:t>instead of truth, or joyless churches that focus only on intellectual accumulation of facts (</a:t>
            </a:r>
            <a:r>
              <a:rPr lang="en-US" sz="2400" dirty="0" smtClean="0"/>
              <a:t>1Corinthians 8:1-3; 2 Timothy 2:22-26).</a:t>
            </a:r>
            <a:endParaRPr lang="en-US" sz="2400" dirty="0"/>
          </a:p>
          <a:p>
            <a:r>
              <a:rPr lang="en-US" sz="2400" u="sng" dirty="0"/>
              <a:t>Biblical Leadership</a:t>
            </a:r>
            <a:r>
              <a:rPr lang="en-US" sz="2400" dirty="0"/>
              <a:t>.  </a:t>
            </a:r>
            <a:r>
              <a:rPr lang="en-US" sz="2400" dirty="0" smtClean="0"/>
              <a:t>Leadership by </a:t>
            </a:r>
            <a:r>
              <a:rPr lang="en-US" sz="2400" dirty="0"/>
              <a:t>a qualified pastor (1Timothy </a:t>
            </a:r>
            <a:r>
              <a:rPr lang="en-US" sz="2400" dirty="0" smtClean="0"/>
              <a:t>3:1-7; </a:t>
            </a:r>
            <a:r>
              <a:rPr lang="en-US" sz="2400" dirty="0"/>
              <a:t>1 Peter 5:1-5).</a:t>
            </a:r>
          </a:p>
          <a:p>
            <a:r>
              <a:rPr lang="en-US" sz="2400" u="sng" dirty="0"/>
              <a:t>Member Participation</a:t>
            </a:r>
            <a:r>
              <a:rPr lang="en-US" sz="2400" dirty="0"/>
              <a:t>.  </a:t>
            </a:r>
            <a:r>
              <a:rPr lang="en-US" sz="2400" dirty="0" smtClean="0"/>
              <a:t>All </a:t>
            </a:r>
            <a:r>
              <a:rPr lang="en-US" sz="2400" dirty="0"/>
              <a:t>members to </a:t>
            </a:r>
            <a:r>
              <a:rPr lang="en-US" sz="2400" dirty="0" smtClean="0"/>
              <a:t>working </a:t>
            </a:r>
            <a:r>
              <a:rPr lang="en-US" sz="2400" dirty="0"/>
              <a:t>together, using their spiritual gifts as part of the body (1 Corinthians 12:14-27</a:t>
            </a:r>
            <a:r>
              <a:rPr lang="en-US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330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u="sng" dirty="0" smtClean="0"/>
              <a:t>The Old Testament Temple</a:t>
            </a:r>
            <a:endParaRPr lang="en-US" b="1" u="sng" dirty="0"/>
          </a:p>
        </p:txBody>
      </p:sp>
      <p:pic>
        <p:nvPicPr>
          <p:cNvPr id="1026" name="Picture 2" descr="Second Temple or Herod's Temple -  Large Draw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0600"/>
            <a:ext cx="8229600" cy="3947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5105400"/>
            <a:ext cx="9144000" cy="1429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Constant Sacrifices (sin results in death)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Temple Veil between the people and “Most Holy Place” (separation from God)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Reading of Old Testament Law (look forward to the promised Savior)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758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The Cross Changes Everything</a:t>
            </a:r>
            <a:endParaRPr lang="en-US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2672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Constant Sacrifices (sin results in death)</a:t>
            </a:r>
          </a:p>
          <a:p>
            <a:endParaRPr lang="en-US" sz="2000" dirty="0" smtClean="0"/>
          </a:p>
          <a:p>
            <a:r>
              <a:rPr lang="en-US" sz="2000" dirty="0" smtClean="0"/>
              <a:t>The Temple Veil between the people and “Most Holy Place” (separation from God)</a:t>
            </a:r>
          </a:p>
          <a:p>
            <a:endParaRPr lang="en-US" sz="2000" dirty="0" smtClean="0"/>
          </a:p>
          <a:p>
            <a:r>
              <a:rPr lang="en-US" sz="2000" dirty="0" smtClean="0"/>
              <a:t>Reading of Old Testament Law (look forward to the promised Savior)</a:t>
            </a:r>
            <a:endParaRPr lang="en-US" sz="2000" dirty="0"/>
          </a:p>
        </p:txBody>
      </p:sp>
      <p:pic>
        <p:nvPicPr>
          <p:cNvPr id="2050" name="Picture 2" descr="Nathan-Greene-THE-CRUCIFIXION-Jesus-on-Cross-16x20-Christian-Easter-Art-Prin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95"/>
          <a:stretch/>
        </p:blipFill>
        <p:spPr bwMode="auto">
          <a:xfrm>
            <a:off x="4038600" y="1066800"/>
            <a:ext cx="4762500" cy="3028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4267200"/>
            <a:ext cx="9067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------------------------------------------------------</a:t>
            </a:r>
          </a:p>
          <a:p>
            <a:r>
              <a:rPr lang="en-US" sz="2000" b="1" dirty="0" smtClean="0"/>
              <a:t>The Final Sacrifice (Hebrews 10:10-12)</a:t>
            </a:r>
          </a:p>
          <a:p>
            <a:r>
              <a:rPr lang="en-US" sz="2000" b="1" dirty="0" smtClean="0"/>
              <a:t>----------------------------------------------------------------------------------------------------------------</a:t>
            </a:r>
          </a:p>
          <a:p>
            <a:r>
              <a:rPr lang="en-US" sz="2000" b="1" dirty="0" smtClean="0"/>
              <a:t>The Veil torn, providing a way for anyone to come to God (Matthew 27:50,51)</a:t>
            </a:r>
          </a:p>
          <a:p>
            <a:r>
              <a:rPr lang="en-US" sz="2000" b="1" dirty="0" smtClean="0"/>
              <a:t>--------------------------------------------------------------------------------------------</a:t>
            </a:r>
          </a:p>
          <a:p>
            <a:r>
              <a:rPr lang="en-US" sz="2000" b="1" dirty="0" smtClean="0"/>
              <a:t>The Savior has come and conquered death! (Matthew 28:5,6)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447800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God now lives in every believer – each person is His temple (1Corinthians 6:19)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0040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u="sng" dirty="0" smtClean="0"/>
              <a:t>The Church</a:t>
            </a:r>
            <a:endParaRPr lang="en-US" b="1" u="sng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82563" y="1066800"/>
            <a:ext cx="8885237" cy="5181600"/>
          </a:xfrm>
        </p:spPr>
        <p:txBody>
          <a:bodyPr>
            <a:normAutofit/>
          </a:bodyPr>
          <a:lstStyle/>
          <a:p>
            <a:pPr fontAlgn="base">
              <a:spcBef>
                <a:spcPts val="1800"/>
              </a:spcBef>
              <a:spcAft>
                <a:spcPct val="0"/>
              </a:spcAft>
            </a:pPr>
            <a:r>
              <a:rPr lang="en-US" altLang="en-US" dirty="0" smtClean="0">
                <a:cs typeface="Calibri" pitchFamily="34" charset="0"/>
              </a:rPr>
              <a:t>The church is not a temple</a:t>
            </a:r>
          </a:p>
          <a:p>
            <a:pPr fontAlgn="base">
              <a:spcBef>
                <a:spcPts val="180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Calibri" pitchFamily="34" charset="0"/>
              </a:rPr>
              <a:t>The</a:t>
            </a:r>
            <a:r>
              <a:rPr kumimoji="0" lang="en-US" alt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Calibri" pitchFamily="34" charset="0"/>
              </a:rPr>
              <a:t> church is not a building</a:t>
            </a:r>
          </a:p>
          <a:p>
            <a:pPr fontAlgn="base">
              <a:spcBef>
                <a:spcPts val="1800"/>
              </a:spcBef>
              <a:spcAft>
                <a:spcPct val="0"/>
              </a:spcAft>
            </a:pPr>
            <a:r>
              <a:rPr lang="en-US" altLang="en-US" baseline="0" dirty="0" smtClean="0">
                <a:cs typeface="Calibri" pitchFamily="34" charset="0"/>
              </a:rPr>
              <a:t>Two Levels of Church (</a:t>
            </a:r>
            <a:r>
              <a:rPr lang="en-US" altLang="en-US" baseline="0" dirty="0" err="1" smtClean="0">
                <a:cs typeface="Calibri" pitchFamily="34" charset="0"/>
              </a:rPr>
              <a:t>ekklesia</a:t>
            </a:r>
            <a:r>
              <a:rPr lang="en-US" altLang="en-US" baseline="0" dirty="0" smtClean="0">
                <a:cs typeface="Calibri" pitchFamily="34" charset="0"/>
              </a:rPr>
              <a:t> – “called out ones”):</a:t>
            </a:r>
          </a:p>
          <a:p>
            <a:pPr marL="971550" lvl="1" indent="-514350" fontAlgn="base">
              <a:spcBef>
                <a:spcPts val="180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en-US" dirty="0" smtClean="0">
                <a:cs typeface="Calibri" pitchFamily="34" charset="0"/>
              </a:rPr>
              <a:t>“</a:t>
            </a:r>
            <a:r>
              <a:rPr lang="en-US" altLang="en-US" b="1" dirty="0" smtClean="0">
                <a:cs typeface="Calibri" pitchFamily="34" charset="0"/>
              </a:rPr>
              <a:t>Universal Church</a:t>
            </a:r>
            <a:r>
              <a:rPr lang="en-US" altLang="en-US" dirty="0" smtClean="0">
                <a:cs typeface="Calibri" pitchFamily="34" charset="0"/>
              </a:rPr>
              <a:t>” – all believers from all nations from all of time</a:t>
            </a:r>
          </a:p>
          <a:p>
            <a:pPr marL="971550" lvl="1" indent="-514350" fontAlgn="base">
              <a:spcBef>
                <a:spcPts val="180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Calibri" pitchFamily="34" charset="0"/>
              </a:rPr>
              <a:t>“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Calibri" pitchFamily="34" charset="0"/>
              </a:rPr>
              <a:t>Local Church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Calibri" pitchFamily="34" charset="0"/>
              </a:rPr>
              <a:t>” – small groups of people worshiping God and serving</a:t>
            </a:r>
            <a:r>
              <a:rPr kumimoji="0" lang="en-US" alt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Calibri" pitchFamily="34" charset="0"/>
              </a:rPr>
              <a:t> in their communities</a:t>
            </a:r>
            <a:endParaRPr lang="en-US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82563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73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u="sng" dirty="0" smtClean="0"/>
              <a:t>The Universal Church</a:t>
            </a:r>
            <a:endParaRPr lang="en-US" b="1" u="sng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3438480"/>
          </a:xfrm>
        </p:spPr>
        <p:txBody>
          <a:bodyPr>
            <a:normAutofit lnSpcReduction="10000"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 smtClean="0">
                <a:cs typeface="Calibri" pitchFamily="34" charset="0"/>
              </a:rPr>
              <a:t>Matthew 16:13-18 </a:t>
            </a:r>
            <a:r>
              <a:rPr lang="en-US" altLang="en-US" dirty="0" smtClean="0">
                <a:cs typeface="Calibri" pitchFamily="34" charset="0"/>
              </a:rPr>
              <a:t>: first mention of the church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cs typeface="Calibri" pitchFamily="34" charset="0"/>
              </a:rPr>
              <a:t>v.16  Every believer’s testimony about Jesus: “You are the Christ” (</a:t>
            </a:r>
            <a:r>
              <a:rPr lang="en-US" altLang="en-US" dirty="0" err="1" smtClean="0">
                <a:cs typeface="Calibri" pitchFamily="34" charset="0"/>
              </a:rPr>
              <a:t>petros</a:t>
            </a:r>
            <a:r>
              <a:rPr lang="en-US" altLang="en-US" dirty="0" smtClean="0">
                <a:cs typeface="Calibri" pitchFamily="34" charset="0"/>
              </a:rPr>
              <a:t> – a stone)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cs typeface="Calibri" pitchFamily="34" charset="0"/>
              </a:rPr>
              <a:t>v.18  On this rock (</a:t>
            </a:r>
            <a:r>
              <a:rPr lang="en-US" altLang="en-US" dirty="0" err="1" smtClean="0">
                <a:cs typeface="Calibri" pitchFamily="34" charset="0"/>
              </a:rPr>
              <a:t>petra</a:t>
            </a:r>
            <a:r>
              <a:rPr lang="en-US" altLang="en-US" dirty="0" smtClean="0">
                <a:cs typeface="Calibri" pitchFamily="34" charset="0"/>
              </a:rPr>
              <a:t>) I will build My church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cs typeface="Calibri" pitchFamily="34" charset="0"/>
              </a:rPr>
              <a:t>Jesus is the rock of the church (</a:t>
            </a:r>
            <a:r>
              <a:rPr lang="en-US" altLang="en-US" b="1" dirty="0" smtClean="0">
                <a:cs typeface="Calibri" pitchFamily="34" charset="0"/>
              </a:rPr>
              <a:t>1 Peter2:4-6</a:t>
            </a:r>
            <a:r>
              <a:rPr lang="en-US" altLang="en-US" dirty="0" smtClean="0">
                <a:cs typeface="Calibri" pitchFamily="34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cs typeface="Calibri" pitchFamily="34" charset="0"/>
              </a:rPr>
              <a:t>Jesus takes His children from the world and puts us into His church (</a:t>
            </a:r>
            <a:r>
              <a:rPr lang="en-US" altLang="en-US" b="1" dirty="0" smtClean="0">
                <a:cs typeface="Calibri" pitchFamily="34" charset="0"/>
              </a:rPr>
              <a:t>John 15:19</a:t>
            </a:r>
            <a:r>
              <a:rPr lang="en-US" altLang="en-US" dirty="0" smtClean="0">
                <a:cs typeface="Calibri" pitchFamily="34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cs typeface="Calibri" pitchFamily="34" charset="0"/>
            </a:endParaRP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90600" y="4581480"/>
            <a:ext cx="6096000" cy="1903615"/>
            <a:chOff x="990600" y="4581480"/>
            <a:chExt cx="6096000" cy="1903615"/>
          </a:xfrm>
        </p:grpSpPr>
        <p:sp>
          <p:nvSpPr>
            <p:cNvPr id="3" name="Oval 5"/>
            <p:cNvSpPr>
              <a:spLocks noChangeArrowheads="1"/>
            </p:cNvSpPr>
            <p:nvPr/>
          </p:nvSpPr>
          <p:spPr bwMode="auto">
            <a:xfrm>
              <a:off x="990600" y="5075395"/>
              <a:ext cx="1619250" cy="1409700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Calibri" pitchFamily="34" charset="0"/>
                </a:rPr>
                <a:t>The World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Oval 4"/>
            <p:cNvSpPr>
              <a:spLocks noChangeArrowheads="1"/>
            </p:cNvSpPr>
            <p:nvPr/>
          </p:nvSpPr>
          <p:spPr bwMode="auto">
            <a:xfrm>
              <a:off x="1800225" y="5715000"/>
              <a:ext cx="514350" cy="447675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5940380" y="5714999"/>
              <a:ext cx="1146220" cy="635000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Calibri" pitchFamily="34" charset="0"/>
                </a:rPr>
                <a:t>Universal Church</a:t>
              </a:r>
              <a:endPara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AutoShape 2"/>
            <p:cNvSpPr>
              <a:spLocks noChangeArrowheads="1"/>
            </p:cNvSpPr>
            <p:nvPr/>
          </p:nvSpPr>
          <p:spPr bwMode="auto">
            <a:xfrm flipV="1">
              <a:off x="1905000" y="4686299"/>
              <a:ext cx="4522743" cy="1093946"/>
            </a:xfrm>
            <a:prstGeom prst="curvedUpArrow">
              <a:avLst>
                <a:gd name="adj1" fmla="val 19013"/>
                <a:gd name="adj2" fmla="val 41796"/>
                <a:gd name="adj3" fmla="val 2588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3557543" y="4581480"/>
              <a:ext cx="1197020" cy="279400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Calibri" pitchFamily="34" charset="0"/>
                </a:rPr>
                <a:t>Jesus Christ</a:t>
              </a:r>
              <a:endParaRPr kumimoji="0" lang="en-US" altLang="zh-CN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82563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01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u="sng" dirty="0" smtClean="0"/>
              <a:t>The Universal Church</a:t>
            </a:r>
            <a:endParaRPr lang="en-US" b="1" u="sng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82563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52400" y="1066800"/>
            <a:ext cx="8610600" cy="5410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“</a:t>
            </a:r>
            <a:r>
              <a:rPr lang="en-US" dirty="0"/>
              <a:t>Hades” </a:t>
            </a:r>
            <a:r>
              <a:rPr lang="en-US" dirty="0" smtClean="0"/>
              <a:t>= “place </a:t>
            </a:r>
            <a:r>
              <a:rPr lang="en-US" dirty="0"/>
              <a:t>of the </a:t>
            </a:r>
            <a:r>
              <a:rPr lang="en-US" dirty="0" smtClean="0"/>
              <a:t>dead.”</a:t>
            </a:r>
            <a:r>
              <a:rPr lang="en-US" dirty="0"/>
              <a:t> </a:t>
            </a:r>
            <a:r>
              <a:rPr lang="en-US" dirty="0" smtClean="0"/>
              <a:t>Christians </a:t>
            </a:r>
            <a:r>
              <a:rPr lang="en-US" dirty="0"/>
              <a:t>will overcome </a:t>
            </a:r>
            <a:r>
              <a:rPr lang="en-US" dirty="0" smtClean="0"/>
              <a:t>Hades (death) </a:t>
            </a:r>
            <a:r>
              <a:rPr lang="en-US" dirty="0"/>
              <a:t>because </a:t>
            </a:r>
            <a:r>
              <a:rPr lang="en-US" dirty="0" smtClean="0"/>
              <a:t>of Jesus’ resurrection (</a:t>
            </a:r>
            <a:r>
              <a:rPr lang="en-US" b="1" dirty="0"/>
              <a:t>1Corinthians </a:t>
            </a:r>
            <a:r>
              <a:rPr lang="en-US" b="1" dirty="0" smtClean="0"/>
              <a:t>15:54-57, John 6:39</a:t>
            </a:r>
            <a:r>
              <a:rPr lang="en-US" dirty="0" smtClean="0"/>
              <a:t>).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effectLst/>
              </a:rPr>
              <a:t>Jesus is the head of the (“My”) church (</a:t>
            </a:r>
            <a:r>
              <a:rPr lang="en-US" b="1" dirty="0" smtClean="0">
                <a:effectLst/>
              </a:rPr>
              <a:t>Ephesians 1:22,23</a:t>
            </a:r>
            <a:r>
              <a:rPr lang="en-US" dirty="0" smtClean="0">
                <a:effectLst/>
              </a:rPr>
              <a:t>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effectLst/>
              </a:rPr>
              <a:t>The church is “the bride” of Christ (</a:t>
            </a:r>
            <a:r>
              <a:rPr lang="en-US" b="1" dirty="0" smtClean="0">
                <a:effectLst/>
              </a:rPr>
              <a:t>Ephesians 5:25-27, John 3:29, Revelation 19:7-9</a:t>
            </a:r>
            <a:r>
              <a:rPr lang="en-US" dirty="0" smtClean="0">
                <a:effectLst/>
              </a:rPr>
              <a:t>).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>
              <a:effectLst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56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u="sng" dirty="0" smtClean="0"/>
              <a:t>The Local Church</a:t>
            </a:r>
            <a:endParaRPr lang="en-US" b="1" u="sng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3438480"/>
          </a:xfrm>
        </p:spPr>
        <p:txBody>
          <a:bodyPr>
            <a:normAutofit/>
          </a:bodyPr>
          <a:lstStyle/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US" altLang="en-US" dirty="0" smtClean="0">
                <a:cs typeface="Calibri" pitchFamily="34" charset="0"/>
              </a:rPr>
              <a:t>First local church was in Jerusalem.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US" altLang="en-US" dirty="0" smtClean="0">
                <a:cs typeface="Calibri" pitchFamily="34" charset="0"/>
              </a:rPr>
              <a:t>Rapid growth. 120 people (</a:t>
            </a:r>
            <a:r>
              <a:rPr lang="en-US" altLang="en-US" b="1" dirty="0" smtClean="0">
                <a:cs typeface="Calibri" pitchFamily="34" charset="0"/>
              </a:rPr>
              <a:t>Acts 1:15</a:t>
            </a:r>
            <a:r>
              <a:rPr lang="en-US" altLang="en-US" dirty="0" smtClean="0">
                <a:cs typeface="Calibri" pitchFamily="34" charset="0"/>
              </a:rPr>
              <a:t>); 3,000 more (</a:t>
            </a:r>
            <a:r>
              <a:rPr lang="en-US" altLang="en-US" b="1" dirty="0" smtClean="0">
                <a:cs typeface="Calibri" pitchFamily="34" charset="0"/>
              </a:rPr>
              <a:t>Acts 2:41</a:t>
            </a:r>
            <a:r>
              <a:rPr lang="en-US" altLang="en-US" dirty="0" smtClean="0">
                <a:cs typeface="Calibri" pitchFamily="34" charset="0"/>
              </a:rPr>
              <a:t>); 5,000 more (</a:t>
            </a:r>
            <a:r>
              <a:rPr lang="en-US" altLang="en-US" b="1" dirty="0" smtClean="0">
                <a:cs typeface="Calibri" pitchFamily="34" charset="0"/>
              </a:rPr>
              <a:t>Acts 4:4</a:t>
            </a:r>
            <a:r>
              <a:rPr lang="en-US" altLang="en-US" dirty="0" smtClean="0">
                <a:cs typeface="Calibri" pitchFamily="34" charset="0"/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Just because someone attends a local church, doesn’t mean that they are truly saved (Matthew 13:24-30)</a:t>
            </a:r>
            <a:endParaRPr lang="en-US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82563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15"/>
          <p:cNvSpPr>
            <a:spLocks noChangeArrowheads="1"/>
          </p:cNvSpPr>
          <p:nvPr/>
        </p:nvSpPr>
        <p:spPr bwMode="auto">
          <a:xfrm>
            <a:off x="769936" y="4648200"/>
            <a:ext cx="2125663" cy="18288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The World</a:t>
            </a:r>
            <a:endParaRPr kumimoji="0" lang="en-US" altLang="zh-CN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922462" y="5167312"/>
            <a:ext cx="5849938" cy="1155700"/>
            <a:chOff x="1922462" y="4710112"/>
            <a:chExt cx="5849938" cy="1155700"/>
          </a:xfrm>
        </p:grpSpPr>
        <p:sp>
          <p:nvSpPr>
            <p:cNvPr id="12" name="AutoShape 25"/>
            <p:cNvSpPr>
              <a:spLocks noChangeArrowheads="1"/>
            </p:cNvSpPr>
            <p:nvPr/>
          </p:nvSpPr>
          <p:spPr bwMode="auto">
            <a:xfrm>
              <a:off x="4732337" y="4719637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AutoShape 1"/>
            <p:cNvSpPr>
              <a:spLocks noChangeArrowheads="1"/>
            </p:cNvSpPr>
            <p:nvPr/>
          </p:nvSpPr>
          <p:spPr bwMode="auto">
            <a:xfrm>
              <a:off x="4741862" y="4965700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AutoShape 24"/>
            <p:cNvSpPr>
              <a:spLocks noChangeArrowheads="1"/>
            </p:cNvSpPr>
            <p:nvPr/>
          </p:nvSpPr>
          <p:spPr bwMode="auto">
            <a:xfrm>
              <a:off x="4741862" y="5211762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AutoShape 2"/>
            <p:cNvSpPr>
              <a:spLocks noChangeArrowheads="1"/>
            </p:cNvSpPr>
            <p:nvPr/>
          </p:nvSpPr>
          <p:spPr bwMode="auto">
            <a:xfrm>
              <a:off x="4741862" y="5438775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AutoShape 23"/>
            <p:cNvSpPr>
              <a:spLocks noChangeArrowheads="1"/>
            </p:cNvSpPr>
            <p:nvPr/>
          </p:nvSpPr>
          <p:spPr bwMode="auto">
            <a:xfrm>
              <a:off x="4741862" y="5675312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AutoShape 3"/>
            <p:cNvSpPr>
              <a:spLocks noChangeArrowheads="1"/>
            </p:cNvSpPr>
            <p:nvPr/>
          </p:nvSpPr>
          <p:spPr bwMode="auto">
            <a:xfrm>
              <a:off x="4208462" y="4719637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AutoShape 22"/>
            <p:cNvSpPr>
              <a:spLocks noChangeArrowheads="1"/>
            </p:cNvSpPr>
            <p:nvPr/>
          </p:nvSpPr>
          <p:spPr bwMode="auto">
            <a:xfrm>
              <a:off x="4217987" y="4965700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AutoShape 4"/>
            <p:cNvSpPr>
              <a:spLocks noChangeArrowheads="1"/>
            </p:cNvSpPr>
            <p:nvPr/>
          </p:nvSpPr>
          <p:spPr bwMode="auto">
            <a:xfrm>
              <a:off x="4217987" y="5211762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AutoShape 21"/>
            <p:cNvSpPr>
              <a:spLocks noChangeArrowheads="1"/>
            </p:cNvSpPr>
            <p:nvPr/>
          </p:nvSpPr>
          <p:spPr bwMode="auto">
            <a:xfrm>
              <a:off x="4217987" y="5438775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AutoShape 5"/>
            <p:cNvSpPr>
              <a:spLocks noChangeArrowheads="1"/>
            </p:cNvSpPr>
            <p:nvPr/>
          </p:nvSpPr>
          <p:spPr bwMode="auto">
            <a:xfrm>
              <a:off x="4217987" y="5675312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AutoShape 20"/>
            <p:cNvSpPr>
              <a:spLocks noChangeArrowheads="1"/>
            </p:cNvSpPr>
            <p:nvPr/>
          </p:nvSpPr>
          <p:spPr bwMode="auto">
            <a:xfrm>
              <a:off x="5227637" y="4710112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AutoShape 6"/>
            <p:cNvSpPr>
              <a:spLocks noChangeArrowheads="1"/>
            </p:cNvSpPr>
            <p:nvPr/>
          </p:nvSpPr>
          <p:spPr bwMode="auto">
            <a:xfrm>
              <a:off x="5237162" y="4956175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AutoShape 19"/>
            <p:cNvSpPr>
              <a:spLocks noChangeArrowheads="1"/>
            </p:cNvSpPr>
            <p:nvPr/>
          </p:nvSpPr>
          <p:spPr bwMode="auto">
            <a:xfrm>
              <a:off x="5237162" y="5202237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AutoShape 7"/>
            <p:cNvSpPr>
              <a:spLocks noChangeArrowheads="1"/>
            </p:cNvSpPr>
            <p:nvPr/>
          </p:nvSpPr>
          <p:spPr bwMode="auto">
            <a:xfrm>
              <a:off x="5237162" y="5429250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AutoShape 18"/>
            <p:cNvSpPr>
              <a:spLocks noChangeArrowheads="1"/>
            </p:cNvSpPr>
            <p:nvPr/>
          </p:nvSpPr>
          <p:spPr bwMode="auto">
            <a:xfrm>
              <a:off x="5237162" y="5665787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AutoShape 8"/>
            <p:cNvSpPr>
              <a:spLocks noChangeArrowheads="1"/>
            </p:cNvSpPr>
            <p:nvPr/>
          </p:nvSpPr>
          <p:spPr bwMode="auto">
            <a:xfrm>
              <a:off x="5694362" y="4710112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AutoShape 17"/>
            <p:cNvSpPr>
              <a:spLocks noChangeArrowheads="1"/>
            </p:cNvSpPr>
            <p:nvPr/>
          </p:nvSpPr>
          <p:spPr bwMode="auto">
            <a:xfrm>
              <a:off x="5703887" y="4956175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AutoShape 9"/>
            <p:cNvSpPr>
              <a:spLocks noChangeArrowheads="1"/>
            </p:cNvSpPr>
            <p:nvPr/>
          </p:nvSpPr>
          <p:spPr bwMode="auto">
            <a:xfrm>
              <a:off x="5703887" y="5202237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AutoShape 16"/>
            <p:cNvSpPr>
              <a:spLocks noChangeArrowheads="1"/>
            </p:cNvSpPr>
            <p:nvPr/>
          </p:nvSpPr>
          <p:spPr bwMode="auto">
            <a:xfrm>
              <a:off x="5703887" y="5429250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AutoShape 10"/>
            <p:cNvSpPr>
              <a:spLocks noChangeArrowheads="1"/>
            </p:cNvSpPr>
            <p:nvPr/>
          </p:nvSpPr>
          <p:spPr bwMode="auto">
            <a:xfrm>
              <a:off x="5703887" y="5665787"/>
              <a:ext cx="295275" cy="1905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AutoShape 14"/>
            <p:cNvSpPr>
              <a:spLocks noChangeShapeType="1"/>
            </p:cNvSpPr>
            <p:nvPr/>
          </p:nvSpPr>
          <p:spPr bwMode="auto">
            <a:xfrm flipV="1">
              <a:off x="1922462" y="4822825"/>
              <a:ext cx="2116138" cy="2159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AutoShape 13"/>
            <p:cNvSpPr>
              <a:spLocks noChangeShapeType="1"/>
            </p:cNvSpPr>
            <p:nvPr/>
          </p:nvSpPr>
          <p:spPr bwMode="auto">
            <a:xfrm flipV="1">
              <a:off x="1922462" y="5212080"/>
              <a:ext cx="2116138" cy="457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AutoShape 12"/>
            <p:cNvSpPr>
              <a:spLocks noChangeShapeType="1"/>
            </p:cNvSpPr>
            <p:nvPr/>
          </p:nvSpPr>
          <p:spPr bwMode="auto">
            <a:xfrm>
              <a:off x="1922462" y="5440362"/>
              <a:ext cx="2116138" cy="1889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Text Box 2"/>
            <p:cNvSpPr txBox="1">
              <a:spLocks noChangeArrowheads="1"/>
            </p:cNvSpPr>
            <p:nvPr/>
          </p:nvSpPr>
          <p:spPr bwMode="auto">
            <a:xfrm>
              <a:off x="6213475" y="5040312"/>
              <a:ext cx="1558925" cy="6463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SimSun" pitchFamily="2" charset="-122"/>
                  <a:cs typeface="Calibri" pitchFamily="34" charset="0"/>
                </a:rPr>
                <a:t>Local Churches</a:t>
              </a:r>
              <a:endPara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129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u="sng" dirty="0" smtClean="0"/>
              <a:t>The Local Church</a:t>
            </a:r>
            <a:endParaRPr lang="en-US" b="1" u="sng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82563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Local Churches are in cities (Acts 8:1; 13:1)</a:t>
            </a:r>
          </a:p>
          <a:p>
            <a:r>
              <a:rPr lang="en-US" dirty="0" smtClean="0"/>
              <a:t>Also, small gatherings of believers in various places: homes (</a:t>
            </a:r>
            <a:r>
              <a:rPr lang="en-US" b="1" dirty="0" smtClean="0"/>
              <a:t>Acts 2:46</a:t>
            </a:r>
            <a:r>
              <a:rPr lang="en-US" dirty="0" smtClean="0"/>
              <a:t>), the temple (</a:t>
            </a:r>
            <a:r>
              <a:rPr lang="en-US" b="1" dirty="0" smtClean="0"/>
              <a:t>Acts 5:12</a:t>
            </a:r>
            <a:r>
              <a:rPr lang="en-US" dirty="0" smtClean="0"/>
              <a:t>) and in synagogues (</a:t>
            </a:r>
            <a:r>
              <a:rPr lang="en-US" b="1" dirty="0" smtClean="0"/>
              <a:t>Acts 13:5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early church met daily (</a:t>
            </a:r>
            <a:r>
              <a:rPr lang="en-US" b="1" dirty="0" smtClean="0"/>
              <a:t>Acts 2:46</a:t>
            </a:r>
            <a:r>
              <a:rPr lang="en-US" dirty="0" smtClean="0"/>
              <a:t>), each Lord’s Day (</a:t>
            </a:r>
            <a:r>
              <a:rPr lang="en-US" b="1" dirty="0" smtClean="0"/>
              <a:t>Acts 20:7</a:t>
            </a:r>
            <a:r>
              <a:rPr lang="en-US" dirty="0" smtClean="0"/>
              <a:t>), and came together to pray (Acts 3:1, 10:9).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29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u="sng" dirty="0" smtClean="0"/>
              <a:t>The Local Church</a:t>
            </a:r>
            <a:endParaRPr lang="en-US" b="1" u="sng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182563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638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The First local church in Jerusalem (</a:t>
            </a:r>
            <a:r>
              <a:rPr lang="en-US" b="1" dirty="0" smtClean="0"/>
              <a:t>Acts 2:40-47</a:t>
            </a:r>
            <a:r>
              <a:rPr lang="en-US" dirty="0" smtClean="0"/>
              <a:t>) met for the following purposes:</a:t>
            </a:r>
          </a:p>
          <a:p>
            <a:r>
              <a:rPr lang="en-US" dirty="0" smtClean="0"/>
              <a:t>Fellowship with other baptized believers (verse 40-41)</a:t>
            </a:r>
          </a:p>
          <a:p>
            <a:r>
              <a:rPr lang="en-US" dirty="0" smtClean="0"/>
              <a:t>The teaching of the Word of God (verse 42)</a:t>
            </a:r>
          </a:p>
          <a:p>
            <a:r>
              <a:rPr lang="en-US" dirty="0" smtClean="0"/>
              <a:t>The breaking of bread – the Lord’s supper (verse 42)</a:t>
            </a:r>
          </a:p>
          <a:p>
            <a:r>
              <a:rPr lang="en-US" dirty="0" smtClean="0"/>
              <a:t>Prayer (verse 42)</a:t>
            </a:r>
          </a:p>
          <a:p>
            <a:r>
              <a:rPr lang="en-US" dirty="0" smtClean="0"/>
              <a:t>To help </a:t>
            </a:r>
            <a:r>
              <a:rPr lang="en-US" dirty="0" smtClean="0"/>
              <a:t>and minister to each other</a:t>
            </a:r>
            <a:r>
              <a:rPr lang="en-US" dirty="0" smtClean="0"/>
              <a:t> </a:t>
            </a:r>
            <a:r>
              <a:rPr lang="en-US" dirty="0" smtClean="0"/>
              <a:t>(verses 44-45)</a:t>
            </a:r>
          </a:p>
          <a:p>
            <a:r>
              <a:rPr lang="en-US" dirty="0" smtClean="0"/>
              <a:t>To glorify and praise God (verse 47)</a:t>
            </a:r>
          </a:p>
          <a:p>
            <a:r>
              <a:rPr lang="en-US" dirty="0" smtClean="0"/>
              <a:t>To discipline members as needed </a:t>
            </a:r>
            <a:r>
              <a:rPr lang="en-US" dirty="0" smtClean="0"/>
              <a:t>(Matthew </a:t>
            </a:r>
            <a:r>
              <a:rPr lang="en-US" dirty="0" smtClean="0"/>
              <a:t>18:15-20)</a:t>
            </a:r>
            <a:endParaRPr lang="en-US" dirty="0" smtClean="0"/>
          </a:p>
          <a:p>
            <a:r>
              <a:rPr lang="en-US" dirty="0" smtClean="0"/>
              <a:t>The spread of the Gospel worldwide (Mark 16:15)</a:t>
            </a:r>
          </a:p>
        </p:txBody>
      </p:sp>
    </p:spTree>
    <p:extLst>
      <p:ext uri="{BB962C8B-B14F-4D97-AF65-F5344CB8AC3E}">
        <p14:creationId xmlns:p14="http://schemas.microsoft.com/office/powerpoint/2010/main" val="41320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905</Words>
  <Application>Microsoft Office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What is the Church?</vt:lpstr>
      <vt:lpstr>The Old Testament Temple</vt:lpstr>
      <vt:lpstr>The Cross Changes Everything</vt:lpstr>
      <vt:lpstr>The Church</vt:lpstr>
      <vt:lpstr>The Universal Church</vt:lpstr>
      <vt:lpstr>The Universal Church</vt:lpstr>
      <vt:lpstr>The Local Church</vt:lpstr>
      <vt:lpstr>The Local Church</vt:lpstr>
      <vt:lpstr>The Local Church</vt:lpstr>
      <vt:lpstr>The Local Church</vt:lpstr>
      <vt:lpstr>Finding a Good Local Church</vt:lpstr>
      <vt:lpstr>Finding a Good Local Church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Church?</dc:title>
  <dc:creator>Multiple Authors</dc:creator>
  <cp:lastModifiedBy>dell</cp:lastModifiedBy>
  <cp:revision>15</cp:revision>
  <dcterms:created xsi:type="dcterms:W3CDTF">2020-02-05T20:44:22Z</dcterms:created>
  <dcterms:modified xsi:type="dcterms:W3CDTF">2020-05-31T13:55:03Z</dcterms:modified>
</cp:coreProperties>
</file>