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73" autoAdjust="0"/>
    <p:restoredTop sz="67326" autoAdjust="0"/>
  </p:normalViewPr>
  <p:slideViewPr>
    <p:cSldViewPr>
      <p:cViewPr varScale="1">
        <p:scale>
          <a:sx n="77" d="100"/>
          <a:sy n="77" d="100"/>
        </p:scale>
        <p:origin x="17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973E60-0D38-4A63-B4F0-F2909B12555C}" type="datetimeFigureOut">
              <a:rPr lang="en-US" smtClean="0"/>
              <a:t>3/27/2021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1C9638-AF31-4C35-951D-C5F77FCBAA15}" type="slidenum">
              <a:rPr lang="en-US" smtClean="0"/>
              <a:t>‹#›</a:t>
            </a:fld>
            <a:endParaRPr lang="en-US"/>
          </a:p>
        </p:txBody>
      </p:sp>
    </p:spTree>
    <p:extLst>
      <p:ext uri="{BB962C8B-B14F-4D97-AF65-F5344CB8AC3E}">
        <p14:creationId xmlns:p14="http://schemas.microsoft.com/office/powerpoint/2010/main" val="1791531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people follow Jesus, they often expect that He will give them everything they want.  We reason that, since </a:t>
            </a:r>
            <a:r>
              <a:rPr lang="en-US" sz="1200" b="1" kern="1200" dirty="0" smtClean="0">
                <a:solidFill>
                  <a:schemeClr val="tx1"/>
                </a:solidFill>
                <a:effectLst/>
                <a:latin typeface="+mn-lt"/>
                <a:ea typeface="+mn-ea"/>
                <a:cs typeface="+mn-cs"/>
              </a:rPr>
              <a:t>He loves us </a:t>
            </a:r>
            <a:r>
              <a:rPr lang="en-US" sz="1200" kern="1200" dirty="0" smtClean="0">
                <a:solidFill>
                  <a:schemeClr val="tx1"/>
                </a:solidFill>
                <a:effectLst/>
                <a:latin typeface="+mn-lt"/>
                <a:ea typeface="+mn-ea"/>
                <a:cs typeface="+mn-cs"/>
              </a:rPr>
              <a:t>and </a:t>
            </a:r>
            <a:r>
              <a:rPr lang="en-US" sz="1200" b="1" kern="1200" dirty="0" smtClean="0">
                <a:solidFill>
                  <a:schemeClr val="tx1"/>
                </a:solidFill>
                <a:effectLst/>
                <a:latin typeface="+mn-lt"/>
                <a:ea typeface="+mn-ea"/>
                <a:cs typeface="+mn-cs"/>
              </a:rPr>
              <a:t>can do anything </a:t>
            </a:r>
            <a:r>
              <a:rPr lang="en-US" sz="1200" kern="1200" dirty="0" smtClean="0">
                <a:solidFill>
                  <a:schemeClr val="tx1"/>
                </a:solidFill>
                <a:effectLst/>
                <a:latin typeface="+mn-lt"/>
                <a:ea typeface="+mn-ea"/>
                <a:cs typeface="+mn-cs"/>
              </a:rPr>
              <a:t>He chooses, He will make us more </a:t>
            </a:r>
            <a:r>
              <a:rPr lang="en-US" sz="1200" b="1" kern="1200" dirty="0" smtClean="0">
                <a:solidFill>
                  <a:schemeClr val="tx1"/>
                </a:solidFill>
                <a:effectLst/>
                <a:latin typeface="+mn-lt"/>
                <a:ea typeface="+mn-ea"/>
                <a:cs typeface="+mn-cs"/>
              </a:rPr>
              <a:t>prosperous, comfortable, and happy</a:t>
            </a:r>
            <a:r>
              <a:rPr lang="en-US" sz="1200" kern="1200" dirty="0" smtClean="0">
                <a:solidFill>
                  <a:schemeClr val="tx1"/>
                </a:solidFill>
                <a:effectLst/>
                <a:latin typeface="+mn-lt"/>
                <a:ea typeface="+mn-ea"/>
                <a:cs typeface="+mn-cs"/>
              </a:rPr>
              <a:t>.  Like a wealthy grandfather, He will grant every wish.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this is your expectation of God, it won’t take long for you to be disappointed.  There will be </a:t>
            </a:r>
            <a:r>
              <a:rPr lang="en-US" sz="1200" b="1" kern="1200" dirty="0" smtClean="0">
                <a:solidFill>
                  <a:schemeClr val="tx1"/>
                </a:solidFill>
                <a:effectLst/>
                <a:latin typeface="+mn-lt"/>
                <a:ea typeface="+mn-ea"/>
                <a:cs typeface="+mn-cs"/>
              </a:rPr>
              <a:t>times when He does not grant your most earnest prayer in the way that you expect</a:t>
            </a:r>
            <a:r>
              <a:rPr lang="en-US" sz="1200" kern="1200" dirty="0" smtClean="0">
                <a:solidFill>
                  <a:schemeClr val="tx1"/>
                </a:solidFill>
                <a:effectLst/>
                <a:latin typeface="+mn-lt"/>
                <a:ea typeface="+mn-ea"/>
                <a:cs typeface="+mn-cs"/>
              </a:rPr>
              <a:t>.  At times like this, it is easy for your </a:t>
            </a:r>
            <a:r>
              <a:rPr lang="en-US" sz="1200" b="1" kern="1200" dirty="0" smtClean="0">
                <a:solidFill>
                  <a:schemeClr val="tx1"/>
                </a:solidFill>
                <a:effectLst/>
                <a:latin typeface="+mn-lt"/>
                <a:ea typeface="+mn-ea"/>
                <a:cs typeface="+mn-cs"/>
              </a:rPr>
              <a:t>circumstances </a:t>
            </a:r>
            <a:r>
              <a:rPr lang="en-US" sz="1200" kern="1200" dirty="0" smtClean="0">
                <a:solidFill>
                  <a:schemeClr val="tx1"/>
                </a:solidFill>
                <a:effectLst/>
                <a:latin typeface="+mn-lt"/>
                <a:ea typeface="+mn-ea"/>
                <a:cs typeface="+mn-cs"/>
              </a:rPr>
              <a:t>to drag your heart down into the pit.  You can then begin to </a:t>
            </a:r>
            <a:r>
              <a:rPr lang="en-US" sz="1200" b="1" kern="1200" dirty="0" smtClean="0">
                <a:solidFill>
                  <a:schemeClr val="tx1"/>
                </a:solidFill>
                <a:effectLst/>
                <a:latin typeface="+mn-lt"/>
                <a:ea typeface="+mn-ea"/>
                <a:cs typeface="+mn-cs"/>
              </a:rPr>
              <a:t>wonder if God really does care </a:t>
            </a:r>
            <a:r>
              <a:rPr lang="en-US" sz="1200" kern="1200" dirty="0" smtClean="0">
                <a:solidFill>
                  <a:schemeClr val="tx1"/>
                </a:solidFill>
                <a:effectLst/>
                <a:latin typeface="+mn-lt"/>
                <a:ea typeface="+mn-ea"/>
                <a:cs typeface="+mn-cs"/>
              </a:rPr>
              <a:t>about you.  Before long, your faith starts to stumble and you begin to wonder if God is real or if the Bible is true. </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1</a:t>
            </a:fld>
            <a:endParaRPr lang="en-US"/>
          </a:p>
        </p:txBody>
      </p:sp>
    </p:spTree>
    <p:extLst>
      <p:ext uri="{BB962C8B-B14F-4D97-AF65-F5344CB8AC3E}">
        <p14:creationId xmlns:p14="http://schemas.microsoft.com/office/powerpoint/2010/main" val="4186905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Finally, I’d like you to turn with me to </a:t>
            </a:r>
            <a:r>
              <a:rPr lang="en-US" sz="1200" b="1" kern="1200" dirty="0" smtClean="0">
                <a:solidFill>
                  <a:schemeClr val="tx1"/>
                </a:solidFill>
                <a:effectLst/>
                <a:latin typeface="+mn-lt"/>
                <a:ea typeface="+mn-ea"/>
                <a:cs typeface="+mn-cs"/>
              </a:rPr>
              <a:t>John 11.</a:t>
            </a:r>
            <a:r>
              <a:rPr lang="en-US" sz="1200" kern="1200" dirty="0" smtClean="0">
                <a:solidFill>
                  <a:schemeClr val="tx1"/>
                </a:solidFill>
                <a:effectLst/>
                <a:latin typeface="+mn-lt"/>
                <a:ea typeface="+mn-ea"/>
                <a:cs typeface="+mn-cs"/>
              </a:rPr>
              <a:t>  In this story, Jesus is about two days away from a town called Bethany.  One of His dear friends, Lazarus, lay sick and dying in Bethany, so his sisters send a message to Jesus (prayer) </a:t>
            </a:r>
            <a:r>
              <a:rPr lang="en-US" sz="1200" b="1" kern="1200" dirty="0" smtClean="0">
                <a:solidFill>
                  <a:schemeClr val="tx1"/>
                </a:solidFill>
                <a:effectLst/>
                <a:latin typeface="+mn-lt"/>
                <a:ea typeface="+mn-ea"/>
                <a:cs typeface="+mn-cs"/>
              </a:rPr>
              <a:t>(11:1-3)</a:t>
            </a:r>
            <a:r>
              <a:rPr lang="en-US" sz="1200" kern="1200" dirty="0" smtClean="0">
                <a:solidFill>
                  <a:schemeClr val="tx1"/>
                </a:solidFill>
                <a:effectLst/>
                <a:latin typeface="+mn-lt"/>
                <a:ea typeface="+mn-ea"/>
                <a:cs typeface="+mn-cs"/>
              </a:rPr>
              <a:t>.  From the text, it is very clear that Jesus received the message, that He loved Lazarus, and that He had the power to heal him.  But He said “no.”  Listen to His reasoning: Lazarus and his family is struggling through this hard time so that God will be glorified </a:t>
            </a:r>
            <a:r>
              <a:rPr lang="en-US" sz="1200" b="1" kern="1200" dirty="0" smtClean="0">
                <a:solidFill>
                  <a:schemeClr val="tx1"/>
                </a:solidFill>
                <a:effectLst/>
                <a:latin typeface="+mn-lt"/>
                <a:ea typeface="+mn-ea"/>
                <a:cs typeface="+mn-cs"/>
              </a:rPr>
              <a:t>(11:4-6).  </a:t>
            </a:r>
            <a:r>
              <a:rPr lang="en-US" sz="1200" kern="1200" dirty="0" smtClean="0">
                <a:solidFill>
                  <a:schemeClr val="tx1"/>
                </a:solidFill>
                <a:effectLst/>
                <a:latin typeface="+mn-lt"/>
                <a:ea typeface="+mn-ea"/>
                <a:cs typeface="+mn-cs"/>
              </a:rPr>
              <a:t>We must constantly remind ourselves of an important fact: the world does not revolve around us – God created this world (and us) for His glory.</a:t>
            </a:r>
          </a:p>
        </p:txBody>
      </p:sp>
      <p:sp>
        <p:nvSpPr>
          <p:cNvPr id="4" name="Slide Number Placeholder 3"/>
          <p:cNvSpPr>
            <a:spLocks noGrp="1"/>
          </p:cNvSpPr>
          <p:nvPr>
            <p:ph type="sldNum" sz="quarter" idx="10"/>
          </p:nvPr>
        </p:nvSpPr>
        <p:spPr/>
        <p:txBody>
          <a:bodyPr/>
          <a:lstStyle/>
          <a:p>
            <a:fld id="{A11C9638-AF31-4C35-951D-C5F77FCBAA15}" type="slidenum">
              <a:rPr lang="en-US" smtClean="0"/>
              <a:t>11</a:t>
            </a:fld>
            <a:endParaRPr lang="en-US"/>
          </a:p>
        </p:txBody>
      </p:sp>
    </p:spTree>
    <p:extLst>
      <p:ext uri="{BB962C8B-B14F-4D97-AF65-F5344CB8AC3E}">
        <p14:creationId xmlns:p14="http://schemas.microsoft.com/office/powerpoint/2010/main" val="391634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spite of the sisters’ request, Jesus waits until Lazarus dies before starting his journey to Bethany.  Upon arrival, he is met by Martha.  She asks Him the question with which we often wrestle: “If only you had done something…” (</a:t>
            </a:r>
            <a:r>
              <a:rPr lang="en-US" sz="1200" b="1" kern="1200" dirty="0" smtClean="0">
                <a:solidFill>
                  <a:schemeClr val="tx1"/>
                </a:solidFill>
                <a:effectLst/>
                <a:latin typeface="+mn-lt"/>
                <a:ea typeface="+mn-ea"/>
                <a:cs typeface="+mn-cs"/>
              </a:rPr>
              <a:t>11:21</a:t>
            </a:r>
            <a:r>
              <a:rPr lang="en-US" sz="1200" kern="1200" dirty="0" smtClean="0">
                <a:solidFill>
                  <a:schemeClr val="tx1"/>
                </a:solidFill>
                <a:effectLst/>
                <a:latin typeface="+mn-lt"/>
                <a:ea typeface="+mn-ea"/>
                <a:cs typeface="+mn-cs"/>
              </a:rPr>
              <a:t>).  Obviously, the sisters shared the same expectation of how Jesus should have responded to their request (</a:t>
            </a:r>
            <a:r>
              <a:rPr lang="en-US" sz="1200" b="1" kern="1200" dirty="0" smtClean="0">
                <a:solidFill>
                  <a:schemeClr val="tx1"/>
                </a:solidFill>
                <a:effectLst/>
                <a:latin typeface="+mn-lt"/>
                <a:ea typeface="+mn-ea"/>
                <a:cs typeface="+mn-cs"/>
              </a:rPr>
              <a:t>11:32</a:t>
            </a:r>
            <a:r>
              <a:rPr lang="en-US" sz="1200" kern="1200" dirty="0" smtClean="0">
                <a:solidFill>
                  <a:schemeClr val="tx1"/>
                </a:solidFill>
                <a:effectLst/>
                <a:latin typeface="+mn-lt"/>
                <a:ea typeface="+mn-ea"/>
                <a:cs typeface="+mn-cs"/>
              </a:rPr>
              <a:t>).  Once again, the love of God is clear – He doesn’t condemn them for their misunderstanding or for believing that they know better than Jesus.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Something important to notice here:  Even when Jesus answers “no,” He also feels our pain (</a:t>
            </a:r>
            <a:r>
              <a:rPr lang="en-US" sz="1200" b="1" kern="1200" dirty="0" smtClean="0">
                <a:solidFill>
                  <a:schemeClr val="tx1"/>
                </a:solidFill>
                <a:effectLst/>
                <a:latin typeface="+mn-lt"/>
                <a:ea typeface="+mn-ea"/>
                <a:cs typeface="+mn-cs"/>
              </a:rPr>
              <a:t>v.33-36</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12</a:t>
            </a:fld>
            <a:endParaRPr lang="en-US"/>
          </a:p>
        </p:txBody>
      </p:sp>
    </p:spTree>
    <p:extLst>
      <p:ext uri="{BB962C8B-B14F-4D97-AF65-F5344CB8AC3E}">
        <p14:creationId xmlns:p14="http://schemas.microsoft.com/office/powerpoint/2010/main" val="2707968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you have ever asked God this question: “Don’t you know how I feel?”, I have the answer from Him – “Yes, I do know how you feel.”  How do I know this?  Turn to </a:t>
            </a:r>
            <a:r>
              <a:rPr lang="en-US" sz="1200" b="1" kern="1200" dirty="0" smtClean="0">
                <a:solidFill>
                  <a:schemeClr val="tx1"/>
                </a:solidFill>
                <a:effectLst/>
                <a:latin typeface="+mn-lt"/>
                <a:ea typeface="+mn-ea"/>
                <a:cs typeface="+mn-cs"/>
              </a:rPr>
              <a:t>Luke 22</a:t>
            </a:r>
            <a:r>
              <a:rPr lang="en-US" sz="1200" kern="1200" dirty="0" smtClean="0">
                <a:solidFill>
                  <a:schemeClr val="tx1"/>
                </a:solidFill>
                <a:effectLst/>
                <a:latin typeface="+mn-lt"/>
                <a:ea typeface="+mn-ea"/>
                <a:cs typeface="+mn-cs"/>
              </a:rPr>
              <a:t>.  You are not the only one whose prayer is sometimes answered with “no.”  Perhaps you have labored in prayer for a long time over a difficult issue.  But did you ever pray so hard that drops of blood fell like sweat from your skin? (</a:t>
            </a:r>
            <a:r>
              <a:rPr lang="en-US" sz="1200" b="1" kern="1200" dirty="0" smtClean="0">
                <a:solidFill>
                  <a:schemeClr val="tx1"/>
                </a:solidFill>
                <a:effectLst/>
                <a:latin typeface="+mn-lt"/>
                <a:ea typeface="+mn-ea"/>
                <a:cs typeface="+mn-cs"/>
              </a:rPr>
              <a:t>22:41-46</a:t>
            </a:r>
            <a:r>
              <a:rPr lang="en-US" sz="1200" kern="1200" dirty="0" smtClean="0">
                <a:solidFill>
                  <a:schemeClr val="tx1"/>
                </a:solidFill>
                <a:effectLst/>
                <a:latin typeface="+mn-lt"/>
                <a:ea typeface="+mn-ea"/>
                <a:cs typeface="+mn-cs"/>
              </a:rPr>
              <a:t>).  When faced with the agony of absorbing all of the sin of the world into his own body, even Jesus Himself struggled, wondering aloud if there could be any other way.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You know the rest of the story.  God the Father answered Jesus’ prayer in the same way that He sometimes answers yours – “no.” </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14</a:t>
            </a:fld>
            <a:endParaRPr lang="en-US"/>
          </a:p>
        </p:txBody>
      </p:sp>
    </p:spTree>
    <p:extLst>
      <p:ext uri="{BB962C8B-B14F-4D97-AF65-F5344CB8AC3E}">
        <p14:creationId xmlns:p14="http://schemas.microsoft.com/office/powerpoint/2010/main" val="21734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Our Father, thank You for Your amazing love.  Thank You for not giving us everything we ask for, and for not getting angry when we question your decisions.  Give us grace to look beyond our current circumstances to the cross, trusting You even when we don’t understand You.  Give us eyes to see Your glory.</a:t>
            </a:r>
          </a:p>
          <a:p>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15</a:t>
            </a:fld>
            <a:endParaRPr lang="en-US"/>
          </a:p>
        </p:txBody>
      </p:sp>
    </p:spTree>
    <p:extLst>
      <p:ext uri="{BB962C8B-B14F-4D97-AF65-F5344CB8AC3E}">
        <p14:creationId xmlns:p14="http://schemas.microsoft.com/office/powerpoint/2010/main" val="421140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Five verses</a:t>
            </a:r>
            <a:r>
              <a:rPr lang="en-US" baseline="0" dirty="0" smtClean="0"/>
              <a:t> that are absolutely true and can be trusted.</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2</a:t>
            </a:fld>
            <a:endParaRPr lang="en-US"/>
          </a:p>
        </p:txBody>
      </p:sp>
    </p:spTree>
    <p:extLst>
      <p:ext uri="{BB962C8B-B14F-4D97-AF65-F5344CB8AC3E}">
        <p14:creationId xmlns:p14="http://schemas.microsoft.com/office/powerpoint/2010/main" val="2050753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you have ever felt like this, I have news for you – you are not alone.  There are times when we all struggle with our faith.  Everyone goes through times when we doubt God’s promise to love and care for us.  So, here is the question: when we go through these hard times, how can </a:t>
            </a:r>
            <a:r>
              <a:rPr lang="en-US" sz="1200" kern="1200" dirty="0" smtClean="0">
                <a:solidFill>
                  <a:schemeClr val="tx1"/>
                </a:solidFill>
                <a:effectLst/>
                <a:latin typeface="+mn-lt"/>
                <a:ea typeface="+mn-ea"/>
                <a:cs typeface="+mn-cs"/>
              </a:rPr>
              <a:t>we continue </a:t>
            </a:r>
            <a:r>
              <a:rPr lang="en-US" sz="1200" kern="1200" dirty="0" smtClean="0">
                <a:solidFill>
                  <a:schemeClr val="tx1"/>
                </a:solidFill>
                <a:effectLst/>
                <a:latin typeface="+mn-lt"/>
                <a:ea typeface="+mn-ea"/>
                <a:cs typeface="+mn-cs"/>
              </a:rPr>
              <a:t>to walk by faith?  Tonight, I want us to look at three stories in the New Testament of people who didn’t get what they </a:t>
            </a:r>
            <a:r>
              <a:rPr lang="en-US" sz="1200" kern="1200" dirty="0" smtClean="0">
                <a:solidFill>
                  <a:schemeClr val="tx1"/>
                </a:solidFill>
                <a:effectLst/>
                <a:latin typeface="+mn-lt"/>
                <a:ea typeface="+mn-ea"/>
                <a:cs typeface="+mn-cs"/>
              </a:rPr>
              <a:t>expected </a:t>
            </a:r>
            <a:r>
              <a:rPr lang="en-US" sz="1200" kern="1200" dirty="0" smtClean="0">
                <a:solidFill>
                  <a:schemeClr val="tx1"/>
                </a:solidFill>
                <a:effectLst/>
                <a:latin typeface="+mn-lt"/>
                <a:ea typeface="+mn-ea"/>
                <a:cs typeface="+mn-cs"/>
              </a:rPr>
              <a:t>from Jesus.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11C9638-AF31-4C35-951D-C5F77FCBAA15}" type="slidenum">
              <a:rPr lang="en-US" smtClean="0"/>
              <a:t>3</a:t>
            </a:fld>
            <a:endParaRPr lang="en-US"/>
          </a:p>
        </p:txBody>
      </p:sp>
    </p:spTree>
    <p:extLst>
      <p:ext uri="{BB962C8B-B14F-4D97-AF65-F5344CB8AC3E}">
        <p14:creationId xmlns:p14="http://schemas.microsoft.com/office/powerpoint/2010/main" val="3247032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Turn to </a:t>
            </a:r>
            <a:r>
              <a:rPr lang="en-US" sz="1200" b="1" kern="1200" dirty="0" smtClean="0">
                <a:solidFill>
                  <a:schemeClr val="tx1"/>
                </a:solidFill>
                <a:effectLst/>
                <a:latin typeface="+mn-lt"/>
                <a:ea typeface="+mn-ea"/>
                <a:cs typeface="+mn-cs"/>
              </a:rPr>
              <a:t>Matthew, chapter 3</a:t>
            </a:r>
            <a:r>
              <a:rPr lang="en-US" sz="1200" kern="1200" dirty="0" smtClean="0">
                <a:solidFill>
                  <a:schemeClr val="tx1"/>
                </a:solidFill>
                <a:effectLst/>
                <a:latin typeface="+mn-lt"/>
                <a:ea typeface="+mn-ea"/>
                <a:cs typeface="+mn-cs"/>
              </a:rPr>
              <a:t>.  In this passage, we see a man named John who is baptizing people in the wilderness, calling them to repent of their sins.  His purpose was clear – to prepare the way for the Lord </a:t>
            </a:r>
            <a:r>
              <a:rPr lang="en-US" sz="1200" b="1" kern="1200" dirty="0" smtClean="0">
                <a:solidFill>
                  <a:schemeClr val="tx1"/>
                </a:solidFill>
                <a:effectLst/>
                <a:latin typeface="+mn-lt"/>
                <a:ea typeface="+mn-ea"/>
                <a:cs typeface="+mn-cs"/>
              </a:rPr>
              <a:t>(v.1-3).</a:t>
            </a:r>
            <a:r>
              <a:rPr lang="en-US" sz="1200" kern="1200" dirty="0" smtClean="0">
                <a:solidFill>
                  <a:schemeClr val="tx1"/>
                </a:solidFill>
                <a:effectLst/>
                <a:latin typeface="+mn-lt"/>
                <a:ea typeface="+mn-ea"/>
                <a:cs typeface="+mn-cs"/>
              </a:rPr>
              <a:t>  So when Jesus shows up, He immediately recognizes Him </a:t>
            </a:r>
            <a:r>
              <a:rPr lang="en-US" sz="1200" b="1" kern="1200" dirty="0" smtClean="0">
                <a:solidFill>
                  <a:schemeClr val="tx1"/>
                </a:solidFill>
                <a:effectLst/>
                <a:latin typeface="+mn-lt"/>
                <a:ea typeface="+mn-ea"/>
                <a:cs typeface="+mn-cs"/>
              </a:rPr>
              <a:t>(v.13-17).</a:t>
            </a:r>
            <a:r>
              <a:rPr lang="en-US" sz="1200" kern="1200" dirty="0" smtClean="0">
                <a:solidFill>
                  <a:schemeClr val="tx1"/>
                </a:solidFill>
                <a:effectLst/>
                <a:latin typeface="+mn-lt"/>
                <a:ea typeface="+mn-ea"/>
                <a:cs typeface="+mn-cs"/>
              </a:rPr>
              <a:t>  There is no doubt in John’s mind as to the identity of Jesus.</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John was very bold, fearing no one.  He spoke of a fierce, coming judgment.  He called the religious leaders a “brood of vipers” because of their false teaching. He also condemned the sin of the Roman governor, Herod, for taking the wife away from his brother and marrying her.  Because of this, the Romans put him into prison.  And there he stayed, waiting to be set free.  </a:t>
            </a:r>
          </a:p>
        </p:txBody>
      </p:sp>
      <p:sp>
        <p:nvSpPr>
          <p:cNvPr id="4" name="Slide Number Placeholder 3"/>
          <p:cNvSpPr>
            <a:spLocks noGrp="1"/>
          </p:cNvSpPr>
          <p:nvPr>
            <p:ph type="sldNum" sz="quarter" idx="10"/>
          </p:nvPr>
        </p:nvSpPr>
        <p:spPr/>
        <p:txBody>
          <a:bodyPr/>
          <a:lstStyle/>
          <a:p>
            <a:fld id="{A11C9638-AF31-4C35-951D-C5F77FCBAA15}" type="slidenum">
              <a:rPr lang="en-US" smtClean="0"/>
              <a:t>4</a:t>
            </a:fld>
            <a:endParaRPr lang="en-US"/>
          </a:p>
        </p:txBody>
      </p:sp>
    </p:spTree>
    <p:extLst>
      <p:ext uri="{BB962C8B-B14F-4D97-AF65-F5344CB8AC3E}">
        <p14:creationId xmlns:p14="http://schemas.microsoft.com/office/powerpoint/2010/main" val="1504886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 don’t know how long he was in prison, but something happened to him during this time.  When he could not see beyond the walls of his prison cell, he began to struggle.  I assume that he spent much of his time praying, asking God for a miracle.  But over time, his difficult circumstances tested his faith.  He became more focused on the walls than on the truth of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You can begin to see the depths of doubt in John based on the question that he sends to Jesus in </a:t>
            </a:r>
            <a:r>
              <a:rPr lang="en-US" sz="1200" b="1" kern="1200" dirty="0" smtClean="0">
                <a:solidFill>
                  <a:schemeClr val="tx1"/>
                </a:solidFill>
                <a:effectLst/>
                <a:latin typeface="+mn-lt"/>
                <a:ea typeface="+mn-ea"/>
                <a:cs typeface="+mn-cs"/>
              </a:rPr>
              <a:t>Matthew 11:2,3</a:t>
            </a:r>
            <a:r>
              <a:rPr lang="en-US" sz="1200" kern="1200" dirty="0" smtClean="0">
                <a:solidFill>
                  <a:schemeClr val="tx1"/>
                </a:solidFill>
                <a:effectLst/>
                <a:latin typeface="+mn-lt"/>
                <a:ea typeface="+mn-ea"/>
                <a:cs typeface="+mn-cs"/>
              </a:rPr>
              <a:t> – “are you really the One”?  John’s situation was bleak and it created deep emotional stress.  The things that he felt in his heart were so heavy that they began to challenge the things that he knew in his mind.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love of God is displayed in Jesus’ response.  He doesn’t criticize John for his lack of faith.  Instead, Jesus reminds him to focus on the truth of what he had seen in the past and what was happening in the present (</a:t>
            </a:r>
            <a:r>
              <a:rPr lang="en-US" sz="1200" b="1" kern="1200" dirty="0" smtClean="0">
                <a:solidFill>
                  <a:schemeClr val="tx1"/>
                </a:solidFill>
                <a:effectLst/>
                <a:latin typeface="+mn-lt"/>
                <a:ea typeface="+mn-ea"/>
                <a:cs typeface="+mn-cs"/>
              </a:rPr>
              <a:t>v.4,5</a:t>
            </a:r>
            <a:r>
              <a:rPr lang="en-US" sz="1200" kern="1200" dirty="0" smtClean="0">
                <a:solidFill>
                  <a:schemeClr val="tx1"/>
                </a:solidFill>
                <a:effectLst/>
                <a:latin typeface="+mn-lt"/>
                <a:ea typeface="+mn-ea"/>
                <a:cs typeface="+mn-cs"/>
              </a:rPr>
              <a:t>).  And then, He makes an important statement in </a:t>
            </a:r>
            <a:r>
              <a:rPr lang="en-US" sz="1200" b="1" kern="1200" dirty="0" smtClean="0">
                <a:solidFill>
                  <a:schemeClr val="tx1"/>
                </a:solidFill>
                <a:effectLst/>
                <a:latin typeface="+mn-lt"/>
                <a:ea typeface="+mn-ea"/>
                <a:cs typeface="+mn-cs"/>
              </a:rPr>
              <a:t>v.6</a:t>
            </a:r>
            <a:r>
              <a:rPr lang="en-US" sz="1200" kern="1200" dirty="0" smtClean="0">
                <a:solidFill>
                  <a:schemeClr val="tx1"/>
                </a:solidFill>
                <a:effectLst/>
                <a:latin typeface="+mn-lt"/>
                <a:ea typeface="+mn-ea"/>
                <a:cs typeface="+mn-cs"/>
              </a:rPr>
              <a:t> – “Blessed is the man who does not fall away on account of Me.”</a:t>
            </a:r>
          </a:p>
        </p:txBody>
      </p:sp>
      <p:sp>
        <p:nvSpPr>
          <p:cNvPr id="4" name="Slide Number Placeholder 3"/>
          <p:cNvSpPr>
            <a:spLocks noGrp="1"/>
          </p:cNvSpPr>
          <p:nvPr>
            <p:ph type="sldNum" sz="quarter" idx="10"/>
          </p:nvPr>
        </p:nvSpPr>
        <p:spPr/>
        <p:txBody>
          <a:bodyPr/>
          <a:lstStyle/>
          <a:p>
            <a:fld id="{A11C9638-AF31-4C35-951D-C5F77FCBAA15}" type="slidenum">
              <a:rPr lang="en-US" smtClean="0"/>
              <a:t>5</a:t>
            </a:fld>
            <a:endParaRPr lang="en-US"/>
          </a:p>
        </p:txBody>
      </p:sp>
    </p:spTree>
    <p:extLst>
      <p:ext uri="{BB962C8B-B14F-4D97-AF65-F5344CB8AC3E}">
        <p14:creationId xmlns:p14="http://schemas.microsoft.com/office/powerpoint/2010/main" val="413968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What does this mean?  Here is what He is saying to John (and to us):  When you follow me, don’t be surprised based on the things that I do (or do not do).  There will be times when you ask for freedom, but you find yourself in prison.  There will be times when you seek for a restored relationship, but a barrier remains.  There will be times when you hope for a good score on a test, but you fall short.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times like these, we are blessed if we do not fall away.  Remember this: even though your circumstances change, God does not change.  Even when your heart is sad, the Bible is still true.  Receive His advice to John: look at the reality of what I have done.  The proof of His love for you is not found in your current circumstances.  Answered prayer has absolutely nothing to do with whether He loves us – it only has to do with God’s plan and purposes for our life.  If you want to clearly see God’s love, look at what He did for you on the amazing cross of Christ.  </a:t>
            </a:r>
          </a:p>
        </p:txBody>
      </p:sp>
      <p:sp>
        <p:nvSpPr>
          <p:cNvPr id="4" name="Slide Number Placeholder 3"/>
          <p:cNvSpPr>
            <a:spLocks noGrp="1"/>
          </p:cNvSpPr>
          <p:nvPr>
            <p:ph type="sldNum" sz="quarter" idx="10"/>
          </p:nvPr>
        </p:nvSpPr>
        <p:spPr/>
        <p:txBody>
          <a:bodyPr/>
          <a:lstStyle/>
          <a:p>
            <a:fld id="{A11C9638-AF31-4C35-951D-C5F77FCBAA15}" type="slidenum">
              <a:rPr lang="en-US" smtClean="0"/>
              <a:t>6</a:t>
            </a:fld>
            <a:endParaRPr lang="en-US"/>
          </a:p>
        </p:txBody>
      </p:sp>
    </p:spTree>
    <p:extLst>
      <p:ext uri="{BB962C8B-B14F-4D97-AF65-F5344CB8AC3E}">
        <p14:creationId xmlns:p14="http://schemas.microsoft.com/office/powerpoint/2010/main" val="1915130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Next, turn with me to </a:t>
            </a:r>
            <a:r>
              <a:rPr lang="en-US" sz="1200" b="1" kern="1200" dirty="0" smtClean="0">
                <a:solidFill>
                  <a:schemeClr val="tx1"/>
                </a:solidFill>
                <a:effectLst/>
                <a:latin typeface="+mn-lt"/>
                <a:ea typeface="+mn-ea"/>
                <a:cs typeface="+mn-cs"/>
              </a:rPr>
              <a:t>2 Corinthians 11.</a:t>
            </a:r>
            <a:r>
              <a:rPr lang="en-US" sz="1200" kern="1200" dirty="0" smtClean="0">
                <a:solidFill>
                  <a:schemeClr val="tx1"/>
                </a:solidFill>
                <a:effectLst/>
                <a:latin typeface="+mn-lt"/>
                <a:ea typeface="+mn-ea"/>
                <a:cs typeface="+mn-cs"/>
              </a:rPr>
              <a:t>  Of all the people in the Bible, the apostle Paul was one of the most powerful and influential servants of God.  He spent 20 years of his life traveling around and sharing the gospel of Jesus.  He healed people of many diseases.  He helped to start hundreds of churches.  But when you read about his struggles, you see that his life wasn’t easy and comfortable (</a:t>
            </a:r>
            <a:r>
              <a:rPr lang="en-US" sz="1200" b="1" kern="1200" dirty="0" smtClean="0">
                <a:solidFill>
                  <a:schemeClr val="tx1"/>
                </a:solidFill>
                <a:effectLst/>
                <a:latin typeface="+mn-lt"/>
                <a:ea typeface="+mn-ea"/>
                <a:cs typeface="+mn-cs"/>
              </a:rPr>
              <a:t>11:24-27</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Sometimes, we fall into a mental trap.  We think that, if we do more things for God, that he will do more things for us.  We hope to earn some spiritual </a:t>
            </a:r>
            <a:r>
              <a:rPr lang="en-US" sz="1200" kern="1200" dirty="0" err="1" smtClean="0">
                <a:solidFill>
                  <a:schemeClr val="tx1"/>
                </a:solidFill>
                <a:effectLst/>
                <a:latin typeface="+mn-lt"/>
                <a:ea typeface="+mn-ea"/>
                <a:cs typeface="+mn-cs"/>
              </a:rPr>
              <a:t>guanxi</a:t>
            </a:r>
            <a:r>
              <a:rPr lang="en-US" sz="1200" kern="1200" dirty="0" smtClean="0">
                <a:solidFill>
                  <a:schemeClr val="tx1"/>
                </a:solidFill>
                <a:effectLst/>
                <a:latin typeface="+mn-lt"/>
                <a:ea typeface="+mn-ea"/>
                <a:cs typeface="+mn-cs"/>
              </a:rPr>
              <a:t>, negotiating with God and gaining more answers to prayer through personal sacrifice.  But I have news for you: His answers to your prayers are not based on your good works.  If this were so, a guy like Paul wouldn’t have suffered so much. </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8</a:t>
            </a:fld>
            <a:endParaRPr lang="en-US"/>
          </a:p>
        </p:txBody>
      </p:sp>
    </p:spTree>
    <p:extLst>
      <p:ext uri="{BB962C8B-B14F-4D97-AF65-F5344CB8AC3E}">
        <p14:creationId xmlns:p14="http://schemas.microsoft.com/office/powerpoint/2010/main" val="112204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Although we don’t know exactly what it was, Paul was faced with a serious struggle (</a:t>
            </a:r>
            <a:r>
              <a:rPr lang="en-US" sz="1200" b="1" kern="1200" dirty="0" smtClean="0">
                <a:solidFill>
                  <a:schemeClr val="tx1"/>
                </a:solidFill>
                <a:effectLst/>
                <a:latin typeface="+mn-lt"/>
                <a:ea typeface="+mn-ea"/>
                <a:cs typeface="+mn-cs"/>
              </a:rPr>
              <a:t>12:7,8</a:t>
            </a:r>
            <a:r>
              <a:rPr lang="en-US" sz="1200" kern="1200" dirty="0" smtClean="0">
                <a:solidFill>
                  <a:schemeClr val="tx1"/>
                </a:solidFill>
                <a:effectLst/>
                <a:latin typeface="+mn-lt"/>
                <a:ea typeface="+mn-ea"/>
                <a:cs typeface="+mn-cs"/>
              </a:rPr>
              <a:t>).  It was obviously something very serious, because Paul spent three seasons of prayer, earnestly seeking for God to take it away.  But although he had seen many other people healed, his own pain remained – God said “</a:t>
            </a:r>
            <a:r>
              <a:rPr lang="en-US" sz="1200" i="1" kern="1200" dirty="0" smtClean="0">
                <a:solidFill>
                  <a:schemeClr val="tx1"/>
                </a:solidFill>
                <a:effectLst/>
                <a:latin typeface="+mn-lt"/>
                <a:ea typeface="+mn-ea"/>
                <a:cs typeface="+mn-cs"/>
              </a:rPr>
              <a:t>no</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Have you ever seen someone experience a great success, and then point their finger to God and thank Him for bringing them to that point?  We always enjoy watching someone use their strength for God.  In fact, we all want to be that person, smiling and talking about how Jesus has granted us success.  But that was not God’s plan for Paul.  He intended for God to bring him glory through weakness (</a:t>
            </a:r>
            <a:r>
              <a:rPr lang="en-US" sz="1200" b="1" kern="1200" dirty="0" smtClean="0">
                <a:solidFill>
                  <a:schemeClr val="tx1"/>
                </a:solidFill>
                <a:effectLst/>
                <a:latin typeface="+mn-lt"/>
                <a:ea typeface="+mn-ea"/>
                <a:cs typeface="+mn-cs"/>
              </a:rPr>
              <a:t>12:9,10</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11C9638-AF31-4C35-951D-C5F77FCBAA15}" type="slidenum">
              <a:rPr lang="en-US" smtClean="0"/>
              <a:t>9</a:t>
            </a:fld>
            <a:endParaRPr lang="en-US"/>
          </a:p>
        </p:txBody>
      </p:sp>
    </p:spTree>
    <p:extLst>
      <p:ext uri="{BB962C8B-B14F-4D97-AF65-F5344CB8AC3E}">
        <p14:creationId xmlns:p14="http://schemas.microsoft.com/office/powerpoint/2010/main" val="3018806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None of us would volunteer for this – it is very hard.  But, have you ever seen someone with a strong faith going through a struggle?  I don’t know about you, but in my view, those are the people that bring the most glory to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 seems to me, that, Paul glorified God more by singing in prison than by preaching in the street </a:t>
            </a:r>
            <a:r>
              <a:rPr lang="en-US" sz="1200" b="1" kern="1200" dirty="0" smtClean="0">
                <a:solidFill>
                  <a:schemeClr val="tx1"/>
                </a:solidFill>
                <a:effectLst/>
                <a:latin typeface="+mn-lt"/>
                <a:ea typeface="+mn-ea"/>
                <a:cs typeface="+mn-cs"/>
              </a:rPr>
              <a:t>(Acts 16:25)</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A11C9638-AF31-4C35-951D-C5F77FCBAA15}" type="slidenum">
              <a:rPr lang="en-US" smtClean="0"/>
              <a:t>10</a:t>
            </a:fld>
            <a:endParaRPr lang="en-US"/>
          </a:p>
        </p:txBody>
      </p:sp>
    </p:spTree>
    <p:extLst>
      <p:ext uri="{BB962C8B-B14F-4D97-AF65-F5344CB8AC3E}">
        <p14:creationId xmlns:p14="http://schemas.microsoft.com/office/powerpoint/2010/main" val="1788408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7BA04E-B2E8-4943-A766-4778691C1AA8}"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366828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BA04E-B2E8-4943-A766-4778691C1AA8}"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333570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BA04E-B2E8-4943-A766-4778691C1AA8}"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1485355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BA04E-B2E8-4943-A766-4778691C1AA8}"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227841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BA04E-B2E8-4943-A766-4778691C1AA8}"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319602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7BA04E-B2E8-4943-A766-4778691C1AA8}"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313150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7BA04E-B2E8-4943-A766-4778691C1AA8}" type="datetimeFigureOut">
              <a:rPr lang="en-US" smtClean="0"/>
              <a:t>3/27/2021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27990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7BA04E-B2E8-4943-A766-4778691C1AA8}" type="datetimeFigureOut">
              <a:rPr lang="en-US" smtClean="0"/>
              <a:t>3/27/2021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67221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BA04E-B2E8-4943-A766-4778691C1AA8}" type="datetimeFigureOut">
              <a:rPr lang="en-US" smtClean="0"/>
              <a:t>3/27/2021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153695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BA04E-B2E8-4943-A766-4778691C1AA8}"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293284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BA04E-B2E8-4943-A766-4778691C1AA8}"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59515-6137-4A38-B32E-B5DC2581FFB8}" type="slidenum">
              <a:rPr lang="en-US" smtClean="0"/>
              <a:t>‹#›</a:t>
            </a:fld>
            <a:endParaRPr lang="en-US"/>
          </a:p>
        </p:txBody>
      </p:sp>
    </p:spTree>
    <p:extLst>
      <p:ext uri="{BB962C8B-B14F-4D97-AF65-F5344CB8AC3E}">
        <p14:creationId xmlns:p14="http://schemas.microsoft.com/office/powerpoint/2010/main" val="272682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BA04E-B2E8-4943-A766-4778691C1AA8}" type="datetimeFigureOut">
              <a:rPr lang="en-US" smtClean="0"/>
              <a:t>3/27/2021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59515-6137-4A38-B32E-B5DC2581FFB8}" type="slidenum">
              <a:rPr lang="en-US" smtClean="0"/>
              <a:t>‹#›</a:t>
            </a:fld>
            <a:endParaRPr lang="en-US"/>
          </a:p>
        </p:txBody>
      </p:sp>
    </p:spTree>
    <p:extLst>
      <p:ext uri="{BB962C8B-B14F-4D97-AF65-F5344CB8AC3E}">
        <p14:creationId xmlns:p14="http://schemas.microsoft.com/office/powerpoint/2010/main" val="40728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152650"/>
          </a:xfrm>
        </p:spPr>
        <p:txBody>
          <a:bodyPr>
            <a:noAutofit/>
          </a:bodyPr>
          <a:lstStyle/>
          <a:p>
            <a:r>
              <a:rPr lang="en-US" sz="5400" b="1" dirty="0" smtClean="0"/>
              <a:t>What if God doesn’t answer my prayer?</a:t>
            </a:r>
            <a:endParaRPr lang="en-US" sz="5400" b="1" dirty="0"/>
          </a:p>
        </p:txBody>
      </p:sp>
      <p:sp>
        <p:nvSpPr>
          <p:cNvPr id="3" name="Subtitle 2"/>
          <p:cNvSpPr>
            <a:spLocks noGrp="1"/>
          </p:cNvSpPr>
          <p:nvPr>
            <p:ph type="subTitle" idx="1"/>
          </p:nvPr>
        </p:nvSpPr>
        <p:spPr>
          <a:xfrm>
            <a:off x="1371600" y="4114800"/>
            <a:ext cx="6400800" cy="1524000"/>
          </a:xfrm>
        </p:spPr>
        <p:txBody>
          <a:bodyPr/>
          <a:lstStyle/>
          <a:p>
            <a:r>
              <a:rPr lang="en-US" dirty="0" smtClean="0"/>
              <a:t>What’s really going on?</a:t>
            </a:r>
            <a:endParaRPr lang="en-US" dirty="0"/>
          </a:p>
        </p:txBody>
      </p:sp>
    </p:spTree>
    <p:extLst>
      <p:ext uri="{BB962C8B-B14F-4D97-AF65-F5344CB8AC3E}">
        <p14:creationId xmlns:p14="http://schemas.microsoft.com/office/powerpoint/2010/main" val="2518186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900" b="1" u="sng" dirty="0" smtClean="0"/>
              <a:t>Paul the Apostle</a:t>
            </a:r>
            <a:endParaRPr lang="en-US" b="1" dirty="0">
              <a:solidFill>
                <a:schemeClr val="tx2">
                  <a:lumMod val="75000"/>
                </a:schemeClr>
              </a:solidFill>
            </a:endParaRPr>
          </a:p>
        </p:txBody>
      </p:sp>
      <p:sp>
        <p:nvSpPr>
          <p:cNvPr id="3" name="Content Placeholder 2"/>
          <p:cNvSpPr>
            <a:spLocks noGrp="1"/>
          </p:cNvSpPr>
          <p:nvPr>
            <p:ph idx="1"/>
          </p:nvPr>
        </p:nvSpPr>
        <p:spPr>
          <a:xfrm>
            <a:off x="76200" y="990600"/>
            <a:ext cx="8915400" cy="6172200"/>
          </a:xfrm>
        </p:spPr>
        <p:txBody>
          <a:bodyPr>
            <a:normAutofit/>
          </a:bodyPr>
          <a:lstStyle/>
          <a:p>
            <a:pPr>
              <a:spcBef>
                <a:spcPts val="0"/>
              </a:spcBef>
              <a:spcAft>
                <a:spcPts val="1200"/>
              </a:spcAft>
              <a:buFont typeface="Wingdings" panose="05000000000000000000" pitchFamily="2" charset="2"/>
              <a:buChar char="§"/>
            </a:pPr>
            <a:r>
              <a:rPr lang="en-US" dirty="0" smtClean="0"/>
              <a:t>Sometimes, we falsely assume that if we do more things for God that He will do more for us.</a:t>
            </a:r>
          </a:p>
          <a:p>
            <a:pPr>
              <a:spcBef>
                <a:spcPts val="0"/>
              </a:spcBef>
              <a:spcAft>
                <a:spcPts val="1200"/>
              </a:spcAft>
              <a:buFont typeface="Wingdings" panose="05000000000000000000" pitchFamily="2" charset="2"/>
              <a:buChar char="§"/>
            </a:pPr>
            <a:r>
              <a:rPr lang="en-US" dirty="0" smtClean="0"/>
              <a:t>Even though many people were healed through Paul, God did not heal this painful problem.</a:t>
            </a:r>
          </a:p>
          <a:p>
            <a:pPr marL="0" indent="0">
              <a:spcBef>
                <a:spcPts val="0"/>
              </a:spcBef>
              <a:spcAft>
                <a:spcPts val="1200"/>
              </a:spcAft>
              <a:buNone/>
            </a:pPr>
            <a:r>
              <a:rPr lang="en-US" b="1" dirty="0" smtClean="0">
                <a:solidFill>
                  <a:schemeClr val="tx2">
                    <a:lumMod val="75000"/>
                  </a:schemeClr>
                </a:solidFill>
              </a:rPr>
              <a:t>Key Learnings</a:t>
            </a:r>
          </a:p>
          <a:p>
            <a:pPr>
              <a:spcBef>
                <a:spcPts val="0"/>
              </a:spcBef>
              <a:spcAft>
                <a:spcPts val="1200"/>
              </a:spcAft>
              <a:buFont typeface="Wingdings" panose="05000000000000000000" pitchFamily="2" charset="2"/>
              <a:buChar char="§"/>
            </a:pPr>
            <a:r>
              <a:rPr lang="en-US" dirty="0" smtClean="0"/>
              <a:t>God’s </a:t>
            </a:r>
            <a:r>
              <a:rPr lang="en-US" dirty="0" smtClean="0"/>
              <a:t>answer </a:t>
            </a:r>
            <a:r>
              <a:rPr lang="en-US" dirty="0" smtClean="0"/>
              <a:t>to your </a:t>
            </a:r>
            <a:r>
              <a:rPr lang="en-US" dirty="0" smtClean="0"/>
              <a:t>prayer </a:t>
            </a:r>
            <a:r>
              <a:rPr lang="en-US" dirty="0" smtClean="0"/>
              <a:t>is not based on your good works.</a:t>
            </a:r>
          </a:p>
          <a:p>
            <a:pPr>
              <a:spcBef>
                <a:spcPts val="0"/>
              </a:spcBef>
              <a:spcAft>
                <a:spcPts val="1200"/>
              </a:spcAft>
              <a:buFont typeface="Wingdings" panose="05000000000000000000" pitchFamily="2" charset="2"/>
              <a:buChar char="§"/>
            </a:pPr>
            <a:r>
              <a:rPr lang="en-US" dirty="0" smtClean="0"/>
              <a:t>Sometimes, we bring more glory to God through our suffering than through our success.</a:t>
            </a:r>
            <a:endParaRPr lang="en-US" dirty="0"/>
          </a:p>
        </p:txBody>
      </p:sp>
    </p:spTree>
    <p:extLst>
      <p:ext uri="{BB962C8B-B14F-4D97-AF65-F5344CB8AC3E}">
        <p14:creationId xmlns:p14="http://schemas.microsoft.com/office/powerpoint/2010/main" val="52522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Mary, Martha, and Lazarus</a:t>
            </a:r>
            <a:r>
              <a:rPr lang="en-US" b="1" u="sng" dirty="0" smtClean="0"/>
              <a:t/>
            </a:r>
            <a:br>
              <a:rPr lang="en-US" b="1" u="sng" dirty="0" smtClean="0"/>
            </a:br>
            <a:r>
              <a:rPr lang="en-US" sz="3100" dirty="0" smtClean="0"/>
              <a:t>(John 11:1,3; 4-7)</a:t>
            </a:r>
            <a:endParaRPr lang="en-US" sz="4000" dirty="0"/>
          </a:p>
        </p:txBody>
      </p:sp>
      <p:sp>
        <p:nvSpPr>
          <p:cNvPr id="3" name="Content Placeholder 2"/>
          <p:cNvSpPr>
            <a:spLocks noGrp="1"/>
          </p:cNvSpPr>
          <p:nvPr>
            <p:ph idx="1"/>
          </p:nvPr>
        </p:nvSpPr>
        <p:spPr>
          <a:xfrm>
            <a:off x="76200" y="1295400"/>
            <a:ext cx="8915400" cy="5562600"/>
          </a:xfrm>
        </p:spPr>
        <p:txBody>
          <a:bodyPr>
            <a:normAutofit lnSpcReduction="10000"/>
          </a:bodyPr>
          <a:lstStyle/>
          <a:p>
            <a:pPr>
              <a:spcBef>
                <a:spcPts val="0"/>
              </a:spcBef>
              <a:spcAft>
                <a:spcPts val="1800"/>
              </a:spcAft>
              <a:buFont typeface="Wingdings" panose="05000000000000000000" pitchFamily="2" charset="2"/>
              <a:buChar char="§"/>
            </a:pPr>
            <a:r>
              <a:rPr lang="en-US" sz="3000" dirty="0" smtClean="0"/>
              <a:t>“Now a man named Lazarus was sick. He was from Bethany, the village of Mary and her sister Martha.  So the sisters sent word to Jesus, ‘Lord, the one you love is sick.’”</a:t>
            </a:r>
          </a:p>
          <a:p>
            <a:pPr>
              <a:spcBef>
                <a:spcPts val="0"/>
              </a:spcBef>
              <a:spcAft>
                <a:spcPts val="1800"/>
              </a:spcAft>
              <a:buFont typeface="Wingdings" panose="05000000000000000000" pitchFamily="2" charset="2"/>
              <a:buChar char="§"/>
            </a:pPr>
            <a:r>
              <a:rPr lang="en-US" sz="3000" dirty="0" smtClean="0"/>
              <a:t>“When </a:t>
            </a:r>
            <a:r>
              <a:rPr lang="en-US" sz="3000" dirty="0"/>
              <a:t>he heard this, Jesus said, </a:t>
            </a:r>
            <a:r>
              <a:rPr lang="en-US" sz="3000" dirty="0" smtClean="0"/>
              <a:t>‘This </a:t>
            </a:r>
            <a:r>
              <a:rPr lang="en-US" sz="3000" dirty="0"/>
              <a:t>sickness will not end in death. No, it is for God’s glory so that God’s Son may be glorified through it</a:t>
            </a:r>
            <a:r>
              <a:rPr lang="en-US" sz="3000" dirty="0" smtClean="0"/>
              <a:t>.’  Now </a:t>
            </a:r>
            <a:r>
              <a:rPr lang="en-US" sz="3000" dirty="0"/>
              <a:t>Jesus loved Martha and her sister and Lazarus. </a:t>
            </a:r>
            <a:r>
              <a:rPr lang="en-US" sz="3000" dirty="0" smtClean="0"/>
              <a:t> </a:t>
            </a:r>
            <a:r>
              <a:rPr lang="en-US" sz="3000" dirty="0"/>
              <a:t>So when he heard that Lazarus was sick, he stayed where he was two more days</a:t>
            </a:r>
            <a:r>
              <a:rPr lang="en-US" sz="3000" dirty="0" smtClean="0"/>
              <a:t>, </a:t>
            </a:r>
            <a:r>
              <a:rPr lang="en-US" sz="3000" dirty="0"/>
              <a:t>and then he said to his disciples, </a:t>
            </a:r>
            <a:r>
              <a:rPr lang="en-US" sz="3000" dirty="0" smtClean="0"/>
              <a:t>‘Let </a:t>
            </a:r>
            <a:r>
              <a:rPr lang="en-US" sz="3000" dirty="0"/>
              <a:t>us go back to Judea</a:t>
            </a:r>
            <a:r>
              <a:rPr lang="en-US" sz="3000" dirty="0" smtClean="0"/>
              <a:t>.’”</a:t>
            </a:r>
          </a:p>
          <a:p>
            <a:pPr>
              <a:spcBef>
                <a:spcPts val="0"/>
              </a:spcBef>
              <a:spcAft>
                <a:spcPts val="1800"/>
              </a:spcAft>
              <a:buFont typeface="Wingdings" panose="05000000000000000000" pitchFamily="2" charset="2"/>
              <a:buChar char="§"/>
            </a:pPr>
            <a:r>
              <a:rPr lang="en-US" sz="3000" b="1" dirty="0" smtClean="0">
                <a:solidFill>
                  <a:schemeClr val="tx2"/>
                </a:solidFill>
              </a:rPr>
              <a:t>Did Jesus love Mary, Martha, and Lazarus?</a:t>
            </a:r>
          </a:p>
        </p:txBody>
      </p:sp>
    </p:spTree>
    <p:extLst>
      <p:ext uri="{BB962C8B-B14F-4D97-AF65-F5344CB8AC3E}">
        <p14:creationId xmlns:p14="http://schemas.microsoft.com/office/powerpoint/2010/main" val="106646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Mary, Martha, and Lazarus</a:t>
            </a:r>
            <a:r>
              <a:rPr lang="en-US" b="1" u="sng" dirty="0" smtClean="0"/>
              <a:t/>
            </a:r>
            <a:br>
              <a:rPr lang="en-US" b="1" u="sng" dirty="0" smtClean="0"/>
            </a:br>
            <a:r>
              <a:rPr lang="en-US" sz="3100" dirty="0" smtClean="0"/>
              <a:t>(John 11:17,20-21; 32-35)</a:t>
            </a:r>
            <a:endParaRPr lang="en-US" sz="4000" dirty="0"/>
          </a:p>
        </p:txBody>
      </p:sp>
      <p:sp>
        <p:nvSpPr>
          <p:cNvPr id="3" name="Content Placeholder 2"/>
          <p:cNvSpPr>
            <a:spLocks noGrp="1"/>
          </p:cNvSpPr>
          <p:nvPr>
            <p:ph idx="1"/>
          </p:nvPr>
        </p:nvSpPr>
        <p:spPr>
          <a:xfrm>
            <a:off x="0" y="1295400"/>
            <a:ext cx="9067800" cy="5562600"/>
          </a:xfrm>
        </p:spPr>
        <p:txBody>
          <a:bodyPr>
            <a:normAutofit fontScale="77500" lnSpcReduction="20000"/>
          </a:bodyPr>
          <a:lstStyle/>
          <a:p>
            <a:pPr>
              <a:lnSpc>
                <a:spcPct val="120000"/>
              </a:lnSpc>
              <a:spcBef>
                <a:spcPts val="0"/>
              </a:spcBef>
              <a:spcAft>
                <a:spcPts val="1800"/>
              </a:spcAft>
              <a:buFont typeface="Wingdings" panose="05000000000000000000" pitchFamily="2" charset="2"/>
              <a:buChar char="§"/>
            </a:pPr>
            <a:r>
              <a:rPr lang="en-US" sz="3000" dirty="0" smtClean="0"/>
              <a:t>“On his arrival, Jesus found that Lazarus had already been in the tomb for four days</a:t>
            </a:r>
            <a:r>
              <a:rPr lang="en-US" sz="3000" dirty="0"/>
              <a:t>. When Martha heard that Jesus was coming, she went out to meet him, but Mary stayed at home.  </a:t>
            </a:r>
            <a:r>
              <a:rPr lang="en-US" sz="3000" dirty="0" smtClean="0"/>
              <a:t>‘Lord,’ Martha said to Jesus, ‘if you had been here, my brother would not have died.’”</a:t>
            </a:r>
          </a:p>
          <a:p>
            <a:pPr>
              <a:lnSpc>
                <a:spcPct val="120000"/>
              </a:lnSpc>
              <a:spcBef>
                <a:spcPts val="0"/>
              </a:spcBef>
              <a:spcAft>
                <a:spcPts val="1800"/>
              </a:spcAft>
              <a:buFont typeface="Wingdings" panose="05000000000000000000" pitchFamily="2" charset="2"/>
              <a:buChar char="§"/>
            </a:pPr>
            <a:r>
              <a:rPr lang="en-US" sz="3000" dirty="0" smtClean="0"/>
              <a:t>“When </a:t>
            </a:r>
            <a:r>
              <a:rPr lang="en-US" sz="3000" dirty="0"/>
              <a:t>Mary reached the place where Jesus was and saw him, she fell at his feet and said, </a:t>
            </a:r>
            <a:r>
              <a:rPr lang="en-US" sz="3000" dirty="0" smtClean="0"/>
              <a:t>‘Lord</a:t>
            </a:r>
            <a:r>
              <a:rPr lang="en-US" sz="3000" dirty="0"/>
              <a:t>, if you had been here, my brother would not have died</a:t>
            </a:r>
            <a:r>
              <a:rPr lang="en-US" sz="3000" dirty="0" smtClean="0"/>
              <a:t>.’ When </a:t>
            </a:r>
            <a:r>
              <a:rPr lang="en-US" sz="3000" dirty="0"/>
              <a:t>Jesus saw her weeping, and the Jews who had come along with her also weeping, he was deeply moved in spirit and troubled</a:t>
            </a:r>
            <a:r>
              <a:rPr lang="en-US" sz="3000" dirty="0" smtClean="0"/>
              <a:t>. ‘Where </a:t>
            </a:r>
            <a:r>
              <a:rPr lang="en-US" sz="3000" dirty="0"/>
              <a:t>have you laid him</a:t>
            </a:r>
            <a:r>
              <a:rPr lang="en-US" sz="3000" dirty="0" smtClean="0"/>
              <a:t>?’ </a:t>
            </a:r>
            <a:r>
              <a:rPr lang="en-US" sz="3000" dirty="0"/>
              <a:t>he asked</a:t>
            </a:r>
            <a:r>
              <a:rPr lang="en-US" sz="3000" dirty="0" smtClean="0"/>
              <a:t>. ‘Come </a:t>
            </a:r>
            <a:r>
              <a:rPr lang="en-US" sz="3000" dirty="0"/>
              <a:t>and see, Lord</a:t>
            </a:r>
            <a:r>
              <a:rPr lang="en-US" sz="3000" dirty="0" smtClean="0"/>
              <a:t>,’ </a:t>
            </a:r>
            <a:r>
              <a:rPr lang="en-US" sz="3000" dirty="0"/>
              <a:t>they replied. </a:t>
            </a:r>
            <a:r>
              <a:rPr lang="en-US" sz="3000" dirty="0" smtClean="0"/>
              <a:t> Jesus </a:t>
            </a:r>
            <a:r>
              <a:rPr lang="en-US" sz="3000" dirty="0"/>
              <a:t>wept</a:t>
            </a:r>
            <a:r>
              <a:rPr lang="en-US" sz="3000" dirty="0" smtClean="0"/>
              <a:t>.”</a:t>
            </a:r>
          </a:p>
          <a:p>
            <a:pPr>
              <a:lnSpc>
                <a:spcPct val="120000"/>
              </a:lnSpc>
              <a:spcBef>
                <a:spcPts val="0"/>
              </a:spcBef>
              <a:spcAft>
                <a:spcPts val="1800"/>
              </a:spcAft>
              <a:buFont typeface="Wingdings" panose="05000000000000000000" pitchFamily="2" charset="2"/>
              <a:buChar char="§"/>
            </a:pPr>
            <a:r>
              <a:rPr lang="en-US" sz="3000" b="1" dirty="0" smtClean="0">
                <a:solidFill>
                  <a:schemeClr val="tx2"/>
                </a:solidFill>
              </a:rPr>
              <a:t>How did the sisters feel about Jesus’ apparent late arrival?</a:t>
            </a:r>
          </a:p>
          <a:p>
            <a:pPr>
              <a:lnSpc>
                <a:spcPct val="120000"/>
              </a:lnSpc>
              <a:spcBef>
                <a:spcPts val="0"/>
              </a:spcBef>
              <a:spcAft>
                <a:spcPts val="1800"/>
              </a:spcAft>
              <a:buFont typeface="Wingdings" panose="05000000000000000000" pitchFamily="2" charset="2"/>
              <a:buChar char="§"/>
            </a:pPr>
            <a:r>
              <a:rPr lang="en-US" sz="3000" b="1" dirty="0" smtClean="0">
                <a:solidFill>
                  <a:schemeClr val="tx2"/>
                </a:solidFill>
              </a:rPr>
              <a:t>How did Jesus feel?</a:t>
            </a:r>
            <a:endParaRPr lang="en-US" sz="3000" b="1" dirty="0">
              <a:solidFill>
                <a:schemeClr val="tx2"/>
              </a:solidFill>
            </a:endParaRPr>
          </a:p>
        </p:txBody>
      </p:sp>
    </p:spTree>
    <p:extLst>
      <p:ext uri="{BB962C8B-B14F-4D97-AF65-F5344CB8AC3E}">
        <p14:creationId xmlns:p14="http://schemas.microsoft.com/office/powerpoint/2010/main" val="2331172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900" b="1" u="sng" dirty="0"/>
              <a:t>Mary, Martha, and Lazarus</a:t>
            </a:r>
            <a:endParaRPr lang="en-US" b="1" dirty="0">
              <a:solidFill>
                <a:schemeClr val="tx2">
                  <a:lumMod val="75000"/>
                </a:schemeClr>
              </a:solidFill>
            </a:endParaRPr>
          </a:p>
        </p:txBody>
      </p:sp>
      <p:sp>
        <p:nvSpPr>
          <p:cNvPr id="3" name="Content Placeholder 2"/>
          <p:cNvSpPr>
            <a:spLocks noGrp="1"/>
          </p:cNvSpPr>
          <p:nvPr>
            <p:ph idx="1"/>
          </p:nvPr>
        </p:nvSpPr>
        <p:spPr>
          <a:xfrm>
            <a:off x="76200" y="990600"/>
            <a:ext cx="8915400" cy="6172200"/>
          </a:xfrm>
        </p:spPr>
        <p:txBody>
          <a:bodyPr>
            <a:normAutofit/>
          </a:bodyPr>
          <a:lstStyle/>
          <a:p>
            <a:pPr>
              <a:spcBef>
                <a:spcPts val="0"/>
              </a:spcBef>
              <a:spcAft>
                <a:spcPts val="1200"/>
              </a:spcAft>
              <a:buFont typeface="Wingdings" panose="05000000000000000000" pitchFamily="2" charset="2"/>
              <a:buChar char="§"/>
            </a:pPr>
            <a:r>
              <a:rPr lang="en-US" dirty="0" smtClean="0"/>
              <a:t>Jesus loved Lazarus, Mary, and Martha and understood the urgency of the sickness</a:t>
            </a:r>
          </a:p>
          <a:p>
            <a:pPr>
              <a:spcBef>
                <a:spcPts val="0"/>
              </a:spcBef>
              <a:spcAft>
                <a:spcPts val="1200"/>
              </a:spcAft>
              <a:buFont typeface="Wingdings" panose="05000000000000000000" pitchFamily="2" charset="2"/>
              <a:buChar char="§"/>
            </a:pPr>
            <a:r>
              <a:rPr lang="en-US" dirty="0" smtClean="0"/>
              <a:t>Jesus’ timetable was perfect, but different than Martha’s and Mary’s</a:t>
            </a:r>
          </a:p>
          <a:p>
            <a:pPr marL="0" indent="0">
              <a:spcBef>
                <a:spcPts val="0"/>
              </a:spcBef>
              <a:spcAft>
                <a:spcPts val="1200"/>
              </a:spcAft>
              <a:buNone/>
            </a:pPr>
            <a:r>
              <a:rPr lang="en-US" b="1" dirty="0" smtClean="0">
                <a:solidFill>
                  <a:schemeClr val="tx2">
                    <a:lumMod val="75000"/>
                  </a:schemeClr>
                </a:solidFill>
              </a:rPr>
              <a:t>Key Learnings</a:t>
            </a:r>
          </a:p>
          <a:p>
            <a:pPr>
              <a:spcBef>
                <a:spcPts val="0"/>
              </a:spcBef>
              <a:spcAft>
                <a:spcPts val="1200"/>
              </a:spcAft>
              <a:buFont typeface="Wingdings" panose="05000000000000000000" pitchFamily="2" charset="2"/>
              <a:buChar char="§"/>
            </a:pPr>
            <a:r>
              <a:rPr lang="en-US" dirty="0" smtClean="0"/>
              <a:t>God </a:t>
            </a:r>
            <a:r>
              <a:rPr lang="en-US" dirty="0"/>
              <a:t>created the world (and us) for His glory.</a:t>
            </a:r>
          </a:p>
          <a:p>
            <a:pPr>
              <a:spcBef>
                <a:spcPts val="0"/>
              </a:spcBef>
              <a:spcAft>
                <a:spcPts val="1200"/>
              </a:spcAft>
              <a:buFont typeface="Wingdings" panose="05000000000000000000" pitchFamily="2" charset="2"/>
              <a:buChar char="§"/>
            </a:pPr>
            <a:r>
              <a:rPr lang="en-US" dirty="0"/>
              <a:t>When Jesus doesn’t answer </a:t>
            </a:r>
            <a:r>
              <a:rPr lang="en-US" dirty="0" smtClean="0"/>
              <a:t>you as you </a:t>
            </a:r>
            <a:r>
              <a:rPr lang="en-US" dirty="0"/>
              <a:t>expect, </a:t>
            </a:r>
            <a:r>
              <a:rPr lang="en-US" dirty="0" smtClean="0"/>
              <a:t>it is not </a:t>
            </a:r>
            <a:r>
              <a:rPr lang="en-US" dirty="0"/>
              <a:t>because He doesn’t love you</a:t>
            </a:r>
            <a:r>
              <a:rPr lang="en-US" dirty="0" smtClean="0"/>
              <a:t>.</a:t>
            </a:r>
          </a:p>
          <a:p>
            <a:pPr>
              <a:spcBef>
                <a:spcPts val="0"/>
              </a:spcBef>
              <a:spcAft>
                <a:spcPts val="1200"/>
              </a:spcAft>
              <a:buFont typeface="Wingdings" panose="05000000000000000000" pitchFamily="2" charset="2"/>
              <a:buChar char="§"/>
            </a:pPr>
            <a:r>
              <a:rPr lang="en-US" dirty="0" smtClean="0"/>
              <a:t>When we suffer, Jesus shares in our pain.</a:t>
            </a:r>
            <a:endParaRPr lang="en-US" dirty="0"/>
          </a:p>
        </p:txBody>
      </p:sp>
    </p:spTree>
    <p:extLst>
      <p:ext uri="{BB962C8B-B14F-4D97-AF65-F5344CB8AC3E}">
        <p14:creationId xmlns:p14="http://schemas.microsoft.com/office/powerpoint/2010/main" val="379198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sz="4900" b="1" u="sng" dirty="0" smtClean="0"/>
              <a:t>Jesus</a:t>
            </a:r>
            <a:r>
              <a:rPr lang="en-US" b="1" u="sng" dirty="0" smtClean="0"/>
              <a:t/>
            </a:r>
            <a:br>
              <a:rPr lang="en-US" b="1" u="sng" dirty="0" smtClean="0"/>
            </a:br>
            <a:r>
              <a:rPr lang="en-US" sz="3100" dirty="0" smtClean="0"/>
              <a:t>(Luke 22:39-44)</a:t>
            </a:r>
            <a:endParaRPr lang="en-US" sz="4000" dirty="0"/>
          </a:p>
        </p:txBody>
      </p:sp>
      <p:sp>
        <p:nvSpPr>
          <p:cNvPr id="3" name="Content Placeholder 2"/>
          <p:cNvSpPr>
            <a:spLocks noGrp="1"/>
          </p:cNvSpPr>
          <p:nvPr>
            <p:ph idx="1"/>
          </p:nvPr>
        </p:nvSpPr>
        <p:spPr>
          <a:xfrm>
            <a:off x="0" y="1295400"/>
            <a:ext cx="9067800" cy="5410200"/>
          </a:xfrm>
        </p:spPr>
        <p:txBody>
          <a:bodyPr>
            <a:noAutofit/>
          </a:bodyPr>
          <a:lstStyle/>
          <a:p>
            <a:pPr>
              <a:spcBef>
                <a:spcPts val="0"/>
              </a:spcBef>
              <a:spcAft>
                <a:spcPts val="1800"/>
              </a:spcAft>
              <a:buFont typeface="Wingdings" panose="05000000000000000000" pitchFamily="2" charset="2"/>
              <a:buChar char="§"/>
            </a:pPr>
            <a:r>
              <a:rPr lang="en-US" sz="2400" dirty="0" smtClean="0"/>
              <a:t>“Jesus </a:t>
            </a:r>
            <a:r>
              <a:rPr lang="en-US" sz="2400" dirty="0"/>
              <a:t>went out as usual to the Mount of Olives, and his disciples followed him. </a:t>
            </a:r>
            <a:r>
              <a:rPr lang="en-US" sz="2400" dirty="0" smtClean="0"/>
              <a:t>On </a:t>
            </a:r>
            <a:r>
              <a:rPr lang="en-US" sz="2400" dirty="0"/>
              <a:t>reaching the place, he said to them, </a:t>
            </a:r>
            <a:r>
              <a:rPr lang="en-US" sz="2400" dirty="0" smtClean="0"/>
              <a:t>‘Pray </a:t>
            </a:r>
            <a:r>
              <a:rPr lang="en-US" sz="2400" dirty="0"/>
              <a:t>that you will not fall into temptation</a:t>
            </a:r>
            <a:r>
              <a:rPr lang="en-US" sz="2400" dirty="0" smtClean="0"/>
              <a:t>.’” </a:t>
            </a:r>
          </a:p>
          <a:p>
            <a:pPr>
              <a:spcBef>
                <a:spcPts val="0"/>
              </a:spcBef>
              <a:spcAft>
                <a:spcPts val="1800"/>
              </a:spcAft>
              <a:buFont typeface="Wingdings" panose="05000000000000000000" pitchFamily="2" charset="2"/>
              <a:buChar char="§"/>
            </a:pPr>
            <a:r>
              <a:rPr lang="en-US" sz="2400" dirty="0" smtClean="0"/>
              <a:t>“He </a:t>
            </a:r>
            <a:r>
              <a:rPr lang="en-US" sz="2400" dirty="0"/>
              <a:t>withdrew about a stone’s throw beyond them, knelt down and prayed</a:t>
            </a:r>
            <a:r>
              <a:rPr lang="en-US" sz="2400" dirty="0" smtClean="0"/>
              <a:t>, ‘Father</a:t>
            </a:r>
            <a:r>
              <a:rPr lang="en-US" sz="2400" dirty="0"/>
              <a:t>, if you are willing, take this cup from me; yet not my will, but yours be done</a:t>
            </a:r>
            <a:r>
              <a:rPr lang="en-US" sz="2400" dirty="0" smtClean="0"/>
              <a:t>.’  </a:t>
            </a:r>
            <a:r>
              <a:rPr lang="en-US" sz="2400" dirty="0"/>
              <a:t>An angel from heaven appeared to him and strengthened him. </a:t>
            </a:r>
            <a:r>
              <a:rPr lang="en-US" sz="2400" dirty="0" smtClean="0"/>
              <a:t> </a:t>
            </a:r>
            <a:r>
              <a:rPr lang="en-US" sz="2400" dirty="0"/>
              <a:t>And being in anguish, he prayed more earnestly, and his sweat was like drops of blood falling to the </a:t>
            </a:r>
            <a:r>
              <a:rPr lang="en-US" sz="2400" dirty="0" smtClean="0"/>
              <a:t>ground.”</a:t>
            </a:r>
          </a:p>
          <a:p>
            <a:pPr>
              <a:spcBef>
                <a:spcPts val="0"/>
              </a:spcBef>
              <a:spcAft>
                <a:spcPts val="1800"/>
              </a:spcAft>
              <a:buFont typeface="Wingdings" panose="05000000000000000000" pitchFamily="2" charset="2"/>
              <a:buChar char="§"/>
            </a:pPr>
            <a:r>
              <a:rPr lang="en-US" sz="2400" b="1" dirty="0" smtClean="0">
                <a:solidFill>
                  <a:schemeClr val="tx2"/>
                </a:solidFill>
              </a:rPr>
              <a:t>What was Jesus’ prayer request?  Have you ever prayed with this level of intensity?</a:t>
            </a:r>
          </a:p>
          <a:p>
            <a:pPr>
              <a:spcBef>
                <a:spcPts val="0"/>
              </a:spcBef>
              <a:spcAft>
                <a:spcPts val="1800"/>
              </a:spcAft>
              <a:buFont typeface="Wingdings" panose="05000000000000000000" pitchFamily="2" charset="2"/>
              <a:buChar char="§"/>
            </a:pPr>
            <a:r>
              <a:rPr lang="en-US" sz="2400" b="1" dirty="0" smtClean="0">
                <a:solidFill>
                  <a:schemeClr val="tx2"/>
                </a:solidFill>
              </a:rPr>
              <a:t>What was the Father’s answer to Jesus?</a:t>
            </a:r>
            <a:endParaRPr lang="en-US" sz="2400" b="1" dirty="0">
              <a:solidFill>
                <a:schemeClr val="tx2"/>
              </a:solidFill>
            </a:endParaRPr>
          </a:p>
        </p:txBody>
      </p:sp>
    </p:spTree>
    <p:extLst>
      <p:ext uri="{BB962C8B-B14F-4D97-AF65-F5344CB8AC3E}">
        <p14:creationId xmlns:p14="http://schemas.microsoft.com/office/powerpoint/2010/main" val="243798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900" b="1" u="sng" dirty="0" smtClean="0"/>
              <a:t>Summary Thoughts</a:t>
            </a:r>
            <a:endParaRPr lang="en-US" sz="4000" dirty="0"/>
          </a:p>
        </p:txBody>
      </p:sp>
      <p:sp>
        <p:nvSpPr>
          <p:cNvPr id="3" name="Content Placeholder 2"/>
          <p:cNvSpPr>
            <a:spLocks noGrp="1"/>
          </p:cNvSpPr>
          <p:nvPr>
            <p:ph idx="1"/>
          </p:nvPr>
        </p:nvSpPr>
        <p:spPr>
          <a:xfrm>
            <a:off x="0" y="1143000"/>
            <a:ext cx="9067800" cy="5562600"/>
          </a:xfrm>
        </p:spPr>
        <p:txBody>
          <a:bodyPr>
            <a:normAutofit/>
          </a:bodyPr>
          <a:lstStyle/>
          <a:p>
            <a:pPr>
              <a:lnSpc>
                <a:spcPts val="3300"/>
              </a:lnSpc>
              <a:spcBef>
                <a:spcPts val="0"/>
              </a:spcBef>
              <a:spcAft>
                <a:spcPts val="1800"/>
              </a:spcAft>
              <a:buFont typeface="Wingdings" panose="05000000000000000000" pitchFamily="2" charset="2"/>
              <a:buChar char="§"/>
            </a:pPr>
            <a:r>
              <a:rPr lang="en-US" sz="3000" dirty="0" smtClean="0"/>
              <a:t>When your hard circumstances cause your heart to struggle and doubt, </a:t>
            </a:r>
            <a:r>
              <a:rPr lang="en-US" sz="3000" dirty="0"/>
              <a:t>remember that God </a:t>
            </a:r>
            <a:r>
              <a:rPr lang="en-US" sz="3000" dirty="0" smtClean="0"/>
              <a:t>is </a:t>
            </a:r>
            <a:r>
              <a:rPr lang="en-US" sz="3000" dirty="0"/>
              <a:t>still the </a:t>
            </a:r>
            <a:r>
              <a:rPr lang="en-US" sz="3000" dirty="0" smtClean="0"/>
              <a:t>same: loving, powerful, and wise.  Don’t expect to understand everything about the infinite God.</a:t>
            </a:r>
          </a:p>
          <a:p>
            <a:pPr>
              <a:lnSpc>
                <a:spcPts val="3300"/>
              </a:lnSpc>
              <a:spcBef>
                <a:spcPts val="0"/>
              </a:spcBef>
              <a:spcAft>
                <a:spcPts val="1800"/>
              </a:spcAft>
              <a:buFont typeface="Wingdings" panose="05000000000000000000" pitchFamily="2" charset="2"/>
              <a:buChar char="§"/>
            </a:pPr>
            <a:r>
              <a:rPr lang="en-US" sz="3000" dirty="0" smtClean="0"/>
              <a:t>God’s </a:t>
            </a:r>
            <a:r>
              <a:rPr lang="en-US" sz="3000" dirty="0"/>
              <a:t>“no” is not based your bad (or good) performance.  Don’t try to bargain with the One to Whom you already owe everything.</a:t>
            </a:r>
          </a:p>
          <a:p>
            <a:pPr>
              <a:lnSpc>
                <a:spcPts val="3300"/>
              </a:lnSpc>
              <a:spcBef>
                <a:spcPts val="0"/>
              </a:spcBef>
              <a:spcAft>
                <a:spcPts val="1800"/>
              </a:spcAft>
              <a:buFont typeface="Wingdings" panose="05000000000000000000" pitchFamily="2" charset="2"/>
              <a:buChar char="§"/>
            </a:pPr>
            <a:r>
              <a:rPr lang="en-US" sz="3000" dirty="0" smtClean="0"/>
              <a:t>Even </a:t>
            </a:r>
            <a:r>
              <a:rPr lang="en-US" sz="3000" dirty="0"/>
              <a:t>if He says “</a:t>
            </a:r>
            <a:r>
              <a:rPr lang="en-US" sz="3000" dirty="0" smtClean="0"/>
              <a:t>no” to your prayers today, remember that He has a perfect plan and it is on schedule.  </a:t>
            </a:r>
          </a:p>
          <a:p>
            <a:pPr>
              <a:lnSpc>
                <a:spcPts val="3300"/>
              </a:lnSpc>
              <a:spcBef>
                <a:spcPts val="0"/>
              </a:spcBef>
              <a:spcAft>
                <a:spcPts val="1800"/>
              </a:spcAft>
              <a:buFont typeface="Wingdings" panose="05000000000000000000" pitchFamily="2" charset="2"/>
              <a:buChar char="§"/>
            </a:pPr>
            <a:r>
              <a:rPr lang="en-US" sz="3000" dirty="0" smtClean="0"/>
              <a:t>If you doubt His love, look at the </a:t>
            </a:r>
            <a:r>
              <a:rPr lang="en-US" sz="3000" dirty="0"/>
              <a:t>cross and </a:t>
            </a:r>
            <a:r>
              <a:rPr lang="en-US" sz="3000" dirty="0" smtClean="0"/>
              <a:t>remember His amazing grace.</a:t>
            </a:r>
            <a:endParaRPr lang="en-US" sz="3000" dirty="0"/>
          </a:p>
        </p:txBody>
      </p:sp>
    </p:spTree>
    <p:extLst>
      <p:ext uri="{BB962C8B-B14F-4D97-AF65-F5344CB8AC3E}">
        <p14:creationId xmlns:p14="http://schemas.microsoft.com/office/powerpoint/2010/main" val="297612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Wonderful Truths from the Bible</a:t>
            </a:r>
            <a:endParaRPr lang="en-US" b="1" u="sng" dirty="0"/>
          </a:p>
        </p:txBody>
      </p:sp>
      <p:sp>
        <p:nvSpPr>
          <p:cNvPr id="3" name="Content Placeholder 2"/>
          <p:cNvSpPr>
            <a:spLocks noGrp="1"/>
          </p:cNvSpPr>
          <p:nvPr>
            <p:ph idx="1"/>
          </p:nvPr>
        </p:nvSpPr>
        <p:spPr>
          <a:xfrm>
            <a:off x="76200" y="1066800"/>
            <a:ext cx="8915400" cy="5943600"/>
          </a:xfrm>
        </p:spPr>
        <p:txBody>
          <a:bodyPr>
            <a:normAutofit fontScale="85000" lnSpcReduction="20000"/>
          </a:bodyPr>
          <a:lstStyle/>
          <a:p>
            <a:pPr>
              <a:spcBef>
                <a:spcPts val="0"/>
              </a:spcBef>
              <a:spcAft>
                <a:spcPts val="1800"/>
              </a:spcAft>
              <a:buFont typeface="Wingdings" panose="05000000000000000000" pitchFamily="2" charset="2"/>
              <a:buChar char="ü"/>
            </a:pPr>
            <a:r>
              <a:rPr lang="en-US" b="1" dirty="0" smtClean="0"/>
              <a:t> God is good</a:t>
            </a:r>
            <a:r>
              <a:rPr lang="en-US" dirty="0" smtClean="0"/>
              <a:t>:  “Give thanks to the LORD, for He is good; His love endures forever.” Psalm 107:1</a:t>
            </a:r>
          </a:p>
          <a:p>
            <a:pPr>
              <a:spcBef>
                <a:spcPts val="0"/>
              </a:spcBef>
              <a:spcAft>
                <a:spcPts val="1800"/>
              </a:spcAft>
              <a:buFont typeface="Wingdings" panose="05000000000000000000" pitchFamily="2" charset="2"/>
              <a:buChar char="ü"/>
            </a:pPr>
            <a:r>
              <a:rPr lang="en-US" b="1" dirty="0" smtClean="0"/>
              <a:t> God is all-powerful</a:t>
            </a:r>
            <a:r>
              <a:rPr lang="en-US" dirty="0" smtClean="0"/>
              <a:t>:  “Then Job replied to the LORD: ‘I know that You can do all things; no purpose of Yours can be thwarted.”  Job 42:1,2</a:t>
            </a:r>
          </a:p>
          <a:p>
            <a:pPr>
              <a:spcBef>
                <a:spcPts val="0"/>
              </a:spcBef>
              <a:spcAft>
                <a:spcPts val="1800"/>
              </a:spcAft>
              <a:buFont typeface="Wingdings" panose="05000000000000000000" pitchFamily="2" charset="2"/>
              <a:buChar char="ü"/>
            </a:pPr>
            <a:r>
              <a:rPr lang="en-US" b="1" dirty="0" smtClean="0"/>
              <a:t> God knows your needs</a:t>
            </a:r>
            <a:r>
              <a:rPr lang="en-US" dirty="0" smtClean="0"/>
              <a:t>:  “your Father knows what you need before you ask him.”  Matthew 6:8</a:t>
            </a:r>
          </a:p>
          <a:p>
            <a:pPr>
              <a:spcBef>
                <a:spcPts val="0"/>
              </a:spcBef>
              <a:spcAft>
                <a:spcPts val="1800"/>
              </a:spcAft>
              <a:buFont typeface="Wingdings" panose="05000000000000000000" pitchFamily="2" charset="2"/>
              <a:buChar char="ü"/>
            </a:pPr>
            <a:r>
              <a:rPr lang="en-US" b="1" dirty="0" smtClean="0"/>
              <a:t> God loves you</a:t>
            </a:r>
            <a:r>
              <a:rPr lang="en-US" dirty="0" smtClean="0"/>
              <a:t>:  “And so we know and rely on the love God has for us. God is love.”  1 John 4:16</a:t>
            </a:r>
          </a:p>
          <a:p>
            <a:pPr>
              <a:spcBef>
                <a:spcPts val="0"/>
              </a:spcBef>
              <a:spcAft>
                <a:spcPts val="1800"/>
              </a:spcAft>
              <a:buFont typeface="Wingdings" panose="05000000000000000000" pitchFamily="2" charset="2"/>
              <a:buChar char="ü"/>
            </a:pPr>
            <a:r>
              <a:rPr lang="en-US" dirty="0"/>
              <a:t> </a:t>
            </a:r>
            <a:r>
              <a:rPr lang="en-US" b="1" dirty="0" smtClean="0"/>
              <a:t>God is Father</a:t>
            </a:r>
            <a:r>
              <a:rPr lang="en-US" dirty="0" smtClean="0"/>
              <a:t>:  “If you, then, though you are evil, know how to give good gifts to your children, how much more will your Father in heaven give good gifts to those who ask him!”  Matthew 7:11</a:t>
            </a:r>
          </a:p>
          <a:p>
            <a:pPr>
              <a:spcBef>
                <a:spcPts val="0"/>
              </a:spcBef>
              <a:spcAft>
                <a:spcPts val="1800"/>
              </a:spcAft>
              <a:buFont typeface="Wingdings" panose="05000000000000000000" pitchFamily="2" charset="2"/>
              <a:buChar char="ü"/>
            </a:pPr>
            <a:endParaRPr lang="en-US" dirty="0"/>
          </a:p>
        </p:txBody>
      </p:sp>
    </p:spTree>
    <p:extLst>
      <p:ext uri="{BB962C8B-B14F-4D97-AF65-F5344CB8AC3E}">
        <p14:creationId xmlns:p14="http://schemas.microsoft.com/office/powerpoint/2010/main" val="250909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Hard Questions from Real Life</a:t>
            </a:r>
            <a:endParaRPr lang="en-US" b="1" u="sng" dirty="0"/>
          </a:p>
        </p:txBody>
      </p:sp>
      <p:sp>
        <p:nvSpPr>
          <p:cNvPr id="3" name="Content Placeholder 2"/>
          <p:cNvSpPr>
            <a:spLocks noGrp="1"/>
          </p:cNvSpPr>
          <p:nvPr>
            <p:ph idx="1"/>
          </p:nvPr>
        </p:nvSpPr>
        <p:spPr>
          <a:xfrm>
            <a:off x="685800" y="1371600"/>
            <a:ext cx="7772400" cy="4724400"/>
          </a:xfrm>
        </p:spPr>
        <p:txBody>
          <a:bodyPr>
            <a:normAutofit lnSpcReduction="10000"/>
          </a:bodyPr>
          <a:lstStyle/>
          <a:p>
            <a:pPr>
              <a:spcBef>
                <a:spcPts val="0"/>
              </a:spcBef>
              <a:spcAft>
                <a:spcPts val="1200"/>
              </a:spcAft>
              <a:buFont typeface="Wingdings" panose="05000000000000000000" pitchFamily="2" charset="2"/>
              <a:buChar char="Ø"/>
            </a:pPr>
            <a:r>
              <a:rPr lang="en-US" dirty="0" smtClean="0"/>
              <a:t> If God is good and loves me, why isn’t my life happy and comfortable?</a:t>
            </a:r>
          </a:p>
          <a:p>
            <a:pPr>
              <a:spcBef>
                <a:spcPts val="0"/>
              </a:spcBef>
              <a:spcAft>
                <a:spcPts val="1200"/>
              </a:spcAft>
              <a:buFont typeface="Wingdings" panose="05000000000000000000" pitchFamily="2" charset="2"/>
              <a:buChar char="Ø"/>
            </a:pPr>
            <a:endParaRPr lang="en-US" dirty="0" smtClean="0"/>
          </a:p>
          <a:p>
            <a:pPr>
              <a:spcBef>
                <a:spcPts val="0"/>
              </a:spcBef>
              <a:spcAft>
                <a:spcPts val="1200"/>
              </a:spcAft>
              <a:buFont typeface="Wingdings" panose="05000000000000000000" pitchFamily="2" charset="2"/>
              <a:buChar char="Ø"/>
            </a:pPr>
            <a:r>
              <a:rPr lang="en-US" dirty="0" smtClean="0"/>
              <a:t> If God has the power to answer my prayers, why doesn’t He do what I ask?</a:t>
            </a:r>
          </a:p>
          <a:p>
            <a:pPr>
              <a:spcBef>
                <a:spcPts val="0"/>
              </a:spcBef>
              <a:spcAft>
                <a:spcPts val="1200"/>
              </a:spcAft>
              <a:buFont typeface="Wingdings" panose="05000000000000000000" pitchFamily="2" charset="2"/>
              <a:buChar char="Ø"/>
            </a:pPr>
            <a:endParaRPr lang="en-US" dirty="0"/>
          </a:p>
          <a:p>
            <a:pPr>
              <a:spcBef>
                <a:spcPts val="0"/>
              </a:spcBef>
              <a:spcAft>
                <a:spcPts val="1200"/>
              </a:spcAft>
              <a:buFont typeface="Wingdings" panose="05000000000000000000" pitchFamily="2" charset="2"/>
              <a:buChar char="Ø"/>
            </a:pPr>
            <a:r>
              <a:rPr lang="en-US" b="1" dirty="0" smtClean="0">
                <a:solidFill>
                  <a:schemeClr val="tx2"/>
                </a:solidFill>
              </a:rPr>
              <a:t> When your prayers aren’t answered as you expect, remember these three stories…</a:t>
            </a:r>
            <a:endParaRPr lang="en-US" dirty="0" smtClean="0"/>
          </a:p>
        </p:txBody>
      </p:sp>
    </p:spTree>
    <p:extLst>
      <p:ext uri="{BB962C8B-B14F-4D97-AF65-F5344CB8AC3E}">
        <p14:creationId xmlns:p14="http://schemas.microsoft.com/office/powerpoint/2010/main" val="277188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John the Baptist</a:t>
            </a:r>
            <a:r>
              <a:rPr lang="en-US" b="1" u="sng" dirty="0" smtClean="0"/>
              <a:t/>
            </a:r>
            <a:br>
              <a:rPr lang="en-US" b="1" u="sng" dirty="0" smtClean="0"/>
            </a:br>
            <a:r>
              <a:rPr lang="en-US" sz="3100" dirty="0" smtClean="0"/>
              <a:t>(Matthew 3:1-3; John 1:29,32,34)</a:t>
            </a:r>
            <a:endParaRPr lang="en-US" sz="4000" dirty="0"/>
          </a:p>
        </p:txBody>
      </p:sp>
      <p:sp>
        <p:nvSpPr>
          <p:cNvPr id="3" name="Content Placeholder 2"/>
          <p:cNvSpPr>
            <a:spLocks noGrp="1"/>
          </p:cNvSpPr>
          <p:nvPr>
            <p:ph idx="1"/>
          </p:nvPr>
        </p:nvSpPr>
        <p:spPr>
          <a:xfrm>
            <a:off x="76200" y="1295400"/>
            <a:ext cx="8915400" cy="5562600"/>
          </a:xfrm>
        </p:spPr>
        <p:txBody>
          <a:bodyPr>
            <a:normAutofit fontScale="92500" lnSpcReduction="20000"/>
          </a:bodyPr>
          <a:lstStyle/>
          <a:p>
            <a:pPr>
              <a:spcBef>
                <a:spcPts val="0"/>
              </a:spcBef>
              <a:spcAft>
                <a:spcPts val="1800"/>
              </a:spcAft>
              <a:buFont typeface="Wingdings" panose="05000000000000000000" pitchFamily="2" charset="2"/>
              <a:buChar char="§"/>
            </a:pPr>
            <a:r>
              <a:rPr lang="en-US" dirty="0" smtClean="0"/>
              <a:t>“In those days John the Baptist came, preaching in the wilderness of Judea and saying, ‘Repent, for the kingdom of heaven has come near.’  This is he who was spoken of through the prophet Isaiah: ‘A voice of one calling in the wilderness, ‘Prepare the way for the Lord, make straight paths for him.’” </a:t>
            </a:r>
          </a:p>
          <a:p>
            <a:pPr>
              <a:spcBef>
                <a:spcPts val="0"/>
              </a:spcBef>
              <a:spcAft>
                <a:spcPts val="1800"/>
              </a:spcAft>
              <a:buFont typeface="Wingdings" panose="05000000000000000000" pitchFamily="2" charset="2"/>
              <a:buChar char="§"/>
            </a:pPr>
            <a:r>
              <a:rPr lang="en-US" dirty="0" smtClean="0"/>
              <a:t>“The next day John saw Jesus coming toward him and said, ‘Look, the Lamb of God, who takes away the sin of the world!’  Then John gave this testimony: ‘I saw the Spirit come down from heaven as a dove and remain on him. I have seen and I testify that this is God’s Chosen One.’”</a:t>
            </a:r>
          </a:p>
          <a:p>
            <a:pPr>
              <a:spcBef>
                <a:spcPts val="0"/>
              </a:spcBef>
              <a:spcAft>
                <a:spcPts val="1800"/>
              </a:spcAft>
              <a:buFont typeface="Wingdings" panose="05000000000000000000" pitchFamily="2" charset="2"/>
              <a:buChar char="§"/>
            </a:pPr>
            <a:r>
              <a:rPr lang="en-US" b="1" dirty="0" smtClean="0">
                <a:solidFill>
                  <a:schemeClr val="tx2"/>
                </a:solidFill>
              </a:rPr>
              <a:t>Was John clear about the identity of Jesus?</a:t>
            </a:r>
            <a:endParaRPr lang="en-US" b="1" dirty="0">
              <a:solidFill>
                <a:schemeClr val="tx2"/>
              </a:solidFill>
            </a:endParaRPr>
          </a:p>
        </p:txBody>
      </p:sp>
    </p:spTree>
    <p:extLst>
      <p:ext uri="{BB962C8B-B14F-4D97-AF65-F5344CB8AC3E}">
        <p14:creationId xmlns:p14="http://schemas.microsoft.com/office/powerpoint/2010/main" val="42077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John the Baptist</a:t>
            </a:r>
            <a:r>
              <a:rPr lang="en-US" b="1" u="sng" dirty="0" smtClean="0"/>
              <a:t/>
            </a:r>
            <a:br>
              <a:rPr lang="en-US" b="1" u="sng" dirty="0" smtClean="0"/>
            </a:br>
            <a:r>
              <a:rPr lang="en-US" sz="3100" dirty="0" smtClean="0"/>
              <a:t>(Matthew 11:1-3,4-6)</a:t>
            </a:r>
            <a:endParaRPr lang="en-US" sz="4000" dirty="0"/>
          </a:p>
        </p:txBody>
      </p:sp>
      <p:sp>
        <p:nvSpPr>
          <p:cNvPr id="3" name="Content Placeholder 2"/>
          <p:cNvSpPr>
            <a:spLocks noGrp="1"/>
          </p:cNvSpPr>
          <p:nvPr>
            <p:ph idx="1"/>
          </p:nvPr>
        </p:nvSpPr>
        <p:spPr>
          <a:xfrm>
            <a:off x="0" y="1295400"/>
            <a:ext cx="9144000" cy="5638800"/>
          </a:xfrm>
        </p:spPr>
        <p:txBody>
          <a:bodyPr>
            <a:normAutofit fontScale="92500" lnSpcReduction="20000"/>
          </a:bodyPr>
          <a:lstStyle/>
          <a:p>
            <a:pPr>
              <a:lnSpc>
                <a:spcPct val="90000"/>
              </a:lnSpc>
              <a:spcBef>
                <a:spcPts val="0"/>
              </a:spcBef>
              <a:spcAft>
                <a:spcPts val="1200"/>
              </a:spcAft>
              <a:buFont typeface="Wingdings" panose="05000000000000000000" pitchFamily="2" charset="2"/>
              <a:buChar char="§"/>
            </a:pPr>
            <a:r>
              <a:rPr lang="en-US" dirty="0" smtClean="0"/>
              <a:t>“After Jesus had finished instructing his twelve disciples, he went on from there to teach and preach in the towns of Galilee. When John, who was in prison, heard about the deeds of the Messiah, he sent his disciples to ask him, ‘Are you the one who is to come, or should we expect someone else?’”</a:t>
            </a:r>
          </a:p>
          <a:p>
            <a:pPr>
              <a:lnSpc>
                <a:spcPct val="90000"/>
              </a:lnSpc>
              <a:spcBef>
                <a:spcPts val="0"/>
              </a:spcBef>
              <a:spcAft>
                <a:spcPts val="1200"/>
              </a:spcAft>
              <a:buFont typeface="Wingdings" panose="05000000000000000000" pitchFamily="2" charset="2"/>
              <a:buChar char="§"/>
            </a:pPr>
            <a:r>
              <a:rPr lang="en-US" b="1" dirty="0" smtClean="0">
                <a:solidFill>
                  <a:schemeClr val="tx2"/>
                </a:solidFill>
              </a:rPr>
              <a:t>Why do you think that John began to doubt Jesus?</a:t>
            </a:r>
          </a:p>
          <a:p>
            <a:pPr>
              <a:lnSpc>
                <a:spcPct val="90000"/>
              </a:lnSpc>
              <a:spcBef>
                <a:spcPts val="0"/>
              </a:spcBef>
              <a:spcAft>
                <a:spcPts val="1200"/>
              </a:spcAft>
              <a:buFont typeface="Wingdings" panose="05000000000000000000" pitchFamily="2" charset="2"/>
              <a:buChar char="§"/>
            </a:pPr>
            <a:r>
              <a:rPr lang="en-US" dirty="0" smtClean="0"/>
              <a:t>“Jesus replied, ‘Go back and report to John what you hear and see: The blind receive sight, the lame walk, those who have leprosy are cleansed, the deaf hear, the dead are raised, and the good news is proclaimed to the poor. Blessed is anyone who does not stumble on account of me.’”</a:t>
            </a:r>
          </a:p>
          <a:p>
            <a:pPr>
              <a:lnSpc>
                <a:spcPct val="90000"/>
              </a:lnSpc>
              <a:spcBef>
                <a:spcPts val="0"/>
              </a:spcBef>
              <a:spcAft>
                <a:spcPts val="1200"/>
              </a:spcAft>
              <a:buFont typeface="Wingdings" panose="05000000000000000000" pitchFamily="2" charset="2"/>
              <a:buChar char="§"/>
            </a:pPr>
            <a:r>
              <a:rPr lang="en-US" b="1" dirty="0" smtClean="0">
                <a:solidFill>
                  <a:schemeClr val="tx2"/>
                </a:solidFill>
              </a:rPr>
              <a:t>What advice did Jesus give to strengthen John’s faith?</a:t>
            </a:r>
            <a:endParaRPr lang="en-US" b="1" dirty="0">
              <a:solidFill>
                <a:schemeClr val="tx2"/>
              </a:solidFill>
            </a:endParaRPr>
          </a:p>
        </p:txBody>
      </p:sp>
    </p:spTree>
    <p:extLst>
      <p:ext uri="{BB962C8B-B14F-4D97-AF65-F5344CB8AC3E}">
        <p14:creationId xmlns:p14="http://schemas.microsoft.com/office/powerpoint/2010/main" val="100946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900" b="1" u="sng" dirty="0" smtClean="0"/>
              <a:t>John the Baptist</a:t>
            </a:r>
            <a:endParaRPr lang="en-US" b="1" dirty="0">
              <a:solidFill>
                <a:schemeClr val="tx2">
                  <a:lumMod val="75000"/>
                </a:schemeClr>
              </a:solidFill>
            </a:endParaRPr>
          </a:p>
        </p:txBody>
      </p:sp>
      <p:sp>
        <p:nvSpPr>
          <p:cNvPr id="3" name="Content Placeholder 2"/>
          <p:cNvSpPr>
            <a:spLocks noGrp="1"/>
          </p:cNvSpPr>
          <p:nvPr>
            <p:ph idx="1"/>
          </p:nvPr>
        </p:nvSpPr>
        <p:spPr>
          <a:xfrm>
            <a:off x="76200" y="990600"/>
            <a:ext cx="8915400" cy="6172200"/>
          </a:xfrm>
        </p:spPr>
        <p:txBody>
          <a:bodyPr>
            <a:normAutofit/>
          </a:bodyPr>
          <a:lstStyle/>
          <a:p>
            <a:pPr>
              <a:spcBef>
                <a:spcPts val="0"/>
              </a:spcBef>
              <a:spcAft>
                <a:spcPts val="1200"/>
              </a:spcAft>
              <a:buFont typeface="Wingdings" panose="05000000000000000000" pitchFamily="2" charset="2"/>
              <a:buChar char="§"/>
            </a:pPr>
            <a:r>
              <a:rPr lang="en-US" dirty="0" smtClean="0"/>
              <a:t>John was in prison for his faithful service to God</a:t>
            </a:r>
          </a:p>
          <a:p>
            <a:pPr>
              <a:spcBef>
                <a:spcPts val="0"/>
              </a:spcBef>
              <a:spcAft>
                <a:spcPts val="1200"/>
              </a:spcAft>
              <a:buFont typeface="Wingdings" panose="05000000000000000000" pitchFamily="2" charset="2"/>
              <a:buChar char="§"/>
            </a:pPr>
            <a:r>
              <a:rPr lang="en-US" dirty="0" smtClean="0"/>
              <a:t>Prison is hard – difficult circumstances can challenge anyone’s faith</a:t>
            </a:r>
          </a:p>
          <a:p>
            <a:pPr marL="0" indent="0">
              <a:spcBef>
                <a:spcPts val="0"/>
              </a:spcBef>
              <a:spcAft>
                <a:spcPts val="1200"/>
              </a:spcAft>
              <a:buNone/>
            </a:pPr>
            <a:r>
              <a:rPr lang="en-US" b="1" dirty="0" smtClean="0">
                <a:solidFill>
                  <a:schemeClr val="tx2">
                    <a:lumMod val="75000"/>
                  </a:schemeClr>
                </a:solidFill>
              </a:rPr>
              <a:t>Key Learnings</a:t>
            </a:r>
          </a:p>
          <a:p>
            <a:pPr>
              <a:spcBef>
                <a:spcPts val="0"/>
              </a:spcBef>
              <a:spcAft>
                <a:spcPts val="1200"/>
              </a:spcAft>
              <a:buFont typeface="Wingdings" panose="05000000000000000000" pitchFamily="2" charset="2"/>
              <a:buChar char="§"/>
            </a:pPr>
            <a:r>
              <a:rPr lang="en-US" dirty="0"/>
              <a:t>When you follow Jesus, don’t be surprised by what He does (or doesn’t do)</a:t>
            </a:r>
          </a:p>
          <a:p>
            <a:pPr>
              <a:spcBef>
                <a:spcPts val="0"/>
              </a:spcBef>
              <a:spcAft>
                <a:spcPts val="1200"/>
              </a:spcAft>
              <a:buFont typeface="Wingdings" panose="05000000000000000000" pitchFamily="2" charset="2"/>
              <a:buChar char="§"/>
            </a:pPr>
            <a:r>
              <a:rPr lang="en-US" dirty="0" smtClean="0"/>
              <a:t>Even though your circumstances change, God does not change</a:t>
            </a:r>
          </a:p>
          <a:p>
            <a:pPr>
              <a:spcBef>
                <a:spcPts val="0"/>
              </a:spcBef>
              <a:spcAft>
                <a:spcPts val="1200"/>
              </a:spcAft>
              <a:buFont typeface="Wingdings" panose="05000000000000000000" pitchFamily="2" charset="2"/>
              <a:buChar char="§"/>
            </a:pPr>
            <a:r>
              <a:rPr lang="en-US" dirty="0" smtClean="0"/>
              <a:t>For proof of God’s love, look at what He has done (not at your circumstances or expectations)</a:t>
            </a:r>
            <a:endParaRPr lang="en-US" dirty="0"/>
          </a:p>
        </p:txBody>
      </p:sp>
    </p:spTree>
    <p:extLst>
      <p:ext uri="{BB962C8B-B14F-4D97-AF65-F5344CB8AC3E}">
        <p14:creationId xmlns:p14="http://schemas.microsoft.com/office/powerpoint/2010/main" val="378644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Paul the Apostle</a:t>
            </a:r>
            <a:r>
              <a:rPr lang="en-US" b="1" u="sng" dirty="0" smtClean="0"/>
              <a:t/>
            </a:r>
            <a:br>
              <a:rPr lang="en-US" b="1" u="sng" dirty="0" smtClean="0"/>
            </a:br>
            <a:r>
              <a:rPr lang="en-US" sz="3100" dirty="0" smtClean="0"/>
              <a:t>(Acts 19:11,12; Acts 28:7-9)</a:t>
            </a:r>
            <a:endParaRPr lang="en-US" sz="4000" dirty="0"/>
          </a:p>
        </p:txBody>
      </p:sp>
      <p:sp>
        <p:nvSpPr>
          <p:cNvPr id="3" name="Content Placeholder 2"/>
          <p:cNvSpPr>
            <a:spLocks noGrp="1"/>
          </p:cNvSpPr>
          <p:nvPr>
            <p:ph idx="1"/>
          </p:nvPr>
        </p:nvSpPr>
        <p:spPr>
          <a:xfrm>
            <a:off x="76200" y="1295400"/>
            <a:ext cx="8915400" cy="5410200"/>
          </a:xfrm>
        </p:spPr>
        <p:txBody>
          <a:bodyPr>
            <a:normAutofit fontScale="85000" lnSpcReduction="20000"/>
          </a:bodyPr>
          <a:lstStyle/>
          <a:p>
            <a:pPr>
              <a:lnSpc>
                <a:spcPct val="120000"/>
              </a:lnSpc>
              <a:spcBef>
                <a:spcPts val="0"/>
              </a:spcBef>
              <a:spcAft>
                <a:spcPts val="1800"/>
              </a:spcAft>
              <a:buFont typeface="Wingdings" panose="05000000000000000000" pitchFamily="2" charset="2"/>
              <a:buChar char="§"/>
            </a:pPr>
            <a:r>
              <a:rPr lang="en-US" dirty="0" smtClean="0"/>
              <a:t>“God did extraordinary miracles through Paul, so that even handkerchiefs and aprons that had touched him were taken to the sick, and their illnesses were cured and the evil spirits left them.”</a:t>
            </a:r>
          </a:p>
          <a:p>
            <a:pPr>
              <a:lnSpc>
                <a:spcPct val="120000"/>
              </a:lnSpc>
              <a:spcBef>
                <a:spcPts val="0"/>
              </a:spcBef>
              <a:spcAft>
                <a:spcPts val="1800"/>
              </a:spcAft>
              <a:buFont typeface="Wingdings" panose="05000000000000000000" pitchFamily="2" charset="2"/>
              <a:buChar char="§"/>
            </a:pPr>
            <a:r>
              <a:rPr lang="en-US" dirty="0" smtClean="0"/>
              <a:t>“There was an estate nearby that belonged to </a:t>
            </a:r>
            <a:r>
              <a:rPr lang="en-US" dirty="0" err="1" smtClean="0"/>
              <a:t>Publius</a:t>
            </a:r>
            <a:r>
              <a:rPr lang="en-US" dirty="0" smtClean="0"/>
              <a:t>, the chief official of the island. His father was sick in bed, suffering from fever and dysentery. Paul went in to see him and, after prayer, placed his hands on him and healed him. When this had happened, the rest of the sick on the island came and were cured.”</a:t>
            </a:r>
          </a:p>
          <a:p>
            <a:pPr>
              <a:lnSpc>
                <a:spcPct val="120000"/>
              </a:lnSpc>
              <a:spcBef>
                <a:spcPts val="0"/>
              </a:spcBef>
              <a:spcAft>
                <a:spcPts val="1800"/>
              </a:spcAft>
              <a:buFont typeface="Wingdings" panose="05000000000000000000" pitchFamily="2" charset="2"/>
              <a:buChar char="§"/>
            </a:pPr>
            <a:r>
              <a:rPr lang="en-US" b="1" dirty="0" smtClean="0">
                <a:solidFill>
                  <a:schemeClr val="tx2"/>
                </a:solidFill>
              </a:rPr>
              <a:t>How would you describe the power of God through Paul?</a:t>
            </a:r>
            <a:endParaRPr lang="en-US" b="1" dirty="0">
              <a:solidFill>
                <a:schemeClr val="tx2"/>
              </a:solidFill>
            </a:endParaRPr>
          </a:p>
        </p:txBody>
      </p:sp>
    </p:spTree>
    <p:extLst>
      <p:ext uri="{BB962C8B-B14F-4D97-AF65-F5344CB8AC3E}">
        <p14:creationId xmlns:p14="http://schemas.microsoft.com/office/powerpoint/2010/main" val="384312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Paul the Apostle</a:t>
            </a:r>
            <a:r>
              <a:rPr lang="en-US" b="1" u="sng" dirty="0" smtClean="0"/>
              <a:t/>
            </a:r>
            <a:br>
              <a:rPr lang="en-US" b="1" u="sng" dirty="0" smtClean="0"/>
            </a:br>
            <a:r>
              <a:rPr lang="en-US" sz="3100" dirty="0" smtClean="0"/>
              <a:t>(2 Corinthians 11:24-27)</a:t>
            </a:r>
            <a:endParaRPr lang="en-US" sz="4000" dirty="0"/>
          </a:p>
        </p:txBody>
      </p:sp>
      <p:sp>
        <p:nvSpPr>
          <p:cNvPr id="3" name="Content Placeholder 2"/>
          <p:cNvSpPr>
            <a:spLocks noGrp="1"/>
          </p:cNvSpPr>
          <p:nvPr>
            <p:ph idx="1"/>
          </p:nvPr>
        </p:nvSpPr>
        <p:spPr>
          <a:xfrm>
            <a:off x="76200" y="1295400"/>
            <a:ext cx="8915400" cy="5562600"/>
          </a:xfrm>
        </p:spPr>
        <p:txBody>
          <a:bodyPr>
            <a:normAutofit fontScale="85000" lnSpcReduction="10000"/>
          </a:bodyPr>
          <a:lstStyle/>
          <a:p>
            <a:pPr>
              <a:lnSpc>
                <a:spcPts val="3200"/>
              </a:lnSpc>
              <a:spcBef>
                <a:spcPts val="0"/>
              </a:spcBef>
              <a:spcAft>
                <a:spcPts val="1800"/>
              </a:spcAft>
              <a:buFont typeface="Wingdings" panose="05000000000000000000" pitchFamily="2" charset="2"/>
              <a:buChar char="§"/>
            </a:pPr>
            <a:r>
              <a:rPr lang="en-US" dirty="0" smtClean="0"/>
              <a:t>“Five times I received from the Jews the forty lashes minus one.  Three times I was beaten with rods, once I was pelted with stones, three times I was shipwrecked, I spent a night and a day in the open sea, I have been constantly on the move. I have been in danger from rivers, in danger from bandits, in danger from my fellow Jews, in danger from Gentiles; in danger in the city, in danger in the country, in danger at sea; and in danger from false believers. I have labored and toiled and have often gone without sleep; I have known hunger and thirst and have often gone without food; I have been cold and naked.”</a:t>
            </a:r>
          </a:p>
          <a:p>
            <a:pPr>
              <a:lnSpc>
                <a:spcPts val="3200"/>
              </a:lnSpc>
              <a:spcBef>
                <a:spcPts val="0"/>
              </a:spcBef>
              <a:spcAft>
                <a:spcPts val="1800"/>
              </a:spcAft>
              <a:buFont typeface="Wingdings" panose="05000000000000000000" pitchFamily="2" charset="2"/>
              <a:buChar char="§"/>
            </a:pPr>
            <a:r>
              <a:rPr lang="en-US" b="1" dirty="0" smtClean="0">
                <a:solidFill>
                  <a:schemeClr val="tx2"/>
                </a:solidFill>
              </a:rPr>
              <a:t>How would you describe Paul’s life?</a:t>
            </a:r>
            <a:endParaRPr lang="en-US" b="1" dirty="0">
              <a:solidFill>
                <a:schemeClr val="tx2"/>
              </a:solidFill>
            </a:endParaRPr>
          </a:p>
        </p:txBody>
      </p:sp>
    </p:spTree>
    <p:extLst>
      <p:ext uri="{BB962C8B-B14F-4D97-AF65-F5344CB8AC3E}">
        <p14:creationId xmlns:p14="http://schemas.microsoft.com/office/powerpoint/2010/main" val="27491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900" b="1" u="sng" dirty="0" smtClean="0"/>
              <a:t>Paul the Apostle</a:t>
            </a:r>
            <a:r>
              <a:rPr lang="en-US" b="1" u="sng" dirty="0" smtClean="0"/>
              <a:t/>
            </a:r>
            <a:br>
              <a:rPr lang="en-US" b="1" u="sng" dirty="0" smtClean="0"/>
            </a:br>
            <a:r>
              <a:rPr lang="en-US" sz="3100" dirty="0" smtClean="0"/>
              <a:t>(2 Corinthians 12:7-8,9-10)</a:t>
            </a:r>
            <a:endParaRPr lang="en-US" sz="4000" dirty="0"/>
          </a:p>
        </p:txBody>
      </p:sp>
      <p:sp>
        <p:nvSpPr>
          <p:cNvPr id="3" name="Content Placeholder 2"/>
          <p:cNvSpPr>
            <a:spLocks noGrp="1"/>
          </p:cNvSpPr>
          <p:nvPr>
            <p:ph idx="1"/>
          </p:nvPr>
        </p:nvSpPr>
        <p:spPr>
          <a:xfrm>
            <a:off x="76200" y="1295400"/>
            <a:ext cx="8915400" cy="5562600"/>
          </a:xfrm>
        </p:spPr>
        <p:txBody>
          <a:bodyPr>
            <a:noAutofit/>
          </a:bodyPr>
          <a:lstStyle/>
          <a:p>
            <a:pPr>
              <a:lnSpc>
                <a:spcPct val="120000"/>
              </a:lnSpc>
              <a:spcBef>
                <a:spcPts val="0"/>
              </a:spcBef>
              <a:spcAft>
                <a:spcPts val="1800"/>
              </a:spcAft>
              <a:buFont typeface="Wingdings" panose="05000000000000000000" pitchFamily="2" charset="2"/>
              <a:buChar char="§"/>
            </a:pPr>
            <a:r>
              <a:rPr lang="en-US" sz="2400" dirty="0" smtClean="0"/>
              <a:t>“Therefore, in order to keep me from becoming conceited, I was given a thorn in my flesh, a messenger of Satan, to torment me.  Three times I pleaded with the Lord to take it away from me.”</a:t>
            </a:r>
          </a:p>
          <a:p>
            <a:pPr>
              <a:lnSpc>
                <a:spcPct val="120000"/>
              </a:lnSpc>
              <a:spcBef>
                <a:spcPts val="0"/>
              </a:spcBef>
              <a:spcAft>
                <a:spcPts val="1800"/>
              </a:spcAft>
              <a:buFont typeface="Wingdings" panose="05000000000000000000" pitchFamily="2" charset="2"/>
              <a:buChar char="§"/>
            </a:pPr>
            <a:r>
              <a:rPr lang="en-US" sz="2400" dirty="0" smtClean="0"/>
              <a:t>“But he said to me, ‘My grace is sufficient for you, for my power is made perfect in weakness.’ Therefore I will boast all the more gladly about my weaknesses, so that Christ’s power may rest on me. That is why, for Christ’s sake, I delight in weaknesses, in insults, in hardships, in persecutions, in difficulties. For when I am weak, then I am strong.”</a:t>
            </a:r>
          </a:p>
          <a:p>
            <a:pPr>
              <a:lnSpc>
                <a:spcPct val="120000"/>
              </a:lnSpc>
              <a:spcBef>
                <a:spcPts val="0"/>
              </a:spcBef>
              <a:spcAft>
                <a:spcPts val="1800"/>
              </a:spcAft>
              <a:buFont typeface="Wingdings" panose="05000000000000000000" pitchFamily="2" charset="2"/>
              <a:buChar char="§"/>
            </a:pPr>
            <a:r>
              <a:rPr lang="en-US" sz="2400" b="1" dirty="0" smtClean="0">
                <a:solidFill>
                  <a:schemeClr val="tx2"/>
                </a:solidFill>
              </a:rPr>
              <a:t>Which is more impressive to you: a </a:t>
            </a:r>
            <a:r>
              <a:rPr lang="en-US" sz="2400" b="1" dirty="0" smtClean="0">
                <a:solidFill>
                  <a:schemeClr val="tx2"/>
                </a:solidFill>
              </a:rPr>
              <a:t>comfortable, successful </a:t>
            </a:r>
            <a:r>
              <a:rPr lang="en-US" sz="2400" b="1" dirty="0" smtClean="0">
                <a:solidFill>
                  <a:schemeClr val="tx2"/>
                </a:solidFill>
              </a:rPr>
              <a:t>person who </a:t>
            </a:r>
            <a:r>
              <a:rPr lang="en-US" sz="2400" b="1" dirty="0" smtClean="0">
                <a:solidFill>
                  <a:schemeClr val="tx2"/>
                </a:solidFill>
              </a:rPr>
              <a:t>talks about God</a:t>
            </a:r>
            <a:r>
              <a:rPr lang="en-US" sz="2400" b="1" dirty="0" smtClean="0">
                <a:solidFill>
                  <a:schemeClr val="tx2"/>
                </a:solidFill>
              </a:rPr>
              <a:t>, or one </a:t>
            </a:r>
            <a:r>
              <a:rPr lang="en-US" sz="2400" b="1" dirty="0" smtClean="0">
                <a:solidFill>
                  <a:schemeClr val="tx2"/>
                </a:solidFill>
              </a:rPr>
              <a:t>who trusts God while suffering?</a:t>
            </a:r>
            <a:endParaRPr lang="en-US" sz="2400" b="1" dirty="0">
              <a:solidFill>
                <a:schemeClr val="tx2"/>
              </a:solidFill>
            </a:endParaRPr>
          </a:p>
        </p:txBody>
      </p:sp>
    </p:spTree>
    <p:extLst>
      <p:ext uri="{BB962C8B-B14F-4D97-AF65-F5344CB8AC3E}">
        <p14:creationId xmlns:p14="http://schemas.microsoft.com/office/powerpoint/2010/main" val="34921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3515</Words>
  <Application>Microsoft Office PowerPoint</Application>
  <PresentationFormat>On-screen Show (4:3)</PresentationFormat>
  <Paragraphs>119</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What if God doesn’t answer my prayer?</vt:lpstr>
      <vt:lpstr>Wonderful Truths from the Bible</vt:lpstr>
      <vt:lpstr>Hard Questions from Real Life</vt:lpstr>
      <vt:lpstr>John the Baptist (Matthew 3:1-3; John 1:29,32,34)</vt:lpstr>
      <vt:lpstr>John the Baptist (Matthew 11:1-3,4-6)</vt:lpstr>
      <vt:lpstr>John the Baptist</vt:lpstr>
      <vt:lpstr>Paul the Apostle (Acts 19:11,12; Acts 28:7-9)</vt:lpstr>
      <vt:lpstr>Paul the Apostle (2 Corinthians 11:24-27)</vt:lpstr>
      <vt:lpstr>Paul the Apostle (2 Corinthians 12:7-8,9-10)</vt:lpstr>
      <vt:lpstr>Paul the Apostle</vt:lpstr>
      <vt:lpstr>Mary, Martha, and Lazarus (John 11:1,3; 4-7)</vt:lpstr>
      <vt:lpstr>Mary, Martha, and Lazarus (John 11:17,20-21; 32-35)</vt:lpstr>
      <vt:lpstr>Mary, Martha, and Lazarus</vt:lpstr>
      <vt:lpstr>Jesus (Luke 22:39-44)</vt:lpstr>
      <vt:lpstr>Summary Thoughts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Multiple Authors</dc:creator>
  <cp:lastModifiedBy>Mark Robnett</cp:lastModifiedBy>
  <cp:revision>25</cp:revision>
  <dcterms:created xsi:type="dcterms:W3CDTF">2020-09-17T15:33:21Z</dcterms:created>
  <dcterms:modified xsi:type="dcterms:W3CDTF">2021-03-28T02:16:44Z</dcterms:modified>
</cp:coreProperties>
</file>