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347" r:id="rId2"/>
    <p:sldId id="256" r:id="rId3"/>
    <p:sldId id="264" r:id="rId4"/>
    <p:sldId id="265" r:id="rId5"/>
    <p:sldId id="259" r:id="rId6"/>
    <p:sldId id="258" r:id="rId7"/>
    <p:sldId id="260" r:id="rId8"/>
    <p:sldId id="266" r:id="rId9"/>
    <p:sldId id="341" r:id="rId10"/>
    <p:sldId id="268" r:id="rId11"/>
    <p:sldId id="345" r:id="rId12"/>
    <p:sldId id="346" r:id="rId13"/>
    <p:sldId id="267" r:id="rId14"/>
    <p:sldId id="263"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473" autoAdjust="0"/>
    <p:restoredTop sz="67698" autoAdjust="0"/>
  </p:normalViewPr>
  <p:slideViewPr>
    <p:cSldViewPr>
      <p:cViewPr varScale="1">
        <p:scale>
          <a:sx n="79" d="100"/>
          <a:sy n="79" d="100"/>
        </p:scale>
        <p:origin x="1692" y="84"/>
      </p:cViewPr>
      <p:guideLst>
        <p:guide orient="horz" pos="2160"/>
        <p:guide pos="2880"/>
      </p:guideLst>
    </p:cSldViewPr>
  </p:slideViewPr>
  <p:notesTextViewPr>
    <p:cViewPr>
      <p:scale>
        <a:sx n="200" d="100"/>
        <a:sy n="200" d="100"/>
      </p:scale>
      <p:origin x="0" y="0"/>
    </p:cViewPr>
  </p:notesTextViewPr>
  <p:sorterViewPr>
    <p:cViewPr>
      <p:scale>
        <a:sx n="200" d="100"/>
        <a:sy n="2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89EC245-ADE8-4C0D-80A7-994D40A5F8A4}" type="datetimeFigureOut">
              <a:rPr lang="en-US" smtClean="0"/>
              <a:t>4/29/2026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FB717CE-37A2-47A6-A519-B9CDC92ACD14}" type="slidenum">
              <a:rPr lang="en-US" smtClean="0"/>
              <a:t>‹#›</a:t>
            </a:fld>
            <a:endParaRPr lang="en-US"/>
          </a:p>
        </p:txBody>
      </p:sp>
    </p:spTree>
    <p:extLst>
      <p:ext uri="{BB962C8B-B14F-4D97-AF65-F5344CB8AC3E}">
        <p14:creationId xmlns:p14="http://schemas.microsoft.com/office/powerpoint/2010/main" val="1042848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lesson gives</a:t>
            </a:r>
            <a:r>
              <a:rPr lang="en-US" baseline="0" dirty="0"/>
              <a:t> some obvious answers about fear.  Our problem isn’t that we don’t know them – it is that we fail to believe them and do them!</a:t>
            </a:r>
          </a:p>
          <a:p>
            <a:endParaRPr lang="en-US" baseline="0" dirty="0"/>
          </a:p>
          <a:p>
            <a:r>
              <a:rPr lang="en-US" baseline="0" dirty="0"/>
              <a:t>What are some common fears that people face?  Death, dementia, weakness, failure, loss, suffering, attack, future, economic collapse, war, harm to child, condemnation, judgment, …</a:t>
            </a:r>
          </a:p>
          <a:p>
            <a:endParaRPr lang="en-US" baseline="0" dirty="0"/>
          </a:p>
          <a:p>
            <a:r>
              <a:rPr lang="en-US" baseline="0" dirty="0"/>
              <a:t>Which one of these fears dominates you?</a:t>
            </a:r>
          </a:p>
          <a:p>
            <a:endParaRPr lang="en-US" dirty="0"/>
          </a:p>
        </p:txBody>
      </p:sp>
      <p:sp>
        <p:nvSpPr>
          <p:cNvPr id="4" name="Slide Number Placeholder 3"/>
          <p:cNvSpPr>
            <a:spLocks noGrp="1"/>
          </p:cNvSpPr>
          <p:nvPr>
            <p:ph type="sldNum" sz="quarter" idx="10"/>
          </p:nvPr>
        </p:nvSpPr>
        <p:spPr/>
        <p:txBody>
          <a:bodyPr/>
          <a:lstStyle/>
          <a:p>
            <a:fld id="{0FB717CE-37A2-47A6-A519-B9CDC92ACD14}" type="slidenum">
              <a:rPr lang="en-US" smtClean="0"/>
              <a:t>2</a:t>
            </a:fld>
            <a:endParaRPr lang="en-US"/>
          </a:p>
        </p:txBody>
      </p:sp>
    </p:spTree>
    <p:extLst>
      <p:ext uri="{BB962C8B-B14F-4D97-AF65-F5344CB8AC3E}">
        <p14:creationId xmlns:p14="http://schemas.microsoft.com/office/powerpoint/2010/main" val="14167963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live in a broken world, filled with many dangers that can harm us, and sometimes, kill us and those that we love.   And as humans, God has given to us the wonderful ability to accumulate knowledge and predict possible future outcomes.  This process can happen very fast.  Perhaps you are crossing the street and there is a car driving towards you at high speed.  </a:t>
            </a:r>
            <a:r>
              <a:rPr lang="en-US" sz="1200" b="1" kern="1200" dirty="0">
                <a:solidFill>
                  <a:schemeClr val="tx1"/>
                </a:solidFill>
                <a:effectLst/>
                <a:latin typeface="+mn-lt"/>
                <a:ea typeface="+mn-ea"/>
                <a:cs typeface="+mn-cs"/>
              </a:rPr>
              <a:t>Fear </a:t>
            </a:r>
            <a:r>
              <a:rPr lang="en-US" sz="1200" kern="1200" dirty="0">
                <a:solidFill>
                  <a:schemeClr val="tx1"/>
                </a:solidFill>
                <a:effectLst/>
                <a:latin typeface="+mn-lt"/>
                <a:ea typeface="+mn-ea"/>
                <a:cs typeface="+mn-cs"/>
              </a:rPr>
              <a:t>rapidly rises in your heart, adrenaline begins to pump, and you quickly run out of the way.  In that case, fear can be a helpful thing.</a:t>
            </a:r>
          </a:p>
        </p:txBody>
      </p:sp>
      <p:sp>
        <p:nvSpPr>
          <p:cNvPr id="4" name="Slide Number Placeholder 3"/>
          <p:cNvSpPr>
            <a:spLocks noGrp="1"/>
          </p:cNvSpPr>
          <p:nvPr>
            <p:ph type="sldNum" sz="quarter" idx="10"/>
          </p:nvPr>
        </p:nvSpPr>
        <p:spPr/>
        <p:txBody>
          <a:bodyPr/>
          <a:lstStyle/>
          <a:p>
            <a:fld id="{0FB717CE-37A2-47A6-A519-B9CDC92ACD14}" type="slidenum">
              <a:rPr lang="en-US" smtClean="0"/>
              <a:t>3</a:t>
            </a:fld>
            <a:endParaRPr lang="en-US"/>
          </a:p>
        </p:txBody>
      </p:sp>
    </p:spTree>
    <p:extLst>
      <p:ext uri="{BB962C8B-B14F-4D97-AF65-F5344CB8AC3E}">
        <p14:creationId xmlns:p14="http://schemas.microsoft.com/office/powerpoint/2010/main" val="12260195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Healthy fear happens when we act in a constructive way to resolve a specific, serious problem.  But there is something less constructive: anxiety</a:t>
            </a:r>
            <a:r>
              <a:rPr lang="en-US" sz="1200" b="1" kern="1200" dirty="0">
                <a:solidFill>
                  <a:schemeClr val="tx1"/>
                </a:solidFill>
                <a:effectLst/>
                <a:latin typeface="+mn-lt"/>
                <a:ea typeface="+mn-ea"/>
                <a:cs typeface="+mn-cs"/>
              </a:rPr>
              <a:t>.  Anxiety</a:t>
            </a:r>
            <a:r>
              <a:rPr lang="en-US" sz="1200" kern="1200" dirty="0">
                <a:solidFill>
                  <a:schemeClr val="tx1"/>
                </a:solidFill>
                <a:effectLst/>
                <a:latin typeface="+mn-lt"/>
                <a:ea typeface="+mn-ea"/>
                <a:cs typeface="+mn-cs"/>
              </a:rPr>
              <a:t> is a different kind of fear, one that creates an endless series of negative, “what if” scenarios.  Anxiety can control us, creating constant stress that rarely stops.  It can paralyze us and lead to depression and despair, threatening our existence and identity.</a:t>
            </a:r>
          </a:p>
          <a:p>
            <a:endParaRPr lang="en-US" dirty="0"/>
          </a:p>
        </p:txBody>
      </p:sp>
      <p:sp>
        <p:nvSpPr>
          <p:cNvPr id="4" name="Slide Number Placeholder 3"/>
          <p:cNvSpPr>
            <a:spLocks noGrp="1"/>
          </p:cNvSpPr>
          <p:nvPr>
            <p:ph type="sldNum" sz="quarter" idx="10"/>
          </p:nvPr>
        </p:nvSpPr>
        <p:spPr/>
        <p:txBody>
          <a:bodyPr/>
          <a:lstStyle/>
          <a:p>
            <a:fld id="{0FB717CE-37A2-47A6-A519-B9CDC92ACD14}" type="slidenum">
              <a:rPr lang="en-US" smtClean="0"/>
              <a:t>4</a:t>
            </a:fld>
            <a:endParaRPr lang="en-US"/>
          </a:p>
        </p:txBody>
      </p:sp>
    </p:spTree>
    <p:extLst>
      <p:ext uri="{BB962C8B-B14F-4D97-AF65-F5344CB8AC3E}">
        <p14:creationId xmlns:p14="http://schemas.microsoft.com/office/powerpoint/2010/main" val="28915171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Fear is a very strong emotion, perhaps one of the strongest.  It might be the first powerful emotion felt by a baby when he is born, emerging from the security of the mother’s womb and into the cold exposure of the open world.  Different people deal with strong emotions in different ways:</a:t>
            </a:r>
          </a:p>
          <a:p>
            <a:pPr lvl="0"/>
            <a:r>
              <a:rPr lang="en-US" sz="1200" kern="1200" dirty="0">
                <a:solidFill>
                  <a:schemeClr val="tx1"/>
                </a:solidFill>
                <a:effectLst/>
                <a:latin typeface="+mn-lt"/>
                <a:ea typeface="+mn-ea"/>
                <a:cs typeface="+mn-cs"/>
              </a:rPr>
              <a:t>Some people might tell you to deny your emotions, shut them down and avoid feeling anything at all.</a:t>
            </a:r>
          </a:p>
          <a:p>
            <a:pPr lvl="0"/>
            <a:r>
              <a:rPr lang="en-US" sz="1200" kern="1200" dirty="0">
                <a:solidFill>
                  <a:schemeClr val="tx1"/>
                </a:solidFill>
                <a:effectLst/>
                <a:latin typeface="+mn-lt"/>
                <a:ea typeface="+mn-ea"/>
                <a:cs typeface="+mn-cs"/>
              </a:rPr>
              <a:t>Other people might encourage you to follow your heart, letting your emotions guide your life.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But the Bible doesn’t take us in either of these directions...  </a:t>
            </a:r>
            <a:endParaRPr lang="en-US" dirty="0"/>
          </a:p>
        </p:txBody>
      </p:sp>
      <p:sp>
        <p:nvSpPr>
          <p:cNvPr id="4" name="Slide Number Placeholder 3"/>
          <p:cNvSpPr>
            <a:spLocks noGrp="1"/>
          </p:cNvSpPr>
          <p:nvPr>
            <p:ph type="sldNum" sz="quarter" idx="10"/>
          </p:nvPr>
        </p:nvSpPr>
        <p:spPr/>
        <p:txBody>
          <a:bodyPr/>
          <a:lstStyle/>
          <a:p>
            <a:fld id="{0FB717CE-37A2-47A6-A519-B9CDC92ACD14}" type="slidenum">
              <a:rPr lang="en-US" smtClean="0"/>
              <a:t>5</a:t>
            </a:fld>
            <a:endParaRPr lang="en-US"/>
          </a:p>
        </p:txBody>
      </p:sp>
    </p:spTree>
    <p:extLst>
      <p:ext uri="{BB962C8B-B14F-4D97-AF65-F5344CB8AC3E}">
        <p14:creationId xmlns:p14="http://schemas.microsoft.com/office/powerpoint/2010/main" val="9115671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If you read the Psalms, you will see constant cries for help and expressions of fear, anger, sorrow, joy, peace, etc.  </a:t>
            </a:r>
          </a:p>
          <a:p>
            <a:r>
              <a:rPr lang="en-US" sz="1200" kern="1200" dirty="0">
                <a:solidFill>
                  <a:schemeClr val="tx1"/>
                </a:solidFill>
                <a:effectLst/>
                <a:latin typeface="+mn-lt"/>
                <a:ea typeface="+mn-ea"/>
                <a:cs typeface="+mn-cs"/>
              </a:rPr>
              <a:t>But you also hear words from God, constantly telling His people </a:t>
            </a:r>
            <a:r>
              <a:rPr lang="en-US" sz="1200" b="1" kern="1200" dirty="0">
                <a:solidFill>
                  <a:schemeClr val="tx1"/>
                </a:solidFill>
                <a:effectLst/>
                <a:latin typeface="+mn-lt"/>
                <a:ea typeface="+mn-ea"/>
                <a:cs typeface="+mn-cs"/>
              </a:rPr>
              <a:t>not to be anxious</a:t>
            </a:r>
            <a:r>
              <a:rPr lang="en-US" sz="1200" kern="1200" dirty="0">
                <a:solidFill>
                  <a:schemeClr val="tx1"/>
                </a:solidFill>
                <a:effectLst/>
                <a:latin typeface="+mn-lt"/>
                <a:ea typeface="+mn-ea"/>
                <a:cs typeface="+mn-cs"/>
              </a:rPr>
              <a:t>.  Jesus constantly gives his disciples this message: “Fear Not!”  </a:t>
            </a:r>
          </a:p>
          <a:p>
            <a:r>
              <a:rPr lang="en-US" sz="1200" kern="1200" dirty="0">
                <a:solidFill>
                  <a:schemeClr val="tx1"/>
                </a:solidFill>
                <a:effectLst/>
                <a:latin typeface="+mn-lt"/>
                <a:ea typeface="+mn-ea"/>
                <a:cs typeface="+mn-cs"/>
              </a:rPr>
              <a:t>Basically, He is saying this: do not let fear of people or situations control your life – </a:t>
            </a:r>
            <a:r>
              <a:rPr lang="en-US" sz="1200" b="1" kern="1200" dirty="0">
                <a:solidFill>
                  <a:schemeClr val="tx1"/>
                </a:solidFill>
                <a:effectLst/>
                <a:latin typeface="+mn-lt"/>
                <a:ea typeface="+mn-ea"/>
                <a:cs typeface="+mn-cs"/>
              </a:rPr>
              <a:t>fear should not be your boss</a:t>
            </a:r>
            <a:r>
              <a:rPr lang="en-US" sz="1200" kern="1200" dirty="0">
                <a:solidFill>
                  <a:schemeClr val="tx1"/>
                </a:solidFill>
                <a:effectLst/>
                <a:latin typeface="+mn-lt"/>
                <a:ea typeface="+mn-ea"/>
                <a:cs typeface="+mn-cs"/>
              </a:rPr>
              <a:t>.</a:t>
            </a:r>
          </a:p>
          <a:p>
            <a:endParaRPr lang="en-US" dirty="0"/>
          </a:p>
          <a:p>
            <a:r>
              <a:rPr lang="en-US" dirty="0"/>
              <a:t>The Bible is full of times when godly people cried out to the Lord in fear, depression, shame, guilt, etc.  It</a:t>
            </a:r>
            <a:r>
              <a:rPr lang="en-US" baseline="0" dirty="0"/>
              <a:t> is OK to tell God how you feel – He knows what you’re feeling anyway!</a:t>
            </a:r>
          </a:p>
          <a:p>
            <a:endParaRPr lang="en-US" baseline="0" dirty="0"/>
          </a:p>
          <a:p>
            <a:r>
              <a:rPr lang="en-US" baseline="0" dirty="0"/>
              <a:t>But the most often repeated command in the Bible is “Do not fear!”  I’ve heard that it is repeated 365 times – one time for every day of the year.  That is because </a:t>
            </a:r>
            <a:r>
              <a:rPr lang="en-US" b="1" baseline="0" dirty="0"/>
              <a:t>God is absolutely in control</a:t>
            </a:r>
            <a:r>
              <a:rPr lang="en-US" baseline="0" dirty="0"/>
              <a:t>, never surprised, and has everlasting love for His children.  Why should we be afraid of anything?</a:t>
            </a:r>
            <a:endParaRPr lang="en-US" dirty="0"/>
          </a:p>
        </p:txBody>
      </p:sp>
      <p:sp>
        <p:nvSpPr>
          <p:cNvPr id="4" name="Slide Number Placeholder 3"/>
          <p:cNvSpPr>
            <a:spLocks noGrp="1"/>
          </p:cNvSpPr>
          <p:nvPr>
            <p:ph type="sldNum" sz="quarter" idx="10"/>
          </p:nvPr>
        </p:nvSpPr>
        <p:spPr/>
        <p:txBody>
          <a:bodyPr/>
          <a:lstStyle/>
          <a:p>
            <a:fld id="{0FB717CE-37A2-47A6-A519-B9CDC92ACD14}" type="slidenum">
              <a:rPr lang="en-US" smtClean="0"/>
              <a:t>6</a:t>
            </a:fld>
            <a:endParaRPr lang="en-US"/>
          </a:p>
        </p:txBody>
      </p:sp>
    </p:spTree>
    <p:extLst>
      <p:ext uri="{BB962C8B-B14F-4D97-AF65-F5344CB8AC3E}">
        <p14:creationId xmlns:p14="http://schemas.microsoft.com/office/powerpoint/2010/main" val="7339443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Turn to </a:t>
            </a:r>
            <a:r>
              <a:rPr lang="en-US" sz="1200" b="1" kern="1200" dirty="0">
                <a:solidFill>
                  <a:schemeClr val="tx1"/>
                </a:solidFill>
                <a:effectLst/>
                <a:latin typeface="+mn-lt"/>
                <a:ea typeface="+mn-ea"/>
                <a:cs typeface="+mn-cs"/>
              </a:rPr>
              <a:t>Mark 4:35-41</a:t>
            </a:r>
            <a:r>
              <a:rPr lang="en-US" sz="1200" kern="1200" dirty="0">
                <a:solidFill>
                  <a:schemeClr val="tx1"/>
                </a:solidFill>
                <a:effectLst/>
                <a:latin typeface="+mn-lt"/>
                <a:ea typeface="+mn-ea"/>
                <a:cs typeface="+mn-cs"/>
              </a:rPr>
              <a:t>.  In this passage, Jesus teaches His disciples about fear and faith. In the midst of a furious storm, the disciples were </a:t>
            </a:r>
            <a:r>
              <a:rPr lang="en-US" sz="1200" b="1" kern="1200" dirty="0">
                <a:solidFill>
                  <a:schemeClr val="tx1"/>
                </a:solidFill>
                <a:effectLst/>
                <a:latin typeface="+mn-lt"/>
                <a:ea typeface="+mn-ea"/>
                <a:cs typeface="+mn-cs"/>
              </a:rPr>
              <a:t>projecting into the future, anticipating death</a:t>
            </a:r>
            <a:r>
              <a:rPr lang="en-US" sz="1200" kern="1200" dirty="0">
                <a:solidFill>
                  <a:schemeClr val="tx1"/>
                </a:solidFill>
                <a:effectLst/>
                <a:latin typeface="+mn-lt"/>
                <a:ea typeface="+mn-ea"/>
                <a:cs typeface="+mn-cs"/>
              </a:rPr>
              <a:t>.  Jesus was peacefully sleeping when they woke Him up., He got up, commanded the storm to be still, resulting in a great calm upon the sea.  </a:t>
            </a:r>
            <a:r>
              <a:rPr lang="en-US" sz="1200" b="1" kern="1200" dirty="0">
                <a:solidFill>
                  <a:schemeClr val="tx1"/>
                </a:solidFill>
                <a:effectLst/>
                <a:latin typeface="+mn-lt"/>
                <a:ea typeface="+mn-ea"/>
                <a:cs typeface="+mn-cs"/>
              </a:rPr>
              <a:t>The result – the disciples feared the Lord </a:t>
            </a:r>
            <a:r>
              <a:rPr lang="en-US" sz="1200" kern="1200" dirty="0">
                <a:solidFill>
                  <a:schemeClr val="tx1"/>
                </a:solidFill>
                <a:effectLst/>
                <a:latin typeface="+mn-lt"/>
                <a:ea typeface="+mn-ea"/>
                <a:cs typeface="+mn-cs"/>
              </a:rPr>
              <a:t>and asked the most important question of all – “</a:t>
            </a:r>
            <a:r>
              <a:rPr lang="en-US" sz="1200" b="1" kern="1200" dirty="0">
                <a:solidFill>
                  <a:schemeClr val="tx1"/>
                </a:solidFill>
                <a:effectLst/>
                <a:latin typeface="+mn-lt"/>
                <a:ea typeface="+mn-ea"/>
                <a:cs typeface="+mn-cs"/>
              </a:rPr>
              <a:t>who is this?</a:t>
            </a:r>
            <a:r>
              <a:rPr lang="en-US" sz="1200" kern="1200" dirty="0">
                <a:solidFill>
                  <a:schemeClr val="tx1"/>
                </a:solidFill>
                <a:effectLst/>
                <a:latin typeface="+mn-lt"/>
                <a:ea typeface="+mn-ea"/>
                <a:cs typeface="+mn-cs"/>
              </a:rPr>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[As an aside, recognize that Matthew, Mark (Peter), and John all describe this same story.  They were some of the principle actors in the story, but their behavior was embarrassing.  Literary critics often judge the factual nature of a story using “the criteria of embarrassment.”  A third party writer wouldn’t write this kind of story because they would not look like heroes – they are just as doubting and afraid as anyone else.  When the gospels were written, these guys were still ministering.  The only reason for the inclusion of this story was because it is true.]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0FB717CE-37A2-47A6-A519-B9CDC92ACD14}" type="slidenum">
              <a:rPr lang="en-US" smtClean="0"/>
              <a:t>7</a:t>
            </a:fld>
            <a:endParaRPr lang="en-US"/>
          </a:p>
        </p:txBody>
      </p:sp>
    </p:spTree>
    <p:extLst>
      <p:ext uri="{BB962C8B-B14F-4D97-AF65-F5344CB8AC3E}">
        <p14:creationId xmlns:p14="http://schemas.microsoft.com/office/powerpoint/2010/main" val="32942116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Their latter fear overwhelmed their former fear</a:t>
            </a:r>
            <a:r>
              <a:rPr lang="en-US" sz="1200" kern="1200" dirty="0">
                <a:solidFill>
                  <a:schemeClr val="tx1"/>
                </a:solidFill>
                <a:effectLst/>
                <a:latin typeface="+mn-lt"/>
                <a:ea typeface="+mn-ea"/>
                <a:cs typeface="+mn-cs"/>
              </a:rPr>
              <a:t>.  For a moment, </a:t>
            </a:r>
            <a:r>
              <a:rPr lang="en-US" sz="1200" b="1" kern="1200" dirty="0">
                <a:solidFill>
                  <a:schemeClr val="tx1"/>
                </a:solidFill>
                <a:effectLst/>
                <a:latin typeface="+mn-lt"/>
                <a:ea typeface="+mn-ea"/>
                <a:cs typeface="+mn-cs"/>
              </a:rPr>
              <a:t>their confidence in Jesus overwhelmed their external fear</a:t>
            </a:r>
            <a:r>
              <a:rPr lang="en-US" sz="1200" kern="1200" dirty="0">
                <a:solidFill>
                  <a:schemeClr val="tx1"/>
                </a:solidFill>
                <a:effectLst/>
                <a:latin typeface="+mn-lt"/>
                <a:ea typeface="+mn-ea"/>
                <a:cs typeface="+mn-cs"/>
              </a:rPr>
              <a:t>.  </a:t>
            </a:r>
            <a:r>
              <a:rPr lang="en-US" sz="1200" u="sng" kern="1200" dirty="0">
                <a:solidFill>
                  <a:schemeClr val="tx1"/>
                </a:solidFill>
                <a:effectLst/>
                <a:latin typeface="+mn-lt"/>
                <a:ea typeface="+mn-ea"/>
                <a:cs typeface="+mn-cs"/>
              </a:rPr>
              <a:t>The key point </a:t>
            </a:r>
            <a:r>
              <a:rPr lang="en-US" sz="1200" kern="1200" dirty="0">
                <a:solidFill>
                  <a:schemeClr val="tx1"/>
                </a:solidFill>
                <a:effectLst/>
                <a:latin typeface="+mn-lt"/>
                <a:ea typeface="+mn-ea"/>
                <a:cs typeface="+mn-cs"/>
              </a:rPr>
              <a:t>– fear need not control us, because there is something more powerful than anything else we fear.</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Later on, in </a:t>
            </a:r>
            <a:r>
              <a:rPr lang="en-US" sz="1200" b="1" kern="1200" dirty="0">
                <a:solidFill>
                  <a:schemeClr val="tx1"/>
                </a:solidFill>
                <a:effectLst/>
                <a:latin typeface="+mn-lt"/>
                <a:ea typeface="+mn-ea"/>
                <a:cs typeface="+mn-cs"/>
              </a:rPr>
              <a:t>Matthew 10:28-31</a:t>
            </a:r>
            <a:r>
              <a:rPr lang="en-US" sz="1200" kern="1200" dirty="0">
                <a:solidFill>
                  <a:schemeClr val="tx1"/>
                </a:solidFill>
                <a:effectLst/>
                <a:latin typeface="+mn-lt"/>
                <a:ea typeface="+mn-ea"/>
                <a:cs typeface="+mn-cs"/>
              </a:rPr>
              <a:t>, Jesus explains.  Don’t be afraid of things that kill your body (only).  He reminds them of something that everyone knows deep inside their heart – there is more to us than meets the eye.  If you fear anything, fear the most powerful God who is absolutely sovereign (</a:t>
            </a:r>
            <a:r>
              <a:rPr lang="en-US" sz="1200" b="1" kern="1200" dirty="0">
                <a:solidFill>
                  <a:schemeClr val="tx1"/>
                </a:solidFill>
                <a:effectLst/>
                <a:latin typeface="+mn-lt"/>
                <a:ea typeface="+mn-ea"/>
                <a:cs typeface="+mn-cs"/>
              </a:rPr>
              <a:t>Proverbs 9:10</a:t>
            </a:r>
            <a:r>
              <a:rPr lang="en-US" sz="1200" kern="1200" dirty="0">
                <a:solidFill>
                  <a:schemeClr val="tx1"/>
                </a:solidFill>
                <a:effectLst/>
                <a:latin typeface="+mn-lt"/>
                <a:ea typeface="+mn-ea"/>
                <a:cs typeface="+mn-cs"/>
              </a:rPr>
              <a:t>). Sparrows have almost no value, but God cares about them and guides their lives.  Much more, He cares for His children, and even knows every hair on your head.  He considers you extraordinarily valuable.  If we know this with confidence, it will change everything about what (and who) we fear.</a:t>
            </a:r>
          </a:p>
        </p:txBody>
      </p:sp>
      <p:sp>
        <p:nvSpPr>
          <p:cNvPr id="4" name="Slide Number Placeholder 3"/>
          <p:cNvSpPr>
            <a:spLocks noGrp="1"/>
          </p:cNvSpPr>
          <p:nvPr>
            <p:ph type="sldNum" sz="quarter" idx="10"/>
          </p:nvPr>
        </p:nvSpPr>
        <p:spPr/>
        <p:txBody>
          <a:bodyPr/>
          <a:lstStyle/>
          <a:p>
            <a:fld id="{0FB717CE-37A2-47A6-A519-B9CDC92ACD14}" type="slidenum">
              <a:rPr lang="en-US" smtClean="0"/>
              <a:t>8</a:t>
            </a:fld>
            <a:endParaRPr lang="en-US"/>
          </a:p>
        </p:txBody>
      </p:sp>
    </p:spTree>
    <p:extLst>
      <p:ext uri="{BB962C8B-B14F-4D97-AF65-F5344CB8AC3E}">
        <p14:creationId xmlns:p14="http://schemas.microsoft.com/office/powerpoint/2010/main" val="16759689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18C2369-6159-4CAB-AC26-FE0503C9A03F}" type="slidenum">
              <a:rPr lang="en-US" smtClean="0"/>
              <a:t>9</a:t>
            </a:fld>
            <a:endParaRPr lang="en-US"/>
          </a:p>
        </p:txBody>
      </p:sp>
    </p:spTree>
    <p:extLst>
      <p:ext uri="{BB962C8B-B14F-4D97-AF65-F5344CB8AC3E}">
        <p14:creationId xmlns:p14="http://schemas.microsoft.com/office/powerpoint/2010/main" val="18381126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a:r>
              <a:rPr lang="en-US" dirty="0"/>
              <a:t>vs.22  Jesus makes them go alone (but He is watching them)</a:t>
            </a:r>
          </a:p>
          <a:p>
            <a:pPr marL="0" lvl="1"/>
            <a:r>
              <a:rPr lang="en-US" dirty="0"/>
              <a:t>vs.23  Among other things, Jesus was probably praying for them</a:t>
            </a:r>
          </a:p>
          <a:p>
            <a:pPr marL="0" lvl="1"/>
            <a:r>
              <a:rPr lang="en-US" dirty="0"/>
              <a:t>vs.24  Another difficult journey</a:t>
            </a:r>
          </a:p>
          <a:p>
            <a:pPr marL="0" lvl="1"/>
            <a:r>
              <a:rPr lang="en-US" dirty="0"/>
              <a:t>vs.25  The fourth watch (early morning while still dark).  The “Sea of </a:t>
            </a:r>
            <a:r>
              <a:rPr lang="en-US" dirty="0" err="1"/>
              <a:t>Gallilee</a:t>
            </a:r>
            <a:r>
              <a:rPr lang="en-US" dirty="0"/>
              <a:t>” is big – it was no accident that Jesus walks withing their sight.</a:t>
            </a:r>
          </a:p>
          <a:p>
            <a:pPr marL="0" lvl="1"/>
            <a:r>
              <a:rPr lang="en-US" dirty="0"/>
              <a:t>vs.26  Their fears culminate when He appears – they are terrified!</a:t>
            </a:r>
          </a:p>
          <a:p>
            <a:pPr marL="0" marR="0" lvl="1" indent="0" algn="l" defTabSz="914400" rtl="0" eaLnBrk="1" fontAlgn="auto" latinLnBrk="0" hangingPunct="1">
              <a:lnSpc>
                <a:spcPct val="100000"/>
              </a:lnSpc>
              <a:spcBef>
                <a:spcPts val="0"/>
              </a:spcBef>
              <a:spcAft>
                <a:spcPts val="0"/>
              </a:spcAft>
              <a:buClrTx/>
              <a:buSzTx/>
              <a:buFontTx/>
              <a:buNone/>
              <a:tabLst/>
              <a:defRPr/>
            </a:pPr>
            <a:r>
              <a:rPr lang="en-US" dirty="0"/>
              <a:t>vs.27  “It is I.  Don’t be afraid.”  Literally, “I Am”  (John 8:58)</a:t>
            </a:r>
          </a:p>
        </p:txBody>
      </p:sp>
      <p:sp>
        <p:nvSpPr>
          <p:cNvPr id="4" name="Slide Number Placeholder 3"/>
          <p:cNvSpPr>
            <a:spLocks noGrp="1"/>
          </p:cNvSpPr>
          <p:nvPr>
            <p:ph type="sldNum" sz="quarter" idx="5"/>
          </p:nvPr>
        </p:nvSpPr>
        <p:spPr/>
        <p:txBody>
          <a:bodyPr/>
          <a:lstStyle/>
          <a:p>
            <a:fld id="{0FB717CE-37A2-47A6-A519-B9CDC92ACD14}" type="slidenum">
              <a:rPr lang="en-US" smtClean="0"/>
              <a:t>10</a:t>
            </a:fld>
            <a:endParaRPr lang="en-US"/>
          </a:p>
        </p:txBody>
      </p:sp>
    </p:spTree>
    <p:extLst>
      <p:ext uri="{BB962C8B-B14F-4D97-AF65-F5344CB8AC3E}">
        <p14:creationId xmlns:p14="http://schemas.microsoft.com/office/powerpoint/2010/main" val="27354233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0733D-57F6-8BDD-3D1E-46CAAC4CB1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C5A7D3-2BD3-6491-D137-A309E0D9CE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F5E867-C20C-038E-9298-ACCFE16ABF35}"/>
              </a:ext>
            </a:extLst>
          </p:cNvPr>
          <p:cNvSpPr>
            <a:spLocks noGrp="1"/>
          </p:cNvSpPr>
          <p:nvPr>
            <p:ph type="body" idx="1"/>
          </p:nvPr>
        </p:nvSpPr>
        <p:spPr/>
        <p:txBody>
          <a:bodyPr/>
          <a:lstStyle/>
          <a:p>
            <a:pPr marL="0" lvl="1"/>
            <a:r>
              <a:rPr lang="en-US" dirty="0"/>
              <a:t>vs.28  Seeking guidance from Christ</a:t>
            </a:r>
          </a:p>
          <a:p>
            <a:pPr marL="0" marR="0" lvl="1" indent="0" algn="l" defTabSz="914400" rtl="0" eaLnBrk="1" fontAlgn="auto" latinLnBrk="0" hangingPunct="1">
              <a:lnSpc>
                <a:spcPct val="100000"/>
              </a:lnSpc>
              <a:spcBef>
                <a:spcPts val="0"/>
              </a:spcBef>
              <a:spcAft>
                <a:spcPts val="0"/>
              </a:spcAft>
              <a:buClrTx/>
              <a:buSzTx/>
              <a:buFontTx/>
              <a:buNone/>
              <a:tabLst/>
              <a:defRPr/>
            </a:pPr>
            <a:r>
              <a:rPr lang="en-US" dirty="0"/>
              <a:t>vs.29  Taking a step of faith while looking to Jesus brings peace</a:t>
            </a:r>
          </a:p>
          <a:p>
            <a:pPr marL="0" lvl="1"/>
            <a:r>
              <a:rPr lang="en-US" dirty="0"/>
              <a:t>vs.30  Taking your eyes off Jesus and looking at circumstances leads to fear</a:t>
            </a:r>
          </a:p>
          <a:p>
            <a:pPr marL="0" lvl="1"/>
            <a:r>
              <a:rPr lang="en-US" dirty="0"/>
              <a:t>vs.31  He didn’t have zero fear, just little faith overwhelmed by big doubts</a:t>
            </a:r>
          </a:p>
          <a:p>
            <a:pPr marL="0" lvl="1"/>
            <a:r>
              <a:rPr lang="en-US" dirty="0"/>
              <a:t>vs.32,33  When we remember Who Jesus is, our faith grows</a:t>
            </a:r>
          </a:p>
          <a:p>
            <a:pPr lvl="1"/>
            <a:endParaRPr lang="en-US" dirty="0"/>
          </a:p>
          <a:p>
            <a:endParaRPr lang="en-US" dirty="0"/>
          </a:p>
        </p:txBody>
      </p:sp>
      <p:sp>
        <p:nvSpPr>
          <p:cNvPr id="4" name="Slide Number Placeholder 3">
            <a:extLst>
              <a:ext uri="{FF2B5EF4-FFF2-40B4-BE49-F238E27FC236}">
                <a16:creationId xmlns:a16="http://schemas.microsoft.com/office/drawing/2014/main" id="{73F82F4A-F1C1-DD9A-65F2-9747B0619142}"/>
              </a:ext>
            </a:extLst>
          </p:cNvPr>
          <p:cNvSpPr>
            <a:spLocks noGrp="1"/>
          </p:cNvSpPr>
          <p:nvPr>
            <p:ph type="sldNum" sz="quarter" idx="5"/>
          </p:nvPr>
        </p:nvSpPr>
        <p:spPr/>
        <p:txBody>
          <a:bodyPr/>
          <a:lstStyle/>
          <a:p>
            <a:fld id="{0FB717CE-37A2-47A6-A519-B9CDC92ACD14}" type="slidenum">
              <a:rPr lang="en-US" smtClean="0"/>
              <a:t>11</a:t>
            </a:fld>
            <a:endParaRPr lang="en-US"/>
          </a:p>
        </p:txBody>
      </p:sp>
    </p:spTree>
    <p:extLst>
      <p:ext uri="{BB962C8B-B14F-4D97-AF65-F5344CB8AC3E}">
        <p14:creationId xmlns:p14="http://schemas.microsoft.com/office/powerpoint/2010/main" val="1171076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5A137D-1691-2683-4CB2-F350C1C50A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290B7D-58EE-0F89-7202-192CF91472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B05E85-167F-4170-0C43-673B545586CD}"/>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When you worship the One who mastered life and conquered death, you </a:t>
            </a:r>
            <a:r>
              <a:rPr lang="en-US" sz="1200" b="1" kern="1200" dirty="0">
                <a:solidFill>
                  <a:schemeClr val="tx1"/>
                </a:solidFill>
                <a:effectLst/>
                <a:latin typeface="+mn-lt"/>
                <a:ea typeface="+mn-ea"/>
                <a:cs typeface="+mn-cs"/>
              </a:rPr>
              <a:t>don’t </a:t>
            </a:r>
            <a:r>
              <a:rPr lang="en-US" sz="1200" b="0" kern="1200" dirty="0">
                <a:solidFill>
                  <a:schemeClr val="tx1"/>
                </a:solidFill>
                <a:effectLst/>
                <a:latin typeface="+mn-lt"/>
                <a:ea typeface="+mn-ea"/>
                <a:cs typeface="+mn-cs"/>
              </a:rPr>
              <a:t>need to </a:t>
            </a:r>
            <a:r>
              <a:rPr lang="en-US" sz="1200" b="1" kern="1200" dirty="0">
                <a:solidFill>
                  <a:schemeClr val="tx1"/>
                </a:solidFill>
                <a:effectLst/>
                <a:latin typeface="+mn-lt"/>
                <a:ea typeface="+mn-ea"/>
                <a:cs typeface="+mn-cs"/>
              </a:rPr>
              <a:t>let fear be your boss</a:t>
            </a:r>
            <a:r>
              <a:rPr lang="en-US" sz="1200" kern="1200" dirty="0">
                <a:solidFill>
                  <a:schemeClr val="tx1"/>
                </a:solidFill>
                <a:effectLst/>
                <a:latin typeface="+mn-lt"/>
                <a:ea typeface="+mn-ea"/>
                <a:cs typeface="+mn-cs"/>
              </a:rPr>
              <a:t>. Faith brings full meaning to </a:t>
            </a:r>
            <a:r>
              <a:rPr lang="en-US" sz="1200" b="1" kern="1200" dirty="0">
                <a:solidFill>
                  <a:schemeClr val="tx1"/>
                </a:solidFill>
                <a:effectLst/>
                <a:latin typeface="+mn-lt"/>
                <a:ea typeface="+mn-ea"/>
                <a:cs typeface="+mn-cs"/>
              </a:rPr>
              <a:t>Psalm 23:4,5</a:t>
            </a:r>
            <a:r>
              <a:rPr lang="en-US" sz="1200" kern="1200" dirty="0">
                <a:solidFill>
                  <a:schemeClr val="tx1"/>
                </a:solidFill>
                <a:effectLst/>
                <a:latin typeface="+mn-lt"/>
                <a:ea typeface="+mn-ea"/>
                <a:cs typeface="+mn-cs"/>
              </a:rPr>
              <a:t> “Even though I walk through the valley of the shadow of death, I will fear no evil, for you are with me; your rod and your staff, they comfort me.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Even though Peter’s early life was filled with fear, he eventually spoke these words for all to read and believe (</a:t>
            </a:r>
            <a:r>
              <a:rPr lang="en-US" sz="1200" b="1" kern="1200" dirty="0">
                <a:solidFill>
                  <a:schemeClr val="tx1"/>
                </a:solidFill>
                <a:effectLst/>
                <a:latin typeface="+mn-lt"/>
                <a:ea typeface="+mn-ea"/>
                <a:cs typeface="+mn-cs"/>
              </a:rPr>
              <a:t>1 Peter 5:7</a:t>
            </a:r>
            <a:r>
              <a:rPr lang="en-US" sz="1200" kern="1200" dirty="0">
                <a:solidFill>
                  <a:schemeClr val="tx1"/>
                </a:solidFill>
                <a:effectLst/>
                <a:latin typeface="+mn-lt"/>
                <a:ea typeface="+mn-ea"/>
                <a:cs typeface="+mn-cs"/>
              </a:rPr>
              <a:t>): “cast all your cares on Him, because He cares for you.” </a:t>
            </a:r>
          </a:p>
        </p:txBody>
      </p:sp>
      <p:sp>
        <p:nvSpPr>
          <p:cNvPr id="4" name="Slide Number Placeholder 3">
            <a:extLst>
              <a:ext uri="{FF2B5EF4-FFF2-40B4-BE49-F238E27FC236}">
                <a16:creationId xmlns:a16="http://schemas.microsoft.com/office/drawing/2014/main" id="{E74AEF89-4874-0D9B-151F-07B75EA71580}"/>
              </a:ext>
            </a:extLst>
          </p:cNvPr>
          <p:cNvSpPr>
            <a:spLocks noGrp="1"/>
          </p:cNvSpPr>
          <p:nvPr>
            <p:ph type="sldNum" sz="quarter" idx="10"/>
          </p:nvPr>
        </p:nvSpPr>
        <p:spPr/>
        <p:txBody>
          <a:bodyPr/>
          <a:lstStyle/>
          <a:p>
            <a:fld id="{0FB717CE-37A2-47A6-A519-B9CDC92ACD14}" type="slidenum">
              <a:rPr lang="en-US" smtClean="0"/>
              <a:t>12</a:t>
            </a:fld>
            <a:endParaRPr lang="en-US"/>
          </a:p>
        </p:txBody>
      </p:sp>
    </p:spTree>
    <p:extLst>
      <p:ext uri="{BB962C8B-B14F-4D97-AF65-F5344CB8AC3E}">
        <p14:creationId xmlns:p14="http://schemas.microsoft.com/office/powerpoint/2010/main" val="9003805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apostles hid in fear after the crucifixion of Jesus (John 20:19), hated by the Jewish leaders and in danger.  But after the resurrection, the empty tomb and risen Christ gave victory over anything that this broken world could produce.  The apostles finally understood the full meaning of the message “fear not.” They came out of hiding, preached in the open, and changed the world. Basically, “fear not” changed the world.  Why? because they lost their fear of death (</a:t>
            </a:r>
            <a:r>
              <a:rPr lang="en-US" sz="1200" b="1" kern="1200" dirty="0">
                <a:solidFill>
                  <a:schemeClr val="tx1"/>
                </a:solidFill>
                <a:effectLst/>
                <a:latin typeface="+mn-lt"/>
                <a:ea typeface="+mn-ea"/>
                <a:cs typeface="+mn-cs"/>
              </a:rPr>
              <a:t>Hebrews 2:14,15</a:t>
            </a:r>
            <a:r>
              <a:rPr lang="en-US" sz="1200" kern="1200" dirty="0">
                <a:solidFill>
                  <a:schemeClr val="tx1"/>
                </a:solidFill>
                <a:effectLst/>
                <a:latin typeface="+mn-lt"/>
                <a:ea typeface="+mn-ea"/>
                <a:cs typeface="+mn-cs"/>
              </a:rPr>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0FB717CE-37A2-47A6-A519-B9CDC92ACD14}" type="slidenum">
              <a:rPr lang="en-US" smtClean="0"/>
              <a:t>13</a:t>
            </a:fld>
            <a:endParaRPr lang="en-US"/>
          </a:p>
        </p:txBody>
      </p:sp>
    </p:spTree>
    <p:extLst>
      <p:ext uri="{BB962C8B-B14F-4D97-AF65-F5344CB8AC3E}">
        <p14:creationId xmlns:p14="http://schemas.microsoft.com/office/powerpoint/2010/main" val="14730389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2E146BB-2391-4CB0-BDB8-577361147DFA}" type="datetimeFigureOut">
              <a:rPr lang="en-US" smtClean="0"/>
              <a:t>4/29/2026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07FA12-A648-4480-8015-56A57FA670C2}" type="slidenum">
              <a:rPr lang="en-US" smtClean="0"/>
              <a:t>‹#›</a:t>
            </a:fld>
            <a:endParaRPr lang="en-US"/>
          </a:p>
        </p:txBody>
      </p:sp>
    </p:spTree>
    <p:extLst>
      <p:ext uri="{BB962C8B-B14F-4D97-AF65-F5344CB8AC3E}">
        <p14:creationId xmlns:p14="http://schemas.microsoft.com/office/powerpoint/2010/main" val="10371814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2E146BB-2391-4CB0-BDB8-577361147DFA}" type="datetimeFigureOut">
              <a:rPr lang="en-US" smtClean="0"/>
              <a:t>4/29/2026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07FA12-A648-4480-8015-56A57FA670C2}" type="slidenum">
              <a:rPr lang="en-US" smtClean="0"/>
              <a:t>‹#›</a:t>
            </a:fld>
            <a:endParaRPr lang="en-US"/>
          </a:p>
        </p:txBody>
      </p:sp>
    </p:spTree>
    <p:extLst>
      <p:ext uri="{BB962C8B-B14F-4D97-AF65-F5344CB8AC3E}">
        <p14:creationId xmlns:p14="http://schemas.microsoft.com/office/powerpoint/2010/main" val="38946628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2E146BB-2391-4CB0-BDB8-577361147DFA}" type="datetimeFigureOut">
              <a:rPr lang="en-US" smtClean="0"/>
              <a:t>4/29/2026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07FA12-A648-4480-8015-56A57FA670C2}" type="slidenum">
              <a:rPr lang="en-US" smtClean="0"/>
              <a:t>‹#›</a:t>
            </a:fld>
            <a:endParaRPr lang="en-US"/>
          </a:p>
        </p:txBody>
      </p:sp>
    </p:spTree>
    <p:extLst>
      <p:ext uri="{BB962C8B-B14F-4D97-AF65-F5344CB8AC3E}">
        <p14:creationId xmlns:p14="http://schemas.microsoft.com/office/powerpoint/2010/main" val="30720541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2E146BB-2391-4CB0-BDB8-577361147DFA}" type="datetimeFigureOut">
              <a:rPr lang="en-US" smtClean="0"/>
              <a:t>4/29/2026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07FA12-A648-4480-8015-56A57FA670C2}" type="slidenum">
              <a:rPr lang="en-US" smtClean="0"/>
              <a:t>‹#›</a:t>
            </a:fld>
            <a:endParaRPr lang="en-US"/>
          </a:p>
        </p:txBody>
      </p:sp>
    </p:spTree>
    <p:extLst>
      <p:ext uri="{BB962C8B-B14F-4D97-AF65-F5344CB8AC3E}">
        <p14:creationId xmlns:p14="http://schemas.microsoft.com/office/powerpoint/2010/main" val="37297630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2E146BB-2391-4CB0-BDB8-577361147DFA}" type="datetimeFigureOut">
              <a:rPr lang="en-US" smtClean="0"/>
              <a:t>4/29/2026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B07FA12-A648-4480-8015-56A57FA670C2}" type="slidenum">
              <a:rPr lang="en-US" smtClean="0"/>
              <a:t>‹#›</a:t>
            </a:fld>
            <a:endParaRPr lang="en-US"/>
          </a:p>
        </p:txBody>
      </p:sp>
    </p:spTree>
    <p:extLst>
      <p:ext uri="{BB962C8B-B14F-4D97-AF65-F5344CB8AC3E}">
        <p14:creationId xmlns:p14="http://schemas.microsoft.com/office/powerpoint/2010/main" val="24878066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2E146BB-2391-4CB0-BDB8-577361147DFA}" type="datetimeFigureOut">
              <a:rPr lang="en-US" smtClean="0"/>
              <a:t>4/29/2026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B07FA12-A648-4480-8015-56A57FA670C2}" type="slidenum">
              <a:rPr lang="en-US" smtClean="0"/>
              <a:t>‹#›</a:t>
            </a:fld>
            <a:endParaRPr lang="en-US"/>
          </a:p>
        </p:txBody>
      </p:sp>
    </p:spTree>
    <p:extLst>
      <p:ext uri="{BB962C8B-B14F-4D97-AF65-F5344CB8AC3E}">
        <p14:creationId xmlns:p14="http://schemas.microsoft.com/office/powerpoint/2010/main" val="21745971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E146BB-2391-4CB0-BDB8-577361147DFA}" type="datetimeFigureOut">
              <a:rPr lang="en-US" smtClean="0"/>
              <a:t>4/29/2026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B07FA12-A648-4480-8015-56A57FA670C2}" type="slidenum">
              <a:rPr lang="en-US" smtClean="0"/>
              <a:t>‹#›</a:t>
            </a:fld>
            <a:endParaRPr lang="en-US"/>
          </a:p>
        </p:txBody>
      </p:sp>
    </p:spTree>
    <p:extLst>
      <p:ext uri="{BB962C8B-B14F-4D97-AF65-F5344CB8AC3E}">
        <p14:creationId xmlns:p14="http://schemas.microsoft.com/office/powerpoint/2010/main" val="12442488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2E146BB-2391-4CB0-BDB8-577361147DFA}" type="datetimeFigureOut">
              <a:rPr lang="en-US" smtClean="0"/>
              <a:t>4/29/2026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07FA12-A648-4480-8015-56A57FA670C2}" type="slidenum">
              <a:rPr lang="en-US" smtClean="0"/>
              <a:t>‹#›</a:t>
            </a:fld>
            <a:endParaRPr lang="en-US"/>
          </a:p>
        </p:txBody>
      </p:sp>
    </p:spTree>
    <p:extLst>
      <p:ext uri="{BB962C8B-B14F-4D97-AF65-F5344CB8AC3E}">
        <p14:creationId xmlns:p14="http://schemas.microsoft.com/office/powerpoint/2010/main" val="41187304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2E146BB-2391-4CB0-BDB8-577361147DFA}" type="datetimeFigureOut">
              <a:rPr lang="en-US" smtClean="0"/>
              <a:t>4/29/2026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07FA12-A648-4480-8015-56A57FA670C2}" type="slidenum">
              <a:rPr lang="en-US" smtClean="0"/>
              <a:t>‹#›</a:t>
            </a:fld>
            <a:endParaRPr lang="en-US"/>
          </a:p>
        </p:txBody>
      </p:sp>
    </p:spTree>
    <p:extLst>
      <p:ext uri="{BB962C8B-B14F-4D97-AF65-F5344CB8AC3E}">
        <p14:creationId xmlns:p14="http://schemas.microsoft.com/office/powerpoint/2010/main" val="24954607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2E146BB-2391-4CB0-BDB8-577361147DFA}" type="datetimeFigureOut">
              <a:rPr lang="en-US" smtClean="0"/>
              <a:t>4/29/2026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07FA12-A648-4480-8015-56A57FA670C2}" type="slidenum">
              <a:rPr lang="en-US" smtClean="0"/>
              <a:t>‹#›</a:t>
            </a:fld>
            <a:endParaRPr lang="en-US"/>
          </a:p>
        </p:txBody>
      </p:sp>
    </p:spTree>
    <p:extLst>
      <p:ext uri="{BB962C8B-B14F-4D97-AF65-F5344CB8AC3E}">
        <p14:creationId xmlns:p14="http://schemas.microsoft.com/office/powerpoint/2010/main" val="25825872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2E146BB-2391-4CB0-BDB8-577361147DFA}" type="datetimeFigureOut">
              <a:rPr lang="en-US" smtClean="0"/>
              <a:t>4/29/2026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07FA12-A648-4480-8015-56A57FA670C2}" type="slidenum">
              <a:rPr lang="en-US" smtClean="0"/>
              <a:t>‹#›</a:t>
            </a:fld>
            <a:endParaRPr lang="en-US"/>
          </a:p>
        </p:txBody>
      </p:sp>
    </p:spTree>
    <p:extLst>
      <p:ext uri="{BB962C8B-B14F-4D97-AF65-F5344CB8AC3E}">
        <p14:creationId xmlns:p14="http://schemas.microsoft.com/office/powerpoint/2010/main" val="2601880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E146BB-2391-4CB0-BDB8-577361147DFA}" type="datetimeFigureOut">
              <a:rPr lang="en-US" smtClean="0"/>
              <a:t>4/29/2026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07FA12-A648-4480-8015-56A57FA670C2}" type="slidenum">
              <a:rPr lang="en-US" smtClean="0"/>
              <a:t>‹#›</a:t>
            </a:fld>
            <a:endParaRPr lang="en-US"/>
          </a:p>
        </p:txBody>
      </p:sp>
    </p:spTree>
    <p:extLst>
      <p:ext uri="{BB962C8B-B14F-4D97-AF65-F5344CB8AC3E}">
        <p14:creationId xmlns:p14="http://schemas.microsoft.com/office/powerpoint/2010/main" val="8631383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2" y="1914808"/>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829A8F8-2349-F723-BA35-56F5A7A9F09B}"/>
              </a:ext>
            </a:extLst>
          </p:cNvPr>
          <p:cNvSpPr>
            <a:spLocks noGrp="1"/>
          </p:cNvSpPr>
          <p:nvPr>
            <p:ph type="title"/>
          </p:nvPr>
        </p:nvSpPr>
        <p:spPr>
          <a:xfrm>
            <a:off x="439859" y="1683756"/>
            <a:ext cx="1769942" cy="2396359"/>
          </a:xfrm>
        </p:spPr>
        <p:txBody>
          <a:bodyPr anchor="b">
            <a:normAutofit/>
          </a:bodyPr>
          <a:lstStyle/>
          <a:p>
            <a:pPr algn="r"/>
            <a:r>
              <a:rPr lang="en-US" sz="3600" dirty="0">
                <a:solidFill>
                  <a:srgbClr val="FFFFFF"/>
                </a:solidFill>
              </a:rPr>
              <a:t>Topical Studies</a:t>
            </a:r>
          </a:p>
        </p:txBody>
      </p:sp>
      <p:graphicFrame>
        <p:nvGraphicFramePr>
          <p:cNvPr id="4" name="Content Placeholder 3">
            <a:extLst>
              <a:ext uri="{FF2B5EF4-FFF2-40B4-BE49-F238E27FC236}">
                <a16:creationId xmlns:a16="http://schemas.microsoft.com/office/drawing/2014/main" id="{161E0AB9-31C0-4275-297C-2F4E70F1E1D3}"/>
              </a:ext>
            </a:extLst>
          </p:cNvPr>
          <p:cNvGraphicFramePr>
            <a:graphicFrameLocks noGrp="1"/>
          </p:cNvGraphicFramePr>
          <p:nvPr>
            <p:ph idx="1"/>
            <p:extLst>
              <p:ext uri="{D42A27DB-BD31-4B8C-83A1-F6EECF244321}">
                <p14:modId xmlns:p14="http://schemas.microsoft.com/office/powerpoint/2010/main" val="1958257913"/>
              </p:ext>
            </p:extLst>
          </p:nvPr>
        </p:nvGraphicFramePr>
        <p:xfrm>
          <a:off x="3276601" y="10139"/>
          <a:ext cx="5181600" cy="6771666"/>
        </p:xfrm>
        <a:graphic>
          <a:graphicData uri="http://schemas.openxmlformats.org/drawingml/2006/table">
            <a:tbl>
              <a:tblPr firstRow="1" bandRow="1">
                <a:tableStyleId>{5C22544A-7EE6-4342-B048-85BDC9FD1C3A}</a:tableStyleId>
              </a:tblPr>
              <a:tblGrid>
                <a:gridCol w="770022">
                  <a:extLst>
                    <a:ext uri="{9D8B030D-6E8A-4147-A177-3AD203B41FA5}">
                      <a16:colId xmlns:a16="http://schemas.microsoft.com/office/drawing/2014/main" val="261081462"/>
                    </a:ext>
                  </a:extLst>
                </a:gridCol>
                <a:gridCol w="4411578">
                  <a:extLst>
                    <a:ext uri="{9D8B030D-6E8A-4147-A177-3AD203B41FA5}">
                      <a16:colId xmlns:a16="http://schemas.microsoft.com/office/drawing/2014/main" val="629410575"/>
                    </a:ext>
                  </a:extLst>
                </a:gridCol>
              </a:tblGrid>
              <a:tr h="307803">
                <a:tc>
                  <a:txBody>
                    <a:bodyPr/>
                    <a:lstStyle/>
                    <a:p>
                      <a:pPr algn="ctr" fontAlgn="ctr">
                        <a:buNone/>
                      </a:pPr>
                      <a:r>
                        <a:rPr lang="en-US" sz="1800" u="sng" strike="noStrike">
                          <a:effectLst/>
                        </a:rPr>
                        <a:t>Choice</a:t>
                      </a:r>
                      <a:endParaRPr lang="en-US" sz="1800" b="0" i="0" u="sng" strike="noStrike">
                        <a:solidFill>
                          <a:srgbClr val="000000"/>
                        </a:solidFill>
                        <a:effectLst/>
                        <a:latin typeface="Calibri" panose="020F0502020204030204" pitchFamily="34" charset="0"/>
                      </a:endParaRPr>
                    </a:p>
                  </a:txBody>
                  <a:tcPr marL="7027" marR="7027" marT="7027" marB="0" anchor="ctr"/>
                </a:tc>
                <a:tc>
                  <a:txBody>
                    <a:bodyPr/>
                    <a:lstStyle/>
                    <a:p>
                      <a:pPr algn="l" fontAlgn="b">
                        <a:buNone/>
                      </a:pPr>
                      <a:r>
                        <a:rPr lang="en-US" sz="1800" u="sng" strike="noStrike">
                          <a:effectLst/>
                        </a:rPr>
                        <a:t>Topic</a:t>
                      </a:r>
                      <a:endParaRPr lang="en-US" sz="1800" b="0" i="0" u="sng" strike="noStrike">
                        <a:solidFill>
                          <a:srgbClr val="000000"/>
                        </a:solidFill>
                        <a:effectLst/>
                        <a:latin typeface="Calibri" panose="020F0502020204030204" pitchFamily="34" charset="0"/>
                      </a:endParaRPr>
                    </a:p>
                  </a:txBody>
                  <a:tcPr marL="7027" marR="7027" marT="7027" marB="0" anchor="ctr"/>
                </a:tc>
                <a:extLst>
                  <a:ext uri="{0D108BD9-81ED-4DB2-BD59-A6C34878D82A}">
                    <a16:rowId xmlns:a16="http://schemas.microsoft.com/office/drawing/2014/main" val="1178334918"/>
                  </a:ext>
                </a:extLst>
              </a:tr>
              <a:tr h="307803">
                <a:tc>
                  <a:txBody>
                    <a:bodyPr/>
                    <a:lstStyle/>
                    <a:p>
                      <a:pPr algn="ctr" fontAlgn="ctr">
                        <a:buNone/>
                      </a:pPr>
                      <a:r>
                        <a:rPr lang="en-US" sz="1800" u="none" strike="noStrike">
                          <a:effectLst/>
                        </a:rPr>
                        <a:t>1</a:t>
                      </a:r>
                      <a:endParaRPr lang="en-US" sz="1800" b="0" i="0" u="none" strike="noStrike">
                        <a:solidFill>
                          <a:srgbClr val="000000"/>
                        </a:solidFill>
                        <a:effectLst/>
                        <a:latin typeface="Calibri" panose="020F0502020204030204" pitchFamily="34" charset="0"/>
                      </a:endParaRPr>
                    </a:p>
                  </a:txBody>
                  <a:tcPr marL="7027" marR="7027" marT="7027" marB="0" anchor="ctr"/>
                </a:tc>
                <a:tc>
                  <a:txBody>
                    <a:bodyPr/>
                    <a:lstStyle/>
                    <a:p>
                      <a:pPr algn="l" fontAlgn="b">
                        <a:buNone/>
                      </a:pPr>
                      <a:r>
                        <a:rPr lang="en-US" sz="1800" u="none" strike="noStrike">
                          <a:effectLst/>
                        </a:rPr>
                        <a:t>How can I deal with Fear?</a:t>
                      </a:r>
                      <a:endParaRPr lang="en-US" sz="1800" b="0" i="0" u="none" strike="noStrike">
                        <a:solidFill>
                          <a:srgbClr val="000000"/>
                        </a:solidFill>
                        <a:effectLst/>
                        <a:latin typeface="Calibri" panose="020F0502020204030204" pitchFamily="34" charset="0"/>
                      </a:endParaRPr>
                    </a:p>
                  </a:txBody>
                  <a:tcPr marL="7027" marR="7027" marT="7027" marB="0" anchor="ctr"/>
                </a:tc>
                <a:extLst>
                  <a:ext uri="{0D108BD9-81ED-4DB2-BD59-A6C34878D82A}">
                    <a16:rowId xmlns:a16="http://schemas.microsoft.com/office/drawing/2014/main" val="2309630070"/>
                  </a:ext>
                </a:extLst>
              </a:tr>
              <a:tr h="307803">
                <a:tc>
                  <a:txBody>
                    <a:bodyPr/>
                    <a:lstStyle/>
                    <a:p>
                      <a:pPr algn="ctr" fontAlgn="ctr">
                        <a:buNone/>
                      </a:pPr>
                      <a:r>
                        <a:rPr lang="en-US" sz="1800" u="none" strike="noStrike">
                          <a:effectLst/>
                        </a:rPr>
                        <a:t>2</a:t>
                      </a:r>
                      <a:endParaRPr lang="en-US" sz="1800" b="0" i="0" u="none" strike="noStrike">
                        <a:solidFill>
                          <a:srgbClr val="000000"/>
                        </a:solidFill>
                        <a:effectLst/>
                        <a:latin typeface="Calibri" panose="020F0502020204030204" pitchFamily="34" charset="0"/>
                      </a:endParaRPr>
                    </a:p>
                  </a:txBody>
                  <a:tcPr marL="7027" marR="7027" marT="7027" marB="0" anchor="ctr"/>
                </a:tc>
                <a:tc>
                  <a:txBody>
                    <a:bodyPr/>
                    <a:lstStyle/>
                    <a:p>
                      <a:pPr algn="l" fontAlgn="b">
                        <a:buNone/>
                      </a:pPr>
                      <a:r>
                        <a:rPr lang="en-US" sz="1800" u="none" strike="noStrike">
                          <a:effectLst/>
                        </a:rPr>
                        <a:t>Is it ever right to do wrong?</a:t>
                      </a:r>
                      <a:endParaRPr lang="en-US" sz="1800" b="0" i="0" u="none" strike="noStrike">
                        <a:solidFill>
                          <a:srgbClr val="000000"/>
                        </a:solidFill>
                        <a:effectLst/>
                        <a:latin typeface="Calibri" panose="020F0502020204030204" pitchFamily="34" charset="0"/>
                      </a:endParaRPr>
                    </a:p>
                  </a:txBody>
                  <a:tcPr marL="7027" marR="7027" marT="7027" marB="0" anchor="ctr"/>
                </a:tc>
                <a:extLst>
                  <a:ext uri="{0D108BD9-81ED-4DB2-BD59-A6C34878D82A}">
                    <a16:rowId xmlns:a16="http://schemas.microsoft.com/office/drawing/2014/main" val="3193893171"/>
                  </a:ext>
                </a:extLst>
              </a:tr>
              <a:tr h="307803">
                <a:tc>
                  <a:txBody>
                    <a:bodyPr/>
                    <a:lstStyle/>
                    <a:p>
                      <a:pPr algn="ctr" fontAlgn="ctr">
                        <a:buNone/>
                      </a:pPr>
                      <a:r>
                        <a:rPr lang="en-US" sz="1800" u="none" strike="noStrike">
                          <a:effectLst/>
                        </a:rPr>
                        <a:t>3</a:t>
                      </a:r>
                      <a:endParaRPr lang="en-US" sz="1800" b="0" i="0" u="none" strike="noStrike">
                        <a:solidFill>
                          <a:srgbClr val="000000"/>
                        </a:solidFill>
                        <a:effectLst/>
                        <a:latin typeface="Calibri" panose="020F0502020204030204" pitchFamily="34" charset="0"/>
                      </a:endParaRPr>
                    </a:p>
                  </a:txBody>
                  <a:tcPr marL="7027" marR="7027" marT="7027" marB="0" anchor="ctr"/>
                </a:tc>
                <a:tc>
                  <a:txBody>
                    <a:bodyPr/>
                    <a:lstStyle/>
                    <a:p>
                      <a:pPr algn="l" fontAlgn="b">
                        <a:buNone/>
                      </a:pPr>
                      <a:r>
                        <a:rPr lang="en-US" sz="1800" u="none" strike="noStrike">
                          <a:effectLst/>
                        </a:rPr>
                        <a:t>How to be a good Parent/Child?</a:t>
                      </a:r>
                      <a:endParaRPr lang="en-US" sz="1800" b="0" i="0" u="none" strike="noStrike">
                        <a:solidFill>
                          <a:srgbClr val="000000"/>
                        </a:solidFill>
                        <a:effectLst/>
                        <a:latin typeface="Calibri" panose="020F0502020204030204" pitchFamily="34" charset="0"/>
                      </a:endParaRPr>
                    </a:p>
                  </a:txBody>
                  <a:tcPr marL="7027" marR="7027" marT="7027" marB="0" anchor="ctr"/>
                </a:tc>
                <a:extLst>
                  <a:ext uri="{0D108BD9-81ED-4DB2-BD59-A6C34878D82A}">
                    <a16:rowId xmlns:a16="http://schemas.microsoft.com/office/drawing/2014/main" val="2012680159"/>
                  </a:ext>
                </a:extLst>
              </a:tr>
              <a:tr h="307803">
                <a:tc>
                  <a:txBody>
                    <a:bodyPr/>
                    <a:lstStyle/>
                    <a:p>
                      <a:pPr algn="ctr" fontAlgn="ctr">
                        <a:buNone/>
                      </a:pPr>
                      <a:r>
                        <a:rPr lang="en-US" sz="1800" u="none" strike="noStrike">
                          <a:effectLst/>
                        </a:rPr>
                        <a:t>4</a:t>
                      </a:r>
                      <a:endParaRPr lang="en-US" sz="1800" b="0" i="0" u="none" strike="noStrike">
                        <a:solidFill>
                          <a:srgbClr val="000000"/>
                        </a:solidFill>
                        <a:effectLst/>
                        <a:latin typeface="Calibri" panose="020F0502020204030204" pitchFamily="34" charset="0"/>
                      </a:endParaRPr>
                    </a:p>
                  </a:txBody>
                  <a:tcPr marL="7027" marR="7027" marT="7027" marB="0" anchor="ctr"/>
                </a:tc>
                <a:tc>
                  <a:txBody>
                    <a:bodyPr/>
                    <a:lstStyle/>
                    <a:p>
                      <a:pPr algn="l" fontAlgn="b">
                        <a:buNone/>
                      </a:pPr>
                      <a:r>
                        <a:rPr lang="en-US" sz="1800" u="none" strike="noStrike">
                          <a:effectLst/>
                        </a:rPr>
                        <a:t>How to be a good Employee?</a:t>
                      </a:r>
                      <a:endParaRPr lang="en-US" sz="1800" b="0" i="0" u="none" strike="noStrike">
                        <a:solidFill>
                          <a:srgbClr val="000000"/>
                        </a:solidFill>
                        <a:effectLst/>
                        <a:latin typeface="Calibri" panose="020F0502020204030204" pitchFamily="34" charset="0"/>
                      </a:endParaRPr>
                    </a:p>
                  </a:txBody>
                  <a:tcPr marL="7027" marR="7027" marT="7027" marB="0" anchor="ctr"/>
                </a:tc>
                <a:extLst>
                  <a:ext uri="{0D108BD9-81ED-4DB2-BD59-A6C34878D82A}">
                    <a16:rowId xmlns:a16="http://schemas.microsoft.com/office/drawing/2014/main" val="3712857730"/>
                  </a:ext>
                </a:extLst>
              </a:tr>
              <a:tr h="307803">
                <a:tc>
                  <a:txBody>
                    <a:bodyPr/>
                    <a:lstStyle/>
                    <a:p>
                      <a:pPr algn="ctr" fontAlgn="ctr">
                        <a:buNone/>
                      </a:pPr>
                      <a:r>
                        <a:rPr lang="en-US" sz="1800" u="none" strike="noStrike">
                          <a:effectLst/>
                        </a:rPr>
                        <a:t>5</a:t>
                      </a:r>
                      <a:endParaRPr lang="en-US" sz="1800" b="0" i="0" u="none" strike="noStrike">
                        <a:solidFill>
                          <a:srgbClr val="000000"/>
                        </a:solidFill>
                        <a:effectLst/>
                        <a:latin typeface="Calibri" panose="020F0502020204030204" pitchFamily="34" charset="0"/>
                      </a:endParaRPr>
                    </a:p>
                  </a:txBody>
                  <a:tcPr marL="7027" marR="7027" marT="7027" marB="0" anchor="ctr"/>
                </a:tc>
                <a:tc>
                  <a:txBody>
                    <a:bodyPr/>
                    <a:lstStyle/>
                    <a:p>
                      <a:pPr algn="l" fontAlgn="b">
                        <a:buNone/>
                      </a:pPr>
                      <a:r>
                        <a:rPr lang="en-US" sz="1800" u="none" strike="noStrike">
                          <a:effectLst/>
                        </a:rPr>
                        <a:t>How to Deal with my Sin?</a:t>
                      </a:r>
                      <a:endParaRPr lang="en-US" sz="1800" b="0" i="0" u="none" strike="noStrike">
                        <a:solidFill>
                          <a:srgbClr val="000000"/>
                        </a:solidFill>
                        <a:effectLst/>
                        <a:latin typeface="Calibri" panose="020F0502020204030204" pitchFamily="34" charset="0"/>
                      </a:endParaRPr>
                    </a:p>
                  </a:txBody>
                  <a:tcPr marL="7027" marR="7027" marT="7027" marB="0" anchor="ctr"/>
                </a:tc>
                <a:extLst>
                  <a:ext uri="{0D108BD9-81ED-4DB2-BD59-A6C34878D82A}">
                    <a16:rowId xmlns:a16="http://schemas.microsoft.com/office/drawing/2014/main" val="4157077416"/>
                  </a:ext>
                </a:extLst>
              </a:tr>
              <a:tr h="307803">
                <a:tc>
                  <a:txBody>
                    <a:bodyPr/>
                    <a:lstStyle/>
                    <a:p>
                      <a:pPr algn="ctr" fontAlgn="ctr">
                        <a:buNone/>
                      </a:pPr>
                      <a:r>
                        <a:rPr lang="en-US" sz="1800" u="none" strike="noStrike" dirty="0">
                          <a:effectLst/>
                        </a:rPr>
                        <a:t>6</a:t>
                      </a:r>
                      <a:endParaRPr lang="en-US" sz="1800" b="0" i="0" u="none" strike="noStrike" dirty="0">
                        <a:solidFill>
                          <a:srgbClr val="000000"/>
                        </a:solidFill>
                        <a:effectLst/>
                        <a:latin typeface="Calibri" panose="020F0502020204030204" pitchFamily="34" charset="0"/>
                      </a:endParaRPr>
                    </a:p>
                  </a:txBody>
                  <a:tcPr marL="7027" marR="7027" marT="7027" marB="0" anchor="ctr"/>
                </a:tc>
                <a:tc>
                  <a:txBody>
                    <a:bodyPr/>
                    <a:lstStyle/>
                    <a:p>
                      <a:pPr algn="l" fontAlgn="b">
                        <a:buNone/>
                      </a:pPr>
                      <a:r>
                        <a:rPr lang="en-US" sz="1800" u="none" strike="noStrike">
                          <a:effectLst/>
                        </a:rPr>
                        <a:t>What is a Good Church?</a:t>
                      </a:r>
                      <a:endParaRPr lang="en-US" sz="1800" b="0" i="0" u="none" strike="noStrike">
                        <a:solidFill>
                          <a:srgbClr val="000000"/>
                        </a:solidFill>
                        <a:effectLst/>
                        <a:latin typeface="Calibri" panose="020F0502020204030204" pitchFamily="34" charset="0"/>
                      </a:endParaRPr>
                    </a:p>
                  </a:txBody>
                  <a:tcPr marL="7027" marR="7027" marT="7027" marB="0" anchor="ctr"/>
                </a:tc>
                <a:extLst>
                  <a:ext uri="{0D108BD9-81ED-4DB2-BD59-A6C34878D82A}">
                    <a16:rowId xmlns:a16="http://schemas.microsoft.com/office/drawing/2014/main" val="409849623"/>
                  </a:ext>
                </a:extLst>
              </a:tr>
              <a:tr h="307803">
                <a:tc>
                  <a:txBody>
                    <a:bodyPr/>
                    <a:lstStyle/>
                    <a:p>
                      <a:pPr algn="ctr" fontAlgn="ctr">
                        <a:buNone/>
                      </a:pPr>
                      <a:r>
                        <a:rPr lang="en-US" sz="1800" u="none" strike="noStrike">
                          <a:effectLst/>
                        </a:rPr>
                        <a:t>7</a:t>
                      </a:r>
                      <a:endParaRPr lang="en-US" sz="1800" b="0" i="0" u="none" strike="noStrike">
                        <a:solidFill>
                          <a:srgbClr val="000000"/>
                        </a:solidFill>
                        <a:effectLst/>
                        <a:latin typeface="Calibri" panose="020F0502020204030204" pitchFamily="34" charset="0"/>
                      </a:endParaRPr>
                    </a:p>
                  </a:txBody>
                  <a:tcPr marL="7027" marR="7027" marT="7027" marB="0" anchor="ctr"/>
                </a:tc>
                <a:tc>
                  <a:txBody>
                    <a:bodyPr/>
                    <a:lstStyle/>
                    <a:p>
                      <a:pPr algn="l" fontAlgn="b">
                        <a:buNone/>
                      </a:pPr>
                      <a:r>
                        <a:rPr lang="en-US" sz="1800" u="none" strike="noStrike" dirty="0">
                          <a:effectLst/>
                        </a:rPr>
                        <a:t>What is Life after Life after Death?</a:t>
                      </a:r>
                      <a:endParaRPr lang="en-US" sz="1800" b="0" i="0" u="none" strike="noStrike" dirty="0">
                        <a:solidFill>
                          <a:srgbClr val="000000"/>
                        </a:solidFill>
                        <a:effectLst/>
                        <a:latin typeface="Calibri" panose="020F0502020204030204" pitchFamily="34" charset="0"/>
                      </a:endParaRPr>
                    </a:p>
                  </a:txBody>
                  <a:tcPr marL="7027" marR="7027" marT="7027" marB="0" anchor="ctr"/>
                </a:tc>
                <a:extLst>
                  <a:ext uri="{0D108BD9-81ED-4DB2-BD59-A6C34878D82A}">
                    <a16:rowId xmlns:a16="http://schemas.microsoft.com/office/drawing/2014/main" val="3323966842"/>
                  </a:ext>
                </a:extLst>
              </a:tr>
              <a:tr h="307803">
                <a:tc>
                  <a:txBody>
                    <a:bodyPr/>
                    <a:lstStyle/>
                    <a:p>
                      <a:pPr algn="ctr" fontAlgn="ctr">
                        <a:buNone/>
                      </a:pPr>
                      <a:r>
                        <a:rPr lang="en-US" sz="1800" u="none" strike="noStrike">
                          <a:effectLst/>
                        </a:rPr>
                        <a:t>8</a:t>
                      </a:r>
                      <a:endParaRPr lang="en-US" sz="1800" b="0" i="0" u="none" strike="noStrike">
                        <a:solidFill>
                          <a:srgbClr val="000000"/>
                        </a:solidFill>
                        <a:effectLst/>
                        <a:latin typeface="Calibri" panose="020F0502020204030204" pitchFamily="34" charset="0"/>
                      </a:endParaRPr>
                    </a:p>
                  </a:txBody>
                  <a:tcPr marL="7027" marR="7027" marT="7027" marB="0" anchor="ctr"/>
                </a:tc>
                <a:tc>
                  <a:txBody>
                    <a:bodyPr/>
                    <a:lstStyle/>
                    <a:p>
                      <a:pPr algn="l" fontAlgn="b">
                        <a:buNone/>
                      </a:pPr>
                      <a:r>
                        <a:rPr lang="en-US" sz="1800" u="none" strike="noStrike">
                          <a:effectLst/>
                        </a:rPr>
                        <a:t>What if God Doesn't Answer my Prayer?</a:t>
                      </a:r>
                      <a:endParaRPr lang="en-US" sz="1800" b="0" i="0" u="none" strike="noStrike">
                        <a:solidFill>
                          <a:srgbClr val="000000"/>
                        </a:solidFill>
                        <a:effectLst/>
                        <a:latin typeface="Calibri" panose="020F0502020204030204" pitchFamily="34" charset="0"/>
                      </a:endParaRPr>
                    </a:p>
                  </a:txBody>
                  <a:tcPr marL="7027" marR="7027" marT="7027" marB="0" anchor="ctr"/>
                </a:tc>
                <a:extLst>
                  <a:ext uri="{0D108BD9-81ED-4DB2-BD59-A6C34878D82A}">
                    <a16:rowId xmlns:a16="http://schemas.microsoft.com/office/drawing/2014/main" val="270831403"/>
                  </a:ext>
                </a:extLst>
              </a:tr>
              <a:tr h="307803">
                <a:tc>
                  <a:txBody>
                    <a:bodyPr/>
                    <a:lstStyle/>
                    <a:p>
                      <a:pPr algn="ctr" fontAlgn="ctr">
                        <a:buNone/>
                      </a:pPr>
                      <a:r>
                        <a:rPr lang="en-US" sz="1800" u="none" strike="noStrike">
                          <a:effectLst/>
                        </a:rPr>
                        <a:t>9</a:t>
                      </a:r>
                      <a:endParaRPr lang="en-US" sz="1800" b="0" i="0" u="none" strike="noStrike">
                        <a:solidFill>
                          <a:srgbClr val="000000"/>
                        </a:solidFill>
                        <a:effectLst/>
                        <a:latin typeface="Calibri" panose="020F0502020204030204" pitchFamily="34" charset="0"/>
                      </a:endParaRPr>
                    </a:p>
                  </a:txBody>
                  <a:tcPr marL="7027" marR="7027" marT="7027" marB="0" anchor="ctr"/>
                </a:tc>
                <a:tc>
                  <a:txBody>
                    <a:bodyPr/>
                    <a:lstStyle/>
                    <a:p>
                      <a:pPr algn="l" fontAlgn="b">
                        <a:buNone/>
                      </a:pPr>
                      <a:r>
                        <a:rPr lang="en-US" sz="1800" u="none" strike="noStrike" dirty="0">
                          <a:effectLst/>
                        </a:rPr>
                        <a:t>How should I think about Money?</a:t>
                      </a:r>
                      <a:endParaRPr lang="en-US" sz="1800" b="0" i="0" u="none" strike="noStrike" dirty="0">
                        <a:solidFill>
                          <a:srgbClr val="000000"/>
                        </a:solidFill>
                        <a:effectLst/>
                        <a:latin typeface="Calibri" panose="020F0502020204030204" pitchFamily="34" charset="0"/>
                      </a:endParaRPr>
                    </a:p>
                  </a:txBody>
                  <a:tcPr marL="7027" marR="7027" marT="7027" marB="0" anchor="ctr"/>
                </a:tc>
                <a:extLst>
                  <a:ext uri="{0D108BD9-81ED-4DB2-BD59-A6C34878D82A}">
                    <a16:rowId xmlns:a16="http://schemas.microsoft.com/office/drawing/2014/main" val="171993595"/>
                  </a:ext>
                </a:extLst>
              </a:tr>
              <a:tr h="307803">
                <a:tc>
                  <a:txBody>
                    <a:bodyPr/>
                    <a:lstStyle/>
                    <a:p>
                      <a:pPr algn="ctr" fontAlgn="ctr">
                        <a:buNone/>
                      </a:pPr>
                      <a:r>
                        <a:rPr lang="en-US" sz="1800" u="none" strike="noStrike">
                          <a:effectLst/>
                        </a:rPr>
                        <a:t>10</a:t>
                      </a:r>
                      <a:endParaRPr lang="en-US" sz="1800" b="0" i="0" u="none" strike="noStrike">
                        <a:solidFill>
                          <a:srgbClr val="000000"/>
                        </a:solidFill>
                        <a:effectLst/>
                        <a:latin typeface="Calibri" panose="020F0502020204030204" pitchFamily="34" charset="0"/>
                      </a:endParaRPr>
                    </a:p>
                  </a:txBody>
                  <a:tcPr marL="7027" marR="7027" marT="7027" marB="0" anchor="ctr"/>
                </a:tc>
                <a:tc>
                  <a:txBody>
                    <a:bodyPr/>
                    <a:lstStyle/>
                    <a:p>
                      <a:pPr algn="l" fontAlgn="b">
                        <a:buNone/>
                      </a:pPr>
                      <a:r>
                        <a:rPr lang="en-US" sz="1800" u="none" strike="noStrike">
                          <a:effectLst/>
                        </a:rPr>
                        <a:t>How can I know the Will of God?</a:t>
                      </a:r>
                      <a:endParaRPr lang="en-US" sz="1800" b="0" i="0" u="none" strike="noStrike">
                        <a:solidFill>
                          <a:srgbClr val="000000"/>
                        </a:solidFill>
                        <a:effectLst/>
                        <a:latin typeface="Calibri" panose="020F0502020204030204" pitchFamily="34" charset="0"/>
                      </a:endParaRPr>
                    </a:p>
                  </a:txBody>
                  <a:tcPr marL="7027" marR="7027" marT="7027" marB="0" anchor="ctr"/>
                </a:tc>
                <a:extLst>
                  <a:ext uri="{0D108BD9-81ED-4DB2-BD59-A6C34878D82A}">
                    <a16:rowId xmlns:a16="http://schemas.microsoft.com/office/drawing/2014/main" val="2018557670"/>
                  </a:ext>
                </a:extLst>
              </a:tr>
              <a:tr h="307803">
                <a:tc>
                  <a:txBody>
                    <a:bodyPr/>
                    <a:lstStyle/>
                    <a:p>
                      <a:pPr algn="ctr" fontAlgn="ctr">
                        <a:buNone/>
                      </a:pPr>
                      <a:r>
                        <a:rPr lang="en-US" sz="1800" u="none" strike="noStrike">
                          <a:effectLst/>
                        </a:rPr>
                        <a:t>11</a:t>
                      </a:r>
                      <a:endParaRPr lang="en-US" sz="1800" b="0" i="0" u="none" strike="noStrike">
                        <a:solidFill>
                          <a:srgbClr val="000000"/>
                        </a:solidFill>
                        <a:effectLst/>
                        <a:latin typeface="Calibri" panose="020F0502020204030204" pitchFamily="34" charset="0"/>
                      </a:endParaRPr>
                    </a:p>
                  </a:txBody>
                  <a:tcPr marL="7027" marR="7027" marT="7027" marB="0" anchor="ctr"/>
                </a:tc>
                <a:tc>
                  <a:txBody>
                    <a:bodyPr/>
                    <a:lstStyle/>
                    <a:p>
                      <a:pPr algn="l" fontAlgn="b">
                        <a:buNone/>
                      </a:pPr>
                      <a:r>
                        <a:rPr lang="en-US" sz="1800" u="none" strike="noStrike">
                          <a:effectLst/>
                        </a:rPr>
                        <a:t>What is the Meaning of Life?</a:t>
                      </a:r>
                      <a:endParaRPr lang="en-US" sz="1800" b="0" i="0" u="none" strike="noStrike">
                        <a:solidFill>
                          <a:srgbClr val="000000"/>
                        </a:solidFill>
                        <a:effectLst/>
                        <a:latin typeface="Calibri" panose="020F0502020204030204" pitchFamily="34" charset="0"/>
                      </a:endParaRPr>
                    </a:p>
                  </a:txBody>
                  <a:tcPr marL="7027" marR="7027" marT="7027" marB="0" anchor="ctr"/>
                </a:tc>
                <a:extLst>
                  <a:ext uri="{0D108BD9-81ED-4DB2-BD59-A6C34878D82A}">
                    <a16:rowId xmlns:a16="http://schemas.microsoft.com/office/drawing/2014/main" val="3812376683"/>
                  </a:ext>
                </a:extLst>
              </a:tr>
              <a:tr h="307803">
                <a:tc>
                  <a:txBody>
                    <a:bodyPr/>
                    <a:lstStyle/>
                    <a:p>
                      <a:pPr algn="ctr" fontAlgn="ctr">
                        <a:buNone/>
                      </a:pPr>
                      <a:r>
                        <a:rPr lang="en-US" sz="1800" u="none" strike="noStrike">
                          <a:effectLst/>
                        </a:rPr>
                        <a:t>12</a:t>
                      </a:r>
                      <a:endParaRPr lang="en-US" sz="1800" b="0" i="0" u="none" strike="noStrike">
                        <a:solidFill>
                          <a:srgbClr val="000000"/>
                        </a:solidFill>
                        <a:effectLst/>
                        <a:latin typeface="Calibri" panose="020F0502020204030204" pitchFamily="34" charset="0"/>
                      </a:endParaRPr>
                    </a:p>
                  </a:txBody>
                  <a:tcPr marL="7027" marR="7027" marT="7027" marB="0" anchor="ctr"/>
                </a:tc>
                <a:tc>
                  <a:txBody>
                    <a:bodyPr/>
                    <a:lstStyle/>
                    <a:p>
                      <a:pPr algn="l" fontAlgn="b">
                        <a:buNone/>
                      </a:pPr>
                      <a:r>
                        <a:rPr lang="en-US" sz="1800" u="none" strike="noStrike">
                          <a:effectLst/>
                        </a:rPr>
                        <a:t>Can a person lose their Salvation?</a:t>
                      </a:r>
                      <a:endParaRPr lang="en-US" sz="1800" b="0" i="0" u="none" strike="noStrike">
                        <a:solidFill>
                          <a:srgbClr val="000000"/>
                        </a:solidFill>
                        <a:effectLst/>
                        <a:latin typeface="Calibri" panose="020F0502020204030204" pitchFamily="34" charset="0"/>
                      </a:endParaRPr>
                    </a:p>
                  </a:txBody>
                  <a:tcPr marL="7027" marR="7027" marT="7027" marB="0" anchor="ctr"/>
                </a:tc>
                <a:extLst>
                  <a:ext uri="{0D108BD9-81ED-4DB2-BD59-A6C34878D82A}">
                    <a16:rowId xmlns:a16="http://schemas.microsoft.com/office/drawing/2014/main" val="1812057454"/>
                  </a:ext>
                </a:extLst>
              </a:tr>
              <a:tr h="307803">
                <a:tc>
                  <a:txBody>
                    <a:bodyPr/>
                    <a:lstStyle/>
                    <a:p>
                      <a:pPr algn="ctr" fontAlgn="ctr">
                        <a:buNone/>
                      </a:pPr>
                      <a:r>
                        <a:rPr lang="en-US" sz="1800" u="none" strike="noStrike">
                          <a:effectLst/>
                        </a:rPr>
                        <a:t>12</a:t>
                      </a:r>
                      <a:endParaRPr lang="en-US" sz="1800" b="0" i="0" u="none" strike="noStrike">
                        <a:solidFill>
                          <a:srgbClr val="000000"/>
                        </a:solidFill>
                        <a:effectLst/>
                        <a:latin typeface="Calibri" panose="020F0502020204030204" pitchFamily="34" charset="0"/>
                      </a:endParaRPr>
                    </a:p>
                  </a:txBody>
                  <a:tcPr marL="7027" marR="7027" marT="7027" marB="0" anchor="ctr"/>
                </a:tc>
                <a:tc>
                  <a:txBody>
                    <a:bodyPr/>
                    <a:lstStyle/>
                    <a:p>
                      <a:pPr algn="l" fontAlgn="b">
                        <a:buNone/>
                      </a:pPr>
                      <a:r>
                        <a:rPr lang="en-US" sz="1800" u="none" strike="noStrike">
                          <a:effectLst/>
                        </a:rPr>
                        <a:t>Aren't all religions the same?</a:t>
                      </a:r>
                      <a:endParaRPr lang="en-US" sz="1800" b="0" i="0" u="none" strike="noStrike">
                        <a:solidFill>
                          <a:srgbClr val="000000"/>
                        </a:solidFill>
                        <a:effectLst/>
                        <a:latin typeface="Calibri" panose="020F0502020204030204" pitchFamily="34" charset="0"/>
                      </a:endParaRPr>
                    </a:p>
                  </a:txBody>
                  <a:tcPr marL="7027" marR="7027" marT="7027" marB="0" anchor="ctr"/>
                </a:tc>
                <a:extLst>
                  <a:ext uri="{0D108BD9-81ED-4DB2-BD59-A6C34878D82A}">
                    <a16:rowId xmlns:a16="http://schemas.microsoft.com/office/drawing/2014/main" val="3345911253"/>
                  </a:ext>
                </a:extLst>
              </a:tr>
              <a:tr h="307803">
                <a:tc>
                  <a:txBody>
                    <a:bodyPr/>
                    <a:lstStyle/>
                    <a:p>
                      <a:pPr algn="ctr" fontAlgn="ctr">
                        <a:buNone/>
                      </a:pPr>
                      <a:r>
                        <a:rPr lang="en-US" sz="1800" u="none" strike="noStrike">
                          <a:effectLst/>
                        </a:rPr>
                        <a:t>13</a:t>
                      </a:r>
                      <a:endParaRPr lang="en-US" sz="1800" b="0" i="0" u="none" strike="noStrike">
                        <a:solidFill>
                          <a:srgbClr val="000000"/>
                        </a:solidFill>
                        <a:effectLst/>
                        <a:latin typeface="Calibri" panose="020F0502020204030204" pitchFamily="34" charset="0"/>
                      </a:endParaRPr>
                    </a:p>
                  </a:txBody>
                  <a:tcPr marL="7027" marR="7027" marT="7027" marB="0" anchor="ctr"/>
                </a:tc>
                <a:tc>
                  <a:txBody>
                    <a:bodyPr/>
                    <a:lstStyle/>
                    <a:p>
                      <a:pPr algn="l" fontAlgn="b">
                        <a:buNone/>
                      </a:pPr>
                      <a:r>
                        <a:rPr lang="en-US" sz="1800" u="none" strike="noStrike">
                          <a:effectLst/>
                        </a:rPr>
                        <a:t>How does the Holy Spirit work?</a:t>
                      </a:r>
                      <a:endParaRPr lang="en-US" sz="1800" b="0" i="0" u="none" strike="noStrike">
                        <a:solidFill>
                          <a:srgbClr val="000000"/>
                        </a:solidFill>
                        <a:effectLst/>
                        <a:latin typeface="Calibri" panose="020F0502020204030204" pitchFamily="34" charset="0"/>
                      </a:endParaRPr>
                    </a:p>
                  </a:txBody>
                  <a:tcPr marL="7027" marR="7027" marT="7027" marB="0" anchor="ctr"/>
                </a:tc>
                <a:extLst>
                  <a:ext uri="{0D108BD9-81ED-4DB2-BD59-A6C34878D82A}">
                    <a16:rowId xmlns:a16="http://schemas.microsoft.com/office/drawing/2014/main" val="817910191"/>
                  </a:ext>
                </a:extLst>
              </a:tr>
              <a:tr h="307803">
                <a:tc>
                  <a:txBody>
                    <a:bodyPr/>
                    <a:lstStyle/>
                    <a:p>
                      <a:pPr algn="ctr" fontAlgn="ctr">
                        <a:buNone/>
                      </a:pPr>
                      <a:r>
                        <a:rPr lang="en-US" sz="1800" u="none" strike="noStrike">
                          <a:effectLst/>
                        </a:rPr>
                        <a:t>14</a:t>
                      </a:r>
                      <a:endParaRPr lang="en-US" sz="1800" b="0" i="0" u="none" strike="noStrike">
                        <a:solidFill>
                          <a:srgbClr val="000000"/>
                        </a:solidFill>
                        <a:effectLst/>
                        <a:latin typeface="Calibri" panose="020F0502020204030204" pitchFamily="34" charset="0"/>
                      </a:endParaRPr>
                    </a:p>
                  </a:txBody>
                  <a:tcPr marL="7027" marR="7027" marT="7027" marB="0" anchor="ctr"/>
                </a:tc>
                <a:tc>
                  <a:txBody>
                    <a:bodyPr/>
                    <a:lstStyle/>
                    <a:p>
                      <a:pPr algn="l" fontAlgn="b">
                        <a:buNone/>
                      </a:pPr>
                      <a:r>
                        <a:rPr lang="en-US" sz="1800" u="none" strike="noStrike">
                          <a:effectLst/>
                        </a:rPr>
                        <a:t>How should I relate to the Lost World</a:t>
                      </a:r>
                      <a:endParaRPr lang="en-US" sz="1800" b="0" i="0" u="none" strike="noStrike">
                        <a:solidFill>
                          <a:srgbClr val="000000"/>
                        </a:solidFill>
                        <a:effectLst/>
                        <a:latin typeface="Calibri" panose="020F0502020204030204" pitchFamily="34" charset="0"/>
                      </a:endParaRPr>
                    </a:p>
                  </a:txBody>
                  <a:tcPr marL="7027" marR="7027" marT="7027" marB="0" anchor="ctr"/>
                </a:tc>
                <a:extLst>
                  <a:ext uri="{0D108BD9-81ED-4DB2-BD59-A6C34878D82A}">
                    <a16:rowId xmlns:a16="http://schemas.microsoft.com/office/drawing/2014/main" val="3377598489"/>
                  </a:ext>
                </a:extLst>
              </a:tr>
              <a:tr h="307803">
                <a:tc>
                  <a:txBody>
                    <a:bodyPr/>
                    <a:lstStyle/>
                    <a:p>
                      <a:pPr algn="ctr" fontAlgn="ctr">
                        <a:buNone/>
                      </a:pPr>
                      <a:r>
                        <a:rPr lang="en-US" sz="1800" u="none" strike="noStrike">
                          <a:effectLst/>
                        </a:rPr>
                        <a:t>15</a:t>
                      </a:r>
                      <a:endParaRPr lang="en-US" sz="1800" b="0" i="0" u="none" strike="noStrike">
                        <a:solidFill>
                          <a:srgbClr val="000000"/>
                        </a:solidFill>
                        <a:effectLst/>
                        <a:latin typeface="Calibri" panose="020F0502020204030204" pitchFamily="34" charset="0"/>
                      </a:endParaRPr>
                    </a:p>
                  </a:txBody>
                  <a:tcPr marL="7027" marR="7027" marT="7027" marB="0" anchor="ctr"/>
                </a:tc>
                <a:tc>
                  <a:txBody>
                    <a:bodyPr/>
                    <a:lstStyle/>
                    <a:p>
                      <a:pPr algn="l" fontAlgn="b">
                        <a:buNone/>
                      </a:pPr>
                      <a:r>
                        <a:rPr lang="en-US" sz="1800" u="none" strike="noStrike">
                          <a:effectLst/>
                        </a:rPr>
                        <a:t>What is Baptism?</a:t>
                      </a:r>
                      <a:endParaRPr lang="en-US" sz="1800" b="0" i="0" u="none" strike="noStrike">
                        <a:solidFill>
                          <a:srgbClr val="000000"/>
                        </a:solidFill>
                        <a:effectLst/>
                        <a:latin typeface="Calibri" panose="020F0502020204030204" pitchFamily="34" charset="0"/>
                      </a:endParaRPr>
                    </a:p>
                  </a:txBody>
                  <a:tcPr marL="7027" marR="7027" marT="7027" marB="0" anchor="ctr"/>
                </a:tc>
                <a:extLst>
                  <a:ext uri="{0D108BD9-81ED-4DB2-BD59-A6C34878D82A}">
                    <a16:rowId xmlns:a16="http://schemas.microsoft.com/office/drawing/2014/main" val="3089839836"/>
                  </a:ext>
                </a:extLst>
              </a:tr>
              <a:tr h="307803">
                <a:tc>
                  <a:txBody>
                    <a:bodyPr/>
                    <a:lstStyle/>
                    <a:p>
                      <a:pPr algn="ctr" fontAlgn="ctr">
                        <a:buNone/>
                      </a:pPr>
                      <a:r>
                        <a:rPr lang="en-US" sz="1800" u="none" strike="noStrike">
                          <a:effectLst/>
                        </a:rPr>
                        <a:t>16</a:t>
                      </a:r>
                      <a:endParaRPr lang="en-US" sz="1800" b="0" i="0" u="none" strike="noStrike">
                        <a:solidFill>
                          <a:srgbClr val="000000"/>
                        </a:solidFill>
                        <a:effectLst/>
                        <a:latin typeface="Calibri" panose="020F0502020204030204" pitchFamily="34" charset="0"/>
                      </a:endParaRPr>
                    </a:p>
                  </a:txBody>
                  <a:tcPr marL="7027" marR="7027" marT="7027" marB="0" anchor="ctr"/>
                </a:tc>
                <a:tc>
                  <a:txBody>
                    <a:bodyPr/>
                    <a:lstStyle/>
                    <a:p>
                      <a:pPr algn="l" fontAlgn="b">
                        <a:buNone/>
                      </a:pPr>
                      <a:r>
                        <a:rPr lang="en-US" sz="1800" u="none" strike="noStrike">
                          <a:effectLst/>
                        </a:rPr>
                        <a:t>Can people really talk to God ((prayer)?</a:t>
                      </a:r>
                      <a:endParaRPr lang="en-US" sz="1800" b="0" i="0" u="none" strike="noStrike">
                        <a:solidFill>
                          <a:srgbClr val="000000"/>
                        </a:solidFill>
                        <a:effectLst/>
                        <a:latin typeface="Calibri" panose="020F0502020204030204" pitchFamily="34" charset="0"/>
                      </a:endParaRPr>
                    </a:p>
                  </a:txBody>
                  <a:tcPr marL="7027" marR="7027" marT="7027" marB="0" anchor="ctr"/>
                </a:tc>
                <a:extLst>
                  <a:ext uri="{0D108BD9-81ED-4DB2-BD59-A6C34878D82A}">
                    <a16:rowId xmlns:a16="http://schemas.microsoft.com/office/drawing/2014/main" val="2410905761"/>
                  </a:ext>
                </a:extLst>
              </a:tr>
              <a:tr h="307803">
                <a:tc>
                  <a:txBody>
                    <a:bodyPr/>
                    <a:lstStyle/>
                    <a:p>
                      <a:pPr algn="ctr" fontAlgn="ctr">
                        <a:buNone/>
                      </a:pPr>
                      <a:r>
                        <a:rPr lang="en-US" sz="1800" u="none" strike="noStrike">
                          <a:effectLst/>
                        </a:rPr>
                        <a:t>17</a:t>
                      </a:r>
                      <a:endParaRPr lang="en-US" sz="1800" b="0" i="0" u="none" strike="noStrike">
                        <a:solidFill>
                          <a:srgbClr val="000000"/>
                        </a:solidFill>
                        <a:effectLst/>
                        <a:latin typeface="Calibri" panose="020F0502020204030204" pitchFamily="34" charset="0"/>
                      </a:endParaRPr>
                    </a:p>
                  </a:txBody>
                  <a:tcPr marL="7027" marR="7027" marT="7027" marB="0" anchor="ctr"/>
                </a:tc>
                <a:tc>
                  <a:txBody>
                    <a:bodyPr/>
                    <a:lstStyle/>
                    <a:p>
                      <a:pPr algn="l" fontAlgn="b">
                        <a:buNone/>
                      </a:pPr>
                      <a:r>
                        <a:rPr lang="en-US" sz="1800" u="none" strike="noStrike">
                          <a:effectLst/>
                        </a:rPr>
                        <a:t>How to recognize False Teachers?</a:t>
                      </a:r>
                      <a:endParaRPr lang="en-US" sz="1800" b="0" i="0" u="none" strike="noStrike">
                        <a:solidFill>
                          <a:srgbClr val="000000"/>
                        </a:solidFill>
                        <a:effectLst/>
                        <a:latin typeface="Calibri" panose="020F0502020204030204" pitchFamily="34" charset="0"/>
                      </a:endParaRPr>
                    </a:p>
                  </a:txBody>
                  <a:tcPr marL="7027" marR="7027" marT="7027" marB="0" anchor="ctr"/>
                </a:tc>
                <a:extLst>
                  <a:ext uri="{0D108BD9-81ED-4DB2-BD59-A6C34878D82A}">
                    <a16:rowId xmlns:a16="http://schemas.microsoft.com/office/drawing/2014/main" val="1528910271"/>
                  </a:ext>
                </a:extLst>
              </a:tr>
              <a:tr h="307803">
                <a:tc>
                  <a:txBody>
                    <a:bodyPr/>
                    <a:lstStyle/>
                    <a:p>
                      <a:pPr algn="ctr" fontAlgn="ctr">
                        <a:buNone/>
                      </a:pPr>
                      <a:r>
                        <a:rPr lang="en-US" sz="1800" u="none" strike="noStrike">
                          <a:effectLst/>
                        </a:rPr>
                        <a:t>19</a:t>
                      </a:r>
                      <a:endParaRPr lang="en-US" sz="1800" b="0" i="0" u="none" strike="noStrike">
                        <a:solidFill>
                          <a:srgbClr val="000000"/>
                        </a:solidFill>
                        <a:effectLst/>
                        <a:latin typeface="Calibri" panose="020F0502020204030204" pitchFamily="34" charset="0"/>
                      </a:endParaRPr>
                    </a:p>
                  </a:txBody>
                  <a:tcPr marL="7027" marR="7027" marT="7027" marB="0" anchor="ctr"/>
                </a:tc>
                <a:tc>
                  <a:txBody>
                    <a:bodyPr/>
                    <a:lstStyle/>
                    <a:p>
                      <a:pPr algn="l" fontAlgn="b">
                        <a:buNone/>
                      </a:pPr>
                      <a:r>
                        <a:rPr lang="en-US" sz="1800" u="none" strike="noStrike">
                          <a:effectLst/>
                        </a:rPr>
                        <a:t>How long is Time and Eternity?</a:t>
                      </a:r>
                      <a:endParaRPr lang="en-US" sz="1800" b="0" i="0" u="none" strike="noStrike">
                        <a:solidFill>
                          <a:srgbClr val="000000"/>
                        </a:solidFill>
                        <a:effectLst/>
                        <a:latin typeface="Calibri" panose="020F0502020204030204" pitchFamily="34" charset="0"/>
                      </a:endParaRPr>
                    </a:p>
                  </a:txBody>
                  <a:tcPr marL="7027" marR="7027" marT="7027" marB="0" anchor="ctr"/>
                </a:tc>
                <a:extLst>
                  <a:ext uri="{0D108BD9-81ED-4DB2-BD59-A6C34878D82A}">
                    <a16:rowId xmlns:a16="http://schemas.microsoft.com/office/drawing/2014/main" val="1512862108"/>
                  </a:ext>
                </a:extLst>
              </a:tr>
              <a:tr h="307803">
                <a:tc>
                  <a:txBody>
                    <a:bodyPr/>
                    <a:lstStyle/>
                    <a:p>
                      <a:pPr algn="ctr" fontAlgn="ctr">
                        <a:buNone/>
                      </a:pPr>
                      <a:r>
                        <a:rPr lang="en-US" sz="1800" u="none" strike="noStrike">
                          <a:effectLst/>
                        </a:rPr>
                        <a:t>20</a:t>
                      </a:r>
                      <a:endParaRPr lang="en-US" sz="1800" b="0" i="0" u="none" strike="noStrike">
                        <a:solidFill>
                          <a:srgbClr val="000000"/>
                        </a:solidFill>
                        <a:effectLst/>
                        <a:latin typeface="Calibri" panose="020F0502020204030204" pitchFamily="34" charset="0"/>
                      </a:endParaRPr>
                    </a:p>
                  </a:txBody>
                  <a:tcPr marL="7027" marR="7027" marT="7027" marB="0" anchor="ctr"/>
                </a:tc>
                <a:tc>
                  <a:txBody>
                    <a:bodyPr/>
                    <a:lstStyle/>
                    <a:p>
                      <a:pPr algn="l" fontAlgn="b">
                        <a:buNone/>
                      </a:pPr>
                      <a:r>
                        <a:rPr lang="en-US" sz="1800" u="none" strike="noStrike">
                          <a:effectLst/>
                        </a:rPr>
                        <a:t>Does God control everything?</a:t>
                      </a:r>
                      <a:endParaRPr lang="en-US" sz="1800" b="0" i="0" u="none" strike="noStrike">
                        <a:solidFill>
                          <a:srgbClr val="000000"/>
                        </a:solidFill>
                        <a:effectLst/>
                        <a:latin typeface="Calibri" panose="020F0502020204030204" pitchFamily="34" charset="0"/>
                      </a:endParaRPr>
                    </a:p>
                  </a:txBody>
                  <a:tcPr marL="7027" marR="7027" marT="7027" marB="0" anchor="ctr"/>
                </a:tc>
                <a:extLst>
                  <a:ext uri="{0D108BD9-81ED-4DB2-BD59-A6C34878D82A}">
                    <a16:rowId xmlns:a16="http://schemas.microsoft.com/office/drawing/2014/main" val="124841571"/>
                  </a:ext>
                </a:extLst>
              </a:tr>
              <a:tr h="307803">
                <a:tc>
                  <a:txBody>
                    <a:bodyPr/>
                    <a:lstStyle/>
                    <a:p>
                      <a:pPr algn="ctr" fontAlgn="ctr">
                        <a:buNone/>
                      </a:pPr>
                      <a:r>
                        <a:rPr lang="en-US" sz="1800" u="none" strike="noStrike">
                          <a:effectLst/>
                        </a:rPr>
                        <a:t>21</a:t>
                      </a:r>
                      <a:endParaRPr lang="en-US" sz="1800" b="0" i="0" u="none" strike="noStrike">
                        <a:solidFill>
                          <a:srgbClr val="000000"/>
                        </a:solidFill>
                        <a:effectLst/>
                        <a:latin typeface="Calibri" panose="020F0502020204030204" pitchFamily="34" charset="0"/>
                      </a:endParaRPr>
                    </a:p>
                  </a:txBody>
                  <a:tcPr marL="7027" marR="7027" marT="7027" marB="0" anchor="ctr"/>
                </a:tc>
                <a:tc>
                  <a:txBody>
                    <a:bodyPr/>
                    <a:lstStyle/>
                    <a:p>
                      <a:pPr algn="l" fontAlgn="b">
                        <a:buNone/>
                      </a:pPr>
                      <a:r>
                        <a:rPr lang="en-US" sz="1800" u="none" strike="noStrike" dirty="0">
                          <a:effectLst/>
                        </a:rPr>
                        <a:t>How can I share the Gospel?</a:t>
                      </a:r>
                      <a:endParaRPr lang="en-US" sz="1800" b="0" i="0" u="none" strike="noStrike" dirty="0">
                        <a:solidFill>
                          <a:srgbClr val="000000"/>
                        </a:solidFill>
                        <a:effectLst/>
                        <a:latin typeface="Calibri" panose="020F0502020204030204" pitchFamily="34" charset="0"/>
                      </a:endParaRPr>
                    </a:p>
                  </a:txBody>
                  <a:tcPr marL="7027" marR="7027" marT="7027" marB="0" anchor="ctr"/>
                </a:tc>
                <a:extLst>
                  <a:ext uri="{0D108BD9-81ED-4DB2-BD59-A6C34878D82A}">
                    <a16:rowId xmlns:a16="http://schemas.microsoft.com/office/drawing/2014/main" val="414593264"/>
                  </a:ext>
                </a:extLst>
              </a:tr>
            </a:tbl>
          </a:graphicData>
        </a:graphic>
      </p:graphicFrame>
    </p:spTree>
    <p:extLst>
      <p:ext uri="{BB962C8B-B14F-4D97-AF65-F5344CB8AC3E}">
        <p14:creationId xmlns:p14="http://schemas.microsoft.com/office/powerpoint/2010/main" val="2178246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5400" b="1" dirty="0"/>
              <a:t>Coping with Fear</a:t>
            </a:r>
          </a:p>
        </p:txBody>
      </p:sp>
      <p:sp>
        <p:nvSpPr>
          <p:cNvPr id="3" name="Subtitle 2"/>
          <p:cNvSpPr>
            <a:spLocks noGrp="1"/>
          </p:cNvSpPr>
          <p:nvPr>
            <p:ph type="subTitle" idx="1"/>
          </p:nvPr>
        </p:nvSpPr>
        <p:spPr/>
        <p:txBody>
          <a:bodyPr/>
          <a:lstStyle/>
          <a:p>
            <a:r>
              <a:rPr lang="en-US" dirty="0"/>
              <a:t>In a broken, dangerous world</a:t>
            </a:r>
          </a:p>
        </p:txBody>
      </p:sp>
    </p:spTree>
    <p:extLst>
      <p:ext uri="{BB962C8B-B14F-4D97-AF65-F5344CB8AC3E}">
        <p14:creationId xmlns:p14="http://schemas.microsoft.com/office/powerpoint/2010/main" val="39829501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341438"/>
          </a:xfrm>
        </p:spPr>
        <p:txBody>
          <a:bodyPr>
            <a:normAutofit fontScale="90000"/>
          </a:bodyPr>
          <a:lstStyle/>
          <a:p>
            <a:r>
              <a:rPr lang="en-US" sz="4900" b="1" u="sng" dirty="0"/>
              <a:t>Fear and Anxiety</a:t>
            </a:r>
            <a:br>
              <a:rPr lang="en-US" b="1" u="sng" dirty="0"/>
            </a:br>
            <a:r>
              <a:rPr lang="en-US" sz="4000" dirty="0"/>
              <a:t>What is the difference?</a:t>
            </a:r>
          </a:p>
        </p:txBody>
      </p:sp>
      <p:sp>
        <p:nvSpPr>
          <p:cNvPr id="3" name="Content Placeholder 2"/>
          <p:cNvSpPr>
            <a:spLocks noGrp="1"/>
          </p:cNvSpPr>
          <p:nvPr>
            <p:ph idx="1"/>
          </p:nvPr>
        </p:nvSpPr>
        <p:spPr>
          <a:xfrm>
            <a:off x="304800" y="1447800"/>
            <a:ext cx="8686800" cy="5257800"/>
          </a:xfrm>
        </p:spPr>
        <p:txBody>
          <a:bodyPr>
            <a:normAutofit/>
          </a:bodyPr>
          <a:lstStyle/>
          <a:p>
            <a:r>
              <a:rPr lang="en-US" sz="3600" dirty="0"/>
              <a:t>Fear</a:t>
            </a:r>
          </a:p>
          <a:p>
            <a:pPr lvl="1"/>
            <a:r>
              <a:rPr lang="en-US" sz="3200" dirty="0"/>
              <a:t>Usually in response to a specific situation</a:t>
            </a:r>
          </a:p>
          <a:p>
            <a:pPr marL="914400" lvl="2" indent="0">
              <a:buNone/>
            </a:pPr>
            <a:r>
              <a:rPr lang="en-US" sz="2800" dirty="0"/>
              <a:t>(e.g. COVID-19)</a:t>
            </a:r>
          </a:p>
          <a:p>
            <a:pPr lvl="1"/>
            <a:r>
              <a:rPr lang="en-US" sz="3200" dirty="0"/>
              <a:t>Can lead to a constructive (helpful) response</a:t>
            </a:r>
          </a:p>
          <a:p>
            <a:pPr marL="914400" lvl="2" indent="0">
              <a:buNone/>
            </a:pPr>
            <a:r>
              <a:rPr lang="en-US" sz="2800" dirty="0"/>
              <a:t>(e.g. handwashing, social distancing, etc.)</a:t>
            </a:r>
          </a:p>
          <a:p>
            <a:pPr lvl="1"/>
            <a:r>
              <a:rPr lang="en-US" sz="3200" dirty="0"/>
              <a:t>Some fears are healthy</a:t>
            </a:r>
          </a:p>
          <a:p>
            <a:pPr marL="914400" lvl="2" indent="0">
              <a:buNone/>
            </a:pPr>
            <a:r>
              <a:rPr lang="en-US" sz="2800" dirty="0"/>
              <a:t>(e.g. infection prevention)</a:t>
            </a:r>
          </a:p>
        </p:txBody>
      </p:sp>
    </p:spTree>
    <p:extLst>
      <p:ext uri="{BB962C8B-B14F-4D97-AF65-F5344CB8AC3E}">
        <p14:creationId xmlns:p14="http://schemas.microsoft.com/office/powerpoint/2010/main" val="4269763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left)">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341438"/>
          </a:xfrm>
        </p:spPr>
        <p:txBody>
          <a:bodyPr>
            <a:normAutofit fontScale="90000"/>
          </a:bodyPr>
          <a:lstStyle/>
          <a:p>
            <a:r>
              <a:rPr lang="en-US" sz="4900" b="1" u="sng" dirty="0"/>
              <a:t>Fear and Anxiety</a:t>
            </a:r>
            <a:br>
              <a:rPr lang="en-US" u="sng" dirty="0"/>
            </a:br>
            <a:r>
              <a:rPr lang="en-US" sz="4000" dirty="0"/>
              <a:t>What is the difference?</a:t>
            </a:r>
          </a:p>
        </p:txBody>
      </p:sp>
      <p:sp>
        <p:nvSpPr>
          <p:cNvPr id="3" name="Content Placeholder 2"/>
          <p:cNvSpPr>
            <a:spLocks noGrp="1"/>
          </p:cNvSpPr>
          <p:nvPr>
            <p:ph idx="1"/>
          </p:nvPr>
        </p:nvSpPr>
        <p:spPr>
          <a:xfrm>
            <a:off x="304800" y="1447800"/>
            <a:ext cx="8686800" cy="5257800"/>
          </a:xfrm>
        </p:spPr>
        <p:txBody>
          <a:bodyPr>
            <a:normAutofit/>
          </a:bodyPr>
          <a:lstStyle/>
          <a:p>
            <a:r>
              <a:rPr lang="en-US" dirty="0"/>
              <a:t>Fear</a:t>
            </a:r>
          </a:p>
          <a:p>
            <a:pPr lvl="1"/>
            <a:r>
              <a:rPr lang="en-US" dirty="0"/>
              <a:t>Usually in response to a specific situation</a:t>
            </a:r>
          </a:p>
          <a:p>
            <a:pPr lvl="1"/>
            <a:r>
              <a:rPr lang="en-US" dirty="0"/>
              <a:t>Can lead to a constructive (helpful) response</a:t>
            </a:r>
          </a:p>
          <a:p>
            <a:pPr lvl="1"/>
            <a:r>
              <a:rPr lang="en-US" dirty="0"/>
              <a:t>Some fears are healthy</a:t>
            </a:r>
          </a:p>
          <a:p>
            <a:r>
              <a:rPr lang="en-US" dirty="0"/>
              <a:t>Anxiety (dread)</a:t>
            </a:r>
          </a:p>
          <a:p>
            <a:pPr lvl="1"/>
            <a:r>
              <a:rPr lang="en-US" dirty="0"/>
              <a:t>Often in response to negative “what if?” scenarios</a:t>
            </a:r>
          </a:p>
          <a:p>
            <a:pPr lvl="1"/>
            <a:r>
              <a:rPr lang="en-US" dirty="0"/>
              <a:t>Can control us with constant stress</a:t>
            </a:r>
          </a:p>
          <a:p>
            <a:pPr lvl="1"/>
            <a:r>
              <a:rPr lang="en-US" dirty="0"/>
              <a:t>Can isolate and lead us to inaction</a:t>
            </a:r>
          </a:p>
          <a:p>
            <a:pPr lvl="1"/>
            <a:r>
              <a:rPr lang="en-US" dirty="0"/>
              <a:t>Not healthy</a:t>
            </a:r>
          </a:p>
          <a:p>
            <a:endParaRPr lang="en-US" dirty="0"/>
          </a:p>
        </p:txBody>
      </p:sp>
    </p:spTree>
    <p:extLst>
      <p:ext uri="{BB962C8B-B14F-4D97-AF65-F5344CB8AC3E}">
        <p14:creationId xmlns:p14="http://schemas.microsoft.com/office/powerpoint/2010/main" val="3602720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wipe(left)">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wipe(left)">
                                      <p:cBhvr>
                                        <p:cTn id="12" dur="50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wipe(left)">
                                      <p:cBhvr>
                                        <p:cTn id="17" dur="500"/>
                                        <p:tgtEl>
                                          <p:spTgt spid="3">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wipe(left)">
                                      <p:cBhvr>
                                        <p:cTn id="22" dur="500"/>
                                        <p:tgtEl>
                                          <p:spTgt spid="3">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wipe(left)">
                                      <p:cBhvr>
                                        <p:cTn id="2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321" y="76200"/>
            <a:ext cx="9067800" cy="1143000"/>
          </a:xfrm>
        </p:spPr>
        <p:txBody>
          <a:bodyPr>
            <a:normAutofit fontScale="90000"/>
          </a:bodyPr>
          <a:lstStyle/>
          <a:p>
            <a:r>
              <a:rPr lang="en-US" u="sng" dirty="0"/>
              <a:t>Different Ways People Deal with </a:t>
            </a:r>
            <a:r>
              <a:rPr lang="en-US" b="1" u="sng" dirty="0"/>
              <a:t>Emotions</a:t>
            </a:r>
          </a:p>
        </p:txBody>
      </p:sp>
      <p:sp>
        <p:nvSpPr>
          <p:cNvPr id="3" name="Content Placeholder 2"/>
          <p:cNvSpPr>
            <a:spLocks noGrp="1"/>
          </p:cNvSpPr>
          <p:nvPr>
            <p:ph idx="1"/>
          </p:nvPr>
        </p:nvSpPr>
        <p:spPr>
          <a:xfrm>
            <a:off x="266163" y="1371600"/>
            <a:ext cx="8610600" cy="4525963"/>
          </a:xfrm>
        </p:spPr>
        <p:txBody>
          <a:bodyPr/>
          <a:lstStyle/>
          <a:p>
            <a:pPr marL="514350" indent="-514350">
              <a:spcAft>
                <a:spcPts val="1800"/>
              </a:spcAft>
              <a:buFont typeface="+mj-lt"/>
              <a:buAutoNum type="arabicPeriod"/>
            </a:pPr>
            <a:r>
              <a:rPr lang="en-US" b="1" dirty="0"/>
              <a:t>Deny</a:t>
            </a:r>
            <a:r>
              <a:rPr lang="en-US" dirty="0"/>
              <a:t> your feelings, try to shut them down and ignore them.</a:t>
            </a:r>
          </a:p>
          <a:p>
            <a:pPr marL="514350" indent="-514350">
              <a:spcAft>
                <a:spcPts val="1800"/>
              </a:spcAft>
              <a:buFont typeface="+mj-lt"/>
              <a:buAutoNum type="arabicPeriod"/>
            </a:pPr>
            <a:r>
              <a:rPr lang="en-US" b="1" dirty="0"/>
              <a:t>Follow your heart </a:t>
            </a:r>
            <a:r>
              <a:rPr lang="en-US" dirty="0"/>
              <a:t>– let your emotions guide your choices.</a:t>
            </a:r>
          </a:p>
          <a:p>
            <a:pPr marL="514350" indent="-514350">
              <a:spcAft>
                <a:spcPts val="1800"/>
              </a:spcAft>
              <a:buFont typeface="+mj-lt"/>
              <a:buAutoNum type="arabicPeriod"/>
            </a:pPr>
            <a:r>
              <a:rPr lang="en-US" dirty="0"/>
              <a:t>The </a:t>
            </a:r>
            <a:r>
              <a:rPr lang="en-US" u="sng" dirty="0"/>
              <a:t>best way</a:t>
            </a:r>
            <a:r>
              <a:rPr lang="en-US" dirty="0"/>
              <a:t> – </a:t>
            </a:r>
            <a:r>
              <a:rPr lang="en-US" b="1" dirty="0"/>
              <a:t>express</a:t>
            </a:r>
            <a:r>
              <a:rPr lang="en-US" dirty="0"/>
              <a:t> your emotions to God, but </a:t>
            </a:r>
            <a:r>
              <a:rPr lang="en-US" b="1" dirty="0"/>
              <a:t>don’t let them control </a:t>
            </a:r>
            <a:r>
              <a:rPr lang="en-US" dirty="0"/>
              <a:t>your life.</a:t>
            </a:r>
          </a:p>
          <a:p>
            <a:pPr marL="914400" lvl="1" indent="-514350">
              <a:spcAft>
                <a:spcPts val="1800"/>
              </a:spcAft>
              <a:buFont typeface="Wingdings" panose="05000000000000000000" pitchFamily="2" charset="2"/>
              <a:buChar char="Ø"/>
            </a:pPr>
            <a:r>
              <a:rPr lang="en-US" dirty="0"/>
              <a:t>Examples from the Bible…</a:t>
            </a:r>
          </a:p>
        </p:txBody>
      </p:sp>
    </p:spTree>
    <p:extLst>
      <p:ext uri="{BB962C8B-B14F-4D97-AF65-F5344CB8AC3E}">
        <p14:creationId xmlns:p14="http://schemas.microsoft.com/office/powerpoint/2010/main" val="3519986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fontScale="90000"/>
          </a:bodyPr>
          <a:lstStyle/>
          <a:p>
            <a:pPr marL="514350" indent="-514350">
              <a:spcAft>
                <a:spcPts val="1800"/>
              </a:spcAft>
            </a:pPr>
            <a:r>
              <a:rPr lang="en-US" i="1" u="sng" dirty="0">
                <a:solidFill>
                  <a:srgbClr val="FF0000"/>
                </a:solidFill>
              </a:rPr>
              <a:t>Express your emotions to God</a:t>
            </a:r>
            <a:r>
              <a:rPr lang="en-US" i="1" dirty="0"/>
              <a:t>, but </a:t>
            </a:r>
            <a:r>
              <a:rPr lang="en-US" i="1" u="sng" dirty="0">
                <a:solidFill>
                  <a:schemeClr val="accent1">
                    <a:lumMod val="50000"/>
                  </a:schemeClr>
                </a:solidFill>
              </a:rPr>
              <a:t>don’t let them control your life</a:t>
            </a:r>
            <a:r>
              <a:rPr lang="en-US" i="1" dirty="0">
                <a:solidFill>
                  <a:schemeClr val="accent1">
                    <a:lumMod val="50000"/>
                  </a:schemeClr>
                </a:solidFill>
              </a:rPr>
              <a:t>.</a:t>
            </a:r>
          </a:p>
        </p:txBody>
      </p:sp>
      <p:sp>
        <p:nvSpPr>
          <p:cNvPr id="3" name="Content Placeholder 2"/>
          <p:cNvSpPr>
            <a:spLocks noGrp="1"/>
          </p:cNvSpPr>
          <p:nvPr>
            <p:ph idx="1"/>
          </p:nvPr>
        </p:nvSpPr>
        <p:spPr>
          <a:xfrm>
            <a:off x="152400" y="1295400"/>
            <a:ext cx="8686800" cy="5410200"/>
          </a:xfrm>
        </p:spPr>
        <p:txBody>
          <a:bodyPr>
            <a:normAutofit/>
          </a:bodyPr>
          <a:lstStyle/>
          <a:p>
            <a:r>
              <a:rPr lang="en-US" sz="2800" dirty="0">
                <a:solidFill>
                  <a:srgbClr val="FF0000"/>
                </a:solidFill>
              </a:rPr>
              <a:t>Psalm 3:1,2  “O LORD, how many are my foes! Many are rising against me; many are saying of my soul,  there is no salvation for him in God.”</a:t>
            </a:r>
          </a:p>
          <a:p>
            <a:r>
              <a:rPr lang="en-US" sz="2800" dirty="0">
                <a:solidFill>
                  <a:srgbClr val="FF0000"/>
                </a:solidFill>
              </a:rPr>
              <a:t>Psalm 109:26  “Help me, O LORD my God!  Save me according to your steadfast love!”</a:t>
            </a:r>
          </a:p>
          <a:p>
            <a:r>
              <a:rPr lang="en-US" sz="2800" dirty="0">
                <a:solidFill>
                  <a:schemeClr val="accent1">
                    <a:lumMod val="50000"/>
                  </a:schemeClr>
                </a:solidFill>
              </a:rPr>
              <a:t>Genesis 15:1  “Fear not, Abram, I am your shield;”</a:t>
            </a:r>
          </a:p>
          <a:p>
            <a:r>
              <a:rPr lang="en-US" sz="2800" dirty="0">
                <a:solidFill>
                  <a:schemeClr val="accent1">
                    <a:lumMod val="50000"/>
                  </a:schemeClr>
                </a:solidFill>
              </a:rPr>
              <a:t>Exodus 14:13  “Fear not, stand firm, and see the salvation of the LORD.”</a:t>
            </a:r>
          </a:p>
          <a:p>
            <a:r>
              <a:rPr lang="en-US" sz="2800" dirty="0">
                <a:solidFill>
                  <a:schemeClr val="accent1">
                    <a:lumMod val="50000"/>
                  </a:schemeClr>
                </a:solidFill>
              </a:rPr>
              <a:t>Luke 12:32 “Fear not, little flock, for it is your Father's good pleasure to give you the kingdom.”</a:t>
            </a:r>
          </a:p>
          <a:p>
            <a:r>
              <a:rPr lang="en-US" sz="2800" dirty="0">
                <a:solidFill>
                  <a:schemeClr val="accent1">
                    <a:lumMod val="50000"/>
                  </a:schemeClr>
                </a:solidFill>
              </a:rPr>
              <a:t>Revelation 1:17 “Fear not, I am the first and the last,”</a:t>
            </a:r>
          </a:p>
        </p:txBody>
      </p:sp>
      <p:cxnSp>
        <p:nvCxnSpPr>
          <p:cNvPr id="5" name="Straight Connector 4"/>
          <p:cNvCxnSpPr/>
          <p:nvPr/>
        </p:nvCxnSpPr>
        <p:spPr>
          <a:xfrm>
            <a:off x="228600" y="3581400"/>
            <a:ext cx="8534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74847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879"/>
            <a:ext cx="8229600" cy="685800"/>
          </a:xfrm>
        </p:spPr>
        <p:txBody>
          <a:bodyPr>
            <a:normAutofit fontScale="90000"/>
          </a:bodyPr>
          <a:lstStyle/>
          <a:p>
            <a:r>
              <a:rPr lang="en-US" b="1" u="sng" dirty="0"/>
              <a:t>A lesson about faith and fear</a:t>
            </a:r>
          </a:p>
        </p:txBody>
      </p:sp>
      <p:sp>
        <p:nvSpPr>
          <p:cNvPr id="3" name="Content Placeholder 2"/>
          <p:cNvSpPr>
            <a:spLocks noGrp="1"/>
          </p:cNvSpPr>
          <p:nvPr>
            <p:ph idx="1"/>
          </p:nvPr>
        </p:nvSpPr>
        <p:spPr>
          <a:xfrm>
            <a:off x="88005" y="762000"/>
            <a:ext cx="8991600" cy="5867400"/>
          </a:xfrm>
        </p:spPr>
        <p:txBody>
          <a:bodyPr>
            <a:normAutofit/>
          </a:bodyPr>
          <a:lstStyle/>
          <a:p>
            <a:r>
              <a:rPr lang="en-US" sz="2800" dirty="0"/>
              <a:t>Mark 4:35-38   The Situation</a:t>
            </a:r>
          </a:p>
          <a:p>
            <a:pPr marL="0" indent="0">
              <a:buNone/>
            </a:pPr>
            <a:r>
              <a:rPr lang="en-US" sz="2400" dirty="0"/>
              <a:t>“That day when evening came, Jesus said to his disciples, “Let us go over to the other side.” There were also other boats with him.  A furious storm came up, and the waves broke over the boat, so that it was nearly sunken.  Jesus was in the stern, sleeping on a cushion. The disciples woke him and said to him, “Teacher, don’t you care if we drown?”</a:t>
            </a:r>
          </a:p>
          <a:p>
            <a:r>
              <a:rPr lang="en-US" sz="2800" dirty="0"/>
              <a:t>Mark 4:39-40   The Solution</a:t>
            </a:r>
          </a:p>
          <a:p>
            <a:pPr marL="0" indent="0">
              <a:buNone/>
            </a:pPr>
            <a:r>
              <a:rPr lang="en-US" sz="2400" dirty="0"/>
              <a:t>“He got up, commanded the wind and said to the waves, ‘Quiet! Be still!’ Then the wind died down and it was completely calm. He said to his disciples, ‘Why are you so afraid? Do you still have no faith?’” </a:t>
            </a:r>
          </a:p>
          <a:p>
            <a:r>
              <a:rPr lang="en-US" sz="2800" dirty="0"/>
              <a:t>Mark 4:41   The Response</a:t>
            </a:r>
          </a:p>
          <a:p>
            <a:pPr marL="0" indent="0">
              <a:buNone/>
            </a:pPr>
            <a:r>
              <a:rPr lang="en-US" sz="2400" dirty="0"/>
              <a:t>“They were terrified and asked each other, ‘Who is this? Even the wind and the waves obey him!’”</a:t>
            </a:r>
          </a:p>
          <a:p>
            <a:endParaRPr lang="en-US" dirty="0"/>
          </a:p>
        </p:txBody>
      </p:sp>
    </p:spTree>
    <p:extLst>
      <p:ext uri="{BB962C8B-B14F-4D97-AF65-F5344CB8AC3E}">
        <p14:creationId xmlns:p14="http://schemas.microsoft.com/office/powerpoint/2010/main" val="431011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758"/>
            <a:ext cx="8229600" cy="762000"/>
          </a:xfrm>
        </p:spPr>
        <p:txBody>
          <a:bodyPr>
            <a:normAutofit/>
          </a:bodyPr>
          <a:lstStyle/>
          <a:p>
            <a:r>
              <a:rPr lang="en-US" sz="4000" b="1" u="sng" dirty="0"/>
              <a:t>A lesson about faith and fear</a:t>
            </a:r>
          </a:p>
        </p:txBody>
      </p:sp>
      <p:sp>
        <p:nvSpPr>
          <p:cNvPr id="3" name="Content Placeholder 2"/>
          <p:cNvSpPr>
            <a:spLocks noGrp="1"/>
          </p:cNvSpPr>
          <p:nvPr>
            <p:ph idx="1"/>
          </p:nvPr>
        </p:nvSpPr>
        <p:spPr>
          <a:xfrm>
            <a:off x="88005" y="762000"/>
            <a:ext cx="8991600" cy="5943600"/>
          </a:xfrm>
        </p:spPr>
        <p:txBody>
          <a:bodyPr>
            <a:normAutofit fontScale="85000" lnSpcReduction="20000"/>
          </a:bodyPr>
          <a:lstStyle/>
          <a:p>
            <a:pPr>
              <a:spcBef>
                <a:spcPts val="0"/>
              </a:spcBef>
              <a:spcAft>
                <a:spcPts val="1800"/>
              </a:spcAft>
            </a:pPr>
            <a:r>
              <a:rPr lang="en-US" b="1" dirty="0"/>
              <a:t>Mark 4:35-40   Some thoughts</a:t>
            </a:r>
          </a:p>
          <a:p>
            <a:pPr lvl="1">
              <a:spcBef>
                <a:spcPts val="0"/>
              </a:spcBef>
              <a:spcAft>
                <a:spcPts val="1800"/>
              </a:spcAft>
            </a:pPr>
            <a:r>
              <a:rPr lang="en-US" dirty="0"/>
              <a:t>vs.35-37  A furious storm</a:t>
            </a:r>
          </a:p>
          <a:p>
            <a:pPr lvl="1">
              <a:spcBef>
                <a:spcPts val="0"/>
              </a:spcBef>
              <a:spcAft>
                <a:spcPts val="1800"/>
              </a:spcAft>
            </a:pPr>
            <a:r>
              <a:rPr lang="en-US" dirty="0"/>
              <a:t>vs.38  Expectation of death</a:t>
            </a:r>
          </a:p>
          <a:p>
            <a:pPr lvl="1">
              <a:spcBef>
                <a:spcPts val="0"/>
              </a:spcBef>
              <a:spcAft>
                <a:spcPts val="1800"/>
              </a:spcAft>
            </a:pPr>
            <a:r>
              <a:rPr lang="en-US" dirty="0"/>
              <a:t>vs.39-40  Why are you afraid?  Where is your faith?</a:t>
            </a:r>
          </a:p>
          <a:p>
            <a:pPr lvl="1">
              <a:spcBef>
                <a:spcPts val="0"/>
              </a:spcBef>
              <a:spcAft>
                <a:spcPts val="1800"/>
              </a:spcAft>
            </a:pPr>
            <a:r>
              <a:rPr lang="en-US" dirty="0"/>
              <a:t>vs.41  The second fear overwhelmed the first fear</a:t>
            </a:r>
          </a:p>
          <a:p>
            <a:pPr>
              <a:spcBef>
                <a:spcPts val="0"/>
              </a:spcBef>
              <a:spcAft>
                <a:spcPts val="1800"/>
              </a:spcAft>
            </a:pPr>
            <a:r>
              <a:rPr lang="en-US" b="1" dirty="0"/>
              <a:t>Isaiah 8:11-12  </a:t>
            </a:r>
            <a:r>
              <a:rPr lang="en-US" dirty="0"/>
              <a:t>When non-believers face bad things, their fear can overwhelm them with dread.  Don’t be like them!</a:t>
            </a:r>
          </a:p>
          <a:p>
            <a:pPr>
              <a:spcBef>
                <a:spcPts val="0"/>
              </a:spcBef>
              <a:spcAft>
                <a:spcPts val="1800"/>
              </a:spcAft>
            </a:pPr>
            <a:r>
              <a:rPr lang="en-US" b="1" dirty="0"/>
              <a:t>Isaiah 8:13  </a:t>
            </a:r>
            <a:r>
              <a:rPr lang="en-US" dirty="0"/>
              <a:t>We are children of the LORD of all.  He should be “our fear.” Since the greater fear overcomes the lesser fear, every fear of this world becomes small compared to His powerful glory! </a:t>
            </a:r>
          </a:p>
          <a:p>
            <a:pPr>
              <a:spcBef>
                <a:spcPts val="0"/>
              </a:spcBef>
              <a:spcAft>
                <a:spcPts val="1800"/>
              </a:spcAft>
            </a:pPr>
            <a:r>
              <a:rPr lang="en-US" b="1" dirty="0"/>
              <a:t>Proverbs 9:10  </a:t>
            </a:r>
            <a:r>
              <a:rPr lang="en-US" dirty="0"/>
              <a:t>Fear will not control us if we </a:t>
            </a:r>
            <a:r>
              <a:rPr lang="en-US" u="sng" dirty="0"/>
              <a:t>trust the One</a:t>
            </a:r>
            <a:r>
              <a:rPr lang="en-US" dirty="0"/>
              <a:t> who is more powerful than everything!</a:t>
            </a:r>
          </a:p>
        </p:txBody>
      </p:sp>
    </p:spTree>
    <p:extLst>
      <p:ext uri="{BB962C8B-B14F-4D97-AF65-F5344CB8AC3E}">
        <p14:creationId xmlns:p14="http://schemas.microsoft.com/office/powerpoint/2010/main" val="3014553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left)">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left)">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descr="166 Boy Shooting Slingshot Stock Photos - Free &amp; Royalty-Free Stock Photos  from Dreamstime">
            <a:extLst>
              <a:ext uri="{FF2B5EF4-FFF2-40B4-BE49-F238E27FC236}">
                <a16:creationId xmlns:a16="http://schemas.microsoft.com/office/drawing/2014/main" id="{026F23F4-591E-DBCB-052F-396FD5AF2C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1151479"/>
            <a:ext cx="5715000" cy="385762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3C2D963-2DDE-3CBA-8160-42B11C727ECE}"/>
              </a:ext>
            </a:extLst>
          </p:cNvPr>
          <p:cNvSpPr txBox="1"/>
          <p:nvPr/>
        </p:nvSpPr>
        <p:spPr>
          <a:xfrm>
            <a:off x="3650682" y="3025044"/>
            <a:ext cx="3214240" cy="830997"/>
          </a:xfrm>
          <a:prstGeom prst="rect">
            <a:avLst/>
          </a:prstGeom>
          <a:solidFill>
            <a:schemeClr val="bg1"/>
          </a:solidFill>
        </p:spPr>
        <p:txBody>
          <a:bodyPr wrap="square" rtlCol="0">
            <a:spAutoFit/>
          </a:bodyPr>
          <a:lstStyle/>
          <a:p>
            <a:r>
              <a:rPr lang="en-US" sz="2400" dirty="0"/>
              <a:t>I am afraid when I see this guy aiming at me!</a:t>
            </a:r>
          </a:p>
        </p:txBody>
      </p:sp>
      <p:pic>
        <p:nvPicPr>
          <p:cNvPr id="1026" name="Picture 2" descr="The Blogs: The escalation towards a nuclear outcome in the Middle East is  unfolding | Celeo Ramirez | The Times of Israel">
            <a:extLst>
              <a:ext uri="{FF2B5EF4-FFF2-40B4-BE49-F238E27FC236}">
                <a16:creationId xmlns:a16="http://schemas.microsoft.com/office/drawing/2014/main" id="{82B4838E-039F-EBFB-F841-230C5D6C72E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3600" y="857249"/>
            <a:ext cx="7048500" cy="599164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5A406990-42D6-01CC-E6C3-7B38F9EBDA2A}"/>
              </a:ext>
            </a:extLst>
          </p:cNvPr>
          <p:cNvSpPr txBox="1"/>
          <p:nvPr/>
        </p:nvSpPr>
        <p:spPr>
          <a:xfrm>
            <a:off x="342900" y="1657350"/>
            <a:ext cx="2971800" cy="1384995"/>
          </a:xfrm>
          <a:prstGeom prst="rect">
            <a:avLst/>
          </a:prstGeom>
          <a:solidFill>
            <a:schemeClr val="bg1"/>
          </a:solidFill>
        </p:spPr>
        <p:txBody>
          <a:bodyPr wrap="square" rtlCol="0">
            <a:spAutoFit/>
          </a:bodyPr>
          <a:lstStyle/>
          <a:p>
            <a:r>
              <a:rPr lang="en-US" sz="2100" dirty="0"/>
              <a:t>But if my house starts shaking and I look out the window and see this…</a:t>
            </a:r>
          </a:p>
        </p:txBody>
      </p:sp>
      <p:sp>
        <p:nvSpPr>
          <p:cNvPr id="6" name="TextBox 5">
            <a:extLst>
              <a:ext uri="{FF2B5EF4-FFF2-40B4-BE49-F238E27FC236}">
                <a16:creationId xmlns:a16="http://schemas.microsoft.com/office/drawing/2014/main" id="{E5BE61FF-0E26-89E8-DF65-5A47C0944728}"/>
              </a:ext>
            </a:extLst>
          </p:cNvPr>
          <p:cNvSpPr txBox="1"/>
          <p:nvPr/>
        </p:nvSpPr>
        <p:spPr>
          <a:xfrm>
            <a:off x="339810" y="3550595"/>
            <a:ext cx="3310872" cy="1061829"/>
          </a:xfrm>
          <a:prstGeom prst="rect">
            <a:avLst/>
          </a:prstGeom>
          <a:solidFill>
            <a:schemeClr val="bg1"/>
          </a:solidFill>
        </p:spPr>
        <p:txBody>
          <a:bodyPr wrap="square" rtlCol="0">
            <a:spAutoFit/>
          </a:bodyPr>
          <a:lstStyle/>
          <a:p>
            <a:r>
              <a:rPr lang="en-US" sz="2100" dirty="0"/>
              <a:t>…the first fear fades away when faced with </a:t>
            </a:r>
            <a:r>
              <a:rPr lang="en-US" sz="2100" b="1" dirty="0"/>
              <a:t>the greater fear!</a:t>
            </a:r>
          </a:p>
        </p:txBody>
      </p:sp>
    </p:spTree>
    <p:extLst>
      <p:ext uri="{BB962C8B-B14F-4D97-AF65-F5344CB8AC3E}">
        <p14:creationId xmlns:p14="http://schemas.microsoft.com/office/powerpoint/2010/main" val="3027915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500"/>
                                        <p:tgtEl>
                                          <p:spTgt spid="102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right)">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958" y="76200"/>
            <a:ext cx="8915400" cy="944562"/>
          </a:xfrm>
        </p:spPr>
        <p:txBody>
          <a:bodyPr>
            <a:normAutofit fontScale="90000"/>
          </a:bodyPr>
          <a:lstStyle/>
          <a:p>
            <a:r>
              <a:rPr lang="en-US" u="sng" dirty="0"/>
              <a:t>Another Lesson about Faith and Fear </a:t>
            </a:r>
            <a:r>
              <a:rPr lang="en-US" sz="4000" dirty="0"/>
              <a:t>(Matthew 14)</a:t>
            </a:r>
            <a:endParaRPr lang="en-US" dirty="0"/>
          </a:p>
        </p:txBody>
      </p:sp>
      <p:sp>
        <p:nvSpPr>
          <p:cNvPr id="3" name="Content Placeholder 2"/>
          <p:cNvSpPr>
            <a:spLocks noGrp="1"/>
          </p:cNvSpPr>
          <p:nvPr>
            <p:ph idx="1"/>
          </p:nvPr>
        </p:nvSpPr>
        <p:spPr>
          <a:xfrm>
            <a:off x="152400" y="1066800"/>
            <a:ext cx="8839200" cy="5562600"/>
          </a:xfrm>
        </p:spPr>
        <p:txBody>
          <a:bodyPr>
            <a:normAutofit/>
          </a:bodyPr>
          <a:lstStyle/>
          <a:p>
            <a:pPr marL="0" lvl="1" indent="0">
              <a:buNone/>
            </a:pPr>
            <a:r>
              <a:rPr lang="en-US" b="1" dirty="0"/>
              <a:t>v.22-24  </a:t>
            </a:r>
            <a:r>
              <a:rPr lang="en-US" dirty="0"/>
              <a:t>“Immediately he made the disciples get into the boat and go before him to the other side, while he dismissed the crowds. And after he had dismissed the crowds, he went up on the mountain by himself to pray. When evening came, he was there alone, but the boat by this time was a long way from the land, beaten by the waves, for the wind was against them.”</a:t>
            </a:r>
          </a:p>
          <a:p>
            <a:pPr marL="0" lvl="1" indent="0">
              <a:buNone/>
            </a:pPr>
            <a:r>
              <a:rPr lang="en-US" b="1" dirty="0"/>
              <a:t>v.25-27  </a:t>
            </a:r>
            <a:r>
              <a:rPr lang="en-US" dirty="0"/>
              <a:t>“And in the fourth watch of the night he came to them, walking on the sea. But when the disciples saw him walking on the sea, they were terrified, and said, ‘It is a ghost!’ and they cried out in fear. But immediately Jesus spoke to them, saying, ‘Take heart; it is I. Do not be afraid.’” </a:t>
            </a:r>
          </a:p>
          <a:p>
            <a:pPr marL="0"/>
            <a:endParaRPr lang="en-US" dirty="0"/>
          </a:p>
          <a:p>
            <a:pPr marL="0"/>
            <a:endParaRPr lang="en-US" dirty="0"/>
          </a:p>
        </p:txBody>
      </p:sp>
    </p:spTree>
    <p:extLst>
      <p:ext uri="{BB962C8B-B14F-4D97-AF65-F5344CB8AC3E}">
        <p14:creationId xmlns:p14="http://schemas.microsoft.com/office/powerpoint/2010/main" val="1047796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55E98C-BEA3-04D2-037D-3FEB98D060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58FB67-F0A0-ACED-9923-52B4FE7E0EB3}"/>
              </a:ext>
            </a:extLst>
          </p:cNvPr>
          <p:cNvSpPr>
            <a:spLocks noGrp="1"/>
          </p:cNvSpPr>
          <p:nvPr>
            <p:ph type="title"/>
          </p:nvPr>
        </p:nvSpPr>
        <p:spPr>
          <a:xfrm>
            <a:off x="101958" y="76200"/>
            <a:ext cx="8915400" cy="944562"/>
          </a:xfrm>
        </p:spPr>
        <p:txBody>
          <a:bodyPr>
            <a:normAutofit fontScale="90000"/>
          </a:bodyPr>
          <a:lstStyle/>
          <a:p>
            <a:r>
              <a:rPr lang="en-US" u="sng" dirty="0"/>
              <a:t>Another Lesson about Faith and Fear </a:t>
            </a:r>
            <a:r>
              <a:rPr lang="en-US" sz="4000" dirty="0"/>
              <a:t>(Matthew 14)</a:t>
            </a:r>
            <a:endParaRPr lang="en-US" dirty="0"/>
          </a:p>
        </p:txBody>
      </p:sp>
      <p:sp>
        <p:nvSpPr>
          <p:cNvPr id="3" name="Content Placeholder 2">
            <a:extLst>
              <a:ext uri="{FF2B5EF4-FFF2-40B4-BE49-F238E27FC236}">
                <a16:creationId xmlns:a16="http://schemas.microsoft.com/office/drawing/2014/main" id="{287015D1-E9FE-2AB8-45FF-B218F34CA31D}"/>
              </a:ext>
            </a:extLst>
          </p:cNvPr>
          <p:cNvSpPr>
            <a:spLocks noGrp="1"/>
          </p:cNvSpPr>
          <p:nvPr>
            <p:ph idx="1"/>
          </p:nvPr>
        </p:nvSpPr>
        <p:spPr>
          <a:xfrm>
            <a:off x="152400" y="1066800"/>
            <a:ext cx="8839200" cy="5562600"/>
          </a:xfrm>
        </p:spPr>
        <p:txBody>
          <a:bodyPr>
            <a:normAutofit/>
          </a:bodyPr>
          <a:lstStyle/>
          <a:p>
            <a:pPr marL="0" lvl="1" indent="0">
              <a:buNone/>
            </a:pPr>
            <a:r>
              <a:rPr lang="en-US" b="1" dirty="0"/>
              <a:t>v.28-29  </a:t>
            </a:r>
            <a:r>
              <a:rPr lang="en-US" dirty="0"/>
              <a:t>“And Peter answered him, ‘Lord, if it is you, command me to come to you on the water.’ He said, ‘Come.’  So Peter got out of the boat and walked on the water and came to Jesus..”</a:t>
            </a:r>
          </a:p>
          <a:p>
            <a:pPr marL="0" lvl="1" indent="0">
              <a:buNone/>
            </a:pPr>
            <a:r>
              <a:rPr lang="en-US" b="1" dirty="0"/>
              <a:t>v.30-31  </a:t>
            </a:r>
            <a:r>
              <a:rPr lang="en-US" dirty="0"/>
              <a:t>“But when he saw the wind, he was afraid, and beginning to sink he cried out, ‘Lord, save me.’ Jesus immediately reached out his hand and took hold of him, saying to him, ‘O you of little faith, why did you doubt?’”</a:t>
            </a:r>
          </a:p>
          <a:p>
            <a:pPr marL="0" lvl="1" indent="0">
              <a:buNone/>
            </a:pPr>
            <a:r>
              <a:rPr lang="en-US" b="1" dirty="0"/>
              <a:t>v.32-33  </a:t>
            </a:r>
            <a:r>
              <a:rPr lang="en-US" dirty="0"/>
              <a:t>“And when they got into the boat, the wind ceased.  And those in the boat worshiped him, saying, ‘Truly you are the Son of God.’”</a:t>
            </a:r>
          </a:p>
          <a:p>
            <a:pPr marL="0"/>
            <a:endParaRPr lang="en-US" dirty="0"/>
          </a:p>
        </p:txBody>
      </p:sp>
    </p:spTree>
    <p:extLst>
      <p:ext uri="{BB962C8B-B14F-4D97-AF65-F5344CB8AC3E}">
        <p14:creationId xmlns:p14="http://schemas.microsoft.com/office/powerpoint/2010/main" val="3554652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7CCF39-491B-48D3-2A7D-400A02B073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406353-E120-4451-D1A3-6732EEF69178}"/>
              </a:ext>
            </a:extLst>
          </p:cNvPr>
          <p:cNvSpPr>
            <a:spLocks noGrp="1"/>
          </p:cNvSpPr>
          <p:nvPr>
            <p:ph type="title"/>
          </p:nvPr>
        </p:nvSpPr>
        <p:spPr>
          <a:xfrm>
            <a:off x="101958" y="-106362"/>
            <a:ext cx="8915400" cy="944562"/>
          </a:xfrm>
        </p:spPr>
        <p:txBody>
          <a:bodyPr>
            <a:normAutofit/>
          </a:bodyPr>
          <a:lstStyle/>
          <a:p>
            <a:r>
              <a:rPr lang="en-US" u="sng" dirty="0"/>
              <a:t>Peace and Presence of God</a:t>
            </a:r>
          </a:p>
        </p:txBody>
      </p:sp>
      <p:sp>
        <p:nvSpPr>
          <p:cNvPr id="3" name="Content Placeholder 2">
            <a:extLst>
              <a:ext uri="{FF2B5EF4-FFF2-40B4-BE49-F238E27FC236}">
                <a16:creationId xmlns:a16="http://schemas.microsoft.com/office/drawing/2014/main" id="{D644F657-A478-FD2D-E0B2-F63C4C181D64}"/>
              </a:ext>
            </a:extLst>
          </p:cNvPr>
          <p:cNvSpPr>
            <a:spLocks noGrp="1"/>
          </p:cNvSpPr>
          <p:nvPr>
            <p:ph idx="1"/>
          </p:nvPr>
        </p:nvSpPr>
        <p:spPr>
          <a:xfrm>
            <a:off x="152400" y="1066800"/>
            <a:ext cx="8839200" cy="5943600"/>
          </a:xfrm>
        </p:spPr>
        <p:txBody>
          <a:bodyPr>
            <a:normAutofit/>
          </a:bodyPr>
          <a:lstStyle/>
          <a:p>
            <a:pPr>
              <a:spcBef>
                <a:spcPts val="0"/>
              </a:spcBef>
              <a:spcAft>
                <a:spcPts val="1200"/>
              </a:spcAft>
            </a:pPr>
            <a:r>
              <a:rPr lang="en-US" b="1" dirty="0"/>
              <a:t>Isaiah 26:3,4  </a:t>
            </a:r>
            <a:r>
              <a:rPr lang="en-US" dirty="0"/>
              <a:t>Perfect Peace is possible when </a:t>
            </a:r>
            <a:r>
              <a:rPr lang="en-US" u="sng" dirty="0"/>
              <a:t>our mind is on Him</a:t>
            </a:r>
          </a:p>
          <a:p>
            <a:pPr>
              <a:spcBef>
                <a:spcPts val="0"/>
              </a:spcBef>
              <a:spcAft>
                <a:spcPts val="1200"/>
              </a:spcAft>
            </a:pPr>
            <a:r>
              <a:rPr lang="en-US" b="1" dirty="0"/>
              <a:t>Isaiah 41:10</a:t>
            </a:r>
            <a:r>
              <a:rPr lang="en-US" dirty="0"/>
              <a:t>  Who is guiding everything here?</a:t>
            </a:r>
          </a:p>
          <a:p>
            <a:pPr>
              <a:spcBef>
                <a:spcPts val="0"/>
              </a:spcBef>
              <a:spcAft>
                <a:spcPts val="1200"/>
              </a:spcAft>
            </a:pPr>
            <a:r>
              <a:rPr lang="en-US" b="1" dirty="0"/>
              <a:t>Psalm 23:4  </a:t>
            </a:r>
            <a:r>
              <a:rPr lang="en-US" dirty="0"/>
              <a:t>Even in the darkest place, “I will fear no evil, for </a:t>
            </a:r>
            <a:r>
              <a:rPr lang="en-US" u="sng" dirty="0"/>
              <a:t>you are with me</a:t>
            </a:r>
            <a:r>
              <a:rPr lang="en-US" dirty="0"/>
              <a:t>;” </a:t>
            </a:r>
          </a:p>
          <a:p>
            <a:pPr>
              <a:spcBef>
                <a:spcPts val="0"/>
              </a:spcBef>
              <a:spcAft>
                <a:spcPts val="1200"/>
              </a:spcAft>
            </a:pPr>
            <a:r>
              <a:rPr lang="en-US" b="1" dirty="0"/>
              <a:t>Psalm 23:5  </a:t>
            </a:r>
            <a:r>
              <a:rPr lang="en-US" dirty="0"/>
              <a:t>Even in the presence of our enemies, He provides for us and blesses us. </a:t>
            </a:r>
          </a:p>
          <a:p>
            <a:pPr>
              <a:spcBef>
                <a:spcPts val="0"/>
              </a:spcBef>
              <a:spcAft>
                <a:spcPts val="1200"/>
              </a:spcAft>
            </a:pPr>
            <a:r>
              <a:rPr lang="en-US" b="1" dirty="0"/>
              <a:t>1 Peter 5:7</a:t>
            </a:r>
            <a:r>
              <a:rPr lang="en-US" dirty="0"/>
              <a:t>  He cares for you, so give Him your cares</a:t>
            </a:r>
          </a:p>
        </p:txBody>
      </p:sp>
    </p:spTree>
    <p:extLst>
      <p:ext uri="{BB962C8B-B14F-4D97-AF65-F5344CB8AC3E}">
        <p14:creationId xmlns:p14="http://schemas.microsoft.com/office/powerpoint/2010/main" val="111130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958" y="-106362"/>
            <a:ext cx="8915400" cy="944562"/>
          </a:xfrm>
        </p:spPr>
        <p:txBody>
          <a:bodyPr>
            <a:normAutofit/>
          </a:bodyPr>
          <a:lstStyle/>
          <a:p>
            <a:r>
              <a:rPr lang="en-US" u="sng" dirty="0"/>
              <a:t>Peace and Presence of God</a:t>
            </a:r>
          </a:p>
        </p:txBody>
      </p:sp>
      <p:sp>
        <p:nvSpPr>
          <p:cNvPr id="3" name="Content Placeholder 2"/>
          <p:cNvSpPr>
            <a:spLocks noGrp="1"/>
          </p:cNvSpPr>
          <p:nvPr>
            <p:ph idx="1"/>
          </p:nvPr>
        </p:nvSpPr>
        <p:spPr>
          <a:xfrm>
            <a:off x="152400" y="838200"/>
            <a:ext cx="8839200" cy="5943600"/>
          </a:xfrm>
        </p:spPr>
        <p:txBody>
          <a:bodyPr>
            <a:normAutofit/>
          </a:bodyPr>
          <a:lstStyle/>
          <a:p>
            <a:pPr>
              <a:spcBef>
                <a:spcPts val="0"/>
              </a:spcBef>
              <a:spcAft>
                <a:spcPts val="1200"/>
              </a:spcAft>
            </a:pPr>
            <a:r>
              <a:rPr lang="en-US" b="1" dirty="0"/>
              <a:t>Matthew 10:28-31  </a:t>
            </a:r>
            <a:r>
              <a:rPr lang="en-US" dirty="0"/>
              <a:t>Don’t be afraid of physical things – your eternal soul is infinitely more valuable.  Trust the God who </a:t>
            </a:r>
            <a:r>
              <a:rPr lang="en-US" b="1" dirty="0"/>
              <a:t>eternally loves </a:t>
            </a:r>
            <a:r>
              <a:rPr lang="en-US" dirty="0"/>
              <a:t>His children (Rom 8:31-39).</a:t>
            </a:r>
          </a:p>
          <a:p>
            <a:pPr>
              <a:spcBef>
                <a:spcPts val="0"/>
              </a:spcBef>
              <a:spcAft>
                <a:spcPts val="1200"/>
              </a:spcAft>
            </a:pPr>
            <a:r>
              <a:rPr lang="en-US" dirty="0"/>
              <a:t>Matthew 28:16-20  Our doubts and fears can be erased by faith in </a:t>
            </a:r>
            <a:r>
              <a:rPr lang="en-US" b="1" dirty="0"/>
              <a:t>the One </a:t>
            </a:r>
            <a:r>
              <a:rPr lang="en-US" dirty="0"/>
              <a:t>who has </a:t>
            </a:r>
            <a:r>
              <a:rPr lang="en-US" b="1" dirty="0"/>
              <a:t>all authority</a:t>
            </a:r>
            <a:r>
              <a:rPr lang="en-US" dirty="0"/>
              <a:t>!</a:t>
            </a:r>
          </a:p>
          <a:p>
            <a:pPr>
              <a:spcBef>
                <a:spcPts val="0"/>
              </a:spcBef>
              <a:spcAft>
                <a:spcPts val="1200"/>
              </a:spcAft>
            </a:pPr>
            <a:r>
              <a:rPr lang="en-US" b="1" dirty="0"/>
              <a:t>Philippians 4:6,7  </a:t>
            </a:r>
            <a:r>
              <a:rPr lang="en-US" dirty="0"/>
              <a:t>Pray about everything </a:t>
            </a:r>
            <a:r>
              <a:rPr lang="en-US" b="1" dirty="0"/>
              <a:t>with thanksgiving</a:t>
            </a:r>
            <a:r>
              <a:rPr lang="en-US" dirty="0"/>
              <a:t> – you can have the peace of God</a:t>
            </a:r>
          </a:p>
          <a:p>
            <a:pPr>
              <a:spcBef>
                <a:spcPts val="0"/>
              </a:spcBef>
              <a:spcAft>
                <a:spcPts val="1200"/>
              </a:spcAft>
            </a:pPr>
            <a:r>
              <a:rPr lang="en-US" b="1" dirty="0"/>
              <a:t>Hebrews 2:14,15  </a:t>
            </a:r>
            <a:r>
              <a:rPr lang="en-US" dirty="0"/>
              <a:t>Our greatest fear is conquered</a:t>
            </a:r>
          </a:p>
        </p:txBody>
      </p:sp>
    </p:spTree>
    <p:extLst>
      <p:ext uri="{BB962C8B-B14F-4D97-AF65-F5344CB8AC3E}">
        <p14:creationId xmlns:p14="http://schemas.microsoft.com/office/powerpoint/2010/main" val="3170807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958" y="-106362"/>
            <a:ext cx="8915400" cy="944562"/>
          </a:xfrm>
        </p:spPr>
        <p:txBody>
          <a:bodyPr>
            <a:normAutofit/>
          </a:bodyPr>
          <a:lstStyle/>
          <a:p>
            <a:r>
              <a:rPr lang="en-US" u="sng" dirty="0"/>
              <a:t>Some Sayings About Fear</a:t>
            </a:r>
          </a:p>
        </p:txBody>
      </p:sp>
      <p:sp>
        <p:nvSpPr>
          <p:cNvPr id="3" name="Content Placeholder 2"/>
          <p:cNvSpPr>
            <a:spLocks noGrp="1"/>
          </p:cNvSpPr>
          <p:nvPr>
            <p:ph idx="1"/>
          </p:nvPr>
        </p:nvSpPr>
        <p:spPr>
          <a:xfrm>
            <a:off x="152400" y="838200"/>
            <a:ext cx="8382000" cy="5943600"/>
          </a:xfrm>
        </p:spPr>
        <p:txBody>
          <a:bodyPr>
            <a:normAutofit/>
          </a:bodyPr>
          <a:lstStyle/>
          <a:p>
            <a:pPr>
              <a:spcBef>
                <a:spcPts val="0"/>
              </a:spcBef>
              <a:spcAft>
                <a:spcPts val="1800"/>
              </a:spcAft>
            </a:pPr>
            <a:r>
              <a:rPr lang="en-US" dirty="0"/>
              <a:t>If you look around, you'll be distressed.                   If you look within, you'll be depressed.                   If you look above, you'll be at rest.</a:t>
            </a:r>
          </a:p>
          <a:p>
            <a:pPr>
              <a:spcBef>
                <a:spcPts val="0"/>
              </a:spcBef>
              <a:spcAft>
                <a:spcPts val="1800"/>
              </a:spcAft>
            </a:pPr>
            <a:r>
              <a:rPr lang="en-US" dirty="0"/>
              <a:t>If we’re not overwhelmed by God’s character, we’ll be overcome by fear.</a:t>
            </a:r>
          </a:p>
          <a:p>
            <a:pPr>
              <a:spcBef>
                <a:spcPts val="0"/>
              </a:spcBef>
              <a:spcAft>
                <a:spcPts val="1800"/>
              </a:spcAft>
            </a:pPr>
            <a:r>
              <a:rPr lang="en-US" dirty="0"/>
              <a:t>Peace is not the absence of trouble – it is the presence of God.</a:t>
            </a:r>
          </a:p>
          <a:p>
            <a:pPr>
              <a:spcBef>
                <a:spcPts val="0"/>
              </a:spcBef>
              <a:spcAft>
                <a:spcPts val="1800"/>
              </a:spcAft>
            </a:pPr>
            <a:r>
              <a:rPr lang="en-US" dirty="0"/>
              <a:t>Our greatest fear should not be of failure, but of succeeding at things in life that don't really matter.</a:t>
            </a:r>
          </a:p>
        </p:txBody>
      </p:sp>
    </p:spTree>
    <p:extLst>
      <p:ext uri="{BB962C8B-B14F-4D97-AF65-F5344CB8AC3E}">
        <p14:creationId xmlns:p14="http://schemas.microsoft.com/office/powerpoint/2010/main" val="448593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600</TotalTime>
  <Words>2681</Words>
  <Application>Microsoft Office PowerPoint</Application>
  <PresentationFormat>On-screen Show (4:3)</PresentationFormat>
  <Paragraphs>171</Paragraphs>
  <Slides>14</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Wingdings</vt:lpstr>
      <vt:lpstr>Office Theme</vt:lpstr>
      <vt:lpstr>Topical Studies</vt:lpstr>
      <vt:lpstr>Coping with Fear</vt:lpstr>
      <vt:lpstr>Fear and Anxiety What is the difference?</vt:lpstr>
      <vt:lpstr>Fear and Anxiety What is the difference?</vt:lpstr>
      <vt:lpstr>Different Ways People Deal with Emotions</vt:lpstr>
      <vt:lpstr>Express your emotions to God, but don’t let them control your life.</vt:lpstr>
      <vt:lpstr>A lesson about faith and fear</vt:lpstr>
      <vt:lpstr>A lesson about faith and fear</vt:lpstr>
      <vt:lpstr>PowerPoint Presentation</vt:lpstr>
      <vt:lpstr>Another Lesson about Faith and Fear (Matthew 14)</vt:lpstr>
      <vt:lpstr>Another Lesson about Faith and Fear (Matthew 14)</vt:lpstr>
      <vt:lpstr>Peace and Presence of God</vt:lpstr>
      <vt:lpstr>Peace and Presence of God</vt:lpstr>
      <vt:lpstr>Some Sayings About Fear</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Coping with Fear</dc:title>
  <dc:creator>Multiple Authors</dc:creator>
  <cp:lastModifiedBy>Mark Robnett</cp:lastModifiedBy>
  <cp:revision>29</cp:revision>
  <dcterms:created xsi:type="dcterms:W3CDTF">2020-03-05T01:27:33Z</dcterms:created>
  <dcterms:modified xsi:type="dcterms:W3CDTF">2026-04-29T13:14:49Z</dcterms:modified>
</cp:coreProperties>
</file>