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99" r:id="rId3"/>
    <p:sldId id="277" r:id="rId4"/>
    <p:sldId id="259" r:id="rId5"/>
    <p:sldId id="278" r:id="rId6"/>
    <p:sldId id="279" r:id="rId7"/>
    <p:sldId id="280" r:id="rId8"/>
    <p:sldId id="257" r:id="rId9"/>
    <p:sldId id="302" r:id="rId10"/>
    <p:sldId id="282" r:id="rId11"/>
    <p:sldId id="281" r:id="rId12"/>
    <p:sldId id="283" r:id="rId13"/>
    <p:sldId id="301" r:id="rId14"/>
    <p:sldId id="284" r:id="rId15"/>
    <p:sldId id="285" r:id="rId16"/>
    <p:sldId id="286" r:id="rId17"/>
    <p:sldId id="287" r:id="rId18"/>
    <p:sldId id="288" r:id="rId19"/>
    <p:sldId id="289" r:id="rId20"/>
    <p:sldId id="290" r:id="rId21"/>
    <p:sldId id="291" r:id="rId22"/>
    <p:sldId id="292" r:id="rId23"/>
    <p:sldId id="293" r:id="rId24"/>
    <p:sldId id="294" r:id="rId25"/>
    <p:sldId id="295" r:id="rId26"/>
    <p:sldId id="296" r:id="rId27"/>
    <p:sldId id="297"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360" autoAdjust="0"/>
  </p:normalViewPr>
  <p:slideViewPr>
    <p:cSldViewPr>
      <p:cViewPr varScale="1">
        <p:scale>
          <a:sx n="96" d="100"/>
          <a:sy n="96" d="100"/>
        </p:scale>
        <p:origin x="2034" y="90"/>
      </p:cViewPr>
      <p:guideLst>
        <p:guide orient="horz" pos="2160"/>
        <p:guide pos="2880"/>
      </p:guideLst>
    </p:cSldViewPr>
  </p:slideViewPr>
  <p:notesTextViewPr>
    <p:cViewPr>
      <p:scale>
        <a:sx n="176" d="100"/>
        <a:sy n="176"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AA43A1-4DF2-4BA6-9E2B-FEC4F0C09851}" type="datetimeFigureOut">
              <a:rPr lang="en-US" smtClean="0"/>
              <a:t>10/3/2026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19255C-F212-4CF0-BE4E-4D06E31894A1}" type="slidenum">
              <a:rPr lang="en-US" smtClean="0"/>
              <a:t>‹#›</a:t>
            </a:fld>
            <a:endParaRPr lang="en-US"/>
          </a:p>
        </p:txBody>
      </p:sp>
    </p:spTree>
    <p:extLst>
      <p:ext uri="{BB962C8B-B14F-4D97-AF65-F5344CB8AC3E}">
        <p14:creationId xmlns:p14="http://schemas.microsoft.com/office/powerpoint/2010/main" val="3406782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It’s quite clear that the major religions disagree about God.  So what do they say about the afterlife?</a:t>
            </a:r>
          </a:p>
        </p:txBody>
      </p:sp>
      <p:sp>
        <p:nvSpPr>
          <p:cNvPr id="4" name="Slide Number Placeholder 3"/>
          <p:cNvSpPr>
            <a:spLocks noGrp="1"/>
          </p:cNvSpPr>
          <p:nvPr>
            <p:ph type="sldNum" sz="quarter" idx="10"/>
          </p:nvPr>
        </p:nvSpPr>
        <p:spPr/>
        <p:txBody>
          <a:bodyPr/>
          <a:lstStyle/>
          <a:p>
            <a:fld id="{408EE2F0-686A-4CE9-933A-000DB5798FF3}" type="slidenum">
              <a:rPr lang="en-US" smtClean="0"/>
              <a:t>2</a:t>
            </a:fld>
            <a:endParaRPr lang="en-US"/>
          </a:p>
        </p:txBody>
      </p:sp>
    </p:spTree>
    <p:extLst>
      <p:ext uri="{BB962C8B-B14F-4D97-AF65-F5344CB8AC3E}">
        <p14:creationId xmlns:p14="http://schemas.microsoft.com/office/powerpoint/2010/main" val="3299980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talk about</a:t>
            </a:r>
            <a:r>
              <a:rPr lang="en-US" sz="1200" kern="1200" baseline="0" dirty="0">
                <a:solidFill>
                  <a:schemeClr val="tx1"/>
                </a:solidFill>
                <a:effectLst/>
                <a:latin typeface="+mn-lt"/>
                <a:ea typeface="+mn-ea"/>
                <a:cs typeface="+mn-cs"/>
              </a:rPr>
              <a:t> time all of the time (see, I just did it!).  But what is time, really…?</a:t>
            </a:r>
            <a:endParaRPr lang="en-US" dirty="0"/>
          </a:p>
        </p:txBody>
      </p:sp>
      <p:sp>
        <p:nvSpPr>
          <p:cNvPr id="4" name="Slide Number Placeholder 3"/>
          <p:cNvSpPr>
            <a:spLocks noGrp="1"/>
          </p:cNvSpPr>
          <p:nvPr>
            <p:ph type="sldNum" sz="quarter" idx="10"/>
          </p:nvPr>
        </p:nvSpPr>
        <p:spPr/>
        <p:txBody>
          <a:bodyPr/>
          <a:lstStyle/>
          <a:p>
            <a:fld id="{88253D58-6271-43D9-9913-47BCED4CA840}" type="slidenum">
              <a:rPr lang="en-US" smtClean="0"/>
              <a:t>4</a:t>
            </a:fld>
            <a:endParaRPr lang="en-US"/>
          </a:p>
        </p:txBody>
      </p:sp>
    </p:spTree>
    <p:extLst>
      <p:ext uri="{BB962C8B-B14F-4D97-AF65-F5344CB8AC3E}">
        <p14:creationId xmlns:p14="http://schemas.microsoft.com/office/powerpoint/2010/main" val="100264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introduction to his book “The God Particle,” the high energy physicist Dr. Leon Lederman says that “In the very beginning there was a void, a curious form of vacuum, a nothingness containing no space, no time, no matter, no light, no sound. … This story is about the beginning of the universe, and unfortunately, there are no data … none … zero.  If you read or hear something about the birth of the universe, someone is making it up.  We are in the realm of philosophy – only God knows what happened at the very beginning.”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Dr. Lederman’s comments are only partially true.  God is the one who knows what happened at the beginning, but He has written it down so that we also might know.  In fact, while every element of 4000 year old conventional wisdom indicated that the universe was eternally existent, the Bible said something very different (</a:t>
            </a:r>
            <a:r>
              <a:rPr lang="en-US" sz="1200" b="1" kern="1200" dirty="0">
                <a:solidFill>
                  <a:schemeClr val="tx1"/>
                </a:solidFill>
                <a:effectLst/>
                <a:latin typeface="+mn-lt"/>
                <a:ea typeface="+mn-ea"/>
                <a:cs typeface="+mn-cs"/>
              </a:rPr>
              <a:t>Genesis 1:1,2</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In the beginning</a:t>
            </a:r>
            <a:r>
              <a:rPr lang="en-US" sz="1200" kern="1200" dirty="0">
                <a:solidFill>
                  <a:schemeClr val="tx1"/>
                </a:solidFill>
                <a:effectLst/>
                <a:latin typeface="+mn-lt"/>
                <a:ea typeface="+mn-ea"/>
                <a:cs typeface="+mn-cs"/>
              </a:rPr>
              <a:t>, God created…”  Not only does it indicate that there was a beginning, but it also says that the universe was created.</a:t>
            </a:r>
          </a:p>
        </p:txBody>
      </p:sp>
      <p:sp>
        <p:nvSpPr>
          <p:cNvPr id="4" name="Slide Number Placeholder 3"/>
          <p:cNvSpPr>
            <a:spLocks noGrp="1"/>
          </p:cNvSpPr>
          <p:nvPr>
            <p:ph type="sldNum" sz="quarter" idx="10"/>
          </p:nvPr>
        </p:nvSpPr>
        <p:spPr/>
        <p:txBody>
          <a:bodyPr/>
          <a:lstStyle/>
          <a:p>
            <a:fld id="{88253D58-6271-43D9-9913-47BCED4CA840}" type="slidenum">
              <a:rPr lang="en-US" smtClean="0"/>
              <a:t>8</a:t>
            </a:fld>
            <a:endParaRPr lang="en-US"/>
          </a:p>
        </p:txBody>
      </p:sp>
    </p:spTree>
    <p:extLst>
      <p:ext uri="{BB962C8B-B14F-4D97-AF65-F5344CB8AC3E}">
        <p14:creationId xmlns:p14="http://schemas.microsoft.com/office/powerpoint/2010/main" val="1467025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u="none" kern="1200" dirty="0">
                <a:solidFill>
                  <a:schemeClr val="tx1"/>
                </a:solidFill>
                <a:effectLst/>
                <a:latin typeface="+mn-lt"/>
                <a:ea typeface="+mn-ea"/>
                <a:cs typeface="+mn-cs"/>
              </a:rPr>
              <a:t>Confidence</a:t>
            </a:r>
            <a:r>
              <a:rPr lang="en-US" sz="1200" b="0" u="none" kern="1200" baseline="0" dirty="0">
                <a:solidFill>
                  <a:schemeClr val="tx1"/>
                </a:solidFill>
                <a:effectLst/>
                <a:latin typeface="+mn-lt"/>
                <a:ea typeface="+mn-ea"/>
                <a:cs typeface="+mn-cs"/>
              </a:rPr>
              <a:t> in the resurrection is crucial to our faith (1 Corinthians 15:14,17,20)</a:t>
            </a:r>
            <a:endParaRPr lang="en-US" sz="1200" b="0" u="none" kern="1200" dirty="0">
              <a:solidFill>
                <a:schemeClr val="tx1"/>
              </a:solidFill>
              <a:effectLst/>
              <a:latin typeface="+mn-lt"/>
              <a:ea typeface="+mn-ea"/>
              <a:cs typeface="+mn-cs"/>
            </a:endParaRPr>
          </a:p>
          <a:p>
            <a:endParaRPr lang="en-US" sz="1200" b="1" u="sng" kern="1200" dirty="0">
              <a:solidFill>
                <a:schemeClr val="tx1"/>
              </a:solidFill>
              <a:effectLst/>
              <a:latin typeface="+mn-lt"/>
              <a:ea typeface="+mn-ea"/>
              <a:cs typeface="+mn-cs"/>
            </a:endParaRPr>
          </a:p>
          <a:p>
            <a:r>
              <a:rPr lang="en-US" sz="1200" b="1" u="sng" kern="1200" dirty="0">
                <a:solidFill>
                  <a:schemeClr val="tx1"/>
                </a:solidFill>
                <a:effectLst/>
                <a:latin typeface="+mn-lt"/>
                <a:ea typeface="+mn-ea"/>
                <a:cs typeface="+mn-cs"/>
              </a:rPr>
              <a:t>More Reasons to trust the truth of the resurrection</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b="1" u="sng" kern="1200" dirty="0">
                <a:solidFill>
                  <a:schemeClr val="tx1"/>
                </a:solidFill>
                <a:effectLst/>
                <a:latin typeface="+mn-lt"/>
                <a:ea typeface="+mn-ea"/>
                <a:cs typeface="+mn-cs"/>
              </a:rPr>
              <a:t>Prophecy foretold that it would happen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Of all the prophets, perhaps the most credible of all is Jesus himself.  I counted over 16 places where he prophesied of His resurrection.  Look at</a:t>
            </a:r>
            <a:r>
              <a:rPr lang="en-US" sz="1200" b="1" kern="1200" dirty="0">
                <a:solidFill>
                  <a:schemeClr val="tx1"/>
                </a:solidFill>
                <a:effectLst/>
                <a:latin typeface="+mn-lt"/>
                <a:ea typeface="+mn-ea"/>
                <a:cs typeface="+mn-cs"/>
              </a:rPr>
              <a:t> Matthew 16:21; Matthew 20:18,19; and Luke 9:22</a:t>
            </a:r>
            <a:r>
              <a:rPr lang="en-US" sz="1200" kern="1200" dirty="0">
                <a:solidFill>
                  <a:schemeClr val="tx1"/>
                </a:solidFill>
                <a:effectLst/>
                <a:latin typeface="+mn-lt"/>
                <a:ea typeface="+mn-ea"/>
                <a:cs typeface="+mn-cs"/>
              </a:rPr>
              <a:t>.  I think we can safely say that Christ was certain about the coming events, including the resurrection.  And when the Jews demanded he give a sign to verify that He was indeed who He claimed to be, He prophesied of His greatest sign of all: </a:t>
            </a:r>
            <a:r>
              <a:rPr lang="en-US" sz="1200" b="1" kern="1200" dirty="0">
                <a:solidFill>
                  <a:schemeClr val="tx1"/>
                </a:solidFill>
                <a:effectLst/>
                <a:latin typeface="+mn-lt"/>
                <a:ea typeface="+mn-ea"/>
                <a:cs typeface="+mn-cs"/>
              </a:rPr>
              <a:t>John 2:18-22</a:t>
            </a:r>
            <a:r>
              <a:rPr lang="en-US" sz="1200" kern="1200" dirty="0">
                <a:solidFill>
                  <a:schemeClr val="tx1"/>
                </a:solidFill>
                <a:effectLst/>
                <a:latin typeface="+mn-lt"/>
                <a:ea typeface="+mn-ea"/>
                <a:cs typeface="+mn-cs"/>
              </a:rPr>
              <a:t>.  In doing this, Christ staked His whole claim to deity on the resurrection.</a:t>
            </a:r>
          </a:p>
          <a:p>
            <a:r>
              <a:rPr lang="en-US" sz="1200" b="1" u="none" strike="noStrike"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u="sng" kern="1200" dirty="0">
                <a:solidFill>
                  <a:schemeClr val="tx1"/>
                </a:solidFill>
                <a:effectLst/>
                <a:latin typeface="+mn-lt"/>
                <a:ea typeface="+mn-ea"/>
                <a:cs typeface="+mn-cs"/>
              </a:rPr>
              <a:t>The bodily resurrection was a unique claim</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look at all of the known religions in the world, only Christianity claims that its founder rose from the dead.  Because this really did happen, Christianity truly stands apart as unique.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the disciples really wanted to create an illusion, they would have probably simply claimed that Jesus </a:t>
            </a:r>
            <a:r>
              <a:rPr lang="en-US" sz="1200" i="1" kern="1200" dirty="0">
                <a:solidFill>
                  <a:schemeClr val="tx1"/>
                </a:solidFill>
                <a:effectLst/>
                <a:latin typeface="+mn-lt"/>
                <a:ea typeface="+mn-ea"/>
                <a:cs typeface="+mn-cs"/>
              </a:rPr>
              <a:t>spiritually </a:t>
            </a:r>
            <a:r>
              <a:rPr lang="en-US" sz="1200" kern="1200" dirty="0">
                <a:solidFill>
                  <a:schemeClr val="tx1"/>
                </a:solidFill>
                <a:effectLst/>
                <a:latin typeface="+mn-lt"/>
                <a:ea typeface="+mn-ea"/>
                <a:cs typeface="+mn-cs"/>
              </a:rPr>
              <a:t>rose from the dead.  This would have been the “easy way” out.  But by claiming that Jesus rose bodily from the dead, the disciples set themselves up for complete destruction of their movement when people would find the body of Jesus.</a:t>
            </a:r>
          </a:p>
          <a:p>
            <a:r>
              <a:rPr lang="en-US" sz="1200" b="1" u="none" strike="noStrike"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there in the same city with the empty tomb, many thousand more believe, even some of the Pharisees who initially spread the lies (</a:t>
            </a:r>
            <a:r>
              <a:rPr lang="en-US" sz="1200" b="1" kern="1200" dirty="0">
                <a:solidFill>
                  <a:schemeClr val="tx1"/>
                </a:solidFill>
                <a:effectLst/>
                <a:latin typeface="+mn-lt"/>
                <a:ea typeface="+mn-ea"/>
                <a:cs typeface="+mn-cs"/>
              </a:rPr>
              <a:t>Acts 15:5</a:t>
            </a:r>
            <a:r>
              <a:rPr lang="en-US" sz="1200" kern="1200" dirty="0">
                <a:solidFill>
                  <a:schemeClr val="tx1"/>
                </a:solidFill>
                <a:effectLst/>
                <a:latin typeface="+mn-lt"/>
                <a:ea typeface="+mn-ea"/>
                <a:cs typeface="+mn-cs"/>
              </a:rPr>
              <a:t>).  When a famous person or religious leader dies, their grave is made into a beautiful building or monument.  But since Jesus’ tomb was empty, it was quickly forgotten (and probably reused).</a:t>
            </a:r>
          </a:p>
          <a:p>
            <a:r>
              <a:rPr lang="en-US" sz="1200" b="1" u="none" strike="noStrike"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u="sng" kern="1200" dirty="0">
                <a:solidFill>
                  <a:schemeClr val="tx1"/>
                </a:solidFill>
                <a:effectLst/>
                <a:latin typeface="+mn-lt"/>
                <a:ea typeface="+mn-ea"/>
                <a:cs typeface="+mn-cs"/>
              </a:rPr>
              <a:t>The Sabbath was changed</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Speaking of the resurrection, historians have devised no other rational explanation why thousands of people who had staunchly observed the Sabbath for centuries would quickly shift over to worship on the first day of the week (</a:t>
            </a:r>
            <a:r>
              <a:rPr lang="en-US" sz="1200" b="1" kern="1200" dirty="0">
                <a:solidFill>
                  <a:schemeClr val="tx1"/>
                </a:solidFill>
                <a:effectLst/>
                <a:latin typeface="+mn-lt"/>
                <a:ea typeface="+mn-ea"/>
                <a:cs typeface="+mn-cs"/>
              </a:rPr>
              <a:t>Acts 20:7</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85137F4-5C01-4833-8342-24C0486150F5}" type="slidenum">
              <a:rPr lang="en-US" smtClean="0"/>
              <a:t>13</a:t>
            </a:fld>
            <a:endParaRPr lang="en-US"/>
          </a:p>
        </p:txBody>
      </p:sp>
    </p:spTree>
    <p:extLst>
      <p:ext uri="{BB962C8B-B14F-4D97-AF65-F5344CB8AC3E}">
        <p14:creationId xmlns:p14="http://schemas.microsoft.com/office/powerpoint/2010/main" val="1287791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original design was God dwelling with man, but it was forfeited by Adam’s choice to try and live life without God.  We have all inherited that great sin and its consequences.  We suffer from our sin and the sin of those around us: fear, shame, and guilt.  Broken relationships, injustice, loneliness, sorrow, death.</a:t>
            </a:r>
          </a:p>
          <a:p>
            <a:endParaRPr lang="en-US" dirty="0"/>
          </a:p>
          <a:p>
            <a:r>
              <a:rPr lang="en-US" dirty="0"/>
              <a:t>But in heaven, the original design is restored – God dwells with us.  Eternal love, wonder, truth, security.</a:t>
            </a:r>
          </a:p>
        </p:txBody>
      </p:sp>
      <p:sp>
        <p:nvSpPr>
          <p:cNvPr id="4" name="Slide Number Placeholder 3"/>
          <p:cNvSpPr>
            <a:spLocks noGrp="1"/>
          </p:cNvSpPr>
          <p:nvPr>
            <p:ph type="sldNum" sz="quarter" idx="5"/>
          </p:nvPr>
        </p:nvSpPr>
        <p:spPr/>
        <p:txBody>
          <a:bodyPr/>
          <a:lstStyle/>
          <a:p>
            <a:fld id="{A219255C-F212-4CF0-BE4E-4D06E31894A1}" type="slidenum">
              <a:rPr lang="en-US" smtClean="0"/>
              <a:t>19</a:t>
            </a:fld>
            <a:endParaRPr lang="en-US"/>
          </a:p>
        </p:txBody>
      </p:sp>
    </p:spTree>
    <p:extLst>
      <p:ext uri="{BB962C8B-B14F-4D97-AF65-F5344CB8AC3E}">
        <p14:creationId xmlns:p14="http://schemas.microsoft.com/office/powerpoint/2010/main" val="910583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Compared to this world, heaven is a place of “no mores.”  Everything that was forfeited (lost) in this world will be restored in perfection.</a:t>
            </a:r>
          </a:p>
        </p:txBody>
      </p:sp>
      <p:sp>
        <p:nvSpPr>
          <p:cNvPr id="4" name="Slide Number Placeholder 3"/>
          <p:cNvSpPr>
            <a:spLocks noGrp="1"/>
          </p:cNvSpPr>
          <p:nvPr>
            <p:ph type="sldNum" sz="quarter" idx="5"/>
          </p:nvPr>
        </p:nvSpPr>
        <p:spPr/>
        <p:txBody>
          <a:bodyPr/>
          <a:lstStyle/>
          <a:p>
            <a:fld id="{A219255C-F212-4CF0-BE4E-4D06E31894A1}" type="slidenum">
              <a:rPr lang="en-US" smtClean="0"/>
              <a:t>20</a:t>
            </a:fld>
            <a:endParaRPr lang="en-US"/>
          </a:p>
        </p:txBody>
      </p:sp>
    </p:spTree>
    <p:extLst>
      <p:ext uri="{BB962C8B-B14F-4D97-AF65-F5344CB8AC3E}">
        <p14:creationId xmlns:p14="http://schemas.microsoft.com/office/powerpoint/2010/main" val="3213505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the beginning, God made the promise to Abram that the Savior would bless all nations and peoples, not just Israel.</a:t>
            </a:r>
          </a:p>
          <a:p>
            <a:endParaRPr lang="en-US" dirty="0"/>
          </a:p>
          <a:p>
            <a:r>
              <a:rPr lang="en-US" dirty="0"/>
              <a:t>But the blessing is only for those who have received Christ’s gift of forgiveness and eternal righteousness.  You can only enter the presence of the king because you have a personal relationship with His Son.</a:t>
            </a:r>
          </a:p>
          <a:p>
            <a:endParaRPr lang="en-US" dirty="0"/>
          </a:p>
          <a:p>
            <a:r>
              <a:rPr lang="en-US" dirty="0"/>
              <a:t>There is no other way to enter the presence of God and survive.  Even the strongest belief in a false god does nothing to take away a person’s sin.</a:t>
            </a:r>
          </a:p>
        </p:txBody>
      </p:sp>
      <p:sp>
        <p:nvSpPr>
          <p:cNvPr id="4" name="Slide Number Placeholder 3"/>
          <p:cNvSpPr>
            <a:spLocks noGrp="1"/>
          </p:cNvSpPr>
          <p:nvPr>
            <p:ph type="sldNum" sz="quarter" idx="5"/>
          </p:nvPr>
        </p:nvSpPr>
        <p:spPr/>
        <p:txBody>
          <a:bodyPr/>
          <a:lstStyle/>
          <a:p>
            <a:fld id="{A219255C-F212-4CF0-BE4E-4D06E31894A1}" type="slidenum">
              <a:rPr lang="en-US" smtClean="0"/>
              <a:t>21</a:t>
            </a:fld>
            <a:endParaRPr lang="en-US"/>
          </a:p>
        </p:txBody>
      </p:sp>
    </p:spTree>
    <p:extLst>
      <p:ext uri="{BB962C8B-B14F-4D97-AF65-F5344CB8AC3E}">
        <p14:creationId xmlns:p14="http://schemas.microsoft.com/office/powerpoint/2010/main" val="2924924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smoldering smell was a multisensory reminder of the judgment of God.</a:t>
            </a:r>
          </a:p>
        </p:txBody>
      </p:sp>
      <p:sp>
        <p:nvSpPr>
          <p:cNvPr id="4" name="Slide Number Placeholder 3"/>
          <p:cNvSpPr>
            <a:spLocks noGrp="1"/>
          </p:cNvSpPr>
          <p:nvPr>
            <p:ph type="sldNum" sz="quarter" idx="5"/>
          </p:nvPr>
        </p:nvSpPr>
        <p:spPr/>
        <p:txBody>
          <a:bodyPr/>
          <a:lstStyle/>
          <a:p>
            <a:fld id="{A219255C-F212-4CF0-BE4E-4D06E31894A1}" type="slidenum">
              <a:rPr lang="en-US" smtClean="0"/>
              <a:t>23</a:t>
            </a:fld>
            <a:endParaRPr lang="en-US"/>
          </a:p>
        </p:txBody>
      </p:sp>
    </p:spTree>
    <p:extLst>
      <p:ext uri="{BB962C8B-B14F-4D97-AF65-F5344CB8AC3E}">
        <p14:creationId xmlns:p14="http://schemas.microsoft.com/office/powerpoint/2010/main" val="2316347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cannot earn righteousness by good works or self-sacrifice, so Jesus is not teaching that a person can avoid hell by self-mutilation.</a:t>
            </a:r>
          </a:p>
        </p:txBody>
      </p:sp>
      <p:sp>
        <p:nvSpPr>
          <p:cNvPr id="4" name="Slide Number Placeholder 3"/>
          <p:cNvSpPr>
            <a:spLocks noGrp="1"/>
          </p:cNvSpPr>
          <p:nvPr>
            <p:ph type="sldNum" sz="quarter" idx="5"/>
          </p:nvPr>
        </p:nvSpPr>
        <p:spPr/>
        <p:txBody>
          <a:bodyPr/>
          <a:lstStyle/>
          <a:p>
            <a:fld id="{A219255C-F212-4CF0-BE4E-4D06E31894A1}" type="slidenum">
              <a:rPr lang="en-US" smtClean="0"/>
              <a:t>24</a:t>
            </a:fld>
            <a:endParaRPr lang="en-US"/>
          </a:p>
        </p:txBody>
      </p:sp>
    </p:spTree>
    <p:extLst>
      <p:ext uri="{BB962C8B-B14F-4D97-AF65-F5344CB8AC3E}">
        <p14:creationId xmlns:p14="http://schemas.microsoft.com/office/powerpoint/2010/main" val="619535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person desires to be judged by their “good” works, they will get the chance at the end.  But no one will find their works to be good enough…</a:t>
            </a:r>
          </a:p>
        </p:txBody>
      </p:sp>
      <p:sp>
        <p:nvSpPr>
          <p:cNvPr id="4" name="Slide Number Placeholder 3"/>
          <p:cNvSpPr>
            <a:spLocks noGrp="1"/>
          </p:cNvSpPr>
          <p:nvPr>
            <p:ph type="sldNum" sz="quarter" idx="5"/>
          </p:nvPr>
        </p:nvSpPr>
        <p:spPr/>
        <p:txBody>
          <a:bodyPr/>
          <a:lstStyle/>
          <a:p>
            <a:fld id="{A219255C-F212-4CF0-BE4E-4D06E31894A1}" type="slidenum">
              <a:rPr lang="en-US" smtClean="0"/>
              <a:t>25</a:t>
            </a:fld>
            <a:endParaRPr lang="en-US"/>
          </a:p>
        </p:txBody>
      </p:sp>
    </p:spTree>
    <p:extLst>
      <p:ext uri="{BB962C8B-B14F-4D97-AF65-F5344CB8AC3E}">
        <p14:creationId xmlns:p14="http://schemas.microsoft.com/office/powerpoint/2010/main" val="3207123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088398D-AAF5-4BA6-B353-CECB2A03BA97}"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1539295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88398D-AAF5-4BA6-B353-CECB2A03BA97}"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3207129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88398D-AAF5-4BA6-B353-CECB2A03BA97}"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2271876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88398D-AAF5-4BA6-B353-CECB2A03BA97}"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2734290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88398D-AAF5-4BA6-B353-CECB2A03BA97}" type="datetimeFigureOut">
              <a:rPr lang="en-US" smtClean="0"/>
              <a:t>10/3/2026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3978296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088398D-AAF5-4BA6-B353-CECB2A03BA97}" type="datetimeFigureOut">
              <a:rPr lang="en-US" smtClean="0"/>
              <a:t>10/3/2026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234002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88398D-AAF5-4BA6-B353-CECB2A03BA97}" type="datetimeFigureOut">
              <a:rPr lang="en-US" smtClean="0"/>
              <a:t>10/3/2026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3625053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88398D-AAF5-4BA6-B353-CECB2A03BA97}"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684533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88398D-AAF5-4BA6-B353-CECB2A03BA97}"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147806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88398D-AAF5-4BA6-B353-CECB2A03BA97}"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1927508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88398D-AAF5-4BA6-B353-CECB2A03BA97}"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3708283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8398D-AAF5-4BA6-B353-CECB2A03BA97}" type="datetimeFigureOut">
              <a:rPr lang="en-US" smtClean="0"/>
              <a:t>10/3/2026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15B7EB-8FE9-4FF6-8997-6A98842D1F7A}" type="slidenum">
              <a:rPr lang="en-US" smtClean="0"/>
              <a:t>‹#›</a:t>
            </a:fld>
            <a:endParaRPr lang="en-US"/>
          </a:p>
        </p:txBody>
      </p:sp>
    </p:spTree>
    <p:extLst>
      <p:ext uri="{BB962C8B-B14F-4D97-AF65-F5344CB8AC3E}">
        <p14:creationId xmlns:p14="http://schemas.microsoft.com/office/powerpoint/2010/main" val="2600649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600200"/>
            <a:ext cx="8229600" cy="1543050"/>
          </a:xfrm>
        </p:spPr>
        <p:txBody>
          <a:bodyPr>
            <a:noAutofit/>
          </a:bodyPr>
          <a:lstStyle/>
          <a:p>
            <a:r>
              <a:rPr lang="en-US" sz="4800" b="1" dirty="0"/>
              <a:t>Heaven and Eternal Life</a:t>
            </a:r>
          </a:p>
        </p:txBody>
      </p:sp>
      <p:sp>
        <p:nvSpPr>
          <p:cNvPr id="3" name="Subtitle 2"/>
          <p:cNvSpPr>
            <a:spLocks noGrp="1"/>
          </p:cNvSpPr>
          <p:nvPr>
            <p:ph type="subTitle" idx="1"/>
          </p:nvPr>
        </p:nvSpPr>
        <p:spPr/>
        <p:txBody>
          <a:bodyPr/>
          <a:lstStyle/>
          <a:p>
            <a:r>
              <a:rPr lang="en-US" dirty="0"/>
              <a:t>What does the Bible say?</a:t>
            </a:r>
          </a:p>
        </p:txBody>
      </p:sp>
    </p:spTree>
    <p:extLst>
      <p:ext uri="{BB962C8B-B14F-4D97-AF65-F5344CB8AC3E}">
        <p14:creationId xmlns:p14="http://schemas.microsoft.com/office/powerpoint/2010/main" val="356351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9848"/>
            <a:ext cx="8229600" cy="1309048"/>
          </a:xfrm>
        </p:spPr>
        <p:txBody>
          <a:bodyPr>
            <a:normAutofit/>
          </a:bodyPr>
          <a:lstStyle/>
          <a:p>
            <a:r>
              <a:rPr lang="en-US" b="1" u="sng" dirty="0"/>
              <a:t>Some other views of heaven</a:t>
            </a:r>
          </a:p>
        </p:txBody>
      </p:sp>
      <p:sp>
        <p:nvSpPr>
          <p:cNvPr id="3" name="Content Placeholder 2"/>
          <p:cNvSpPr>
            <a:spLocks noGrp="1"/>
          </p:cNvSpPr>
          <p:nvPr>
            <p:ph idx="1"/>
          </p:nvPr>
        </p:nvSpPr>
        <p:spPr>
          <a:xfrm>
            <a:off x="152400" y="1295399"/>
            <a:ext cx="8763000" cy="5334001"/>
          </a:xfrm>
        </p:spPr>
        <p:txBody>
          <a:bodyPr>
            <a:normAutofit fontScale="92500"/>
          </a:bodyPr>
          <a:lstStyle/>
          <a:p>
            <a:pPr>
              <a:spcBef>
                <a:spcPts val="600"/>
              </a:spcBef>
              <a:spcAft>
                <a:spcPts val="1800"/>
              </a:spcAft>
            </a:pPr>
            <a:r>
              <a:rPr lang="en-US" sz="3600" b="1" dirty="0"/>
              <a:t>Atheism:</a:t>
            </a:r>
            <a:r>
              <a:rPr lang="en-US" sz="3600" dirty="0"/>
              <a:t> life is simply a chemical accident and people are totally gone at the point of death</a:t>
            </a:r>
          </a:p>
          <a:p>
            <a:pPr>
              <a:spcBef>
                <a:spcPts val="600"/>
              </a:spcBef>
              <a:spcAft>
                <a:spcPts val="1800"/>
              </a:spcAft>
            </a:pPr>
            <a:r>
              <a:rPr lang="en-US" sz="3600" b="1" dirty="0"/>
              <a:t>Islam:</a:t>
            </a:r>
            <a:r>
              <a:rPr lang="en-US" sz="3600" dirty="0"/>
              <a:t> sexual paradise for worthy (Koran p.406)</a:t>
            </a:r>
          </a:p>
          <a:p>
            <a:pPr>
              <a:spcBef>
                <a:spcPts val="600"/>
              </a:spcBef>
              <a:spcAft>
                <a:spcPts val="1800"/>
              </a:spcAft>
            </a:pPr>
            <a:r>
              <a:rPr lang="en-US" sz="3600" b="1" dirty="0"/>
              <a:t>Hinduism:</a:t>
            </a:r>
            <a:r>
              <a:rPr lang="en-US" sz="3600" dirty="0"/>
              <a:t> continual rebirth until mental skill helps break away from “me” (p.69)</a:t>
            </a:r>
          </a:p>
          <a:p>
            <a:pPr>
              <a:spcBef>
                <a:spcPts val="600"/>
              </a:spcBef>
              <a:spcAft>
                <a:spcPts val="1800"/>
              </a:spcAft>
            </a:pPr>
            <a:r>
              <a:rPr lang="en-US" sz="3600" b="1" dirty="0"/>
              <a:t>Buddhism:</a:t>
            </a:r>
            <a:r>
              <a:rPr lang="en-US" sz="3600" dirty="0"/>
              <a:t> continual rebirths until good/bad balance (karma) allows exit (p.100, 127)</a:t>
            </a:r>
          </a:p>
        </p:txBody>
      </p:sp>
    </p:spTree>
    <p:extLst>
      <p:ext uri="{BB962C8B-B14F-4D97-AF65-F5344CB8AC3E}">
        <p14:creationId xmlns:p14="http://schemas.microsoft.com/office/powerpoint/2010/main" val="28886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3106"/>
            <a:ext cx="8534400" cy="1143000"/>
          </a:xfrm>
        </p:spPr>
        <p:txBody>
          <a:bodyPr>
            <a:normAutofit/>
          </a:bodyPr>
          <a:lstStyle/>
          <a:p>
            <a:r>
              <a:rPr lang="en-US" sz="4800" b="1" u="sng" dirty="0"/>
              <a:t>Important Truths from the Bible</a:t>
            </a:r>
          </a:p>
        </p:txBody>
      </p:sp>
      <p:sp>
        <p:nvSpPr>
          <p:cNvPr id="3" name="Content Placeholder 2"/>
          <p:cNvSpPr>
            <a:spLocks noGrp="1"/>
          </p:cNvSpPr>
          <p:nvPr>
            <p:ph idx="1"/>
          </p:nvPr>
        </p:nvSpPr>
        <p:spPr>
          <a:xfrm>
            <a:off x="1171902" y="1600200"/>
            <a:ext cx="6781800" cy="4525963"/>
          </a:xfrm>
        </p:spPr>
        <p:txBody>
          <a:bodyPr>
            <a:normAutofit/>
          </a:bodyPr>
          <a:lstStyle/>
          <a:p>
            <a:pPr marL="514350" indent="-514350">
              <a:lnSpc>
                <a:spcPct val="150000"/>
              </a:lnSpc>
              <a:buFont typeface="+mj-lt"/>
              <a:buAutoNum type="arabicPeriod"/>
            </a:pPr>
            <a:r>
              <a:rPr lang="en-US" sz="4000" dirty="0"/>
              <a:t>Time and Eternity</a:t>
            </a:r>
          </a:p>
          <a:p>
            <a:pPr marL="514350" indent="-514350">
              <a:lnSpc>
                <a:spcPct val="150000"/>
              </a:lnSpc>
              <a:buFont typeface="+mj-lt"/>
              <a:buAutoNum type="arabicPeriod"/>
            </a:pPr>
            <a:r>
              <a:rPr lang="en-US" sz="4000" dirty="0"/>
              <a:t>Life after Death</a:t>
            </a:r>
          </a:p>
          <a:p>
            <a:pPr marL="514350" indent="-514350">
              <a:lnSpc>
                <a:spcPct val="150000"/>
              </a:lnSpc>
              <a:buFont typeface="+mj-lt"/>
              <a:buAutoNum type="arabicPeriod"/>
            </a:pPr>
            <a:r>
              <a:rPr lang="en-US" sz="4000" dirty="0"/>
              <a:t>Life after Life after Death</a:t>
            </a:r>
          </a:p>
          <a:p>
            <a:pPr marL="514350" indent="-514350">
              <a:lnSpc>
                <a:spcPct val="150000"/>
              </a:lnSpc>
              <a:buFont typeface="+mj-lt"/>
              <a:buAutoNum type="arabicPeriod"/>
            </a:pPr>
            <a:r>
              <a:rPr lang="en-US" sz="4000" dirty="0"/>
              <a:t>Death after Death</a:t>
            </a:r>
          </a:p>
        </p:txBody>
      </p:sp>
    </p:spTree>
    <p:extLst>
      <p:ext uri="{BB962C8B-B14F-4D97-AF65-F5344CB8AC3E}">
        <p14:creationId xmlns:p14="http://schemas.microsoft.com/office/powerpoint/2010/main" val="181241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What is “Time”?</a:t>
            </a:r>
          </a:p>
        </p:txBody>
      </p:sp>
      <p:sp>
        <p:nvSpPr>
          <p:cNvPr id="3" name="Content Placeholder 2"/>
          <p:cNvSpPr>
            <a:spLocks noGrp="1"/>
          </p:cNvSpPr>
          <p:nvPr>
            <p:ph idx="1"/>
          </p:nvPr>
        </p:nvSpPr>
        <p:spPr>
          <a:xfrm>
            <a:off x="0" y="1219200"/>
            <a:ext cx="8991600" cy="5715000"/>
          </a:xfrm>
        </p:spPr>
        <p:txBody>
          <a:bodyPr/>
          <a:lstStyle/>
          <a:p>
            <a:pPr>
              <a:spcAft>
                <a:spcPts val="1200"/>
              </a:spcAft>
            </a:pPr>
            <a:r>
              <a:rPr lang="en-US" b="1" dirty="0"/>
              <a:t>Time is </a:t>
            </a:r>
            <a:r>
              <a:rPr lang="en-US" dirty="0"/>
              <a:t>the </a:t>
            </a:r>
            <a:r>
              <a:rPr lang="en-US" b="1" dirty="0"/>
              <a:t>progression of events </a:t>
            </a:r>
            <a:r>
              <a:rPr lang="en-US" dirty="0"/>
              <a:t>from the </a:t>
            </a:r>
            <a:r>
              <a:rPr lang="en-US" b="1" dirty="0"/>
              <a:t>past</a:t>
            </a:r>
            <a:r>
              <a:rPr lang="en-US" dirty="0"/>
              <a:t> to the </a:t>
            </a:r>
            <a:r>
              <a:rPr lang="en-US" b="1" dirty="0"/>
              <a:t>present</a:t>
            </a:r>
            <a:r>
              <a:rPr lang="en-US" dirty="0"/>
              <a:t> into the </a:t>
            </a:r>
            <a:r>
              <a:rPr lang="en-US" b="1" dirty="0"/>
              <a:t>future</a:t>
            </a:r>
            <a:r>
              <a:rPr lang="en-US" dirty="0"/>
              <a:t>.</a:t>
            </a:r>
          </a:p>
          <a:p>
            <a:pPr>
              <a:spcAft>
                <a:spcPts val="1200"/>
              </a:spcAft>
            </a:pPr>
            <a:r>
              <a:rPr lang="en-US" b="1" dirty="0"/>
              <a:t>Time is </a:t>
            </a:r>
            <a:r>
              <a:rPr lang="en-US" dirty="0"/>
              <a:t>the continued progress of existence and events that occur in an </a:t>
            </a:r>
            <a:r>
              <a:rPr lang="en-US" b="1" dirty="0"/>
              <a:t>apparently irreversible</a:t>
            </a:r>
            <a:r>
              <a:rPr lang="en-US" dirty="0"/>
              <a:t> succession from the past, through the present, into the future.  </a:t>
            </a:r>
            <a:r>
              <a:rPr lang="en-US" sz="2800" i="1" dirty="0"/>
              <a:t>Wikipedia</a:t>
            </a:r>
            <a:endParaRPr lang="en-US" i="1" dirty="0"/>
          </a:p>
          <a:p>
            <a:pPr>
              <a:spcAft>
                <a:spcPts val="1200"/>
              </a:spcAft>
            </a:pPr>
            <a:r>
              <a:rPr lang="en-US" b="1" dirty="0"/>
              <a:t>Time is </a:t>
            </a:r>
            <a:r>
              <a:rPr lang="en-US" dirty="0"/>
              <a:t>that dimension in which </a:t>
            </a:r>
            <a:r>
              <a:rPr lang="en-US" b="1" dirty="0"/>
              <a:t>cause and effect </a:t>
            </a:r>
            <a:r>
              <a:rPr lang="en-US" dirty="0"/>
              <a:t>phenomena take place.  </a:t>
            </a:r>
            <a:r>
              <a:rPr lang="en-US" sz="2800" i="1" dirty="0"/>
              <a:t>The Creator and the Cosmos</a:t>
            </a:r>
            <a:r>
              <a:rPr lang="en-US" sz="2800" dirty="0"/>
              <a:t>, Hugh Ross </a:t>
            </a:r>
          </a:p>
        </p:txBody>
      </p:sp>
    </p:spTree>
    <p:extLst>
      <p:ext uri="{BB962C8B-B14F-4D97-AF65-F5344CB8AC3E}">
        <p14:creationId xmlns:p14="http://schemas.microsoft.com/office/powerpoint/2010/main" val="32419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1143000"/>
          </a:xfrm>
        </p:spPr>
        <p:txBody>
          <a:bodyPr>
            <a:normAutofit/>
          </a:bodyPr>
          <a:lstStyle/>
          <a:p>
            <a:r>
              <a:rPr lang="en-US" sz="4800" b="1" u="sng" dirty="0"/>
              <a:t>Traditional Timeline</a:t>
            </a:r>
          </a:p>
        </p:txBody>
      </p:sp>
      <p:sp>
        <p:nvSpPr>
          <p:cNvPr id="5" name="Left-Right Arrow 4"/>
          <p:cNvSpPr/>
          <p:nvPr/>
        </p:nvSpPr>
        <p:spPr>
          <a:xfrm>
            <a:off x="381000" y="2438400"/>
            <a:ext cx="8382000" cy="533400"/>
          </a:xfrm>
          <a:prstGeom prst="leftRightArrow">
            <a:avLst>
              <a:gd name="adj1" fmla="val 53202"/>
              <a:gd name="adj2" fmla="val 11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6200" y="3283803"/>
            <a:ext cx="1676400" cy="830997"/>
          </a:xfrm>
          <a:prstGeom prst="rect">
            <a:avLst/>
          </a:prstGeom>
          <a:noFill/>
        </p:spPr>
        <p:txBody>
          <a:bodyPr wrap="square" rtlCol="0">
            <a:spAutoFit/>
          </a:bodyPr>
          <a:lstStyle/>
          <a:p>
            <a:pPr algn="ctr"/>
            <a:r>
              <a:rPr lang="en-US" sz="2400" b="1" dirty="0"/>
              <a:t>No Beginning</a:t>
            </a:r>
          </a:p>
        </p:txBody>
      </p:sp>
      <p:sp>
        <p:nvSpPr>
          <p:cNvPr id="10" name="TextBox 9"/>
          <p:cNvSpPr txBox="1"/>
          <p:nvPr/>
        </p:nvSpPr>
        <p:spPr>
          <a:xfrm>
            <a:off x="7391400" y="3283803"/>
            <a:ext cx="1676400" cy="830997"/>
          </a:xfrm>
          <a:prstGeom prst="rect">
            <a:avLst/>
          </a:prstGeom>
          <a:noFill/>
        </p:spPr>
        <p:txBody>
          <a:bodyPr wrap="square" rtlCol="0">
            <a:spAutoFit/>
          </a:bodyPr>
          <a:lstStyle/>
          <a:p>
            <a:pPr algn="ctr"/>
            <a:r>
              <a:rPr lang="en-US" sz="2400" b="1" dirty="0"/>
              <a:t>No </a:t>
            </a:r>
          </a:p>
          <a:p>
            <a:pPr algn="ctr"/>
            <a:r>
              <a:rPr lang="en-US" sz="2400" b="1" dirty="0"/>
              <a:t>End</a:t>
            </a:r>
          </a:p>
        </p:txBody>
      </p:sp>
      <p:grpSp>
        <p:nvGrpSpPr>
          <p:cNvPr id="12" name="Group 11"/>
          <p:cNvGrpSpPr/>
          <p:nvPr/>
        </p:nvGrpSpPr>
        <p:grpSpPr>
          <a:xfrm>
            <a:off x="2971800" y="1657290"/>
            <a:ext cx="3048000" cy="2157175"/>
            <a:chOff x="3429000" y="1657290"/>
            <a:chExt cx="2286000" cy="2157175"/>
          </a:xfrm>
        </p:grpSpPr>
        <p:cxnSp>
          <p:nvCxnSpPr>
            <p:cNvPr id="7" name="Straight Connector 6"/>
            <p:cNvCxnSpPr/>
            <p:nvPr/>
          </p:nvCxnSpPr>
          <p:spPr>
            <a:xfrm>
              <a:off x="4572000" y="2133600"/>
              <a:ext cx="0" cy="12192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429000" y="1657290"/>
              <a:ext cx="2286000" cy="461665"/>
            </a:xfrm>
            <a:prstGeom prst="rect">
              <a:avLst/>
            </a:prstGeom>
            <a:noFill/>
          </p:spPr>
          <p:txBody>
            <a:bodyPr wrap="square" rtlCol="0">
              <a:spAutoFit/>
            </a:bodyPr>
            <a:lstStyle/>
            <a:p>
              <a:pPr algn="ctr"/>
              <a:r>
                <a:rPr lang="en-US" sz="2400" b="1" dirty="0"/>
                <a:t>July 3, 2025</a:t>
              </a:r>
            </a:p>
          </p:txBody>
        </p:sp>
        <p:sp>
          <p:nvSpPr>
            <p:cNvPr id="11" name="TextBox 10"/>
            <p:cNvSpPr txBox="1"/>
            <p:nvPr/>
          </p:nvSpPr>
          <p:spPr>
            <a:xfrm>
              <a:off x="3733800" y="3352800"/>
              <a:ext cx="1676400" cy="461665"/>
            </a:xfrm>
            <a:prstGeom prst="rect">
              <a:avLst/>
            </a:prstGeom>
            <a:noFill/>
          </p:spPr>
          <p:txBody>
            <a:bodyPr wrap="square" rtlCol="0">
              <a:spAutoFit/>
            </a:bodyPr>
            <a:lstStyle/>
            <a:p>
              <a:pPr algn="ctr"/>
              <a:r>
                <a:rPr lang="en-US" sz="2400" b="1" dirty="0"/>
                <a:t>Today</a:t>
              </a:r>
            </a:p>
          </p:txBody>
        </p:sp>
      </p:grpSp>
    </p:spTree>
    <p:extLst>
      <p:ext uri="{BB962C8B-B14F-4D97-AF65-F5344CB8AC3E}">
        <p14:creationId xmlns:p14="http://schemas.microsoft.com/office/powerpoint/2010/main" val="32908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par>
                          <p:cTn id="18" fill="hold">
                            <p:stCondLst>
                              <p:cond delay="500"/>
                            </p:stCondLst>
                            <p:childTnLst>
                              <p:par>
                                <p:cTn id="19" presetID="16" presetClass="entr" presetSubtype="21"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1143000"/>
          </a:xfrm>
        </p:spPr>
        <p:txBody>
          <a:bodyPr>
            <a:normAutofit/>
          </a:bodyPr>
          <a:lstStyle/>
          <a:p>
            <a:r>
              <a:rPr lang="en-US" sz="4800" b="1" u="sng" dirty="0"/>
              <a:t>Traditional Timeline</a:t>
            </a:r>
          </a:p>
        </p:txBody>
      </p:sp>
      <p:sp>
        <p:nvSpPr>
          <p:cNvPr id="5" name="Left-Right Arrow 4"/>
          <p:cNvSpPr/>
          <p:nvPr/>
        </p:nvSpPr>
        <p:spPr>
          <a:xfrm>
            <a:off x="381000" y="2438400"/>
            <a:ext cx="8382000" cy="533400"/>
          </a:xfrm>
          <a:prstGeom prst="leftRightArrow">
            <a:avLst>
              <a:gd name="adj1" fmla="val 53202"/>
              <a:gd name="adj2" fmla="val 11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6200" y="3283803"/>
            <a:ext cx="1676400" cy="830997"/>
          </a:xfrm>
          <a:prstGeom prst="rect">
            <a:avLst/>
          </a:prstGeom>
          <a:noFill/>
        </p:spPr>
        <p:txBody>
          <a:bodyPr wrap="square" rtlCol="0">
            <a:spAutoFit/>
          </a:bodyPr>
          <a:lstStyle/>
          <a:p>
            <a:pPr algn="ctr"/>
            <a:r>
              <a:rPr lang="en-US" sz="2400" b="1" dirty="0"/>
              <a:t>No Beginning</a:t>
            </a:r>
          </a:p>
        </p:txBody>
      </p:sp>
      <p:sp>
        <p:nvSpPr>
          <p:cNvPr id="10" name="TextBox 9"/>
          <p:cNvSpPr txBox="1"/>
          <p:nvPr/>
        </p:nvSpPr>
        <p:spPr>
          <a:xfrm>
            <a:off x="7391400" y="3283803"/>
            <a:ext cx="1676400" cy="830997"/>
          </a:xfrm>
          <a:prstGeom prst="rect">
            <a:avLst/>
          </a:prstGeom>
          <a:noFill/>
        </p:spPr>
        <p:txBody>
          <a:bodyPr wrap="square" rtlCol="0">
            <a:spAutoFit/>
          </a:bodyPr>
          <a:lstStyle/>
          <a:p>
            <a:pPr algn="ctr"/>
            <a:r>
              <a:rPr lang="en-US" sz="2400" b="1" dirty="0"/>
              <a:t>No </a:t>
            </a:r>
          </a:p>
          <a:p>
            <a:pPr algn="ctr"/>
            <a:r>
              <a:rPr lang="en-US" sz="2400" b="1" dirty="0"/>
              <a:t>End</a:t>
            </a:r>
          </a:p>
        </p:txBody>
      </p:sp>
      <p:cxnSp>
        <p:nvCxnSpPr>
          <p:cNvPr id="7" name="Straight Connector 6"/>
          <p:cNvCxnSpPr/>
          <p:nvPr/>
        </p:nvCxnSpPr>
        <p:spPr>
          <a:xfrm>
            <a:off x="3505200" y="2133600"/>
            <a:ext cx="0" cy="12192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971800" y="1657290"/>
            <a:ext cx="1066800" cy="461665"/>
          </a:xfrm>
          <a:prstGeom prst="rect">
            <a:avLst/>
          </a:prstGeom>
          <a:noFill/>
        </p:spPr>
        <p:txBody>
          <a:bodyPr wrap="square" rtlCol="0">
            <a:spAutoFit/>
          </a:bodyPr>
          <a:lstStyle/>
          <a:p>
            <a:pPr algn="ctr"/>
            <a:r>
              <a:rPr lang="en-US" sz="2400" b="1" dirty="0"/>
              <a:t>1957</a:t>
            </a:r>
          </a:p>
        </p:txBody>
      </p:sp>
      <p:cxnSp>
        <p:nvCxnSpPr>
          <p:cNvPr id="13" name="Straight Connector 12"/>
          <p:cNvCxnSpPr/>
          <p:nvPr/>
        </p:nvCxnSpPr>
        <p:spPr>
          <a:xfrm>
            <a:off x="5105400" y="2133600"/>
            <a:ext cx="0" cy="12192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572000" y="1657290"/>
            <a:ext cx="1066800" cy="461665"/>
          </a:xfrm>
          <a:prstGeom prst="rect">
            <a:avLst/>
          </a:prstGeom>
          <a:noFill/>
        </p:spPr>
        <p:txBody>
          <a:bodyPr wrap="square" rtlCol="0">
            <a:spAutoFit/>
          </a:bodyPr>
          <a:lstStyle/>
          <a:p>
            <a:pPr algn="ctr"/>
            <a:r>
              <a:rPr lang="en-US" sz="2400" b="1" dirty="0"/>
              <a:t>20XX</a:t>
            </a:r>
          </a:p>
        </p:txBody>
      </p:sp>
      <p:grpSp>
        <p:nvGrpSpPr>
          <p:cNvPr id="3" name="Group 2"/>
          <p:cNvGrpSpPr/>
          <p:nvPr/>
        </p:nvGrpSpPr>
        <p:grpSpPr>
          <a:xfrm>
            <a:off x="2971800" y="3505199"/>
            <a:ext cx="2667000" cy="914401"/>
            <a:chOff x="2971800" y="3505199"/>
            <a:chExt cx="2667000" cy="914401"/>
          </a:xfrm>
        </p:grpSpPr>
        <p:sp>
          <p:nvSpPr>
            <p:cNvPr id="11" name="TextBox 10"/>
            <p:cNvSpPr txBox="1"/>
            <p:nvPr/>
          </p:nvSpPr>
          <p:spPr>
            <a:xfrm>
              <a:off x="2971800" y="3588603"/>
              <a:ext cx="1066800" cy="830997"/>
            </a:xfrm>
            <a:prstGeom prst="rect">
              <a:avLst/>
            </a:prstGeom>
            <a:noFill/>
          </p:spPr>
          <p:txBody>
            <a:bodyPr wrap="square" rtlCol="0">
              <a:spAutoFit/>
            </a:bodyPr>
            <a:lstStyle/>
            <a:p>
              <a:pPr algn="ctr"/>
              <a:r>
                <a:rPr lang="en-US" sz="2400" b="1" dirty="0"/>
                <a:t>Mark</a:t>
              </a:r>
            </a:p>
            <a:p>
              <a:pPr algn="ctr"/>
              <a:r>
                <a:rPr lang="en-US" sz="2400" b="1" dirty="0"/>
                <a:t>born</a:t>
              </a:r>
            </a:p>
          </p:txBody>
        </p:sp>
        <p:sp>
          <p:nvSpPr>
            <p:cNvPr id="15" name="TextBox 14"/>
            <p:cNvSpPr txBox="1"/>
            <p:nvPr/>
          </p:nvSpPr>
          <p:spPr>
            <a:xfrm>
              <a:off x="4572000" y="3588603"/>
              <a:ext cx="1066800" cy="830997"/>
            </a:xfrm>
            <a:prstGeom prst="rect">
              <a:avLst/>
            </a:prstGeom>
            <a:noFill/>
          </p:spPr>
          <p:txBody>
            <a:bodyPr wrap="square" rtlCol="0">
              <a:spAutoFit/>
            </a:bodyPr>
            <a:lstStyle/>
            <a:p>
              <a:pPr algn="ctr"/>
              <a:r>
                <a:rPr lang="en-US" sz="2400" b="1" dirty="0"/>
                <a:t>Mark</a:t>
              </a:r>
            </a:p>
            <a:p>
              <a:pPr algn="ctr"/>
              <a:r>
                <a:rPr lang="en-US" sz="2400" b="1" dirty="0"/>
                <a:t>dies</a:t>
              </a:r>
            </a:p>
          </p:txBody>
        </p:sp>
        <p:sp>
          <p:nvSpPr>
            <p:cNvPr id="2" name="Rectangle 1"/>
            <p:cNvSpPr/>
            <p:nvPr/>
          </p:nvSpPr>
          <p:spPr>
            <a:xfrm>
              <a:off x="3489434" y="3505199"/>
              <a:ext cx="1615966" cy="834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32730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22" presetClass="entr" presetSubtype="4"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76200" y="3283803"/>
            <a:ext cx="1676400" cy="830997"/>
          </a:xfrm>
          <a:prstGeom prst="rect">
            <a:avLst/>
          </a:prstGeom>
          <a:noFill/>
        </p:spPr>
        <p:txBody>
          <a:bodyPr wrap="square" rtlCol="0">
            <a:spAutoFit/>
          </a:bodyPr>
          <a:lstStyle/>
          <a:p>
            <a:pPr algn="ctr"/>
            <a:r>
              <a:rPr lang="en-US" sz="2400" b="1" dirty="0"/>
              <a:t>No Beginning</a:t>
            </a:r>
          </a:p>
        </p:txBody>
      </p:sp>
      <p:sp>
        <p:nvSpPr>
          <p:cNvPr id="4" name="Title 3"/>
          <p:cNvSpPr>
            <a:spLocks noGrp="1"/>
          </p:cNvSpPr>
          <p:nvPr>
            <p:ph type="title"/>
          </p:nvPr>
        </p:nvSpPr>
        <p:spPr>
          <a:xfrm>
            <a:off x="457200" y="76200"/>
            <a:ext cx="8229600" cy="1143000"/>
          </a:xfrm>
        </p:spPr>
        <p:txBody>
          <a:bodyPr>
            <a:normAutofit/>
          </a:bodyPr>
          <a:lstStyle/>
          <a:p>
            <a:r>
              <a:rPr lang="en-US" sz="4800" b="1" u="sng" dirty="0"/>
              <a:t>Modern Timeline</a:t>
            </a:r>
          </a:p>
        </p:txBody>
      </p:sp>
      <p:sp>
        <p:nvSpPr>
          <p:cNvPr id="5" name="Left-Right Arrow 4"/>
          <p:cNvSpPr/>
          <p:nvPr/>
        </p:nvSpPr>
        <p:spPr>
          <a:xfrm>
            <a:off x="381000" y="2438400"/>
            <a:ext cx="8382000" cy="533400"/>
          </a:xfrm>
          <a:prstGeom prst="leftRightArrow">
            <a:avLst>
              <a:gd name="adj1" fmla="val 53202"/>
              <a:gd name="adj2" fmla="val 11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391400" y="3283803"/>
            <a:ext cx="1676400" cy="830997"/>
          </a:xfrm>
          <a:prstGeom prst="rect">
            <a:avLst/>
          </a:prstGeom>
          <a:noFill/>
        </p:spPr>
        <p:txBody>
          <a:bodyPr wrap="square" rtlCol="0">
            <a:spAutoFit/>
          </a:bodyPr>
          <a:lstStyle/>
          <a:p>
            <a:pPr algn="ctr"/>
            <a:r>
              <a:rPr lang="en-US" sz="2400" b="1" dirty="0"/>
              <a:t>No </a:t>
            </a:r>
          </a:p>
          <a:p>
            <a:pPr algn="ctr"/>
            <a:r>
              <a:rPr lang="en-US" sz="2400" b="1" dirty="0"/>
              <a:t>End</a:t>
            </a:r>
          </a:p>
        </p:txBody>
      </p:sp>
      <p:sp>
        <p:nvSpPr>
          <p:cNvPr id="22" name="Rectangle 21"/>
          <p:cNvSpPr/>
          <p:nvPr/>
        </p:nvSpPr>
        <p:spPr>
          <a:xfrm>
            <a:off x="76200" y="3200400"/>
            <a:ext cx="2057400" cy="914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76200" y="2195155"/>
            <a:ext cx="1676400" cy="1550313"/>
            <a:chOff x="76200" y="2195155"/>
            <a:chExt cx="1676400" cy="1550313"/>
          </a:xfrm>
        </p:grpSpPr>
        <p:sp>
          <p:nvSpPr>
            <p:cNvPr id="9" name="TextBox 8"/>
            <p:cNvSpPr txBox="1"/>
            <p:nvPr/>
          </p:nvSpPr>
          <p:spPr>
            <a:xfrm>
              <a:off x="76200" y="3283803"/>
              <a:ext cx="1676400" cy="461665"/>
            </a:xfrm>
            <a:prstGeom prst="rect">
              <a:avLst/>
            </a:prstGeom>
            <a:noFill/>
          </p:spPr>
          <p:txBody>
            <a:bodyPr wrap="square" rtlCol="0">
              <a:spAutoFit/>
            </a:bodyPr>
            <a:lstStyle/>
            <a:p>
              <a:pPr algn="ctr"/>
              <a:r>
                <a:rPr lang="en-US" sz="2400" b="1" dirty="0"/>
                <a:t>Beginning</a:t>
              </a:r>
            </a:p>
          </p:txBody>
        </p:sp>
        <p:sp>
          <p:nvSpPr>
            <p:cNvPr id="6" name="Rectangle 5"/>
            <p:cNvSpPr/>
            <p:nvPr/>
          </p:nvSpPr>
          <p:spPr>
            <a:xfrm>
              <a:off x="152400" y="2195155"/>
              <a:ext cx="990600" cy="10052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2">
            <a:extLst>
              <a:ext uri="{FF2B5EF4-FFF2-40B4-BE49-F238E27FC236}">
                <a16:creationId xmlns:a16="http://schemas.microsoft.com/office/drawing/2014/main" id="{DF2E3AF3-7665-DF16-3F3C-D05C78AF23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7431" y="3745468"/>
            <a:ext cx="2022197" cy="303633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89B4CDA-5EDF-81D9-4B97-6A166D897E7A}"/>
              </a:ext>
            </a:extLst>
          </p:cNvPr>
          <p:cNvSpPr txBox="1"/>
          <p:nvPr/>
        </p:nvSpPr>
        <p:spPr>
          <a:xfrm>
            <a:off x="647700" y="4256038"/>
            <a:ext cx="4038600" cy="2308324"/>
          </a:xfrm>
          <a:prstGeom prst="rect">
            <a:avLst/>
          </a:prstGeom>
          <a:noFill/>
        </p:spPr>
        <p:txBody>
          <a:bodyPr wrap="square" rtlCol="0">
            <a:spAutoFit/>
          </a:bodyPr>
          <a:lstStyle/>
          <a:p>
            <a:r>
              <a:rPr lang="en-US" sz="2400" dirty="0"/>
              <a:t>“As we shall see, the concept of time has no meaning before the beginning of the universe.”</a:t>
            </a:r>
          </a:p>
          <a:p>
            <a:r>
              <a:rPr lang="en-US" sz="2400" dirty="0"/>
              <a:t>                   </a:t>
            </a:r>
          </a:p>
          <a:p>
            <a:r>
              <a:rPr lang="en-US" sz="2400" dirty="0"/>
              <a:t>                     Stephen Hawking</a:t>
            </a:r>
          </a:p>
          <a:p>
            <a:endParaRPr lang="en-US" sz="2400" dirty="0"/>
          </a:p>
        </p:txBody>
      </p:sp>
    </p:spTree>
    <p:extLst>
      <p:ext uri="{BB962C8B-B14F-4D97-AF65-F5344CB8AC3E}">
        <p14:creationId xmlns:p14="http://schemas.microsoft.com/office/powerpoint/2010/main" val="3372830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44562"/>
          </a:xfrm>
        </p:spPr>
        <p:txBody>
          <a:bodyPr>
            <a:normAutofit/>
          </a:bodyPr>
          <a:lstStyle/>
          <a:p>
            <a:r>
              <a:rPr lang="en-US" sz="4800" b="1" u="sng" dirty="0"/>
              <a:t>Before the beginning…</a:t>
            </a:r>
          </a:p>
        </p:txBody>
      </p:sp>
      <p:sp>
        <p:nvSpPr>
          <p:cNvPr id="3" name="Content Placeholder 2"/>
          <p:cNvSpPr>
            <a:spLocks noGrp="1"/>
          </p:cNvSpPr>
          <p:nvPr>
            <p:ph idx="1"/>
          </p:nvPr>
        </p:nvSpPr>
        <p:spPr>
          <a:xfrm>
            <a:off x="228600" y="990600"/>
            <a:ext cx="5029200" cy="5791200"/>
          </a:xfrm>
        </p:spPr>
        <p:txBody>
          <a:bodyPr>
            <a:noAutofit/>
          </a:bodyPr>
          <a:lstStyle/>
          <a:p>
            <a:pPr marL="0" indent="0">
              <a:spcBef>
                <a:spcPts val="0"/>
              </a:spcBef>
              <a:buNone/>
            </a:pPr>
            <a:r>
              <a:rPr lang="en-US" sz="2300" dirty="0"/>
              <a:t>“In the very beginning there was a void, a curious form of vacuum, a nothingness containing no space, no time, no matter, no light, no sound. … This story is about the beginning of the universe, and unfortunately, there are no data … none … zero.  If you read or hear something about the birth of the universe, someone is making it up.  We are in the realm of philosophy – only God knows what happened at the very beginning.”</a:t>
            </a:r>
          </a:p>
          <a:p>
            <a:pPr marL="0" indent="0">
              <a:spcBef>
                <a:spcPts val="0"/>
              </a:spcBef>
              <a:buNone/>
            </a:pPr>
            <a:endParaRPr lang="en-US" sz="2300" dirty="0"/>
          </a:p>
          <a:p>
            <a:pPr marL="0" indent="0">
              <a:spcBef>
                <a:spcPts val="0"/>
              </a:spcBef>
              <a:buNone/>
            </a:pPr>
            <a:r>
              <a:rPr lang="en-US" sz="2300" dirty="0"/>
              <a:t>Dr. Leon Lederman, </a:t>
            </a:r>
          </a:p>
          <a:p>
            <a:pPr marL="0" indent="0">
              <a:spcBef>
                <a:spcPts val="0"/>
              </a:spcBef>
              <a:buNone/>
            </a:pPr>
            <a:r>
              <a:rPr lang="en-US" sz="2300" dirty="0" err="1"/>
              <a:t>Fermilab</a:t>
            </a:r>
            <a:r>
              <a:rPr lang="en-US" sz="2300" dirty="0"/>
              <a:t> Director and </a:t>
            </a:r>
          </a:p>
          <a:p>
            <a:pPr marL="0" indent="0">
              <a:spcBef>
                <a:spcPts val="0"/>
              </a:spcBef>
              <a:buNone/>
            </a:pPr>
            <a:r>
              <a:rPr lang="en-US" sz="2300" dirty="0"/>
              <a:t>Nobel Prize Winner (Physics)</a:t>
            </a:r>
          </a:p>
        </p:txBody>
      </p:sp>
      <p:pic>
        <p:nvPicPr>
          <p:cNvPr id="1026" name="Picture 2" descr="https://upload.wikimedia.org/wikipedia/en/b/b3/The_God_Particle_-_If_the_Universe_Is_the_Answer%2C_What_Is_the_Question_%28book_cover%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219200"/>
            <a:ext cx="3590798" cy="51054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28600" y="4191000"/>
            <a:ext cx="4724400" cy="838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5491FE47-8FDC-C410-A5D4-462FC0D8A10C}"/>
              </a:ext>
            </a:extLst>
          </p:cNvPr>
          <p:cNvGrpSpPr/>
          <p:nvPr/>
        </p:nvGrpSpPr>
        <p:grpSpPr>
          <a:xfrm>
            <a:off x="200526" y="1752600"/>
            <a:ext cx="5029200" cy="762000"/>
            <a:chOff x="200526" y="1752600"/>
            <a:chExt cx="5029200" cy="762000"/>
          </a:xfrm>
        </p:grpSpPr>
        <p:sp>
          <p:nvSpPr>
            <p:cNvPr id="9" name="Rectangle 8">
              <a:extLst>
                <a:ext uri="{FF2B5EF4-FFF2-40B4-BE49-F238E27FC236}">
                  <a16:creationId xmlns:a16="http://schemas.microsoft.com/office/drawing/2014/main" id="{D6956164-2E1C-B974-DCC2-40D7C8DC2177}"/>
                </a:ext>
              </a:extLst>
            </p:cNvPr>
            <p:cNvSpPr/>
            <p:nvPr/>
          </p:nvSpPr>
          <p:spPr>
            <a:xfrm>
              <a:off x="200526" y="1752600"/>
              <a:ext cx="5029200" cy="762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C0C58F1-3CDE-383E-3328-8E3110E7CDDE}"/>
                </a:ext>
              </a:extLst>
            </p:cNvPr>
            <p:cNvCxnSpPr/>
            <p:nvPr/>
          </p:nvCxnSpPr>
          <p:spPr>
            <a:xfrm>
              <a:off x="2803358" y="2069432"/>
              <a:ext cx="990600" cy="0"/>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1106905" y="2180545"/>
            <a:ext cx="6741695" cy="2010455"/>
            <a:chOff x="1106905" y="2180545"/>
            <a:chExt cx="6741695" cy="2010455"/>
          </a:xfrm>
        </p:grpSpPr>
        <p:sp>
          <p:nvSpPr>
            <p:cNvPr id="5" name="TextBox 4"/>
            <p:cNvSpPr txBox="1"/>
            <p:nvPr/>
          </p:nvSpPr>
          <p:spPr>
            <a:xfrm>
              <a:off x="1106905" y="2180545"/>
              <a:ext cx="6741695" cy="1200329"/>
            </a:xfrm>
            <a:prstGeom prst="rect">
              <a:avLst/>
            </a:prstGeom>
            <a:solidFill>
              <a:schemeClr val="bg1"/>
            </a:solidFill>
            <a:ln>
              <a:solidFill>
                <a:schemeClr val="accent4">
                  <a:lumMod val="50000"/>
                </a:schemeClr>
              </a:solidFill>
            </a:ln>
          </p:spPr>
          <p:txBody>
            <a:bodyPr wrap="square" rtlCol="0">
              <a:spAutoFit/>
            </a:bodyPr>
            <a:lstStyle/>
            <a:p>
              <a:pPr algn="ctr"/>
              <a:r>
                <a:rPr lang="en-US" sz="3600" b="1" dirty="0"/>
                <a:t>In the beginning, God created the heavens and the earth.  </a:t>
              </a:r>
              <a:r>
                <a:rPr lang="en-US" sz="2800" dirty="0"/>
                <a:t>Genesis 1:1</a:t>
              </a:r>
            </a:p>
          </p:txBody>
        </p:sp>
        <p:cxnSp>
          <p:nvCxnSpPr>
            <p:cNvPr id="7" name="Straight Arrow Connector 6"/>
            <p:cNvCxnSpPr>
              <a:stCxn id="4" idx="0"/>
              <a:endCxn id="5" idx="2"/>
            </p:cNvCxnSpPr>
            <p:nvPr/>
          </p:nvCxnSpPr>
          <p:spPr>
            <a:xfrm flipV="1">
              <a:off x="2590800" y="3380874"/>
              <a:ext cx="1886953" cy="81012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15230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8A41C-0697-F0CE-81BB-448FA428B22C}"/>
            </a:ext>
          </a:extLst>
        </p:cNvPr>
        <p:cNvGrpSpPr/>
        <p:nvPr/>
      </p:nvGrpSpPr>
      <p:grpSpPr>
        <a:xfrm>
          <a:off x="0" y="0"/>
          <a:ext cx="0" cy="0"/>
          <a:chOff x="0" y="0"/>
          <a:chExt cx="0" cy="0"/>
        </a:xfrm>
      </p:grpSpPr>
      <p:sp>
        <p:nvSpPr>
          <p:cNvPr id="21" name="TextBox 20">
            <a:extLst>
              <a:ext uri="{FF2B5EF4-FFF2-40B4-BE49-F238E27FC236}">
                <a16:creationId xmlns:a16="http://schemas.microsoft.com/office/drawing/2014/main" id="{9025A677-9032-72D7-49E0-8DE4B9BF1525}"/>
              </a:ext>
            </a:extLst>
          </p:cNvPr>
          <p:cNvSpPr txBox="1"/>
          <p:nvPr/>
        </p:nvSpPr>
        <p:spPr>
          <a:xfrm>
            <a:off x="76200" y="3283803"/>
            <a:ext cx="1676400" cy="830997"/>
          </a:xfrm>
          <a:prstGeom prst="rect">
            <a:avLst/>
          </a:prstGeom>
          <a:noFill/>
        </p:spPr>
        <p:txBody>
          <a:bodyPr wrap="square" rtlCol="0">
            <a:spAutoFit/>
          </a:bodyPr>
          <a:lstStyle/>
          <a:p>
            <a:pPr algn="ctr"/>
            <a:r>
              <a:rPr lang="en-US" sz="2400" b="1" dirty="0"/>
              <a:t>No Beginning</a:t>
            </a:r>
          </a:p>
        </p:txBody>
      </p:sp>
      <p:sp>
        <p:nvSpPr>
          <p:cNvPr id="4" name="Title 3">
            <a:extLst>
              <a:ext uri="{FF2B5EF4-FFF2-40B4-BE49-F238E27FC236}">
                <a16:creationId xmlns:a16="http://schemas.microsoft.com/office/drawing/2014/main" id="{D9DCE8A4-99CD-2832-8326-7C01E7039B45}"/>
              </a:ext>
            </a:extLst>
          </p:cNvPr>
          <p:cNvSpPr>
            <a:spLocks noGrp="1"/>
          </p:cNvSpPr>
          <p:nvPr>
            <p:ph type="title"/>
          </p:nvPr>
        </p:nvSpPr>
        <p:spPr>
          <a:xfrm>
            <a:off x="457200" y="76200"/>
            <a:ext cx="8229600" cy="1143000"/>
          </a:xfrm>
        </p:spPr>
        <p:txBody>
          <a:bodyPr>
            <a:normAutofit/>
          </a:bodyPr>
          <a:lstStyle/>
          <a:p>
            <a:r>
              <a:rPr lang="en-US" sz="4800" b="1" u="sng" dirty="0"/>
              <a:t>Modern Timeline</a:t>
            </a:r>
          </a:p>
        </p:txBody>
      </p:sp>
      <p:sp>
        <p:nvSpPr>
          <p:cNvPr id="5" name="Left-Right Arrow 4">
            <a:extLst>
              <a:ext uri="{FF2B5EF4-FFF2-40B4-BE49-F238E27FC236}">
                <a16:creationId xmlns:a16="http://schemas.microsoft.com/office/drawing/2014/main" id="{652F5415-1B2C-86CC-3E0B-A60B27FF488A}"/>
              </a:ext>
            </a:extLst>
          </p:cNvPr>
          <p:cNvSpPr/>
          <p:nvPr/>
        </p:nvSpPr>
        <p:spPr>
          <a:xfrm>
            <a:off x="381000" y="2438400"/>
            <a:ext cx="8382000" cy="533400"/>
          </a:xfrm>
          <a:prstGeom prst="leftRightArrow">
            <a:avLst>
              <a:gd name="adj1" fmla="val 53202"/>
              <a:gd name="adj2" fmla="val 11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CDDA99C-CA30-7A7E-599B-E0FF46658EBF}"/>
              </a:ext>
            </a:extLst>
          </p:cNvPr>
          <p:cNvSpPr txBox="1"/>
          <p:nvPr/>
        </p:nvSpPr>
        <p:spPr>
          <a:xfrm>
            <a:off x="7391400" y="3283803"/>
            <a:ext cx="1676400" cy="830997"/>
          </a:xfrm>
          <a:prstGeom prst="rect">
            <a:avLst/>
          </a:prstGeom>
          <a:noFill/>
        </p:spPr>
        <p:txBody>
          <a:bodyPr wrap="square" rtlCol="0">
            <a:spAutoFit/>
          </a:bodyPr>
          <a:lstStyle/>
          <a:p>
            <a:pPr algn="ctr"/>
            <a:r>
              <a:rPr lang="en-US" sz="2400" b="1" dirty="0"/>
              <a:t>No </a:t>
            </a:r>
          </a:p>
          <a:p>
            <a:pPr algn="ctr"/>
            <a:r>
              <a:rPr lang="en-US" sz="2400" b="1" dirty="0"/>
              <a:t>End</a:t>
            </a:r>
          </a:p>
        </p:txBody>
      </p:sp>
      <p:sp>
        <p:nvSpPr>
          <p:cNvPr id="22" name="Rectangle 21">
            <a:extLst>
              <a:ext uri="{FF2B5EF4-FFF2-40B4-BE49-F238E27FC236}">
                <a16:creationId xmlns:a16="http://schemas.microsoft.com/office/drawing/2014/main" id="{65E8EED1-D0B9-BBD0-87DA-3677FD02C39A}"/>
              </a:ext>
            </a:extLst>
          </p:cNvPr>
          <p:cNvSpPr/>
          <p:nvPr/>
        </p:nvSpPr>
        <p:spPr>
          <a:xfrm>
            <a:off x="76200" y="3200400"/>
            <a:ext cx="2057400" cy="914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D80680AA-E3C0-F99C-A685-DC932E0F229A}"/>
              </a:ext>
            </a:extLst>
          </p:cNvPr>
          <p:cNvGrpSpPr/>
          <p:nvPr/>
        </p:nvGrpSpPr>
        <p:grpSpPr>
          <a:xfrm>
            <a:off x="76200" y="2195155"/>
            <a:ext cx="1676400" cy="1550313"/>
            <a:chOff x="76200" y="2195155"/>
            <a:chExt cx="1676400" cy="1550313"/>
          </a:xfrm>
        </p:grpSpPr>
        <p:sp>
          <p:nvSpPr>
            <p:cNvPr id="9" name="TextBox 8">
              <a:extLst>
                <a:ext uri="{FF2B5EF4-FFF2-40B4-BE49-F238E27FC236}">
                  <a16:creationId xmlns:a16="http://schemas.microsoft.com/office/drawing/2014/main" id="{793C98C4-7D93-C836-4377-B36D8A5FE3F8}"/>
                </a:ext>
              </a:extLst>
            </p:cNvPr>
            <p:cNvSpPr txBox="1"/>
            <p:nvPr/>
          </p:nvSpPr>
          <p:spPr>
            <a:xfrm>
              <a:off x="76200" y="3283803"/>
              <a:ext cx="1676400" cy="461665"/>
            </a:xfrm>
            <a:prstGeom prst="rect">
              <a:avLst/>
            </a:prstGeom>
            <a:noFill/>
          </p:spPr>
          <p:txBody>
            <a:bodyPr wrap="square" rtlCol="0">
              <a:spAutoFit/>
            </a:bodyPr>
            <a:lstStyle/>
            <a:p>
              <a:pPr algn="ctr"/>
              <a:r>
                <a:rPr lang="en-US" sz="2400" b="1" dirty="0"/>
                <a:t>Beginning</a:t>
              </a:r>
            </a:p>
          </p:txBody>
        </p:sp>
        <p:sp>
          <p:nvSpPr>
            <p:cNvPr id="6" name="Rectangle 5">
              <a:extLst>
                <a:ext uri="{FF2B5EF4-FFF2-40B4-BE49-F238E27FC236}">
                  <a16:creationId xmlns:a16="http://schemas.microsoft.com/office/drawing/2014/main" id="{E7C47E28-4A47-7FAB-AE0F-82138D758B50}"/>
                </a:ext>
              </a:extLst>
            </p:cNvPr>
            <p:cNvSpPr/>
            <p:nvPr/>
          </p:nvSpPr>
          <p:spPr>
            <a:xfrm>
              <a:off x="152400" y="2195155"/>
              <a:ext cx="990600" cy="10052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ounded Rectangle 15">
            <a:extLst>
              <a:ext uri="{FF2B5EF4-FFF2-40B4-BE49-F238E27FC236}">
                <a16:creationId xmlns:a16="http://schemas.microsoft.com/office/drawing/2014/main" id="{F1D1195D-D91A-8EAD-459B-5B08C319D306}"/>
              </a:ext>
            </a:extLst>
          </p:cNvPr>
          <p:cNvSpPr/>
          <p:nvPr/>
        </p:nvSpPr>
        <p:spPr>
          <a:xfrm>
            <a:off x="76200" y="1447801"/>
            <a:ext cx="8991600" cy="2667000"/>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4D40C5A-0C8A-E22B-EBEF-2D782FC9B5A2}"/>
              </a:ext>
            </a:extLst>
          </p:cNvPr>
          <p:cNvSpPr txBox="1"/>
          <p:nvPr/>
        </p:nvSpPr>
        <p:spPr>
          <a:xfrm>
            <a:off x="2362200" y="4343400"/>
            <a:ext cx="4343400" cy="523220"/>
          </a:xfrm>
          <a:prstGeom prst="rect">
            <a:avLst/>
          </a:prstGeom>
          <a:noFill/>
        </p:spPr>
        <p:txBody>
          <a:bodyPr wrap="square" rtlCol="0">
            <a:spAutoFit/>
          </a:bodyPr>
          <a:lstStyle/>
          <a:p>
            <a:pPr algn="ctr"/>
            <a:r>
              <a:rPr lang="en-US" sz="2800" dirty="0"/>
              <a:t>Outside of time and space:</a:t>
            </a:r>
          </a:p>
        </p:txBody>
      </p:sp>
      <p:sp>
        <p:nvSpPr>
          <p:cNvPr id="18" name="Rectangle 17">
            <a:extLst>
              <a:ext uri="{FF2B5EF4-FFF2-40B4-BE49-F238E27FC236}">
                <a16:creationId xmlns:a16="http://schemas.microsoft.com/office/drawing/2014/main" id="{14AC5667-B05B-17AA-929B-4D7EAEB14EA5}"/>
              </a:ext>
            </a:extLst>
          </p:cNvPr>
          <p:cNvSpPr/>
          <p:nvPr/>
        </p:nvSpPr>
        <p:spPr>
          <a:xfrm>
            <a:off x="3663465" y="4579203"/>
            <a:ext cx="1822935" cy="1200329"/>
          </a:xfrm>
          <a:prstGeom prst="rect">
            <a:avLst/>
          </a:prstGeom>
          <a:noFill/>
          <a:ln>
            <a:noFill/>
          </a:ln>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chemeClr val="accent2">
                    <a:lumMod val="50000"/>
                  </a:schemeClr>
                </a:solidFill>
                <a:effectLst>
                  <a:outerShdw blurRad="25400" algn="tl" rotWithShape="0">
                    <a:srgbClr val="000000">
                      <a:alpha val="43000"/>
                    </a:srgbClr>
                  </a:outerShdw>
                </a:effectLst>
              </a:rPr>
              <a:t>God</a:t>
            </a:r>
            <a:endParaRPr lang="en-US" sz="7200" b="1" cap="none" spc="150" dirty="0">
              <a:ln w="11430"/>
              <a:solidFill>
                <a:schemeClr val="accent2">
                  <a:lumMod val="50000"/>
                </a:schemeClr>
              </a:solidFill>
              <a:effectLst>
                <a:outerShdw blurRad="25400" algn="tl" rotWithShape="0">
                  <a:srgbClr val="000000">
                    <a:alpha val="43000"/>
                  </a:srgbClr>
                </a:outerShdw>
              </a:effectLst>
            </a:endParaRPr>
          </a:p>
        </p:txBody>
      </p:sp>
      <p:sp>
        <p:nvSpPr>
          <p:cNvPr id="19" name="TextBox 18">
            <a:extLst>
              <a:ext uri="{FF2B5EF4-FFF2-40B4-BE49-F238E27FC236}">
                <a16:creationId xmlns:a16="http://schemas.microsoft.com/office/drawing/2014/main" id="{511244A1-A4EE-95A6-5E99-5A41BAE32B85}"/>
              </a:ext>
            </a:extLst>
          </p:cNvPr>
          <p:cNvSpPr txBox="1"/>
          <p:nvPr/>
        </p:nvSpPr>
        <p:spPr>
          <a:xfrm>
            <a:off x="228600" y="5791200"/>
            <a:ext cx="8686800" cy="954107"/>
          </a:xfrm>
          <a:prstGeom prst="rect">
            <a:avLst/>
          </a:prstGeom>
          <a:noFill/>
        </p:spPr>
        <p:txBody>
          <a:bodyPr wrap="square" rtlCol="0">
            <a:spAutoFit/>
          </a:bodyPr>
          <a:lstStyle/>
          <a:p>
            <a:r>
              <a:rPr lang="en-US" sz="2800" dirty="0"/>
              <a:t>“with the Lord one day is as a thousand years, and a thousand years as one day.”    </a:t>
            </a:r>
            <a:r>
              <a:rPr lang="en-US" sz="2400" dirty="0"/>
              <a:t>2 Peter 3:8</a:t>
            </a:r>
          </a:p>
        </p:txBody>
      </p:sp>
      <p:sp>
        <p:nvSpPr>
          <p:cNvPr id="20" name="TextBox 19">
            <a:extLst>
              <a:ext uri="{FF2B5EF4-FFF2-40B4-BE49-F238E27FC236}">
                <a16:creationId xmlns:a16="http://schemas.microsoft.com/office/drawing/2014/main" id="{06E6F631-3DC9-1016-1397-6FA33176CEB5}"/>
              </a:ext>
            </a:extLst>
          </p:cNvPr>
          <p:cNvSpPr txBox="1"/>
          <p:nvPr/>
        </p:nvSpPr>
        <p:spPr>
          <a:xfrm>
            <a:off x="2698532" y="1447800"/>
            <a:ext cx="3733800" cy="523220"/>
          </a:xfrm>
          <a:prstGeom prst="rect">
            <a:avLst/>
          </a:prstGeom>
          <a:noFill/>
        </p:spPr>
        <p:txBody>
          <a:bodyPr wrap="square" rtlCol="0">
            <a:spAutoFit/>
          </a:bodyPr>
          <a:lstStyle/>
          <a:p>
            <a:pPr algn="ctr"/>
            <a:r>
              <a:rPr lang="en-US" sz="2800" dirty="0">
                <a:latin typeface="Imprint MT Shadow" panose="04020605060303030202" pitchFamily="82" charset="0"/>
              </a:rPr>
              <a:t>The Universe</a:t>
            </a:r>
          </a:p>
        </p:txBody>
      </p:sp>
      <p:sp>
        <p:nvSpPr>
          <p:cNvPr id="23" name="TextBox 22">
            <a:extLst>
              <a:ext uri="{FF2B5EF4-FFF2-40B4-BE49-F238E27FC236}">
                <a16:creationId xmlns:a16="http://schemas.microsoft.com/office/drawing/2014/main" id="{C163017B-7E70-25BA-6109-203C0F15BD4F}"/>
              </a:ext>
            </a:extLst>
          </p:cNvPr>
          <p:cNvSpPr txBox="1"/>
          <p:nvPr/>
        </p:nvSpPr>
        <p:spPr>
          <a:xfrm>
            <a:off x="228600" y="5039380"/>
            <a:ext cx="4343400" cy="523220"/>
          </a:xfrm>
          <a:prstGeom prst="rect">
            <a:avLst/>
          </a:prstGeom>
          <a:noFill/>
        </p:spPr>
        <p:txBody>
          <a:bodyPr wrap="square" rtlCol="0">
            <a:spAutoFit/>
          </a:bodyPr>
          <a:lstStyle/>
          <a:p>
            <a:pPr algn="ctr"/>
            <a:r>
              <a:rPr lang="en-US" sz="2800" dirty="0"/>
              <a:t>In the beginning, </a:t>
            </a:r>
          </a:p>
        </p:txBody>
      </p:sp>
    </p:spTree>
    <p:extLst>
      <p:ext uri="{BB962C8B-B14F-4D97-AF65-F5344CB8AC3E}">
        <p14:creationId xmlns:p14="http://schemas.microsoft.com/office/powerpoint/2010/main" val="304652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down)">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1000"/>
                                        <p:tgtEl>
                                          <p:spTgt spid="23"/>
                                        </p:tgtEl>
                                      </p:cBhvr>
                                    </p:animEffect>
                                  </p:childTnLst>
                                </p:cTn>
                              </p:par>
                            </p:childTnLst>
                          </p:cTn>
                        </p:par>
                        <p:par>
                          <p:cTn id="19" fill="hold">
                            <p:stCondLst>
                              <p:cond delay="1000"/>
                            </p:stCondLst>
                            <p:childTnLst>
                              <p:par>
                                <p:cTn id="20" presetID="10" presetClass="entr" presetSubtype="0" fill="hold" grpId="0" nodeType="afterEffect">
                                  <p:stCondLst>
                                    <p:cond delay="5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1000" fill="hold"/>
                                        <p:tgtEl>
                                          <p:spTgt spid="17"/>
                                        </p:tgtEl>
                                        <p:attrNameLst>
                                          <p:attrName>ppt_w</p:attrName>
                                        </p:attrNameLst>
                                      </p:cBhvr>
                                      <p:tavLst>
                                        <p:tav tm="0">
                                          <p:val>
                                            <p:fltVal val="0"/>
                                          </p:val>
                                        </p:tav>
                                        <p:tav tm="100000">
                                          <p:val>
                                            <p:strVal val="#ppt_w"/>
                                          </p:val>
                                        </p:tav>
                                      </p:tavLst>
                                    </p:anim>
                                    <p:anim calcmode="lin" valueType="num">
                                      <p:cBhvr>
                                        <p:cTn id="28" dur="1000" fill="hold"/>
                                        <p:tgtEl>
                                          <p:spTgt spid="17"/>
                                        </p:tgtEl>
                                        <p:attrNameLst>
                                          <p:attrName>ppt_h</p:attrName>
                                        </p:attrNameLst>
                                      </p:cBhvr>
                                      <p:tavLst>
                                        <p:tav tm="0">
                                          <p:val>
                                            <p:fltVal val="0"/>
                                          </p:val>
                                        </p:tav>
                                        <p:tav tm="100000">
                                          <p:val>
                                            <p:strVal val="#ppt_h"/>
                                          </p:val>
                                        </p:tav>
                                      </p:tavLst>
                                    </p:anim>
                                    <p:anim calcmode="lin" valueType="num">
                                      <p:cBhvr>
                                        <p:cTn id="29" dur="1000" fill="hold"/>
                                        <p:tgtEl>
                                          <p:spTgt spid="17"/>
                                        </p:tgtEl>
                                        <p:attrNameLst>
                                          <p:attrName>style.rotation</p:attrName>
                                        </p:attrNameLst>
                                      </p:cBhvr>
                                      <p:tavLst>
                                        <p:tav tm="0">
                                          <p:val>
                                            <p:fltVal val="90"/>
                                          </p:val>
                                        </p:tav>
                                        <p:tav tm="100000">
                                          <p:val>
                                            <p:fltVal val="0"/>
                                          </p:val>
                                        </p:tav>
                                      </p:tavLst>
                                    </p:anim>
                                    <p:animEffect transition="in" filter="fade">
                                      <p:cBhvr>
                                        <p:cTn id="30" dur="10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p:bldP spid="20"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76200" y="3283803"/>
            <a:ext cx="1676400" cy="830997"/>
          </a:xfrm>
          <a:prstGeom prst="rect">
            <a:avLst/>
          </a:prstGeom>
          <a:noFill/>
        </p:spPr>
        <p:txBody>
          <a:bodyPr wrap="square" rtlCol="0">
            <a:spAutoFit/>
          </a:bodyPr>
          <a:lstStyle/>
          <a:p>
            <a:pPr algn="ctr"/>
            <a:r>
              <a:rPr lang="en-US" sz="2400" b="1" dirty="0"/>
              <a:t>No Beginning</a:t>
            </a:r>
          </a:p>
        </p:txBody>
      </p:sp>
      <p:sp>
        <p:nvSpPr>
          <p:cNvPr id="4" name="Title 3"/>
          <p:cNvSpPr>
            <a:spLocks noGrp="1"/>
          </p:cNvSpPr>
          <p:nvPr>
            <p:ph type="title"/>
          </p:nvPr>
        </p:nvSpPr>
        <p:spPr>
          <a:xfrm>
            <a:off x="457200" y="76200"/>
            <a:ext cx="8229600" cy="1143000"/>
          </a:xfrm>
        </p:spPr>
        <p:txBody>
          <a:bodyPr>
            <a:normAutofit/>
          </a:bodyPr>
          <a:lstStyle/>
          <a:p>
            <a:r>
              <a:rPr lang="en-US" sz="4800" b="1" u="sng" dirty="0"/>
              <a:t>Modern Timeline</a:t>
            </a:r>
          </a:p>
        </p:txBody>
      </p:sp>
      <p:sp>
        <p:nvSpPr>
          <p:cNvPr id="5" name="Left-Right Arrow 4"/>
          <p:cNvSpPr/>
          <p:nvPr/>
        </p:nvSpPr>
        <p:spPr>
          <a:xfrm>
            <a:off x="381000" y="2438400"/>
            <a:ext cx="8382000" cy="533400"/>
          </a:xfrm>
          <a:prstGeom prst="leftRightArrow">
            <a:avLst>
              <a:gd name="adj1" fmla="val 53202"/>
              <a:gd name="adj2" fmla="val 11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391400" y="3283803"/>
            <a:ext cx="1676400" cy="830997"/>
          </a:xfrm>
          <a:prstGeom prst="rect">
            <a:avLst/>
          </a:prstGeom>
          <a:noFill/>
        </p:spPr>
        <p:txBody>
          <a:bodyPr wrap="square" rtlCol="0">
            <a:spAutoFit/>
          </a:bodyPr>
          <a:lstStyle/>
          <a:p>
            <a:pPr algn="ctr"/>
            <a:r>
              <a:rPr lang="en-US" sz="2400" b="1" dirty="0"/>
              <a:t>No </a:t>
            </a:r>
          </a:p>
          <a:p>
            <a:pPr algn="ctr"/>
            <a:r>
              <a:rPr lang="en-US" sz="2400" b="1" dirty="0"/>
              <a:t>End</a:t>
            </a:r>
          </a:p>
        </p:txBody>
      </p:sp>
      <p:sp>
        <p:nvSpPr>
          <p:cNvPr id="22" name="Rectangle 21"/>
          <p:cNvSpPr/>
          <p:nvPr/>
        </p:nvSpPr>
        <p:spPr>
          <a:xfrm>
            <a:off x="76200" y="3200400"/>
            <a:ext cx="2057400" cy="914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76200" y="2195155"/>
            <a:ext cx="1676400" cy="1550313"/>
            <a:chOff x="76200" y="2195155"/>
            <a:chExt cx="1676400" cy="1550313"/>
          </a:xfrm>
        </p:grpSpPr>
        <p:sp>
          <p:nvSpPr>
            <p:cNvPr id="9" name="TextBox 8"/>
            <p:cNvSpPr txBox="1"/>
            <p:nvPr/>
          </p:nvSpPr>
          <p:spPr>
            <a:xfrm>
              <a:off x="76200" y="3283803"/>
              <a:ext cx="1676400" cy="461665"/>
            </a:xfrm>
            <a:prstGeom prst="rect">
              <a:avLst/>
            </a:prstGeom>
            <a:noFill/>
          </p:spPr>
          <p:txBody>
            <a:bodyPr wrap="square" rtlCol="0">
              <a:spAutoFit/>
            </a:bodyPr>
            <a:lstStyle/>
            <a:p>
              <a:pPr algn="ctr"/>
              <a:r>
                <a:rPr lang="en-US" sz="2400" b="1" dirty="0"/>
                <a:t>Beginning</a:t>
              </a:r>
            </a:p>
          </p:txBody>
        </p:sp>
        <p:sp>
          <p:nvSpPr>
            <p:cNvPr id="6" name="Rectangle 5"/>
            <p:cNvSpPr/>
            <p:nvPr/>
          </p:nvSpPr>
          <p:spPr>
            <a:xfrm>
              <a:off x="152400" y="2195155"/>
              <a:ext cx="990600" cy="10052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ounded Rectangle 15"/>
          <p:cNvSpPr/>
          <p:nvPr/>
        </p:nvSpPr>
        <p:spPr>
          <a:xfrm>
            <a:off x="76200" y="1447801"/>
            <a:ext cx="8991600" cy="2667000"/>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362200" y="4343400"/>
            <a:ext cx="4343400" cy="523220"/>
          </a:xfrm>
          <a:prstGeom prst="rect">
            <a:avLst/>
          </a:prstGeom>
          <a:noFill/>
        </p:spPr>
        <p:txBody>
          <a:bodyPr wrap="square" rtlCol="0">
            <a:spAutoFit/>
          </a:bodyPr>
          <a:lstStyle/>
          <a:p>
            <a:pPr algn="ctr"/>
            <a:r>
              <a:rPr lang="en-US" sz="2800" dirty="0"/>
              <a:t>Outside of time and space:</a:t>
            </a:r>
          </a:p>
        </p:txBody>
      </p:sp>
      <p:sp>
        <p:nvSpPr>
          <p:cNvPr id="18" name="Rectangle 17"/>
          <p:cNvSpPr/>
          <p:nvPr/>
        </p:nvSpPr>
        <p:spPr>
          <a:xfrm>
            <a:off x="3663465" y="4579203"/>
            <a:ext cx="1822935" cy="1200329"/>
          </a:xfrm>
          <a:prstGeom prst="rect">
            <a:avLst/>
          </a:prstGeom>
          <a:noFill/>
          <a:ln>
            <a:noFill/>
          </a:ln>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chemeClr val="accent2">
                    <a:lumMod val="50000"/>
                  </a:schemeClr>
                </a:solidFill>
                <a:effectLst>
                  <a:outerShdw blurRad="25400" algn="tl" rotWithShape="0">
                    <a:srgbClr val="000000">
                      <a:alpha val="43000"/>
                    </a:srgbClr>
                  </a:outerShdw>
                </a:effectLst>
              </a:rPr>
              <a:t>God</a:t>
            </a:r>
            <a:endParaRPr lang="en-US" sz="7200" b="1" cap="none" spc="150" dirty="0">
              <a:ln w="11430"/>
              <a:solidFill>
                <a:schemeClr val="accent2">
                  <a:lumMod val="50000"/>
                </a:schemeClr>
              </a:solidFill>
              <a:effectLst>
                <a:outerShdw blurRad="25400" algn="tl" rotWithShape="0">
                  <a:srgbClr val="000000">
                    <a:alpha val="43000"/>
                  </a:srgbClr>
                </a:outerShdw>
              </a:effectLst>
            </a:endParaRPr>
          </a:p>
        </p:txBody>
      </p:sp>
      <p:sp>
        <p:nvSpPr>
          <p:cNvPr id="19" name="TextBox 18"/>
          <p:cNvSpPr txBox="1"/>
          <p:nvPr/>
        </p:nvSpPr>
        <p:spPr>
          <a:xfrm>
            <a:off x="228600" y="5791200"/>
            <a:ext cx="8686800" cy="954107"/>
          </a:xfrm>
          <a:prstGeom prst="rect">
            <a:avLst/>
          </a:prstGeom>
          <a:noFill/>
        </p:spPr>
        <p:txBody>
          <a:bodyPr wrap="square" rtlCol="0">
            <a:spAutoFit/>
          </a:bodyPr>
          <a:lstStyle/>
          <a:p>
            <a:r>
              <a:rPr lang="en-US" sz="2800" dirty="0"/>
              <a:t>“in the hope of eternal life, which God, who does not lie, promised </a:t>
            </a:r>
            <a:r>
              <a:rPr lang="en-US" sz="2800" b="1" dirty="0"/>
              <a:t>before the beginning of time</a:t>
            </a:r>
            <a:r>
              <a:rPr lang="en-US" sz="2800" dirty="0"/>
              <a:t>.”    </a:t>
            </a:r>
            <a:r>
              <a:rPr lang="en-US" sz="2400" dirty="0"/>
              <a:t>Titus 1:2</a:t>
            </a:r>
          </a:p>
        </p:txBody>
      </p:sp>
      <p:sp>
        <p:nvSpPr>
          <p:cNvPr id="20" name="TextBox 19"/>
          <p:cNvSpPr txBox="1"/>
          <p:nvPr/>
        </p:nvSpPr>
        <p:spPr>
          <a:xfrm>
            <a:off x="2698532" y="1447800"/>
            <a:ext cx="3733800" cy="523220"/>
          </a:xfrm>
          <a:prstGeom prst="rect">
            <a:avLst/>
          </a:prstGeom>
          <a:noFill/>
        </p:spPr>
        <p:txBody>
          <a:bodyPr wrap="square" rtlCol="0">
            <a:spAutoFit/>
          </a:bodyPr>
          <a:lstStyle/>
          <a:p>
            <a:pPr algn="ctr"/>
            <a:r>
              <a:rPr lang="en-US" sz="2800" dirty="0">
                <a:latin typeface="Imprint MT Shadow" panose="04020605060303030202" pitchFamily="82" charset="0"/>
              </a:rPr>
              <a:t>The Universe</a:t>
            </a:r>
          </a:p>
        </p:txBody>
      </p:sp>
    </p:spTree>
    <p:extLst>
      <p:ext uri="{BB962C8B-B14F-4D97-AF65-F5344CB8AC3E}">
        <p14:creationId xmlns:p14="http://schemas.microsoft.com/office/powerpoint/2010/main" val="139828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76200" y="3283803"/>
            <a:ext cx="1676400" cy="830997"/>
          </a:xfrm>
          <a:prstGeom prst="rect">
            <a:avLst/>
          </a:prstGeom>
          <a:noFill/>
        </p:spPr>
        <p:txBody>
          <a:bodyPr wrap="square" rtlCol="0">
            <a:spAutoFit/>
          </a:bodyPr>
          <a:lstStyle/>
          <a:p>
            <a:pPr algn="ctr"/>
            <a:r>
              <a:rPr lang="en-US" sz="2400" b="1" dirty="0"/>
              <a:t>No Beginning</a:t>
            </a:r>
          </a:p>
        </p:txBody>
      </p:sp>
      <p:sp>
        <p:nvSpPr>
          <p:cNvPr id="4" name="Title 3"/>
          <p:cNvSpPr>
            <a:spLocks noGrp="1"/>
          </p:cNvSpPr>
          <p:nvPr>
            <p:ph type="title"/>
          </p:nvPr>
        </p:nvSpPr>
        <p:spPr>
          <a:xfrm>
            <a:off x="457200" y="76200"/>
            <a:ext cx="8229600" cy="1143000"/>
          </a:xfrm>
        </p:spPr>
        <p:txBody>
          <a:bodyPr>
            <a:normAutofit/>
          </a:bodyPr>
          <a:lstStyle/>
          <a:p>
            <a:r>
              <a:rPr lang="en-US" sz="4800" b="1" u="sng" dirty="0"/>
              <a:t>Biblical Time</a:t>
            </a:r>
          </a:p>
        </p:txBody>
      </p:sp>
      <p:sp>
        <p:nvSpPr>
          <p:cNvPr id="5" name="Left-Right Arrow 4"/>
          <p:cNvSpPr/>
          <p:nvPr/>
        </p:nvSpPr>
        <p:spPr>
          <a:xfrm>
            <a:off x="381000" y="2438400"/>
            <a:ext cx="8382000" cy="533400"/>
          </a:xfrm>
          <a:prstGeom prst="leftRightArrow">
            <a:avLst>
              <a:gd name="adj1" fmla="val 53202"/>
              <a:gd name="adj2" fmla="val 11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391400" y="3283803"/>
            <a:ext cx="1676400" cy="830997"/>
          </a:xfrm>
          <a:prstGeom prst="rect">
            <a:avLst/>
          </a:prstGeom>
          <a:noFill/>
        </p:spPr>
        <p:txBody>
          <a:bodyPr wrap="square" rtlCol="0">
            <a:spAutoFit/>
          </a:bodyPr>
          <a:lstStyle/>
          <a:p>
            <a:pPr algn="ctr"/>
            <a:r>
              <a:rPr lang="en-US" sz="2400" b="1" dirty="0"/>
              <a:t>No </a:t>
            </a:r>
          </a:p>
          <a:p>
            <a:pPr algn="ctr"/>
            <a:r>
              <a:rPr lang="en-US" sz="2400" b="1" dirty="0"/>
              <a:t>End</a:t>
            </a:r>
          </a:p>
        </p:txBody>
      </p:sp>
      <p:sp>
        <p:nvSpPr>
          <p:cNvPr id="22" name="Rectangle 21"/>
          <p:cNvSpPr/>
          <p:nvPr/>
        </p:nvSpPr>
        <p:spPr>
          <a:xfrm>
            <a:off x="76200" y="3200400"/>
            <a:ext cx="2057400" cy="914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76200" y="2195155"/>
            <a:ext cx="1676400" cy="1550313"/>
            <a:chOff x="76200" y="2195155"/>
            <a:chExt cx="1676400" cy="1550313"/>
          </a:xfrm>
        </p:grpSpPr>
        <p:sp>
          <p:nvSpPr>
            <p:cNvPr id="9" name="TextBox 8"/>
            <p:cNvSpPr txBox="1"/>
            <p:nvPr/>
          </p:nvSpPr>
          <p:spPr>
            <a:xfrm>
              <a:off x="76200" y="3283803"/>
              <a:ext cx="1676400" cy="461665"/>
            </a:xfrm>
            <a:prstGeom prst="rect">
              <a:avLst/>
            </a:prstGeom>
            <a:noFill/>
          </p:spPr>
          <p:txBody>
            <a:bodyPr wrap="square" rtlCol="0">
              <a:spAutoFit/>
            </a:bodyPr>
            <a:lstStyle/>
            <a:p>
              <a:pPr algn="ctr"/>
              <a:r>
                <a:rPr lang="en-US" sz="2400" b="1" dirty="0"/>
                <a:t>Beginning</a:t>
              </a:r>
            </a:p>
          </p:txBody>
        </p:sp>
        <p:sp>
          <p:nvSpPr>
            <p:cNvPr id="6" name="Rectangle 5"/>
            <p:cNvSpPr/>
            <p:nvPr/>
          </p:nvSpPr>
          <p:spPr>
            <a:xfrm>
              <a:off x="152400" y="2195155"/>
              <a:ext cx="990600" cy="10052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7924800" y="2392977"/>
            <a:ext cx="990600" cy="1645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76200" y="1447801"/>
            <a:ext cx="8991600" cy="2667000"/>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362200" y="4343400"/>
            <a:ext cx="4343400" cy="523220"/>
          </a:xfrm>
          <a:prstGeom prst="rect">
            <a:avLst/>
          </a:prstGeom>
          <a:noFill/>
        </p:spPr>
        <p:txBody>
          <a:bodyPr wrap="square" rtlCol="0">
            <a:spAutoFit/>
          </a:bodyPr>
          <a:lstStyle/>
          <a:p>
            <a:pPr algn="ctr"/>
            <a:r>
              <a:rPr lang="en-US" sz="2800" dirty="0"/>
              <a:t>Outside of time and space:</a:t>
            </a:r>
          </a:p>
        </p:txBody>
      </p:sp>
      <p:sp>
        <p:nvSpPr>
          <p:cNvPr id="18" name="Rectangle 17"/>
          <p:cNvSpPr/>
          <p:nvPr/>
        </p:nvSpPr>
        <p:spPr>
          <a:xfrm>
            <a:off x="3663465" y="4579203"/>
            <a:ext cx="1822935" cy="1200329"/>
          </a:xfrm>
          <a:prstGeom prst="rect">
            <a:avLst/>
          </a:prstGeom>
          <a:noFill/>
          <a:ln>
            <a:noFill/>
          </a:ln>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chemeClr val="accent2">
                    <a:lumMod val="50000"/>
                  </a:schemeClr>
                </a:solidFill>
                <a:effectLst>
                  <a:outerShdw blurRad="25400" algn="tl" rotWithShape="0">
                    <a:srgbClr val="000000">
                      <a:alpha val="43000"/>
                    </a:srgbClr>
                  </a:outerShdw>
                </a:effectLst>
              </a:rPr>
              <a:t>God</a:t>
            </a:r>
            <a:endParaRPr lang="en-US" sz="7200" b="1" cap="none" spc="150" dirty="0">
              <a:ln w="11430"/>
              <a:solidFill>
                <a:schemeClr val="accent2">
                  <a:lumMod val="50000"/>
                </a:schemeClr>
              </a:solidFill>
              <a:effectLst>
                <a:outerShdw blurRad="25400" algn="tl" rotWithShape="0">
                  <a:srgbClr val="000000">
                    <a:alpha val="43000"/>
                  </a:srgbClr>
                </a:outerShdw>
              </a:effectLst>
            </a:endParaRPr>
          </a:p>
        </p:txBody>
      </p:sp>
      <p:sp>
        <p:nvSpPr>
          <p:cNvPr id="19" name="TextBox 18"/>
          <p:cNvSpPr txBox="1"/>
          <p:nvPr/>
        </p:nvSpPr>
        <p:spPr>
          <a:xfrm>
            <a:off x="228600" y="5546834"/>
            <a:ext cx="8686800" cy="1384995"/>
          </a:xfrm>
          <a:prstGeom prst="rect">
            <a:avLst/>
          </a:prstGeom>
          <a:noFill/>
        </p:spPr>
        <p:txBody>
          <a:bodyPr wrap="square" rtlCol="0">
            <a:spAutoFit/>
          </a:bodyPr>
          <a:lstStyle/>
          <a:p>
            <a:r>
              <a:rPr lang="en-US" sz="2800" dirty="0"/>
              <a:t>“But the day of the Lord will come like a thief, and then the heavens will pass away with a roar, and the heavenly bodies will be burned up and dissolved,”    </a:t>
            </a:r>
            <a:r>
              <a:rPr lang="en-US" sz="2400" dirty="0"/>
              <a:t>2 Peter 3:10</a:t>
            </a:r>
          </a:p>
        </p:txBody>
      </p:sp>
      <p:sp>
        <p:nvSpPr>
          <p:cNvPr id="20" name="TextBox 19"/>
          <p:cNvSpPr txBox="1"/>
          <p:nvPr/>
        </p:nvSpPr>
        <p:spPr>
          <a:xfrm>
            <a:off x="2698532" y="1447800"/>
            <a:ext cx="3733800" cy="523220"/>
          </a:xfrm>
          <a:prstGeom prst="rect">
            <a:avLst/>
          </a:prstGeom>
          <a:noFill/>
        </p:spPr>
        <p:txBody>
          <a:bodyPr wrap="square" rtlCol="0">
            <a:spAutoFit/>
          </a:bodyPr>
          <a:lstStyle/>
          <a:p>
            <a:pPr algn="ctr"/>
            <a:r>
              <a:rPr lang="en-US" sz="2800" dirty="0">
                <a:latin typeface="Imprint MT Shadow" panose="04020605060303030202" pitchFamily="82" charset="0"/>
              </a:rPr>
              <a:t>The Universe</a:t>
            </a:r>
          </a:p>
        </p:txBody>
      </p:sp>
      <p:sp>
        <p:nvSpPr>
          <p:cNvPr id="23" name="TextBox 22"/>
          <p:cNvSpPr txBox="1"/>
          <p:nvPr/>
        </p:nvSpPr>
        <p:spPr>
          <a:xfrm>
            <a:off x="7162800" y="3276600"/>
            <a:ext cx="1676400" cy="461665"/>
          </a:xfrm>
          <a:prstGeom prst="rect">
            <a:avLst/>
          </a:prstGeom>
          <a:noFill/>
        </p:spPr>
        <p:txBody>
          <a:bodyPr wrap="square" rtlCol="0">
            <a:spAutoFit/>
          </a:bodyPr>
          <a:lstStyle/>
          <a:p>
            <a:pPr algn="ctr"/>
            <a:r>
              <a:rPr lang="en-US" sz="2400" b="1" dirty="0"/>
              <a:t>The End</a:t>
            </a:r>
          </a:p>
        </p:txBody>
      </p:sp>
    </p:spTree>
    <p:extLst>
      <p:ext uri="{BB962C8B-B14F-4D97-AF65-F5344CB8AC3E}">
        <p14:creationId xmlns:p14="http://schemas.microsoft.com/office/powerpoint/2010/main" val="137456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9"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76200" y="3283803"/>
            <a:ext cx="1676400" cy="830997"/>
          </a:xfrm>
          <a:prstGeom prst="rect">
            <a:avLst/>
          </a:prstGeom>
          <a:noFill/>
        </p:spPr>
        <p:txBody>
          <a:bodyPr wrap="square" rtlCol="0">
            <a:spAutoFit/>
          </a:bodyPr>
          <a:lstStyle/>
          <a:p>
            <a:pPr algn="ctr"/>
            <a:r>
              <a:rPr lang="en-US" sz="2400" b="1" dirty="0"/>
              <a:t>No Beginning</a:t>
            </a:r>
          </a:p>
        </p:txBody>
      </p:sp>
      <p:sp>
        <p:nvSpPr>
          <p:cNvPr id="4" name="Title 3"/>
          <p:cNvSpPr>
            <a:spLocks noGrp="1"/>
          </p:cNvSpPr>
          <p:nvPr>
            <p:ph type="title"/>
          </p:nvPr>
        </p:nvSpPr>
        <p:spPr>
          <a:xfrm>
            <a:off x="457200" y="76200"/>
            <a:ext cx="8229600" cy="1143000"/>
          </a:xfrm>
        </p:spPr>
        <p:txBody>
          <a:bodyPr>
            <a:normAutofit/>
          </a:bodyPr>
          <a:lstStyle/>
          <a:p>
            <a:r>
              <a:rPr lang="en-US" sz="4800" b="1" u="sng" dirty="0"/>
              <a:t>Biblical Time and Eternity</a:t>
            </a:r>
          </a:p>
        </p:txBody>
      </p:sp>
      <p:sp>
        <p:nvSpPr>
          <p:cNvPr id="5" name="Left-Right Arrow 4"/>
          <p:cNvSpPr/>
          <p:nvPr/>
        </p:nvSpPr>
        <p:spPr>
          <a:xfrm>
            <a:off x="381000" y="2438400"/>
            <a:ext cx="8382000" cy="533400"/>
          </a:xfrm>
          <a:prstGeom prst="leftRightArrow">
            <a:avLst>
              <a:gd name="adj1" fmla="val 53202"/>
              <a:gd name="adj2" fmla="val 11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391400" y="3283803"/>
            <a:ext cx="1676400" cy="830997"/>
          </a:xfrm>
          <a:prstGeom prst="rect">
            <a:avLst/>
          </a:prstGeom>
          <a:noFill/>
        </p:spPr>
        <p:txBody>
          <a:bodyPr wrap="square" rtlCol="0">
            <a:spAutoFit/>
          </a:bodyPr>
          <a:lstStyle/>
          <a:p>
            <a:pPr algn="ctr"/>
            <a:r>
              <a:rPr lang="en-US" sz="2400" b="1" dirty="0"/>
              <a:t>No </a:t>
            </a:r>
          </a:p>
          <a:p>
            <a:pPr algn="ctr"/>
            <a:r>
              <a:rPr lang="en-US" sz="2400" b="1" dirty="0"/>
              <a:t>End</a:t>
            </a:r>
          </a:p>
        </p:txBody>
      </p:sp>
      <p:sp>
        <p:nvSpPr>
          <p:cNvPr id="22" name="Rectangle 21"/>
          <p:cNvSpPr/>
          <p:nvPr/>
        </p:nvSpPr>
        <p:spPr>
          <a:xfrm>
            <a:off x="76200" y="3200400"/>
            <a:ext cx="2057400" cy="914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76200" y="2195155"/>
            <a:ext cx="1676400" cy="1550313"/>
            <a:chOff x="76200" y="2195155"/>
            <a:chExt cx="1676400" cy="1550313"/>
          </a:xfrm>
        </p:grpSpPr>
        <p:sp>
          <p:nvSpPr>
            <p:cNvPr id="9" name="TextBox 8"/>
            <p:cNvSpPr txBox="1"/>
            <p:nvPr/>
          </p:nvSpPr>
          <p:spPr>
            <a:xfrm>
              <a:off x="76200" y="3283803"/>
              <a:ext cx="1676400" cy="461665"/>
            </a:xfrm>
            <a:prstGeom prst="rect">
              <a:avLst/>
            </a:prstGeom>
            <a:noFill/>
          </p:spPr>
          <p:txBody>
            <a:bodyPr wrap="square" rtlCol="0">
              <a:spAutoFit/>
            </a:bodyPr>
            <a:lstStyle/>
            <a:p>
              <a:pPr algn="ctr"/>
              <a:r>
                <a:rPr lang="en-US" sz="2400" b="1" dirty="0"/>
                <a:t>Beginning</a:t>
              </a:r>
            </a:p>
          </p:txBody>
        </p:sp>
        <p:sp>
          <p:nvSpPr>
            <p:cNvPr id="6" name="Rectangle 5"/>
            <p:cNvSpPr/>
            <p:nvPr/>
          </p:nvSpPr>
          <p:spPr>
            <a:xfrm>
              <a:off x="152400" y="2195155"/>
              <a:ext cx="990600" cy="10052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7924800" y="2392977"/>
            <a:ext cx="990600" cy="1645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76200" y="1219200"/>
            <a:ext cx="8686800" cy="4057471"/>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663465" y="5276671"/>
            <a:ext cx="1822935" cy="1200329"/>
          </a:xfrm>
          <a:prstGeom prst="rect">
            <a:avLst/>
          </a:prstGeom>
          <a:noFill/>
          <a:ln>
            <a:noFill/>
          </a:ln>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chemeClr val="accent2">
                    <a:lumMod val="50000"/>
                  </a:schemeClr>
                </a:solidFill>
                <a:effectLst>
                  <a:outerShdw blurRad="25400" algn="tl" rotWithShape="0">
                    <a:srgbClr val="000000">
                      <a:alpha val="43000"/>
                    </a:srgbClr>
                  </a:outerShdw>
                </a:effectLst>
              </a:rPr>
              <a:t>God</a:t>
            </a:r>
            <a:endParaRPr lang="en-US" sz="7200" b="1" cap="none" spc="150" dirty="0">
              <a:ln w="11430"/>
              <a:solidFill>
                <a:schemeClr val="accent2">
                  <a:lumMod val="50000"/>
                </a:schemeClr>
              </a:solidFill>
              <a:effectLst>
                <a:outerShdw blurRad="25400" algn="tl" rotWithShape="0">
                  <a:srgbClr val="000000">
                    <a:alpha val="43000"/>
                  </a:srgbClr>
                </a:outerShdw>
              </a:effectLst>
            </a:endParaRPr>
          </a:p>
        </p:txBody>
      </p:sp>
      <p:sp>
        <p:nvSpPr>
          <p:cNvPr id="20" name="TextBox 19"/>
          <p:cNvSpPr txBox="1"/>
          <p:nvPr/>
        </p:nvSpPr>
        <p:spPr>
          <a:xfrm>
            <a:off x="2698532" y="1219200"/>
            <a:ext cx="3733800" cy="523220"/>
          </a:xfrm>
          <a:prstGeom prst="rect">
            <a:avLst/>
          </a:prstGeom>
          <a:noFill/>
        </p:spPr>
        <p:txBody>
          <a:bodyPr wrap="square" rtlCol="0">
            <a:spAutoFit/>
          </a:bodyPr>
          <a:lstStyle/>
          <a:p>
            <a:pPr algn="ctr"/>
            <a:r>
              <a:rPr lang="en-US" sz="2800" dirty="0">
                <a:latin typeface="Imprint MT Shadow" panose="04020605060303030202" pitchFamily="82" charset="0"/>
              </a:rPr>
              <a:t>The Universe</a:t>
            </a:r>
          </a:p>
        </p:txBody>
      </p:sp>
      <p:sp>
        <p:nvSpPr>
          <p:cNvPr id="23" name="TextBox 22"/>
          <p:cNvSpPr txBox="1"/>
          <p:nvPr/>
        </p:nvSpPr>
        <p:spPr>
          <a:xfrm>
            <a:off x="7162800" y="3276600"/>
            <a:ext cx="1676400" cy="461665"/>
          </a:xfrm>
          <a:prstGeom prst="rect">
            <a:avLst/>
          </a:prstGeom>
          <a:noFill/>
        </p:spPr>
        <p:txBody>
          <a:bodyPr wrap="square" rtlCol="0">
            <a:spAutoFit/>
          </a:bodyPr>
          <a:lstStyle/>
          <a:p>
            <a:pPr algn="ctr"/>
            <a:r>
              <a:rPr lang="en-US" sz="2400" b="1" dirty="0"/>
              <a:t>The End</a:t>
            </a:r>
          </a:p>
        </p:txBody>
      </p:sp>
      <p:cxnSp>
        <p:nvCxnSpPr>
          <p:cNvPr id="24" name="Straight Connector 23"/>
          <p:cNvCxnSpPr/>
          <p:nvPr/>
        </p:nvCxnSpPr>
        <p:spPr>
          <a:xfrm>
            <a:off x="3505200" y="2133600"/>
            <a:ext cx="0" cy="12192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105400" y="2133600"/>
            <a:ext cx="0" cy="12192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2971800" y="3588603"/>
            <a:ext cx="1066800" cy="830997"/>
          </a:xfrm>
          <a:prstGeom prst="rect">
            <a:avLst/>
          </a:prstGeom>
          <a:noFill/>
        </p:spPr>
        <p:txBody>
          <a:bodyPr wrap="square" rtlCol="0">
            <a:spAutoFit/>
          </a:bodyPr>
          <a:lstStyle/>
          <a:p>
            <a:pPr algn="ctr"/>
            <a:r>
              <a:rPr lang="en-US" sz="2400" b="1" dirty="0"/>
              <a:t>Mark</a:t>
            </a:r>
          </a:p>
          <a:p>
            <a:pPr algn="ctr"/>
            <a:r>
              <a:rPr lang="en-US" sz="2400" b="1" dirty="0"/>
              <a:t>born</a:t>
            </a:r>
          </a:p>
        </p:txBody>
      </p:sp>
      <p:sp>
        <p:nvSpPr>
          <p:cNvPr id="30" name="TextBox 29"/>
          <p:cNvSpPr txBox="1"/>
          <p:nvPr/>
        </p:nvSpPr>
        <p:spPr>
          <a:xfrm>
            <a:off x="4572000" y="3588603"/>
            <a:ext cx="1066800" cy="830997"/>
          </a:xfrm>
          <a:prstGeom prst="rect">
            <a:avLst/>
          </a:prstGeom>
          <a:noFill/>
        </p:spPr>
        <p:txBody>
          <a:bodyPr wrap="square" rtlCol="0">
            <a:spAutoFit/>
          </a:bodyPr>
          <a:lstStyle/>
          <a:p>
            <a:pPr algn="ctr"/>
            <a:r>
              <a:rPr lang="en-US" sz="2400" b="1" dirty="0"/>
              <a:t>Mark</a:t>
            </a:r>
          </a:p>
          <a:p>
            <a:pPr algn="ctr"/>
            <a:r>
              <a:rPr lang="en-US" sz="2400" b="1" dirty="0"/>
              <a:t>dies</a:t>
            </a:r>
          </a:p>
        </p:txBody>
      </p:sp>
      <p:sp>
        <p:nvSpPr>
          <p:cNvPr id="31" name="Rectangle 30"/>
          <p:cNvSpPr/>
          <p:nvPr/>
        </p:nvSpPr>
        <p:spPr>
          <a:xfrm>
            <a:off x="3489434" y="3505199"/>
            <a:ext cx="1615966" cy="834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3870434" y="3048000"/>
            <a:ext cx="1234966" cy="834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4327634" y="3276600"/>
            <a:ext cx="2225566" cy="834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5242034" y="3733800"/>
            <a:ext cx="1234966" cy="834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5334000" y="4015631"/>
            <a:ext cx="1676400" cy="991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276600" y="4244230"/>
            <a:ext cx="1676400" cy="991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V="1">
            <a:off x="5105400" y="3068339"/>
            <a:ext cx="3962400" cy="15427"/>
          </a:xfrm>
          <a:prstGeom prst="straightConnector1">
            <a:avLst/>
          </a:prstGeom>
          <a:ln w="254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5100140" y="3546900"/>
            <a:ext cx="3967660" cy="2969"/>
          </a:xfrm>
          <a:prstGeom prst="straightConnector1">
            <a:avLst/>
          </a:prstGeom>
          <a:ln w="254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4968752" y="4282967"/>
            <a:ext cx="4099048" cy="1"/>
          </a:xfrm>
          <a:prstGeom prst="straightConnector1">
            <a:avLst/>
          </a:prstGeom>
          <a:ln w="254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6521668" y="3781098"/>
            <a:ext cx="2514600" cy="0"/>
          </a:xfrm>
          <a:prstGeom prst="straightConnector1">
            <a:avLst/>
          </a:prstGeom>
          <a:ln w="254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6960472" y="4067502"/>
            <a:ext cx="2107328" cy="0"/>
          </a:xfrm>
          <a:prstGeom prst="straightConnector1">
            <a:avLst/>
          </a:prstGeom>
          <a:ln w="254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6521668" y="3323898"/>
            <a:ext cx="2514600" cy="0"/>
          </a:xfrm>
          <a:prstGeom prst="straightConnector1">
            <a:avLst/>
          </a:prstGeom>
          <a:ln w="25400">
            <a:prstDash val="sysDash"/>
            <a:tailEnd type="arrow"/>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647700" y="4643735"/>
            <a:ext cx="7772400" cy="461665"/>
          </a:xfrm>
          <a:prstGeom prst="rect">
            <a:avLst/>
          </a:prstGeom>
          <a:noFill/>
        </p:spPr>
        <p:txBody>
          <a:bodyPr wrap="square" rtlCol="0">
            <a:spAutoFit/>
          </a:bodyPr>
          <a:lstStyle/>
          <a:p>
            <a:r>
              <a:rPr lang="en-US" sz="2400" b="1" dirty="0"/>
              <a:t>“He has also set eternity in the hearts of men.”</a:t>
            </a:r>
            <a:r>
              <a:rPr lang="en-US" dirty="0"/>
              <a:t>  Ecclesiastes 3:11</a:t>
            </a:r>
          </a:p>
        </p:txBody>
      </p:sp>
    </p:spTree>
    <p:extLst>
      <p:ext uri="{BB962C8B-B14F-4D97-AF65-F5344CB8AC3E}">
        <p14:creationId xmlns:p14="http://schemas.microsoft.com/office/powerpoint/2010/main" val="129960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4"/>
                                        </p:tgtEl>
                                      </p:cBhvr>
                                    </p:animEffect>
                                    <p:set>
                                      <p:cBhvr>
                                        <p:cTn id="7" dur="1" fill="hold">
                                          <p:stCondLst>
                                            <p:cond delay="499"/>
                                          </p:stCondLst>
                                        </p:cTn>
                                        <p:tgtEl>
                                          <p:spTgt spid="2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26"/>
                                        </p:tgtEl>
                                      </p:cBhvr>
                                    </p:animEffect>
                                    <p:set>
                                      <p:cBhvr>
                                        <p:cTn id="10" dur="1" fill="hold">
                                          <p:stCondLst>
                                            <p:cond delay="499"/>
                                          </p:stCondLst>
                                        </p:cTn>
                                        <p:tgtEl>
                                          <p:spTgt spid="26"/>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29"/>
                                        </p:tgtEl>
                                      </p:cBhvr>
                                    </p:animEffect>
                                    <p:set>
                                      <p:cBhvr>
                                        <p:cTn id="13" dur="1" fill="hold">
                                          <p:stCondLst>
                                            <p:cond delay="499"/>
                                          </p:stCondLst>
                                        </p:cTn>
                                        <p:tgtEl>
                                          <p:spTgt spid="29"/>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30"/>
                                        </p:tgtEl>
                                      </p:cBhvr>
                                    </p:animEffect>
                                    <p:set>
                                      <p:cBhvr>
                                        <p:cTn id="16" dur="1" fill="hold">
                                          <p:stCondLst>
                                            <p:cond delay="499"/>
                                          </p:stCondLst>
                                        </p:cTn>
                                        <p:tgtEl>
                                          <p:spTgt spid="30"/>
                                        </p:tgtEl>
                                        <p:attrNameLst>
                                          <p:attrName>style.visibility</p:attrName>
                                        </p:attrNameLst>
                                      </p:cBhvr>
                                      <p:to>
                                        <p:strVal val="hidden"/>
                                      </p:to>
                                    </p:set>
                                  </p:childTnLst>
                                </p:cTn>
                              </p:par>
                              <p:par>
                                <p:cTn id="17" presetID="22" presetClass="entr" presetSubtype="8"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left)">
                                      <p:cBhvr>
                                        <p:cTn id="19" dur="500"/>
                                        <p:tgtEl>
                                          <p:spTgt spid="32"/>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left)">
                                      <p:cBhvr>
                                        <p:cTn id="23" dur="500"/>
                                        <p:tgtEl>
                                          <p:spTgt spid="33"/>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500"/>
                                        <p:tgtEl>
                                          <p:spTgt spid="34"/>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left)">
                                      <p:cBhvr>
                                        <p:cTn id="31" dur="500"/>
                                        <p:tgtEl>
                                          <p:spTgt spid="35"/>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par>
                          <p:cTn id="41" fill="hold">
                            <p:stCondLst>
                              <p:cond delay="500"/>
                            </p:stCondLst>
                            <p:childTnLst>
                              <p:par>
                                <p:cTn id="42" presetID="22" presetClass="entr" presetSubtype="8"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left)">
                                      <p:cBhvr>
                                        <p:cTn id="44" dur="500"/>
                                        <p:tgtEl>
                                          <p:spTgt spid="38"/>
                                        </p:tgtEl>
                                      </p:cBhvr>
                                    </p:animEffect>
                                  </p:childTnLst>
                                </p:cTn>
                              </p:par>
                            </p:childTnLst>
                          </p:cTn>
                        </p:par>
                        <p:par>
                          <p:cTn id="45" fill="hold">
                            <p:stCondLst>
                              <p:cond delay="1000"/>
                            </p:stCondLst>
                            <p:childTnLst>
                              <p:par>
                                <p:cTn id="46" presetID="22" presetClass="entr" presetSubtype="8" fill="hold"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left)">
                                      <p:cBhvr>
                                        <p:cTn id="52" dur="500"/>
                                        <p:tgtEl>
                                          <p:spTgt spid="40"/>
                                        </p:tgtEl>
                                      </p:cBhvr>
                                    </p:animEffect>
                                  </p:childTnLst>
                                </p:cTn>
                              </p:par>
                            </p:childTnLst>
                          </p:cTn>
                        </p:par>
                        <p:par>
                          <p:cTn id="53" fill="hold">
                            <p:stCondLst>
                              <p:cond delay="2000"/>
                            </p:stCondLst>
                            <p:childTnLst>
                              <p:par>
                                <p:cTn id="54" presetID="22" presetClass="entr" presetSubtype="8" fill="hold"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wipe(left)">
                                      <p:cBhvr>
                                        <p:cTn id="56" dur="500"/>
                                        <p:tgtEl>
                                          <p:spTgt spid="44"/>
                                        </p:tgtEl>
                                      </p:cBhvr>
                                    </p:animEffect>
                                  </p:childTnLst>
                                </p:cTn>
                              </p:par>
                            </p:childTnLst>
                          </p:cTn>
                        </p:par>
                        <p:par>
                          <p:cTn id="57" fill="hold">
                            <p:stCondLst>
                              <p:cond delay="2500"/>
                            </p:stCondLst>
                            <p:childTnLst>
                              <p:par>
                                <p:cTn id="58" presetID="22" presetClass="entr" presetSubtype="8" fill="hold" nodeType="after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wipe(left)">
                                      <p:cBhvr>
                                        <p:cTn id="60" dur="500"/>
                                        <p:tgtEl>
                                          <p:spTgt spid="52"/>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wipe(left)">
                                      <p:cBhvr>
                                        <p:cTn id="6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2" grpId="0" animBg="1"/>
      <p:bldP spid="33" grpId="0" animBg="1"/>
      <p:bldP spid="34" grpId="0" animBg="1"/>
      <p:bldP spid="35" grpId="0" animBg="1"/>
      <p:bldP spid="36" grpId="0" animBg="1"/>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8629"/>
            <a:ext cx="9143999" cy="763960"/>
          </a:xfrm>
        </p:spPr>
        <p:txBody>
          <a:bodyPr>
            <a:normAutofit fontScale="90000"/>
          </a:bodyPr>
          <a:lstStyle/>
          <a:p>
            <a:pPr algn="ctr">
              <a:lnSpc>
                <a:spcPct val="100000"/>
              </a:lnSpc>
              <a:spcBef>
                <a:spcPts val="0"/>
              </a:spcBef>
              <a:spcAft>
                <a:spcPts val="3000"/>
              </a:spcAft>
            </a:pPr>
            <a:r>
              <a:rPr lang="en-US" b="1" u="sng" dirty="0">
                <a:latin typeface="+mn-lt"/>
              </a:rPr>
              <a:t>Three Reasons to Believe the Resurrection</a:t>
            </a:r>
            <a:endParaRPr lang="en-US" u="sng" dirty="0">
              <a:latin typeface="+mn-lt"/>
            </a:endParaRPr>
          </a:p>
        </p:txBody>
      </p:sp>
      <p:sp>
        <p:nvSpPr>
          <p:cNvPr id="7" name="Content Placeholder 6"/>
          <p:cNvSpPr>
            <a:spLocks noGrp="1"/>
          </p:cNvSpPr>
          <p:nvPr>
            <p:ph idx="1"/>
          </p:nvPr>
        </p:nvSpPr>
        <p:spPr>
          <a:xfrm>
            <a:off x="106877" y="882590"/>
            <a:ext cx="9037121" cy="5862594"/>
          </a:xfrm>
        </p:spPr>
        <p:txBody>
          <a:bodyPr>
            <a:normAutofit fontScale="62500" lnSpcReduction="20000"/>
          </a:bodyPr>
          <a:lstStyle/>
          <a:p>
            <a:pPr>
              <a:lnSpc>
                <a:spcPct val="100000"/>
              </a:lnSpc>
              <a:spcBef>
                <a:spcPts val="0"/>
              </a:spcBef>
              <a:spcAft>
                <a:spcPts val="1200"/>
              </a:spcAft>
            </a:pPr>
            <a:r>
              <a:rPr lang="en-US" u="sng" dirty="0"/>
              <a:t>The changed apostles</a:t>
            </a:r>
            <a:r>
              <a:rPr lang="en-US" dirty="0"/>
              <a:t> (eye-witnesses)</a:t>
            </a:r>
          </a:p>
          <a:p>
            <a:pPr lvl="1">
              <a:lnSpc>
                <a:spcPct val="100000"/>
              </a:lnSpc>
              <a:spcBef>
                <a:spcPts val="0"/>
              </a:spcBef>
              <a:spcAft>
                <a:spcPts val="1200"/>
              </a:spcAft>
            </a:pPr>
            <a:r>
              <a:rPr lang="en-US" dirty="0"/>
              <a:t>Before the resurrection in </a:t>
            </a:r>
            <a:r>
              <a:rPr lang="en-US" b="1" dirty="0"/>
              <a:t>John 18:25-27</a:t>
            </a:r>
            <a:r>
              <a:rPr lang="en-US" dirty="0"/>
              <a:t>, Peter denied that he knew Jesus. In </a:t>
            </a:r>
            <a:r>
              <a:rPr lang="en-US" b="1" dirty="0"/>
              <a:t>John 20:19</a:t>
            </a:r>
            <a:r>
              <a:rPr lang="en-US" dirty="0"/>
              <a:t>, the apostles are fearfully hiding behind locked doors.</a:t>
            </a:r>
          </a:p>
          <a:p>
            <a:pPr lvl="1">
              <a:lnSpc>
                <a:spcPct val="100000"/>
              </a:lnSpc>
              <a:spcBef>
                <a:spcPts val="0"/>
              </a:spcBef>
              <a:spcAft>
                <a:spcPts val="1200"/>
              </a:spcAft>
            </a:pPr>
            <a:r>
              <a:rPr lang="en-US" dirty="0"/>
              <a:t>After the resurrection in </a:t>
            </a:r>
            <a:r>
              <a:rPr lang="en-US" b="1" dirty="0"/>
              <a:t>Acts 2:22,23</a:t>
            </a:r>
            <a:r>
              <a:rPr lang="en-US" dirty="0"/>
              <a:t>, Peter boldly accuses the crowd that condemned Jesus of killing the Messiah and instructed them to repent. </a:t>
            </a:r>
          </a:p>
          <a:p>
            <a:pPr lvl="1">
              <a:lnSpc>
                <a:spcPct val="100000"/>
              </a:lnSpc>
              <a:spcBef>
                <a:spcPts val="0"/>
              </a:spcBef>
              <a:spcAft>
                <a:spcPts val="1200"/>
              </a:spcAft>
            </a:pPr>
            <a:r>
              <a:rPr lang="en-US" dirty="0"/>
              <a:t>In </a:t>
            </a:r>
            <a:r>
              <a:rPr lang="en-US" b="1" dirty="0"/>
              <a:t>Acts 4:18-20, </a:t>
            </a:r>
            <a:r>
              <a:rPr lang="en-US" dirty="0"/>
              <a:t>Peter and John directly refuse an order from the top religious leaders (who had Jesus crucified) to stop preaching the gospel.</a:t>
            </a:r>
          </a:p>
          <a:p>
            <a:pPr lvl="1">
              <a:lnSpc>
                <a:spcPct val="100000"/>
              </a:lnSpc>
              <a:spcBef>
                <a:spcPts val="0"/>
              </a:spcBef>
              <a:spcAft>
                <a:spcPts val="1200"/>
              </a:spcAft>
            </a:pPr>
            <a:r>
              <a:rPr lang="en-US" dirty="0"/>
              <a:t>The apostles were so convinced that each one was willing to die for this truth.</a:t>
            </a:r>
            <a:endParaRPr lang="en-US" sz="2800" dirty="0"/>
          </a:p>
          <a:p>
            <a:pPr>
              <a:lnSpc>
                <a:spcPct val="100000"/>
              </a:lnSpc>
              <a:spcBef>
                <a:spcPts val="0"/>
              </a:spcBef>
              <a:spcAft>
                <a:spcPts val="1200"/>
              </a:spcAft>
            </a:pPr>
            <a:r>
              <a:rPr lang="en-US" u="sng" dirty="0"/>
              <a:t>The empty tomb</a:t>
            </a:r>
          </a:p>
          <a:p>
            <a:pPr lvl="1">
              <a:lnSpc>
                <a:spcPct val="100000"/>
              </a:lnSpc>
              <a:spcBef>
                <a:spcPts val="0"/>
              </a:spcBef>
              <a:spcAft>
                <a:spcPts val="1200"/>
              </a:spcAft>
            </a:pPr>
            <a:r>
              <a:rPr lang="en-US" dirty="0"/>
              <a:t>In </a:t>
            </a:r>
            <a:r>
              <a:rPr lang="en-US" b="1" dirty="0"/>
              <a:t>Matthew 28:11-15</a:t>
            </a:r>
            <a:r>
              <a:rPr lang="en-US" dirty="0"/>
              <a:t>, the Jewish leaders never disproved the empty tomb, they circulated a lie to cover for the truth. </a:t>
            </a:r>
          </a:p>
          <a:p>
            <a:pPr lvl="1">
              <a:lnSpc>
                <a:spcPct val="100000"/>
              </a:lnSpc>
              <a:spcBef>
                <a:spcPts val="0"/>
              </a:spcBef>
              <a:spcAft>
                <a:spcPts val="1200"/>
              </a:spcAft>
            </a:pPr>
            <a:r>
              <a:rPr lang="en-US" dirty="0"/>
              <a:t>At Pentecost in Jerusalem, 3000 people believe (</a:t>
            </a:r>
            <a:r>
              <a:rPr lang="en-US" b="1" dirty="0"/>
              <a:t>Acts 2:32,41</a:t>
            </a:r>
            <a:r>
              <a:rPr lang="en-US" dirty="0"/>
              <a:t>)!  They were just a short walk from the tomb and certainly, some investigated the evidence. </a:t>
            </a:r>
          </a:p>
          <a:p>
            <a:pPr>
              <a:lnSpc>
                <a:spcPct val="100000"/>
              </a:lnSpc>
              <a:spcBef>
                <a:spcPts val="0"/>
              </a:spcBef>
              <a:spcAft>
                <a:spcPts val="1200"/>
              </a:spcAft>
            </a:pPr>
            <a:r>
              <a:rPr lang="en-US" u="sng" dirty="0"/>
              <a:t>Hundreds of eyewitnesses of the risen Jesus</a:t>
            </a:r>
          </a:p>
          <a:p>
            <a:pPr lvl="1">
              <a:lnSpc>
                <a:spcPct val="100000"/>
              </a:lnSpc>
              <a:spcBef>
                <a:spcPts val="0"/>
              </a:spcBef>
              <a:spcAft>
                <a:spcPts val="1200"/>
              </a:spcAft>
            </a:pPr>
            <a:r>
              <a:rPr lang="en-US" b="1" dirty="0"/>
              <a:t>Acts 1:3 </a:t>
            </a:r>
            <a:r>
              <a:rPr lang="en-US" dirty="0"/>
              <a:t>shows that Jesus didn’t just appear once to a few people, He gave “many proofs” over a period of 40 days (clear evidence).</a:t>
            </a:r>
          </a:p>
          <a:p>
            <a:pPr lvl="1">
              <a:lnSpc>
                <a:spcPct val="100000"/>
              </a:lnSpc>
              <a:spcBef>
                <a:spcPts val="0"/>
              </a:spcBef>
              <a:spcAft>
                <a:spcPts val="1200"/>
              </a:spcAft>
            </a:pPr>
            <a:r>
              <a:rPr lang="en-US" b="1" dirty="0"/>
              <a:t>1 Corinthians 15:6 </a:t>
            </a:r>
            <a:r>
              <a:rPr lang="en-US" dirty="0"/>
              <a:t>says that Jesus appeared to over 500 people that were still living.  500 witnesses are certainly enough to convince a court of law.</a:t>
            </a:r>
          </a:p>
          <a:p>
            <a:pPr>
              <a:lnSpc>
                <a:spcPct val="100000"/>
              </a:lnSpc>
              <a:spcBef>
                <a:spcPts val="0"/>
              </a:spcBef>
              <a:spcAft>
                <a:spcPts val="1200"/>
              </a:spcAft>
            </a:pPr>
            <a:endParaRPr lang="en-US" dirty="0"/>
          </a:p>
          <a:p>
            <a:pPr>
              <a:lnSpc>
                <a:spcPct val="100000"/>
              </a:lnSpc>
              <a:spcBef>
                <a:spcPts val="0"/>
              </a:spcBef>
              <a:spcAft>
                <a:spcPts val="1200"/>
              </a:spcAft>
            </a:pPr>
            <a:endParaRPr lang="en-US" sz="2800" dirty="0"/>
          </a:p>
        </p:txBody>
      </p:sp>
    </p:spTree>
    <p:extLst>
      <p:ext uri="{BB962C8B-B14F-4D97-AF65-F5344CB8AC3E}">
        <p14:creationId xmlns:p14="http://schemas.microsoft.com/office/powerpoint/2010/main" val="27143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left)">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wipe(left)">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wipe(left)">
                                      <p:cBhvr>
                                        <p:cTn id="32" dur="500"/>
                                        <p:tgtEl>
                                          <p:spTgt spid="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Effect transition="in" filter="wipe(left)">
                                      <p:cBhvr>
                                        <p:cTn id="37" dur="500"/>
                                        <p:tgtEl>
                                          <p:spTgt spid="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
                                            <p:txEl>
                                              <p:pRg st="7" end="7"/>
                                            </p:txEl>
                                          </p:spTgt>
                                        </p:tgtEl>
                                        <p:attrNameLst>
                                          <p:attrName>style.visibility</p:attrName>
                                        </p:attrNameLst>
                                      </p:cBhvr>
                                      <p:to>
                                        <p:strVal val="visible"/>
                                      </p:to>
                                    </p:set>
                                    <p:animEffect transition="in" filter="wipe(left)">
                                      <p:cBhvr>
                                        <p:cTn id="42" dur="500"/>
                                        <p:tgtEl>
                                          <p:spTgt spid="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7">
                                            <p:txEl>
                                              <p:pRg st="8" end="8"/>
                                            </p:txEl>
                                          </p:spTgt>
                                        </p:tgtEl>
                                        <p:attrNameLst>
                                          <p:attrName>style.visibility</p:attrName>
                                        </p:attrNameLst>
                                      </p:cBhvr>
                                      <p:to>
                                        <p:strVal val="visible"/>
                                      </p:to>
                                    </p:set>
                                    <p:animEffect transition="in" filter="wipe(left)">
                                      <p:cBhvr>
                                        <p:cTn id="47" dur="500"/>
                                        <p:tgtEl>
                                          <p:spTgt spid="7">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7">
                                            <p:txEl>
                                              <p:pRg st="9" end="9"/>
                                            </p:txEl>
                                          </p:spTgt>
                                        </p:tgtEl>
                                        <p:attrNameLst>
                                          <p:attrName>style.visibility</p:attrName>
                                        </p:attrNameLst>
                                      </p:cBhvr>
                                      <p:to>
                                        <p:strVal val="visible"/>
                                      </p:to>
                                    </p:set>
                                    <p:animEffect transition="in" filter="wipe(left)">
                                      <p:cBhvr>
                                        <p:cTn id="52" dur="500"/>
                                        <p:tgtEl>
                                          <p:spTgt spid="7">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7">
                                            <p:txEl>
                                              <p:pRg st="10" end="10"/>
                                            </p:txEl>
                                          </p:spTgt>
                                        </p:tgtEl>
                                        <p:attrNameLst>
                                          <p:attrName>style.visibility</p:attrName>
                                        </p:attrNameLst>
                                      </p:cBhvr>
                                      <p:to>
                                        <p:strVal val="visible"/>
                                      </p:to>
                                    </p:set>
                                    <p:animEffect transition="in" filter="wipe(left)">
                                      <p:cBhvr>
                                        <p:cTn id="57"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401762"/>
          </a:xfrm>
        </p:spPr>
        <p:txBody>
          <a:bodyPr>
            <a:normAutofit fontScale="90000"/>
          </a:bodyPr>
          <a:lstStyle/>
          <a:p>
            <a:r>
              <a:rPr lang="en-US" sz="4800" b="1" u="sng" dirty="0"/>
              <a:t>Life after Death</a:t>
            </a:r>
            <a:br>
              <a:rPr lang="en-US" sz="4800" b="1" u="sng" dirty="0"/>
            </a:br>
            <a:r>
              <a:rPr lang="en-US" sz="4000" dirty="0"/>
              <a:t>How can we know?</a:t>
            </a:r>
            <a:endParaRPr lang="en-US" sz="4800" dirty="0"/>
          </a:p>
        </p:txBody>
      </p:sp>
      <p:sp>
        <p:nvSpPr>
          <p:cNvPr id="4" name="Content Placeholder 3"/>
          <p:cNvSpPr>
            <a:spLocks noGrp="1"/>
          </p:cNvSpPr>
          <p:nvPr>
            <p:ph idx="1"/>
          </p:nvPr>
        </p:nvSpPr>
        <p:spPr>
          <a:xfrm>
            <a:off x="228600" y="1447800"/>
            <a:ext cx="8686800" cy="5105400"/>
          </a:xfrm>
        </p:spPr>
        <p:txBody>
          <a:bodyPr>
            <a:normAutofit fontScale="92500" lnSpcReduction="10000"/>
          </a:bodyPr>
          <a:lstStyle/>
          <a:p>
            <a:pPr>
              <a:spcAft>
                <a:spcPts val="600"/>
              </a:spcAft>
            </a:pPr>
            <a:r>
              <a:rPr lang="en-US" dirty="0"/>
              <a:t>The resurrection of Jesus is a proven fact of history.</a:t>
            </a:r>
          </a:p>
          <a:p>
            <a:pPr>
              <a:spcAft>
                <a:spcPts val="600"/>
              </a:spcAft>
            </a:pPr>
            <a:r>
              <a:rPr lang="en-US" dirty="0"/>
              <a:t>“And if Christ has not been raised, your faith is futile and you are still in your sins.</a:t>
            </a:r>
            <a:r>
              <a:rPr lang="en-US" b="1" baseline="30000" dirty="0"/>
              <a:t>  </a:t>
            </a:r>
            <a:r>
              <a:rPr lang="en-US" dirty="0"/>
              <a:t>Then those also who have fallen asleep in Christ have perished.”  </a:t>
            </a:r>
            <a:r>
              <a:rPr lang="en-US" sz="2600" dirty="0"/>
              <a:t>1Corinthians 15:17,18</a:t>
            </a:r>
          </a:p>
          <a:p>
            <a:pPr>
              <a:spcAft>
                <a:spcPts val="600"/>
              </a:spcAft>
            </a:pPr>
            <a:r>
              <a:rPr lang="en-US" dirty="0"/>
              <a:t>“But in fact </a:t>
            </a:r>
            <a:r>
              <a:rPr lang="en-US" u="sng" dirty="0"/>
              <a:t>Christ has been raised</a:t>
            </a:r>
            <a:r>
              <a:rPr lang="en-US" dirty="0"/>
              <a:t> from the dead, the </a:t>
            </a:r>
            <a:r>
              <a:rPr lang="en-US" dirty="0" err="1"/>
              <a:t>firstfruits</a:t>
            </a:r>
            <a:r>
              <a:rPr lang="en-US" dirty="0"/>
              <a:t> of those who have fallen asleep.” </a:t>
            </a:r>
            <a:r>
              <a:rPr lang="en-US" sz="2600" dirty="0"/>
              <a:t>1Corinthians 15:20</a:t>
            </a:r>
          </a:p>
          <a:p>
            <a:pPr>
              <a:spcAft>
                <a:spcPts val="600"/>
              </a:spcAft>
            </a:pPr>
            <a:r>
              <a:rPr lang="en-US" dirty="0"/>
              <a:t>“For since we believe that Jesus died and rose again, even so, through Jesus, God will bring with him those who have fallen asleep.”  </a:t>
            </a:r>
            <a:r>
              <a:rPr lang="en-US" sz="2600" dirty="0"/>
              <a:t>1Thessalonians 4:14</a:t>
            </a:r>
            <a:r>
              <a:rPr lang="en-US" sz="2600" b="1" baseline="30000" dirty="0"/>
              <a:t> </a:t>
            </a:r>
            <a:endParaRPr lang="en-US" sz="2600" dirty="0"/>
          </a:p>
        </p:txBody>
      </p:sp>
    </p:spTree>
    <p:extLst>
      <p:ext uri="{BB962C8B-B14F-4D97-AF65-F5344CB8AC3E}">
        <p14:creationId xmlns:p14="http://schemas.microsoft.com/office/powerpoint/2010/main" val="290424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401762"/>
          </a:xfrm>
        </p:spPr>
        <p:txBody>
          <a:bodyPr>
            <a:normAutofit/>
          </a:bodyPr>
          <a:lstStyle/>
          <a:p>
            <a:r>
              <a:rPr lang="en-US" sz="4800" b="1" u="sng" dirty="0"/>
              <a:t>Life after Death</a:t>
            </a:r>
            <a:endParaRPr lang="en-US" sz="4800" dirty="0"/>
          </a:p>
        </p:txBody>
      </p:sp>
      <p:sp>
        <p:nvSpPr>
          <p:cNvPr id="4" name="Content Placeholder 3"/>
          <p:cNvSpPr>
            <a:spLocks noGrp="1"/>
          </p:cNvSpPr>
          <p:nvPr>
            <p:ph idx="1"/>
          </p:nvPr>
        </p:nvSpPr>
        <p:spPr>
          <a:xfrm>
            <a:off x="228600" y="1447800"/>
            <a:ext cx="8686800" cy="5105400"/>
          </a:xfrm>
        </p:spPr>
        <p:txBody>
          <a:bodyPr>
            <a:normAutofit fontScale="92500" lnSpcReduction="20000"/>
          </a:bodyPr>
          <a:lstStyle/>
          <a:p>
            <a:pPr>
              <a:spcAft>
                <a:spcPts val="600"/>
              </a:spcAft>
            </a:pPr>
            <a:r>
              <a:rPr lang="en-US" dirty="0"/>
              <a:t>“If I am to live in the flesh, that means fruitful labor for me. Yet which I shall choose I cannot tell.</a:t>
            </a:r>
            <a:r>
              <a:rPr lang="en-US" b="1" baseline="30000" dirty="0"/>
              <a:t>  </a:t>
            </a:r>
            <a:r>
              <a:rPr lang="en-US" dirty="0"/>
              <a:t>I am hard pressed between the two. My desire is to </a:t>
            </a:r>
            <a:r>
              <a:rPr lang="en-US" u="sng" dirty="0"/>
              <a:t>depart and be with Christ</a:t>
            </a:r>
            <a:r>
              <a:rPr lang="en-US" dirty="0"/>
              <a:t>, for that is far better.”  </a:t>
            </a:r>
            <a:r>
              <a:rPr lang="en-US" sz="2600" dirty="0"/>
              <a:t>Philippians 1:22,23</a:t>
            </a:r>
          </a:p>
          <a:p>
            <a:pPr>
              <a:spcAft>
                <a:spcPts val="600"/>
              </a:spcAft>
            </a:pPr>
            <a:r>
              <a:rPr lang="en-US" dirty="0"/>
              <a:t>“Yes, we are of good courage, and we would rather be </a:t>
            </a:r>
            <a:r>
              <a:rPr lang="en-US" u="sng" dirty="0"/>
              <a:t>away from the body and at home with the Lord</a:t>
            </a:r>
            <a:r>
              <a:rPr lang="en-US" dirty="0"/>
              <a:t>.” </a:t>
            </a:r>
            <a:r>
              <a:rPr lang="en-US" sz="2600" dirty="0"/>
              <a:t>2Corinthians 5:8</a:t>
            </a:r>
          </a:p>
          <a:p>
            <a:pPr>
              <a:spcAft>
                <a:spcPts val="600"/>
              </a:spcAft>
            </a:pPr>
            <a:r>
              <a:rPr lang="en-US" dirty="0"/>
              <a:t>Immediately at the point of death, </a:t>
            </a:r>
            <a:r>
              <a:rPr lang="en-US" u="sng" dirty="0"/>
              <a:t>the spirit</a:t>
            </a:r>
            <a:r>
              <a:rPr lang="en-US" dirty="0"/>
              <a:t> of a Christian goes to be with God in heaven. </a:t>
            </a:r>
            <a:r>
              <a:rPr lang="en-US" sz="2600" dirty="0"/>
              <a:t>(2Corinthians</a:t>
            </a:r>
            <a:r>
              <a:rPr lang="en-US" sz="2600" dirty="0">
                <a:solidFill>
                  <a:schemeClr val="bg1"/>
                </a:solidFill>
              </a:rPr>
              <a:t>_</a:t>
            </a:r>
            <a:r>
              <a:rPr lang="en-US" sz="2600" dirty="0"/>
              <a:t>5:2-5)</a:t>
            </a:r>
            <a:endParaRPr lang="en-US" dirty="0"/>
          </a:p>
          <a:p>
            <a:pPr>
              <a:spcAft>
                <a:spcPts val="600"/>
              </a:spcAft>
            </a:pPr>
            <a:r>
              <a:rPr lang="en-US" dirty="0"/>
              <a:t>This is </a:t>
            </a:r>
            <a:r>
              <a:rPr lang="en-US" b="1" dirty="0"/>
              <a:t>Life after Death</a:t>
            </a:r>
            <a:r>
              <a:rPr lang="en-US" dirty="0"/>
              <a:t>.</a:t>
            </a:r>
            <a:endParaRPr lang="en-US" sz="2600" dirty="0"/>
          </a:p>
        </p:txBody>
      </p:sp>
    </p:spTree>
    <p:extLst>
      <p:ext uri="{BB962C8B-B14F-4D97-AF65-F5344CB8AC3E}">
        <p14:creationId xmlns:p14="http://schemas.microsoft.com/office/powerpoint/2010/main" val="1456814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066800"/>
          </a:xfrm>
        </p:spPr>
        <p:txBody>
          <a:bodyPr>
            <a:normAutofit/>
          </a:bodyPr>
          <a:lstStyle/>
          <a:p>
            <a:r>
              <a:rPr lang="en-US" sz="4800" b="1" u="sng" dirty="0"/>
              <a:t>Life after Life after Death</a:t>
            </a:r>
            <a:endParaRPr lang="en-US" sz="4800" dirty="0"/>
          </a:p>
        </p:txBody>
      </p:sp>
      <p:sp>
        <p:nvSpPr>
          <p:cNvPr id="4" name="Content Placeholder 3"/>
          <p:cNvSpPr>
            <a:spLocks noGrp="1"/>
          </p:cNvSpPr>
          <p:nvPr>
            <p:ph idx="1"/>
          </p:nvPr>
        </p:nvSpPr>
        <p:spPr>
          <a:xfrm>
            <a:off x="228600" y="1143000"/>
            <a:ext cx="8686800" cy="5410200"/>
          </a:xfrm>
        </p:spPr>
        <p:txBody>
          <a:bodyPr>
            <a:normAutofit fontScale="92500" lnSpcReduction="20000"/>
          </a:bodyPr>
          <a:lstStyle/>
          <a:p>
            <a:pPr>
              <a:spcAft>
                <a:spcPts val="600"/>
              </a:spcAft>
            </a:pPr>
            <a:r>
              <a:rPr lang="en-US" dirty="0"/>
              <a:t>Your body is important:</a:t>
            </a:r>
          </a:p>
          <a:p>
            <a:pPr>
              <a:spcAft>
                <a:spcPts val="600"/>
              </a:spcAft>
            </a:pPr>
            <a:r>
              <a:rPr lang="en-US" dirty="0"/>
              <a:t>“Now may the God of peace himself sanctify you completely, and may your whole </a:t>
            </a:r>
            <a:r>
              <a:rPr lang="en-US" b="1" u="sng" dirty="0"/>
              <a:t>spirit</a:t>
            </a:r>
            <a:r>
              <a:rPr lang="en-US" b="1" dirty="0"/>
              <a:t> and </a:t>
            </a:r>
            <a:r>
              <a:rPr lang="en-US" b="1" u="sng" dirty="0"/>
              <a:t>soul</a:t>
            </a:r>
            <a:r>
              <a:rPr lang="en-US" b="1" dirty="0"/>
              <a:t> and </a:t>
            </a:r>
            <a:r>
              <a:rPr lang="en-US" b="1" u="sng" dirty="0"/>
              <a:t>body</a:t>
            </a:r>
            <a:r>
              <a:rPr lang="en-US" dirty="0"/>
              <a:t> be kept blameless at the coming of our Lord Jesus Christ.” </a:t>
            </a:r>
            <a:r>
              <a:rPr lang="en-US" sz="2600" dirty="0"/>
              <a:t>1 Thessalonians 5:23</a:t>
            </a:r>
            <a:endParaRPr lang="en-US" dirty="0"/>
          </a:p>
          <a:p>
            <a:pPr>
              <a:spcAft>
                <a:spcPts val="600"/>
              </a:spcAft>
            </a:pPr>
            <a:r>
              <a:rPr lang="en-US" dirty="0"/>
              <a:t>“Though our </a:t>
            </a:r>
            <a:r>
              <a:rPr lang="en-US" u="sng" dirty="0"/>
              <a:t>outer self is wasting away</a:t>
            </a:r>
            <a:r>
              <a:rPr lang="en-US" dirty="0"/>
              <a:t>, our inner self is being renewed day by day. For this light momentary affliction is preparing for us an eternal weight of glory beyond all comparison. For we know that if </a:t>
            </a:r>
            <a:r>
              <a:rPr lang="en-US" u="sng" dirty="0"/>
              <a:t>the tent that is our earthly home</a:t>
            </a:r>
            <a:r>
              <a:rPr lang="en-US" dirty="0"/>
              <a:t> is destroyed, </a:t>
            </a:r>
            <a:r>
              <a:rPr lang="en-US" u="sng" dirty="0"/>
              <a:t>we have a building from God</a:t>
            </a:r>
            <a:r>
              <a:rPr lang="en-US" dirty="0"/>
              <a:t>, a house not made with hands, </a:t>
            </a:r>
            <a:r>
              <a:rPr lang="en-US" u="sng" dirty="0"/>
              <a:t>eternal</a:t>
            </a:r>
            <a:r>
              <a:rPr lang="en-US" dirty="0"/>
              <a:t> in the heavens.” </a:t>
            </a:r>
            <a:r>
              <a:rPr lang="en-US" sz="2600" dirty="0"/>
              <a:t>2Corinthians 4:16,17; 5:1</a:t>
            </a:r>
          </a:p>
        </p:txBody>
      </p:sp>
    </p:spTree>
    <p:extLst>
      <p:ext uri="{BB962C8B-B14F-4D97-AF65-F5344CB8AC3E}">
        <p14:creationId xmlns:p14="http://schemas.microsoft.com/office/powerpoint/2010/main" val="2336847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066800"/>
          </a:xfrm>
        </p:spPr>
        <p:txBody>
          <a:bodyPr>
            <a:normAutofit/>
          </a:bodyPr>
          <a:lstStyle/>
          <a:p>
            <a:r>
              <a:rPr lang="en-US" sz="4800" b="1" u="sng" dirty="0"/>
              <a:t>Life after Life after Death</a:t>
            </a:r>
            <a:endParaRPr lang="en-US" sz="4800" dirty="0"/>
          </a:p>
        </p:txBody>
      </p:sp>
      <p:sp>
        <p:nvSpPr>
          <p:cNvPr id="4" name="Content Placeholder 3"/>
          <p:cNvSpPr>
            <a:spLocks noGrp="1"/>
          </p:cNvSpPr>
          <p:nvPr>
            <p:ph idx="1"/>
          </p:nvPr>
        </p:nvSpPr>
        <p:spPr>
          <a:xfrm>
            <a:off x="228600" y="1143000"/>
            <a:ext cx="8763000" cy="5715000"/>
          </a:xfrm>
        </p:spPr>
        <p:txBody>
          <a:bodyPr>
            <a:normAutofit fontScale="92500" lnSpcReduction="20000"/>
          </a:bodyPr>
          <a:lstStyle/>
          <a:p>
            <a:pPr>
              <a:spcAft>
                <a:spcPts val="600"/>
              </a:spcAft>
            </a:pPr>
            <a:r>
              <a:rPr lang="en-US" dirty="0"/>
              <a:t>The Christian hope includes a body:</a:t>
            </a:r>
          </a:p>
          <a:p>
            <a:pPr>
              <a:spcAft>
                <a:spcPts val="600"/>
              </a:spcAft>
            </a:pPr>
            <a:r>
              <a:rPr lang="en-US" dirty="0"/>
              <a:t>“So is it with the resurrection of the dead. What is sown is perishable; what is raised is imperishable.  It is sown in dishonor; it is raised in glory. It is sown in weakness; it is raised in power.  It is sown a natural body; it is raised </a:t>
            </a:r>
            <a:r>
              <a:rPr lang="en-US" u="sng" dirty="0"/>
              <a:t>a spiritual body</a:t>
            </a:r>
            <a:r>
              <a:rPr lang="en-US" dirty="0"/>
              <a:t>.” </a:t>
            </a:r>
            <a:r>
              <a:rPr lang="en-US" sz="2600" dirty="0"/>
              <a:t>1 Corinthians 15:42-44</a:t>
            </a:r>
            <a:endParaRPr lang="en-US" dirty="0"/>
          </a:p>
          <a:p>
            <a:pPr>
              <a:spcAft>
                <a:spcPts val="600"/>
              </a:spcAft>
            </a:pPr>
            <a:r>
              <a:rPr lang="en-US" dirty="0"/>
              <a:t>“For the Lord himself will descend from heaven with a cry of command, with the voice of an archangel, and with the sound of the trumpet of God. And </a:t>
            </a:r>
            <a:r>
              <a:rPr lang="en-US" u="sng" dirty="0"/>
              <a:t>the dead in Christ will rise first</a:t>
            </a:r>
            <a:r>
              <a:rPr lang="en-US" dirty="0"/>
              <a:t>.  Then we who are alive, who are left, </a:t>
            </a:r>
            <a:r>
              <a:rPr lang="en-US" u="sng" dirty="0"/>
              <a:t>will be caught up together</a:t>
            </a:r>
            <a:r>
              <a:rPr lang="en-US" dirty="0"/>
              <a:t> with them in the clouds to meet the Lord in the air, and </a:t>
            </a:r>
            <a:r>
              <a:rPr lang="en-US" u="sng" dirty="0"/>
              <a:t>so we will always be with the Lord</a:t>
            </a:r>
            <a:r>
              <a:rPr lang="en-US" dirty="0"/>
              <a:t>. ” </a:t>
            </a:r>
            <a:r>
              <a:rPr lang="en-US" sz="2600" dirty="0"/>
              <a:t>1Thessalonians 4:16,17</a:t>
            </a:r>
          </a:p>
        </p:txBody>
      </p:sp>
    </p:spTree>
    <p:extLst>
      <p:ext uri="{BB962C8B-B14F-4D97-AF65-F5344CB8AC3E}">
        <p14:creationId xmlns:p14="http://schemas.microsoft.com/office/powerpoint/2010/main" val="47172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838200"/>
          </a:xfrm>
        </p:spPr>
        <p:txBody>
          <a:bodyPr>
            <a:normAutofit/>
          </a:bodyPr>
          <a:lstStyle/>
          <a:p>
            <a:r>
              <a:rPr lang="en-US" sz="4800" b="1" u="sng" dirty="0"/>
              <a:t>Life after Life after Death</a:t>
            </a:r>
            <a:endParaRPr lang="en-US" sz="4800" dirty="0"/>
          </a:p>
        </p:txBody>
      </p:sp>
      <p:sp>
        <p:nvSpPr>
          <p:cNvPr id="4" name="Content Placeholder 3"/>
          <p:cNvSpPr>
            <a:spLocks noGrp="1"/>
          </p:cNvSpPr>
          <p:nvPr>
            <p:ph idx="1"/>
          </p:nvPr>
        </p:nvSpPr>
        <p:spPr>
          <a:xfrm>
            <a:off x="0" y="914400"/>
            <a:ext cx="8991600" cy="5943600"/>
          </a:xfrm>
        </p:spPr>
        <p:txBody>
          <a:bodyPr>
            <a:normAutofit fontScale="77500" lnSpcReduction="20000"/>
          </a:bodyPr>
          <a:lstStyle/>
          <a:p>
            <a:pPr>
              <a:spcAft>
                <a:spcPts val="600"/>
              </a:spcAft>
            </a:pPr>
            <a:r>
              <a:rPr lang="en-US" b="1" dirty="0"/>
              <a:t>We need a </a:t>
            </a:r>
            <a:r>
              <a:rPr lang="en-US" b="1" u="sng" dirty="0"/>
              <a:t>new</a:t>
            </a:r>
            <a:r>
              <a:rPr lang="en-US" b="1" dirty="0"/>
              <a:t> body to survive!</a:t>
            </a:r>
            <a:r>
              <a:rPr lang="en-US" dirty="0"/>
              <a:t> “In the year that King </a:t>
            </a:r>
            <a:r>
              <a:rPr lang="en-US" dirty="0" err="1"/>
              <a:t>Uzziah</a:t>
            </a:r>
            <a:r>
              <a:rPr lang="en-US" dirty="0"/>
              <a:t> died </a:t>
            </a:r>
            <a:r>
              <a:rPr lang="en-US" u="sng" dirty="0"/>
              <a:t>I saw the Lord </a:t>
            </a:r>
            <a:r>
              <a:rPr lang="en-US" dirty="0"/>
              <a:t>sitting upon a throne, high and lifted up; and the train of his robe filled the temple. Above him stood the seraphim. Each had six wings: with two he covered his face, and with two he covered his feet, and with two he flew.  And one called to another and said: “</a:t>
            </a:r>
            <a:r>
              <a:rPr lang="en-US" u="sng" dirty="0"/>
              <a:t>Holy, holy, holy </a:t>
            </a:r>
            <a:r>
              <a:rPr lang="en-US" dirty="0"/>
              <a:t>is the LORD of hosts; the whole earth is full of his glory!” And the foundations of the thresholds shook at the voice of him who called, and the house was filled with smoke.  And I said: “</a:t>
            </a:r>
            <a:r>
              <a:rPr lang="en-US" u="sng" dirty="0"/>
              <a:t>Woe is me! For I am lost</a:t>
            </a:r>
            <a:r>
              <a:rPr lang="en-US" dirty="0"/>
              <a:t>; for I am a man of unclean lips, and I dwell in the midst of a people of unclean lips; for my eyes have seen the King, the LORD of hosts!”  </a:t>
            </a:r>
            <a:r>
              <a:rPr lang="en-US" sz="2600" dirty="0"/>
              <a:t>Isaiah 6:1-4</a:t>
            </a:r>
            <a:endParaRPr lang="en-US" dirty="0"/>
          </a:p>
          <a:p>
            <a:pPr>
              <a:spcAft>
                <a:spcPts val="600"/>
              </a:spcAft>
            </a:pPr>
            <a:r>
              <a:rPr lang="en-US" b="1" dirty="0"/>
              <a:t>We need a new body to enjoy heaven personally!</a:t>
            </a:r>
            <a:r>
              <a:rPr lang="en-US" dirty="0"/>
              <a:t>  “In my Father's house are many rooms. If it were not so, would I have told you that I go to prepare a place for you?  And if I go and prepare a place for you, I will come again and will take you to myself, that where I am you may be also.” </a:t>
            </a:r>
            <a:r>
              <a:rPr lang="en-US" sz="2600" dirty="0"/>
              <a:t>John 14:1-3</a:t>
            </a:r>
          </a:p>
          <a:p>
            <a:pPr>
              <a:spcAft>
                <a:spcPts val="600"/>
              </a:spcAft>
            </a:pPr>
            <a:r>
              <a:rPr lang="en-US" b="1" dirty="0"/>
              <a:t>This is Life after Life after Death.</a:t>
            </a:r>
          </a:p>
        </p:txBody>
      </p:sp>
    </p:spTree>
    <p:extLst>
      <p:ext uri="{BB962C8B-B14F-4D97-AF65-F5344CB8AC3E}">
        <p14:creationId xmlns:p14="http://schemas.microsoft.com/office/powerpoint/2010/main" val="315187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715962"/>
          </a:xfrm>
        </p:spPr>
        <p:txBody>
          <a:bodyPr>
            <a:noAutofit/>
          </a:bodyPr>
          <a:lstStyle/>
          <a:p>
            <a:r>
              <a:rPr lang="en-US" sz="4800" b="1" u="sng" dirty="0"/>
              <a:t>What is Heaven Like?</a:t>
            </a:r>
          </a:p>
        </p:txBody>
      </p:sp>
      <p:sp>
        <p:nvSpPr>
          <p:cNvPr id="3" name="Content Placeholder 2"/>
          <p:cNvSpPr>
            <a:spLocks noGrp="1"/>
          </p:cNvSpPr>
          <p:nvPr>
            <p:ph idx="1"/>
          </p:nvPr>
        </p:nvSpPr>
        <p:spPr>
          <a:xfrm>
            <a:off x="76200" y="1066800"/>
            <a:ext cx="8915400" cy="5562600"/>
          </a:xfrm>
        </p:spPr>
        <p:txBody>
          <a:bodyPr>
            <a:normAutofit lnSpcReduction="10000"/>
          </a:bodyPr>
          <a:lstStyle/>
          <a:p>
            <a:pPr>
              <a:spcAft>
                <a:spcPts val="600"/>
              </a:spcAft>
            </a:pPr>
            <a:r>
              <a:rPr lang="en-US" dirty="0"/>
              <a:t>But first, what is earth like?</a:t>
            </a:r>
          </a:p>
          <a:p>
            <a:pPr>
              <a:spcAft>
                <a:spcPts val="600"/>
              </a:spcAft>
            </a:pPr>
            <a:r>
              <a:rPr lang="en-US" dirty="0"/>
              <a:t>The most important fact about heaven: God!</a:t>
            </a:r>
          </a:p>
          <a:p>
            <a:pPr>
              <a:spcAft>
                <a:spcPts val="600"/>
              </a:spcAft>
            </a:pPr>
            <a:r>
              <a:rPr lang="en-US" dirty="0"/>
              <a:t>“And I heard a loud voice from the throne saying, ‘Behold, the dwelling place of God is with man. He will dwell with them, and they will be his people, and God himself will be with them as their God.’”  </a:t>
            </a:r>
            <a:r>
              <a:rPr lang="en-US" sz="2400" dirty="0"/>
              <a:t>Revelation 21:3</a:t>
            </a:r>
            <a:endParaRPr lang="en-US" dirty="0"/>
          </a:p>
          <a:p>
            <a:pPr>
              <a:spcAft>
                <a:spcPts val="600"/>
              </a:spcAft>
            </a:pPr>
            <a:r>
              <a:rPr lang="en-US" dirty="0"/>
              <a:t>“For a day in your courts is better than a thousand elsewhere. I would rather be a doorkeeper in the house of my God than dwell in the tents of wickedness.”  </a:t>
            </a:r>
            <a:r>
              <a:rPr lang="en-US" sz="2400" dirty="0"/>
              <a:t>Psalm 84:10</a:t>
            </a:r>
            <a:endParaRPr lang="en-US" dirty="0"/>
          </a:p>
        </p:txBody>
      </p:sp>
    </p:spTree>
    <p:extLst>
      <p:ext uri="{BB962C8B-B14F-4D97-AF65-F5344CB8AC3E}">
        <p14:creationId xmlns:p14="http://schemas.microsoft.com/office/powerpoint/2010/main" val="337313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715962"/>
          </a:xfrm>
        </p:spPr>
        <p:txBody>
          <a:bodyPr>
            <a:noAutofit/>
          </a:bodyPr>
          <a:lstStyle/>
          <a:p>
            <a:r>
              <a:rPr lang="en-US" sz="4800" b="1" u="sng" dirty="0"/>
              <a:t>What is Heaven Like?</a:t>
            </a:r>
          </a:p>
        </p:txBody>
      </p:sp>
      <p:sp>
        <p:nvSpPr>
          <p:cNvPr id="3" name="Content Placeholder 2"/>
          <p:cNvSpPr>
            <a:spLocks noGrp="1"/>
          </p:cNvSpPr>
          <p:nvPr>
            <p:ph idx="1"/>
          </p:nvPr>
        </p:nvSpPr>
        <p:spPr>
          <a:xfrm>
            <a:off x="76200" y="1066800"/>
            <a:ext cx="8915400" cy="5562600"/>
          </a:xfrm>
        </p:spPr>
        <p:txBody>
          <a:bodyPr>
            <a:normAutofit lnSpcReduction="10000"/>
          </a:bodyPr>
          <a:lstStyle/>
          <a:p>
            <a:pPr>
              <a:spcAft>
                <a:spcPts val="600"/>
              </a:spcAft>
            </a:pPr>
            <a:r>
              <a:rPr lang="en-US" dirty="0"/>
              <a:t>Everything will be perfectly restored:</a:t>
            </a:r>
          </a:p>
          <a:p>
            <a:pPr>
              <a:spcAft>
                <a:spcPts val="600"/>
              </a:spcAft>
            </a:pPr>
            <a:r>
              <a:rPr lang="en-US" dirty="0"/>
              <a:t>“He will wipe away every tear from their eyes, and death shall be no more, neither shall there be mourning, nor crying, nor pain anymore, for the former things have passed away.  And he who was seated on the throne said, ‘Behold, </a:t>
            </a:r>
            <a:r>
              <a:rPr lang="en-US" u="sng" dirty="0"/>
              <a:t>I am making all things new</a:t>
            </a:r>
            <a:r>
              <a:rPr lang="en-US" dirty="0"/>
              <a:t>.’”  </a:t>
            </a:r>
            <a:r>
              <a:rPr lang="en-US" sz="2400" dirty="0"/>
              <a:t>Revelation 21:4,5</a:t>
            </a:r>
            <a:endParaRPr lang="en-US" dirty="0"/>
          </a:p>
          <a:p>
            <a:pPr>
              <a:spcAft>
                <a:spcPts val="600"/>
              </a:spcAft>
            </a:pPr>
            <a:r>
              <a:rPr lang="en-US" dirty="0"/>
              <a:t>“But, as it is written, “What no eye has seen, nor ear heard, nor the heart of man imagined, what God has prepared for those who love him.”  </a:t>
            </a:r>
            <a:r>
              <a:rPr lang="en-US" sz="2400" dirty="0"/>
              <a:t>1Corinthians 2:9</a:t>
            </a:r>
            <a:endParaRPr lang="en-US" dirty="0"/>
          </a:p>
        </p:txBody>
      </p:sp>
    </p:spTree>
    <p:extLst>
      <p:ext uri="{BB962C8B-B14F-4D97-AF65-F5344CB8AC3E}">
        <p14:creationId xmlns:p14="http://schemas.microsoft.com/office/powerpoint/2010/main" val="958605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715962"/>
          </a:xfrm>
        </p:spPr>
        <p:txBody>
          <a:bodyPr>
            <a:noAutofit/>
          </a:bodyPr>
          <a:lstStyle/>
          <a:p>
            <a:r>
              <a:rPr lang="en-US" sz="4800" b="1" u="sng" dirty="0"/>
              <a:t>Who will be in Heaven?</a:t>
            </a:r>
          </a:p>
        </p:txBody>
      </p:sp>
      <p:sp>
        <p:nvSpPr>
          <p:cNvPr id="3" name="Content Placeholder 2"/>
          <p:cNvSpPr>
            <a:spLocks noGrp="1"/>
          </p:cNvSpPr>
          <p:nvPr>
            <p:ph idx="1"/>
          </p:nvPr>
        </p:nvSpPr>
        <p:spPr>
          <a:xfrm>
            <a:off x="76200" y="1066800"/>
            <a:ext cx="8915400" cy="5562600"/>
          </a:xfrm>
        </p:spPr>
        <p:txBody>
          <a:bodyPr>
            <a:normAutofit fontScale="92500" lnSpcReduction="20000"/>
          </a:bodyPr>
          <a:lstStyle/>
          <a:p>
            <a:pPr>
              <a:spcAft>
                <a:spcPts val="600"/>
              </a:spcAft>
            </a:pPr>
            <a:r>
              <a:rPr lang="en-US" dirty="0"/>
              <a:t>“behold, a great multitude that no one could number, </a:t>
            </a:r>
            <a:r>
              <a:rPr lang="en-US" u="sng" dirty="0"/>
              <a:t>from every nation, from all tribes and peoples and languages</a:t>
            </a:r>
            <a:r>
              <a:rPr lang="en-US" dirty="0"/>
              <a:t>, standing before the throne and before the Lamb, clothed in white robes, with palm branches in their hands, and crying out with a loud voice,</a:t>
            </a:r>
          </a:p>
          <a:p>
            <a:pPr>
              <a:spcAft>
                <a:spcPts val="600"/>
              </a:spcAft>
            </a:pPr>
            <a:r>
              <a:rPr lang="en-US" dirty="0"/>
              <a:t>‘Salvation belongs to our God who sits on the throne, and to the Lamb!’ Then one of the elders addressed me, saying, ‘Who are these, clothed in white robes, and from where have they come?’ I said to him, ‘Sir, you know.’ And he said to me, ‘These are the ones coming out of the great tribulation. </a:t>
            </a:r>
            <a:r>
              <a:rPr lang="en-US" u="sng" dirty="0"/>
              <a:t>They have washed their robes and made them white in the blood of the Lamb</a:t>
            </a:r>
            <a:r>
              <a:rPr lang="en-US" dirty="0"/>
              <a:t>. ’”  </a:t>
            </a:r>
            <a:r>
              <a:rPr lang="en-US" sz="2400" dirty="0"/>
              <a:t>Revelation 7:9-14</a:t>
            </a:r>
            <a:endParaRPr lang="en-US" dirty="0"/>
          </a:p>
        </p:txBody>
      </p:sp>
    </p:spTree>
    <p:extLst>
      <p:ext uri="{BB962C8B-B14F-4D97-AF65-F5344CB8AC3E}">
        <p14:creationId xmlns:p14="http://schemas.microsoft.com/office/powerpoint/2010/main" val="259284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715962"/>
          </a:xfrm>
        </p:spPr>
        <p:txBody>
          <a:bodyPr>
            <a:noAutofit/>
          </a:bodyPr>
          <a:lstStyle/>
          <a:p>
            <a:r>
              <a:rPr lang="en-US" sz="4800" b="1" u="sng" dirty="0"/>
              <a:t>A very brief History Lesson:</a:t>
            </a:r>
          </a:p>
        </p:txBody>
      </p:sp>
      <p:sp>
        <p:nvSpPr>
          <p:cNvPr id="3" name="Content Placeholder 2"/>
          <p:cNvSpPr>
            <a:spLocks noGrp="1"/>
          </p:cNvSpPr>
          <p:nvPr>
            <p:ph idx="1"/>
          </p:nvPr>
        </p:nvSpPr>
        <p:spPr>
          <a:xfrm>
            <a:off x="76200" y="1066800"/>
            <a:ext cx="8915400" cy="5562600"/>
          </a:xfrm>
        </p:spPr>
        <p:txBody>
          <a:bodyPr>
            <a:normAutofit fontScale="92500" lnSpcReduction="10000"/>
          </a:bodyPr>
          <a:lstStyle/>
          <a:p>
            <a:pPr>
              <a:spcAft>
                <a:spcPts val="600"/>
              </a:spcAft>
            </a:pPr>
            <a:r>
              <a:rPr lang="en-US" dirty="0"/>
              <a:t>The nation of Israel had many kings, some good and some bad.  Manasseh was a bad one:</a:t>
            </a:r>
          </a:p>
          <a:p>
            <a:pPr>
              <a:spcAft>
                <a:spcPts val="600"/>
              </a:spcAft>
            </a:pPr>
            <a:r>
              <a:rPr lang="en-US" dirty="0"/>
              <a:t>“And he built altars for [false gods] in the two courts of the house of the LORD.  And </a:t>
            </a:r>
            <a:r>
              <a:rPr lang="en-US" u="sng" dirty="0"/>
              <a:t>he burned his sons as an offering in the Valley of the Son of </a:t>
            </a:r>
            <a:r>
              <a:rPr lang="en-US" u="sng" dirty="0" err="1"/>
              <a:t>Hinnom</a:t>
            </a:r>
            <a:r>
              <a:rPr lang="en-US" dirty="0"/>
              <a:t>, and used fortune-telling and omens and sorcery, and dealt with mediums and with necromancers. He did much evil in the sight of the LORD, provoking him to anger. Manasseh led Judah and the inhabitants of Jerusalem astray, to do more evil than the nations whom the LORD destroyed before the people of Israel.” </a:t>
            </a:r>
          </a:p>
          <a:p>
            <a:pPr marL="0" indent="0">
              <a:spcAft>
                <a:spcPts val="600"/>
              </a:spcAft>
              <a:buNone/>
            </a:pPr>
            <a:r>
              <a:rPr lang="en-US" sz="2600" dirty="0"/>
              <a:t>                                                                              2Chronicles 33:5-9</a:t>
            </a:r>
          </a:p>
        </p:txBody>
      </p:sp>
    </p:spTree>
    <p:extLst>
      <p:ext uri="{BB962C8B-B14F-4D97-AF65-F5344CB8AC3E}">
        <p14:creationId xmlns:p14="http://schemas.microsoft.com/office/powerpoint/2010/main" val="238137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left)">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715962"/>
          </a:xfrm>
        </p:spPr>
        <p:txBody>
          <a:bodyPr>
            <a:noAutofit/>
          </a:bodyPr>
          <a:lstStyle/>
          <a:p>
            <a:r>
              <a:rPr lang="en-US" sz="4800" b="1" u="sng" dirty="0"/>
              <a:t>A very brief History Lesson:</a:t>
            </a:r>
          </a:p>
        </p:txBody>
      </p:sp>
      <p:sp>
        <p:nvSpPr>
          <p:cNvPr id="3" name="Content Placeholder 2"/>
          <p:cNvSpPr>
            <a:spLocks noGrp="1"/>
          </p:cNvSpPr>
          <p:nvPr>
            <p:ph idx="1"/>
          </p:nvPr>
        </p:nvSpPr>
        <p:spPr>
          <a:xfrm>
            <a:off x="76200" y="1066800"/>
            <a:ext cx="8915400" cy="5562600"/>
          </a:xfrm>
        </p:spPr>
        <p:txBody>
          <a:bodyPr>
            <a:normAutofit/>
          </a:bodyPr>
          <a:lstStyle/>
          <a:p>
            <a:pPr>
              <a:spcAft>
                <a:spcPts val="600"/>
              </a:spcAft>
            </a:pPr>
            <a:r>
              <a:rPr lang="en-US" dirty="0"/>
              <a:t>The “</a:t>
            </a:r>
            <a:r>
              <a:rPr lang="en-US" u="sng" dirty="0"/>
              <a:t>Valley of the Son of Hinnom</a:t>
            </a:r>
            <a:r>
              <a:rPr lang="en-US" dirty="0"/>
              <a:t>” was a terrible place where human sacrifices (typically sons and daughters) were burned to worship “Molech,” an evil false god.</a:t>
            </a:r>
          </a:p>
          <a:p>
            <a:pPr>
              <a:spcAft>
                <a:spcPts val="600"/>
              </a:spcAft>
            </a:pPr>
            <a:r>
              <a:rPr lang="en-US" dirty="0"/>
              <a:t>It was eventually renamed “</a:t>
            </a:r>
            <a:r>
              <a:rPr lang="en-US" dirty="0" err="1"/>
              <a:t>Gehenna</a:t>
            </a:r>
            <a:r>
              <a:rPr lang="en-US" dirty="0"/>
              <a:t>” and became a pit for burning garbage and burying dead criminals.</a:t>
            </a:r>
          </a:p>
          <a:p>
            <a:pPr>
              <a:spcAft>
                <a:spcPts val="600"/>
              </a:spcAft>
            </a:pPr>
            <a:r>
              <a:rPr lang="en-US" dirty="0"/>
              <a:t>When the Bible talks about hell, it often uses this word – a graphic image for those living nearby.</a:t>
            </a:r>
            <a:endParaRPr lang="en-US" sz="2600" dirty="0"/>
          </a:p>
        </p:txBody>
      </p:sp>
    </p:spTree>
    <p:extLst>
      <p:ext uri="{BB962C8B-B14F-4D97-AF65-F5344CB8AC3E}">
        <p14:creationId xmlns:p14="http://schemas.microsoft.com/office/powerpoint/2010/main" val="2852335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715962"/>
          </a:xfrm>
        </p:spPr>
        <p:txBody>
          <a:bodyPr>
            <a:noAutofit/>
          </a:bodyPr>
          <a:lstStyle/>
          <a:p>
            <a:r>
              <a:rPr lang="en-US" sz="4800" b="1" u="sng" dirty="0"/>
              <a:t>What is Hell Like?</a:t>
            </a:r>
          </a:p>
        </p:txBody>
      </p:sp>
      <p:sp>
        <p:nvSpPr>
          <p:cNvPr id="3" name="Content Placeholder 2"/>
          <p:cNvSpPr>
            <a:spLocks noGrp="1"/>
          </p:cNvSpPr>
          <p:nvPr>
            <p:ph idx="1"/>
          </p:nvPr>
        </p:nvSpPr>
        <p:spPr>
          <a:xfrm>
            <a:off x="76200" y="1066800"/>
            <a:ext cx="8915400" cy="5562600"/>
          </a:xfrm>
        </p:spPr>
        <p:txBody>
          <a:bodyPr>
            <a:normAutofit fontScale="92500" lnSpcReduction="20000"/>
          </a:bodyPr>
          <a:lstStyle/>
          <a:p>
            <a:pPr>
              <a:spcAft>
                <a:spcPts val="600"/>
              </a:spcAft>
            </a:pPr>
            <a:r>
              <a:rPr lang="en-US" dirty="0"/>
              <a:t>It is far from the presence of God!</a:t>
            </a:r>
          </a:p>
          <a:p>
            <a:pPr>
              <a:spcAft>
                <a:spcPts val="600"/>
              </a:spcAft>
            </a:pPr>
            <a:r>
              <a:rPr lang="en-US" dirty="0"/>
              <a:t>“And if your hand causes you to sin, cut it off. It is better for you to enter life crippled than with two hands to go to hell, to the </a:t>
            </a:r>
            <a:r>
              <a:rPr lang="en-US" u="sng" dirty="0"/>
              <a:t>unquenchable fire</a:t>
            </a:r>
            <a:r>
              <a:rPr lang="en-US" dirty="0"/>
              <a:t>.  And if your foot causes you to sin, cut it off. It is better for you to enter life lame than with two feet to be </a:t>
            </a:r>
            <a:r>
              <a:rPr lang="en-US" u="sng" dirty="0"/>
              <a:t>thrown into hell</a:t>
            </a:r>
            <a:r>
              <a:rPr lang="en-US" dirty="0"/>
              <a:t>.  And if your eye causes you to sin, tear it out. It is better for you to enter the kingdom of God with one eye than with two eyes to be thrown into hell, ‘</a:t>
            </a:r>
            <a:r>
              <a:rPr lang="en-US" u="sng" dirty="0"/>
              <a:t>where their worm does not die and the fire is not quenched</a:t>
            </a:r>
            <a:r>
              <a:rPr lang="en-US" dirty="0"/>
              <a:t>.”  </a:t>
            </a:r>
            <a:r>
              <a:rPr lang="en-US" sz="2600" dirty="0"/>
              <a:t>Mark 9:43-48</a:t>
            </a:r>
          </a:p>
          <a:p>
            <a:pPr>
              <a:spcAft>
                <a:spcPts val="600"/>
              </a:spcAft>
            </a:pPr>
            <a:r>
              <a:rPr lang="en-US" dirty="0"/>
              <a:t>Jesus is not encouraging people to cut off their hands, feet, and eyes, but He is giving a very strong warning about the seriousness of hell.</a:t>
            </a:r>
          </a:p>
        </p:txBody>
      </p:sp>
    </p:spTree>
    <p:extLst>
      <p:ext uri="{BB962C8B-B14F-4D97-AF65-F5344CB8AC3E}">
        <p14:creationId xmlns:p14="http://schemas.microsoft.com/office/powerpoint/2010/main" val="1301849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715962"/>
          </a:xfrm>
        </p:spPr>
        <p:txBody>
          <a:bodyPr>
            <a:noAutofit/>
          </a:bodyPr>
          <a:lstStyle/>
          <a:p>
            <a:r>
              <a:rPr lang="en-US" sz="4800" b="1" u="sng" dirty="0"/>
              <a:t>Who will be in Hell?</a:t>
            </a:r>
          </a:p>
        </p:txBody>
      </p:sp>
      <p:sp>
        <p:nvSpPr>
          <p:cNvPr id="3" name="Content Placeholder 2"/>
          <p:cNvSpPr>
            <a:spLocks noGrp="1"/>
          </p:cNvSpPr>
          <p:nvPr>
            <p:ph idx="1"/>
          </p:nvPr>
        </p:nvSpPr>
        <p:spPr>
          <a:xfrm>
            <a:off x="76200" y="1066800"/>
            <a:ext cx="8915400" cy="5562600"/>
          </a:xfrm>
        </p:spPr>
        <p:txBody>
          <a:bodyPr>
            <a:normAutofit/>
          </a:bodyPr>
          <a:lstStyle/>
          <a:p>
            <a:pPr>
              <a:spcAft>
                <a:spcPts val="600"/>
              </a:spcAft>
            </a:pPr>
            <a:r>
              <a:rPr lang="en-US" dirty="0"/>
              <a:t>“And I saw the dead, great and small, standing before the throne, and </a:t>
            </a:r>
            <a:r>
              <a:rPr lang="en-US" u="sng" dirty="0"/>
              <a:t>books were opened</a:t>
            </a:r>
            <a:r>
              <a:rPr lang="en-US" dirty="0"/>
              <a:t>. Then </a:t>
            </a:r>
            <a:r>
              <a:rPr lang="en-US" u="sng" dirty="0"/>
              <a:t>another book</a:t>
            </a:r>
            <a:r>
              <a:rPr lang="en-US" dirty="0"/>
              <a:t> was opened, which is </a:t>
            </a:r>
            <a:r>
              <a:rPr lang="en-US" u="sng" dirty="0"/>
              <a:t>the book of life</a:t>
            </a:r>
            <a:r>
              <a:rPr lang="en-US" dirty="0"/>
              <a:t>. And the dead were </a:t>
            </a:r>
            <a:r>
              <a:rPr lang="en-US" u="sng" dirty="0"/>
              <a:t>judged</a:t>
            </a:r>
            <a:r>
              <a:rPr lang="en-US" dirty="0"/>
              <a:t> by what was written in the books, </a:t>
            </a:r>
            <a:r>
              <a:rPr lang="en-US" u="sng" dirty="0"/>
              <a:t>according to what they had done</a:t>
            </a:r>
            <a:r>
              <a:rPr lang="en-US" dirty="0"/>
              <a:t>.  Then Death and Hades were thrown into the lake of fire. This is the </a:t>
            </a:r>
            <a:r>
              <a:rPr lang="en-US" u="sng" dirty="0"/>
              <a:t>second death</a:t>
            </a:r>
            <a:r>
              <a:rPr lang="en-US" dirty="0"/>
              <a:t>, the lake of fire.”  </a:t>
            </a:r>
            <a:r>
              <a:rPr lang="en-US" sz="2400" dirty="0"/>
              <a:t>Revelation 20:12-14</a:t>
            </a:r>
          </a:p>
          <a:p>
            <a:pPr>
              <a:spcAft>
                <a:spcPts val="600"/>
              </a:spcAft>
            </a:pPr>
            <a:r>
              <a:rPr lang="en-US" dirty="0"/>
              <a:t>This is </a:t>
            </a:r>
            <a:r>
              <a:rPr lang="en-US" b="1" dirty="0"/>
              <a:t>Death after Death</a:t>
            </a:r>
            <a:r>
              <a:rPr lang="en-US" dirty="0"/>
              <a:t>.</a:t>
            </a:r>
          </a:p>
        </p:txBody>
      </p:sp>
    </p:spTree>
    <p:extLst>
      <p:ext uri="{BB962C8B-B14F-4D97-AF65-F5344CB8AC3E}">
        <p14:creationId xmlns:p14="http://schemas.microsoft.com/office/powerpoint/2010/main" val="990053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715962"/>
          </a:xfrm>
        </p:spPr>
        <p:txBody>
          <a:bodyPr>
            <a:noAutofit/>
          </a:bodyPr>
          <a:lstStyle/>
          <a:p>
            <a:r>
              <a:rPr lang="en-US" sz="4800" b="1" u="sng" dirty="0"/>
              <a:t>Justice and Mercy of God</a:t>
            </a:r>
          </a:p>
        </p:txBody>
      </p:sp>
      <p:sp>
        <p:nvSpPr>
          <p:cNvPr id="3" name="Content Placeholder 2"/>
          <p:cNvSpPr>
            <a:spLocks noGrp="1"/>
          </p:cNvSpPr>
          <p:nvPr>
            <p:ph idx="1"/>
          </p:nvPr>
        </p:nvSpPr>
        <p:spPr>
          <a:xfrm>
            <a:off x="76200" y="1066800"/>
            <a:ext cx="8915400" cy="5562600"/>
          </a:xfrm>
        </p:spPr>
        <p:txBody>
          <a:bodyPr>
            <a:normAutofit fontScale="92500" lnSpcReduction="20000"/>
          </a:bodyPr>
          <a:lstStyle/>
          <a:p>
            <a:pPr>
              <a:spcAft>
                <a:spcPts val="600"/>
              </a:spcAft>
            </a:pPr>
            <a:r>
              <a:rPr lang="en-US" b="1" dirty="0"/>
              <a:t>God does not want people to go to hell</a:t>
            </a:r>
            <a:r>
              <a:rPr lang="en-US" dirty="0"/>
              <a:t>:  “The Lord is not slow to fulfill his promise as some count slowness, but is patient toward you, </a:t>
            </a:r>
            <a:r>
              <a:rPr lang="en-US" b="1" dirty="0"/>
              <a:t>not wishing </a:t>
            </a:r>
            <a:r>
              <a:rPr lang="en-US" dirty="0"/>
              <a:t>that </a:t>
            </a:r>
            <a:r>
              <a:rPr lang="en-US" b="1" dirty="0"/>
              <a:t>any should perish</a:t>
            </a:r>
            <a:r>
              <a:rPr lang="en-US" dirty="0"/>
              <a:t>, but that all should reach repentance.”  </a:t>
            </a:r>
            <a:r>
              <a:rPr lang="en-US" sz="2600" dirty="0"/>
              <a:t>2Peter3:9</a:t>
            </a:r>
          </a:p>
          <a:p>
            <a:pPr>
              <a:spcAft>
                <a:spcPts val="600"/>
              </a:spcAft>
            </a:pPr>
            <a:r>
              <a:rPr lang="en-US" b="1" dirty="0"/>
              <a:t>God’s Justice and Mercy meet at the cross</a:t>
            </a:r>
            <a:r>
              <a:rPr lang="en-US" dirty="0"/>
              <a:t>:  “But </a:t>
            </a:r>
            <a:r>
              <a:rPr lang="en-US" b="1" dirty="0"/>
              <a:t>God</a:t>
            </a:r>
            <a:r>
              <a:rPr lang="en-US" dirty="0"/>
              <a:t> demonstrates </a:t>
            </a:r>
            <a:r>
              <a:rPr lang="en-US" b="1" dirty="0"/>
              <a:t>his own love</a:t>
            </a:r>
            <a:r>
              <a:rPr lang="en-US" dirty="0"/>
              <a:t> for us in this: While we were still </a:t>
            </a:r>
            <a:r>
              <a:rPr lang="en-US" u="sng" dirty="0"/>
              <a:t>sinners</a:t>
            </a:r>
            <a:r>
              <a:rPr lang="en-US" dirty="0"/>
              <a:t>, </a:t>
            </a:r>
            <a:r>
              <a:rPr lang="en-US" b="1" dirty="0"/>
              <a:t>Christ died for us</a:t>
            </a:r>
            <a:r>
              <a:rPr lang="en-US" dirty="0"/>
              <a:t>.  Since we have now been justified [“not guilty”] by his blood, how much more shall we be saved from God’s wrath through him!  For if, while we were God’s </a:t>
            </a:r>
            <a:r>
              <a:rPr lang="en-US" u="sng" dirty="0"/>
              <a:t>enemies</a:t>
            </a:r>
            <a:r>
              <a:rPr lang="en-US" dirty="0"/>
              <a:t>, we were reconciled to him through the death of his Son, how much more, having been reconciled, shall we be saved through his life!”  </a:t>
            </a:r>
            <a:r>
              <a:rPr lang="en-US" sz="2600" dirty="0"/>
              <a:t>Romans 5:8-10</a:t>
            </a:r>
          </a:p>
        </p:txBody>
      </p:sp>
    </p:spTree>
    <p:extLst>
      <p:ext uri="{BB962C8B-B14F-4D97-AF65-F5344CB8AC3E}">
        <p14:creationId xmlns:p14="http://schemas.microsoft.com/office/powerpoint/2010/main" val="2052244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715962"/>
          </a:xfrm>
        </p:spPr>
        <p:txBody>
          <a:bodyPr>
            <a:noAutofit/>
          </a:bodyPr>
          <a:lstStyle/>
          <a:p>
            <a:r>
              <a:rPr lang="en-US" sz="4800" b="1" u="sng" dirty="0"/>
              <a:t>Seek Him and Find Him</a:t>
            </a:r>
          </a:p>
        </p:txBody>
      </p:sp>
      <p:sp>
        <p:nvSpPr>
          <p:cNvPr id="3" name="Content Placeholder 2"/>
          <p:cNvSpPr>
            <a:spLocks noGrp="1"/>
          </p:cNvSpPr>
          <p:nvPr>
            <p:ph idx="1"/>
          </p:nvPr>
        </p:nvSpPr>
        <p:spPr>
          <a:xfrm>
            <a:off x="76200" y="1066800"/>
            <a:ext cx="8915400" cy="5562600"/>
          </a:xfrm>
        </p:spPr>
        <p:txBody>
          <a:bodyPr>
            <a:normAutofit/>
          </a:bodyPr>
          <a:lstStyle/>
          <a:p>
            <a:pPr>
              <a:spcAft>
                <a:spcPts val="600"/>
              </a:spcAft>
            </a:pPr>
            <a:r>
              <a:rPr lang="en-US" sz="2800" dirty="0"/>
              <a:t>“Then you will call on me and come and pray to me, and I will listen to you.  </a:t>
            </a:r>
            <a:r>
              <a:rPr lang="en-US" sz="2800" b="1" dirty="0"/>
              <a:t>You will </a:t>
            </a:r>
            <a:r>
              <a:rPr lang="en-US" sz="2800" dirty="0"/>
              <a:t>seek me and </a:t>
            </a:r>
            <a:r>
              <a:rPr lang="en-US" sz="2800" b="1" dirty="0"/>
              <a:t>find me </a:t>
            </a:r>
            <a:r>
              <a:rPr lang="en-US" sz="2800" dirty="0"/>
              <a:t>when you </a:t>
            </a:r>
            <a:r>
              <a:rPr lang="en-US" sz="2800" b="1" dirty="0"/>
              <a:t>seek me </a:t>
            </a:r>
            <a:r>
              <a:rPr lang="en-US" sz="2800" dirty="0"/>
              <a:t>with all your heart.”  </a:t>
            </a:r>
            <a:r>
              <a:rPr lang="en-US" sz="2400" dirty="0"/>
              <a:t>Jeremiah 29:12,13</a:t>
            </a:r>
            <a:endParaRPr lang="en-US" sz="2800" dirty="0"/>
          </a:p>
          <a:p>
            <a:pPr>
              <a:spcAft>
                <a:spcPts val="600"/>
              </a:spcAft>
            </a:pPr>
            <a:r>
              <a:rPr lang="en-US" sz="2800" dirty="0"/>
              <a:t>“If you </a:t>
            </a:r>
            <a:r>
              <a:rPr lang="en-US" sz="2800" b="1" dirty="0"/>
              <a:t>declare</a:t>
            </a:r>
            <a:r>
              <a:rPr lang="en-US" sz="2800" dirty="0"/>
              <a:t> with your mouth, “</a:t>
            </a:r>
            <a:r>
              <a:rPr lang="en-US" sz="2800" b="1" dirty="0"/>
              <a:t>Jesus is Lord</a:t>
            </a:r>
            <a:r>
              <a:rPr lang="en-US" sz="2800" dirty="0"/>
              <a:t>,” and </a:t>
            </a:r>
            <a:r>
              <a:rPr lang="en-US" sz="2800" b="1" dirty="0"/>
              <a:t>believe</a:t>
            </a:r>
            <a:r>
              <a:rPr lang="en-US" sz="2800" dirty="0"/>
              <a:t> in your heart that </a:t>
            </a:r>
            <a:r>
              <a:rPr lang="en-US" sz="2800" b="1" dirty="0"/>
              <a:t>God raised Him </a:t>
            </a:r>
            <a:r>
              <a:rPr lang="en-US" sz="2800" dirty="0"/>
              <a:t>from the dead, you will be saved. For it is with your heart that you believe and are justified, and it is with your mouth that you profess your faith and are saved. for, “</a:t>
            </a:r>
            <a:r>
              <a:rPr lang="en-US" sz="2800" b="1" dirty="0"/>
              <a:t>Everyone</a:t>
            </a:r>
            <a:r>
              <a:rPr lang="en-US" sz="2800" dirty="0"/>
              <a:t> who calls on the name of the Lord will be saved.”  </a:t>
            </a:r>
            <a:r>
              <a:rPr lang="en-US" sz="2400" dirty="0"/>
              <a:t>Romans10:9,10,13</a:t>
            </a:r>
          </a:p>
          <a:p>
            <a:pPr>
              <a:spcAft>
                <a:spcPts val="600"/>
              </a:spcAft>
            </a:pPr>
            <a:r>
              <a:rPr lang="en-US" sz="2800" dirty="0"/>
              <a:t>There would not be a resurrection without the cross.</a:t>
            </a:r>
          </a:p>
        </p:txBody>
      </p:sp>
    </p:spTree>
    <p:extLst>
      <p:ext uri="{BB962C8B-B14F-4D97-AF65-F5344CB8AC3E}">
        <p14:creationId xmlns:p14="http://schemas.microsoft.com/office/powerpoint/2010/main" val="2789519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1312</TotalTime>
  <Words>3537</Words>
  <Application>Microsoft Office PowerPoint</Application>
  <PresentationFormat>On-screen Show (4:3)</PresentationFormat>
  <Paragraphs>200</Paragraphs>
  <Slides>27</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Imprint MT Shadow</vt:lpstr>
      <vt:lpstr>Office Theme</vt:lpstr>
      <vt:lpstr>Heaven and Eternal Life</vt:lpstr>
      <vt:lpstr>Some other views of heaven</vt:lpstr>
      <vt:lpstr>Important Truths from the Bible</vt:lpstr>
      <vt:lpstr>What is “Time”?</vt:lpstr>
      <vt:lpstr>Traditional Timeline</vt:lpstr>
      <vt:lpstr>Traditional Timeline</vt:lpstr>
      <vt:lpstr>Modern Timeline</vt:lpstr>
      <vt:lpstr>Before the beginning…</vt:lpstr>
      <vt:lpstr>Modern Timeline</vt:lpstr>
      <vt:lpstr>Modern Timeline</vt:lpstr>
      <vt:lpstr>Biblical Time</vt:lpstr>
      <vt:lpstr>Biblical Time and Eternity</vt:lpstr>
      <vt:lpstr>Three Reasons to Believe the Resurrection</vt:lpstr>
      <vt:lpstr>Life after Death How can we know?</vt:lpstr>
      <vt:lpstr>Life after Death</vt:lpstr>
      <vt:lpstr>Life after Life after Death</vt:lpstr>
      <vt:lpstr>Life after Life after Death</vt:lpstr>
      <vt:lpstr>Life after Life after Death</vt:lpstr>
      <vt:lpstr>What is Heaven Like?</vt:lpstr>
      <vt:lpstr>What is Heaven Like?</vt:lpstr>
      <vt:lpstr>Who will be in Heaven?</vt:lpstr>
      <vt:lpstr>A very brief History Lesson:</vt:lpstr>
      <vt:lpstr>A very brief History Lesson:</vt:lpstr>
      <vt:lpstr>What is Hell Like?</vt:lpstr>
      <vt:lpstr>Who will be in Hell?</vt:lpstr>
      <vt:lpstr>Justice and Mercy of God</vt:lpstr>
      <vt:lpstr>Seek Him and Find Him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Mark Robnett</cp:lastModifiedBy>
  <cp:revision>76</cp:revision>
  <dcterms:created xsi:type="dcterms:W3CDTF">2020-05-28T20:50:06Z</dcterms:created>
  <dcterms:modified xsi:type="dcterms:W3CDTF">2026-10-03T11:41:50Z</dcterms:modified>
</cp:coreProperties>
</file>