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58" r:id="rId5"/>
    <p:sldId id="267" r:id="rId6"/>
    <p:sldId id="262" r:id="rId7"/>
    <p:sldId id="260" r:id="rId8"/>
    <p:sldId id="266" r:id="rId9"/>
    <p:sldId id="263" r:id="rId10"/>
    <p:sldId id="264" r:id="rId11"/>
    <p:sldId id="265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399" autoAdjust="0"/>
  </p:normalViewPr>
  <p:slideViewPr>
    <p:cSldViewPr>
      <p:cViewPr varScale="1">
        <p:scale>
          <a:sx n="94" d="100"/>
          <a:sy n="94" d="100"/>
        </p:scale>
        <p:origin x="2094" y="84"/>
      </p:cViewPr>
      <p:guideLst>
        <p:guide orient="horz" pos="2160"/>
        <p:guide pos="2880"/>
      </p:guideLst>
    </p:cSldViewPr>
  </p:slideViewPr>
  <p:notesTextViewPr>
    <p:cViewPr>
      <p:scale>
        <a:sx n="176" d="100"/>
        <a:sy n="176" d="100"/>
      </p:scale>
      <p:origin x="0" y="0"/>
    </p:cViewPr>
  </p:notesTextViewPr>
  <p:sorterViewPr>
    <p:cViewPr>
      <p:scale>
        <a:sx n="200" d="100"/>
        <a:sy n="200" d="100"/>
      </p:scale>
      <p:origin x="0" y="-48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F7594721-52FB-4ADC-9694-9CC60D38F48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68D6B77-43C8-4D95-AF87-DDC3E364D8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63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C38E5-0066-4424-9F0D-544E28CA3313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BAE47-93E9-4E10-8741-C80EAF748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86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Glory</a:t>
            </a:r>
            <a:r>
              <a:rPr lang="en-US" baseline="0" dirty="0"/>
              <a:t> </a:t>
            </a:r>
            <a:r>
              <a:rPr lang="en-US" dirty="0"/>
              <a:t>–  worship, praise, honor, thanksgiving</a:t>
            </a:r>
            <a:r>
              <a:rPr lang="en-US" baseline="0" dirty="0"/>
              <a:t> (2 Corinthians 4:17)</a:t>
            </a:r>
            <a:endParaRPr lang="en-US" dirty="0"/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Hebrew Bible concepts for glory were translated in the New Testament as the Greek word doxa (</a:t>
            </a:r>
            <a:r>
              <a:rPr lang="el-G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δόξα).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Hebrew word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kavod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(Hebrew: </a:t>
            </a:r>
            <a:r>
              <a:rPr lang="he-I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כָּבוֹד) (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K-V-D) has meant "importance", "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weight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"deference", or "heaviness", but primarily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kavod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means "glory", "respect", “praise”, "honor", and "majesty".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BAE47-93E9-4E10-8741-C80EAF7486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3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all sounding very good, but the reality</a:t>
            </a:r>
            <a:r>
              <a:rPr lang="en-US" baseline="0" dirty="0"/>
              <a:t> is on the next slide…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BAE47-93E9-4E10-8741-C80EAF7486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37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 “God, where am I deceived?”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BAE47-93E9-4E10-8741-C80EAF7486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4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9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32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3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6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7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2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88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4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7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8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10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4C6D6-C5E9-45E0-B8B9-130517F01C31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400C8-2FAA-43E0-A19E-5FC404BB4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6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b="1" dirty="0"/>
              <a:t>Holiness – Dealing with Sin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“but as he who called you is holy, you also be holy in all your conduct,</a:t>
            </a:r>
            <a:r>
              <a:rPr lang="en-US" b="1" dirty="0"/>
              <a:t>”  </a:t>
            </a:r>
          </a:p>
          <a:p>
            <a:r>
              <a:rPr lang="en-US" b="1" dirty="0"/>
              <a:t>1 Peter 1:15</a:t>
            </a:r>
          </a:p>
        </p:txBody>
      </p:sp>
    </p:spTree>
    <p:extLst>
      <p:ext uri="{BB962C8B-B14F-4D97-AF65-F5344CB8AC3E}">
        <p14:creationId xmlns:p14="http://schemas.microsoft.com/office/powerpoint/2010/main" val="1340921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b="1" u="sng" dirty="0"/>
              <a:t>Three Realities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150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We were created to reflect God’s glory:</a:t>
            </a:r>
          </a:p>
          <a:p>
            <a:pPr marL="457200" lvl="1" indent="0">
              <a:buNone/>
            </a:pPr>
            <a:r>
              <a:rPr lang="en-US" b="1" dirty="0"/>
              <a:t>Isaiah 43:7  </a:t>
            </a:r>
            <a:r>
              <a:rPr lang="en-US" dirty="0"/>
              <a:t>“everyone who is called by my name, whom </a:t>
            </a:r>
            <a:r>
              <a:rPr lang="en-US" b="1" dirty="0"/>
              <a:t>I created for my glory</a:t>
            </a:r>
            <a:r>
              <a:rPr lang="en-US" dirty="0"/>
              <a:t>, whom I formed and made.”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Human sin blocks the glory of God:</a:t>
            </a:r>
          </a:p>
          <a:p>
            <a:pPr marL="457200" lvl="1" indent="0">
              <a:buNone/>
            </a:pPr>
            <a:r>
              <a:rPr lang="en-US" b="1" dirty="0"/>
              <a:t>Romans 3:23  </a:t>
            </a:r>
            <a:r>
              <a:rPr lang="en-US" dirty="0"/>
              <a:t>“for all have sinned and </a:t>
            </a:r>
            <a:r>
              <a:rPr lang="en-US" b="1" dirty="0"/>
              <a:t>fall short of the glory of God</a:t>
            </a:r>
            <a:r>
              <a:rPr lang="en-US" dirty="0"/>
              <a:t>,”</a:t>
            </a:r>
          </a:p>
          <a:p>
            <a:pPr marL="457200" lvl="1" indent="0">
              <a:buNone/>
            </a:pPr>
            <a:r>
              <a:rPr lang="en-US" b="1" dirty="0"/>
              <a:t>Isaiah 1:18  </a:t>
            </a:r>
            <a:r>
              <a:rPr lang="en-US" dirty="0"/>
              <a:t>“Come now, let us reason together, says the LORD: though your </a:t>
            </a:r>
            <a:r>
              <a:rPr lang="en-US" dirty="0">
                <a:solidFill>
                  <a:srgbClr val="CC0000"/>
                </a:solidFill>
              </a:rPr>
              <a:t>sins are like scarlet</a:t>
            </a:r>
            <a:r>
              <a:rPr lang="en-US" dirty="0"/>
              <a:t>…”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When we repent, Jesus forgives all of our sin:</a:t>
            </a:r>
          </a:p>
          <a:p>
            <a:pPr marL="457200" lvl="1" indent="0">
              <a:buNone/>
            </a:pPr>
            <a:r>
              <a:rPr lang="en-US" b="1" dirty="0"/>
              <a:t>Colossians 2:13,14  </a:t>
            </a:r>
            <a:r>
              <a:rPr lang="en-US" dirty="0"/>
              <a:t>“And </a:t>
            </a:r>
            <a:r>
              <a:rPr lang="en-US" b="1" dirty="0"/>
              <a:t>you, who were dead </a:t>
            </a:r>
            <a:r>
              <a:rPr lang="en-US" dirty="0"/>
              <a:t>in your trespasses and the uncircumcision of your flesh, </a:t>
            </a:r>
            <a:r>
              <a:rPr lang="en-US" b="1" dirty="0"/>
              <a:t>God made alive </a:t>
            </a:r>
            <a:r>
              <a:rPr lang="en-US" dirty="0"/>
              <a:t>together with him, having forgiven us </a:t>
            </a:r>
            <a:r>
              <a:rPr lang="en-US" b="1" dirty="0"/>
              <a:t>all </a:t>
            </a:r>
            <a:r>
              <a:rPr lang="en-US" dirty="0"/>
              <a:t>our trespasses, by canceling the record of debt that stood against us with its legal demands. This he set aside, nailing it to the cross.”</a:t>
            </a:r>
          </a:p>
          <a:p>
            <a:pPr marL="457200" lvl="1" indent="0">
              <a:buNone/>
            </a:pPr>
            <a:r>
              <a:rPr lang="en-US" b="1" dirty="0"/>
              <a:t>2 Corinthians 5:21  </a:t>
            </a:r>
            <a:r>
              <a:rPr lang="en-US" dirty="0"/>
              <a:t>“For our sake he </a:t>
            </a:r>
            <a:r>
              <a:rPr lang="en-US" b="1" dirty="0"/>
              <a:t>made him to be sin</a:t>
            </a:r>
            <a:r>
              <a:rPr lang="en-US" dirty="0"/>
              <a:t> who knew no sin, so that in him </a:t>
            </a:r>
            <a:r>
              <a:rPr lang="en-US" b="1" dirty="0"/>
              <a:t>we might become the righteousness </a:t>
            </a:r>
            <a:r>
              <a:rPr lang="en-US" dirty="0"/>
              <a:t>of God.”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314163" y="2971800"/>
            <a:ext cx="3810000" cy="430887"/>
            <a:chOff x="4482921" y="2984679"/>
            <a:chExt cx="3810000" cy="430887"/>
          </a:xfrm>
        </p:grpSpPr>
        <p:sp>
          <p:nvSpPr>
            <p:cNvPr id="5" name="Rectangle 4"/>
            <p:cNvSpPr/>
            <p:nvPr/>
          </p:nvSpPr>
          <p:spPr>
            <a:xfrm>
              <a:off x="4572000" y="3048555"/>
              <a:ext cx="304800" cy="3546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482921" y="2984679"/>
              <a:ext cx="381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, they shall be as white as snow</a:t>
              </a:r>
              <a:r>
                <a:rPr lang="en-US" dirty="0"/>
                <a:t>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Our New Life in Christ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7150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>
                <a:latin typeface="Comic Sans MS" panose="030F0702030302020204" pitchFamily="66" charset="0"/>
              </a:rPr>
              <a:t>John 1:12,13  When we believe in Jesus, we become children of God. 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>
                <a:latin typeface="Comic Sans MS" panose="030F0702030302020204" pitchFamily="66" charset="0"/>
              </a:rPr>
              <a:t>2 Corinthians 5:17  We are a </a:t>
            </a:r>
            <a:r>
              <a:rPr lang="en-US" b="1" dirty="0">
                <a:latin typeface="Comic Sans MS" panose="030F0702030302020204" pitchFamily="66" charset="0"/>
              </a:rPr>
              <a:t>new creation: </a:t>
            </a:r>
            <a:r>
              <a:rPr lang="en-US" dirty="0">
                <a:latin typeface="Comic Sans MS" panose="030F0702030302020204" pitchFamily="66" charset="0"/>
              </a:rPr>
              <a:t>our spirit is alive to know God and His word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>
                <a:latin typeface="Comic Sans MS" panose="030F0702030302020204" pitchFamily="66" charset="0"/>
              </a:rPr>
              <a:t>Matthew 13:44  We have </a:t>
            </a:r>
            <a:r>
              <a:rPr lang="en-US" b="1" dirty="0">
                <a:latin typeface="Comic Sans MS" panose="030F0702030302020204" pitchFamily="66" charset="0"/>
              </a:rPr>
              <a:t>new desires</a:t>
            </a:r>
            <a:r>
              <a:rPr lang="en-US" dirty="0">
                <a:latin typeface="Comic Sans MS" panose="030F0702030302020204" pitchFamily="66" charset="0"/>
              </a:rPr>
              <a:t>: God is our greatest, most beautiful treasure. 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>
                <a:latin typeface="Comic Sans MS" panose="030F0702030302020204" pitchFamily="66" charset="0"/>
              </a:rPr>
              <a:t>2Corinthians 7:1  We have a </a:t>
            </a:r>
            <a:r>
              <a:rPr lang="en-US" b="1" dirty="0">
                <a:latin typeface="Comic Sans MS" panose="030F0702030302020204" pitchFamily="66" charset="0"/>
              </a:rPr>
              <a:t>new goal</a:t>
            </a:r>
            <a:r>
              <a:rPr lang="en-US" dirty="0">
                <a:latin typeface="Comic Sans MS" panose="030F0702030302020204" pitchFamily="66" charset="0"/>
              </a:rPr>
              <a:t>: Be useful for our Master (2 Timothy 2:20-21)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>
                <a:latin typeface="Comic Sans MS" panose="030F0702030302020204" pitchFamily="66" charset="0"/>
              </a:rPr>
              <a:t>Remember: We are </a:t>
            </a:r>
            <a:r>
              <a:rPr lang="en-US" b="1" dirty="0">
                <a:latin typeface="Comic Sans MS" panose="030F0702030302020204" pitchFamily="66" charset="0"/>
              </a:rPr>
              <a:t>saved by grace </a:t>
            </a:r>
            <a:r>
              <a:rPr lang="en-US" i="1" dirty="0">
                <a:latin typeface="Comic Sans MS" panose="030F0702030302020204" pitchFamily="66" charset="0"/>
              </a:rPr>
              <a:t>and</a:t>
            </a: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b="1" dirty="0">
                <a:latin typeface="Comic Sans MS" panose="030F0702030302020204" pitchFamily="66" charset="0"/>
              </a:rPr>
              <a:t>kept by grace </a:t>
            </a:r>
            <a:r>
              <a:rPr lang="en-US" dirty="0">
                <a:latin typeface="Comic Sans MS" panose="030F0702030302020204" pitchFamily="66" charset="0"/>
              </a:rPr>
              <a:t>(1Peter 1:3-5).  Good works or sin do not change your eternal salvation. </a:t>
            </a:r>
          </a:p>
        </p:txBody>
      </p:sp>
    </p:spTree>
    <p:extLst>
      <p:ext uri="{BB962C8B-B14F-4D97-AF65-F5344CB8AC3E}">
        <p14:creationId xmlns:p14="http://schemas.microsoft.com/office/powerpoint/2010/main" val="250537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God desires us to be Holy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763000" cy="571500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>
                <a:latin typeface="Comic Sans MS" panose="030F0702030302020204" pitchFamily="66" charset="0"/>
              </a:rPr>
              <a:t>1 Peter 1:13-16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Sin starts in the </a:t>
            </a:r>
            <a:r>
              <a:rPr lang="en-US" b="1" dirty="0">
                <a:latin typeface="Comic Sans MS" panose="030F0702030302020204" pitchFamily="66" charset="0"/>
              </a:rPr>
              <a:t>mind</a:t>
            </a:r>
            <a:r>
              <a:rPr lang="en-US" dirty="0">
                <a:latin typeface="Comic Sans MS" panose="030F0702030302020204" pitchFamily="66" charset="0"/>
              </a:rPr>
              <a:t> (James 1:14-15) so we must keep our mind alert (v.13)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Even after we are saved, we still sin (1 John 1:8). Why?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Before you were a Christian, you had </a:t>
            </a:r>
            <a:r>
              <a:rPr lang="en-US" b="1" dirty="0">
                <a:latin typeface="Comic Sans MS" panose="030F0702030302020204" pitchFamily="66" charset="0"/>
              </a:rPr>
              <a:t>one enemy – God</a:t>
            </a:r>
            <a:r>
              <a:rPr lang="en-US" dirty="0">
                <a:latin typeface="Comic Sans MS" panose="030F0702030302020204" pitchFamily="66" charset="0"/>
              </a:rPr>
              <a:t> (Romans 5:10). 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When you become a Christian, you peace with God, but now have </a:t>
            </a:r>
            <a:r>
              <a:rPr lang="en-US" b="1" dirty="0">
                <a:latin typeface="Comic Sans MS" panose="030F0702030302020204" pitchFamily="66" charset="0"/>
              </a:rPr>
              <a:t>three new enemies</a:t>
            </a:r>
            <a:r>
              <a:rPr lang="en-US" dirty="0">
                <a:latin typeface="Comic Sans MS" panose="030F0702030302020204" pitchFamily="66" charset="0"/>
              </a:rPr>
              <a:t>: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the devil (1 Peter 5:8),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the world (John 15:19; Proverbs 4:14-16),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your own sinful (fleshly) desires (1 Peter 1:14, 2:11).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latin typeface="Comic Sans MS" panose="030F0702030302020204" pitchFamily="66" charset="0"/>
              </a:rPr>
              <a:t>When we are saved, we are given </a:t>
            </a:r>
            <a:r>
              <a:rPr lang="en-US" b="1" dirty="0">
                <a:latin typeface="Comic Sans MS" panose="030F0702030302020204" pitchFamily="66" charset="0"/>
              </a:rPr>
              <a:t>a new spirit</a:t>
            </a:r>
            <a:r>
              <a:rPr lang="en-US" dirty="0">
                <a:latin typeface="Comic Sans MS" panose="030F0702030302020204" pitchFamily="66" charset="0"/>
              </a:rPr>
              <a:t>, but we still wrestle with our </a:t>
            </a:r>
            <a:r>
              <a:rPr lang="en-US" b="1" dirty="0">
                <a:latin typeface="Comic Sans MS" panose="030F0702030302020204" pitchFamily="66" charset="0"/>
              </a:rPr>
              <a:t>old, physical nature</a:t>
            </a:r>
            <a:r>
              <a:rPr lang="en-US" dirty="0">
                <a:latin typeface="Comic Sans MS" panose="030F0702030302020204" pitchFamily="66" charset="0"/>
              </a:rPr>
              <a:t>.  And our old nature draws us into sin (Romans 7:21-25).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70D75-7554-6063-4532-D1484C7F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124C-25E3-8B7D-7CAB-6F9CC47B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Three Words for Sin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2BECF-D598-B865-F594-E043E66D9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600"/>
              </a:spcBef>
              <a:spcAft>
                <a:spcPts val="3000"/>
              </a:spcAft>
              <a:buNone/>
            </a:pPr>
            <a:r>
              <a:rPr lang="en-US" dirty="0">
                <a:latin typeface="Comic Sans MS" panose="030F0702030302020204" pitchFamily="66" charset="0"/>
              </a:rPr>
              <a:t>“I acknowledged my </a:t>
            </a:r>
            <a:r>
              <a:rPr lang="en-US" b="1" dirty="0">
                <a:latin typeface="Comic Sans MS" panose="030F0702030302020204" pitchFamily="66" charset="0"/>
              </a:rPr>
              <a:t>sin</a:t>
            </a:r>
            <a:r>
              <a:rPr lang="en-US" dirty="0">
                <a:latin typeface="Comic Sans MS" panose="030F0702030302020204" pitchFamily="66" charset="0"/>
              </a:rPr>
              <a:t> to you, and I did not cover my </a:t>
            </a:r>
            <a:r>
              <a:rPr lang="en-US" b="1" dirty="0">
                <a:latin typeface="Comic Sans MS" panose="030F0702030302020204" pitchFamily="66" charset="0"/>
              </a:rPr>
              <a:t>iniquity</a:t>
            </a:r>
            <a:r>
              <a:rPr lang="en-US" dirty="0">
                <a:latin typeface="Comic Sans MS" panose="030F0702030302020204" pitchFamily="66" charset="0"/>
              </a:rPr>
              <a:t>; I said, ‘I will confess my </a:t>
            </a:r>
            <a:r>
              <a:rPr lang="en-US" b="1" dirty="0">
                <a:latin typeface="Comic Sans MS" panose="030F0702030302020204" pitchFamily="66" charset="0"/>
              </a:rPr>
              <a:t>transgressions</a:t>
            </a:r>
            <a:r>
              <a:rPr lang="en-US" dirty="0">
                <a:latin typeface="Comic Sans MS" panose="030F0702030302020204" pitchFamily="66" charset="0"/>
              </a:rPr>
              <a:t> to the LORD,’ and you forgave the </a:t>
            </a:r>
            <a:r>
              <a:rPr lang="en-US" b="1" dirty="0">
                <a:latin typeface="Comic Sans MS" panose="030F0702030302020204" pitchFamily="66" charset="0"/>
              </a:rPr>
              <a:t>iniquity</a:t>
            </a:r>
            <a:r>
              <a:rPr lang="en-US" dirty="0">
                <a:latin typeface="Comic Sans MS" panose="030F0702030302020204" pitchFamily="66" charset="0"/>
              </a:rPr>
              <a:t> of my </a:t>
            </a:r>
            <a:r>
              <a:rPr lang="en-US" b="1" dirty="0">
                <a:latin typeface="Comic Sans MS" panose="030F0702030302020204" pitchFamily="66" charset="0"/>
              </a:rPr>
              <a:t>sin</a:t>
            </a:r>
            <a:r>
              <a:rPr lang="en-US" dirty="0">
                <a:latin typeface="Comic Sans MS" panose="030F0702030302020204" pitchFamily="66" charset="0"/>
              </a:rPr>
              <a:t>.”   </a:t>
            </a:r>
            <a:r>
              <a:rPr lang="en-US" sz="2800" dirty="0">
                <a:latin typeface="Georgia" panose="02040502050405020303" pitchFamily="18" charset="0"/>
              </a:rPr>
              <a:t>Psalm 32:5</a:t>
            </a:r>
          </a:p>
          <a:p>
            <a:pPr>
              <a:spcBef>
                <a:spcPts val="600"/>
              </a:spcBef>
              <a:spcAft>
                <a:spcPts val="3000"/>
              </a:spcAft>
            </a:pPr>
            <a:r>
              <a:rPr lang="en-US" b="1" dirty="0">
                <a:latin typeface="Comic Sans MS" panose="030F0702030302020204" pitchFamily="66" charset="0"/>
              </a:rPr>
              <a:t>Sin </a:t>
            </a:r>
            <a:r>
              <a:rPr lang="en-US" dirty="0">
                <a:latin typeface="Comic Sans MS" panose="030F0702030302020204" pitchFamily="66" charset="0"/>
              </a:rPr>
              <a:t>(Heb. </a:t>
            </a:r>
            <a:r>
              <a:rPr lang="en-US" i="1" dirty="0">
                <a:latin typeface="Comic Sans MS" panose="030F0702030302020204" pitchFamily="66" charset="0"/>
              </a:rPr>
              <a:t>Chattah</a:t>
            </a:r>
            <a:r>
              <a:rPr lang="en-US" dirty="0">
                <a:latin typeface="Comic Sans MS" panose="030F0702030302020204" pitchFamily="66" charset="0"/>
              </a:rPr>
              <a:t>) – “missing the mark” – falling short of a righteous standard, either accidentally or intentionally. </a:t>
            </a:r>
          </a:p>
          <a:p>
            <a:pPr>
              <a:spcBef>
                <a:spcPts val="600"/>
              </a:spcBef>
              <a:spcAft>
                <a:spcPts val="3000"/>
              </a:spcAft>
            </a:pPr>
            <a:r>
              <a:rPr lang="en-US" b="1" dirty="0">
                <a:latin typeface="Comic Sans MS" panose="030F0702030302020204" pitchFamily="66" charset="0"/>
              </a:rPr>
              <a:t>Iniquity </a:t>
            </a:r>
            <a:r>
              <a:rPr lang="en-US" dirty="0">
                <a:latin typeface="Comic Sans MS" panose="030F0702030302020204" pitchFamily="66" charset="0"/>
              </a:rPr>
              <a:t>(Heb. </a:t>
            </a:r>
            <a:r>
              <a:rPr lang="en-US" i="1" dirty="0">
                <a:latin typeface="Comic Sans MS" panose="030F0702030302020204" pitchFamily="66" charset="0"/>
              </a:rPr>
              <a:t>Avon</a:t>
            </a:r>
            <a:r>
              <a:rPr lang="en-US" dirty="0">
                <a:latin typeface="Comic Sans MS" panose="030F0702030302020204" pitchFamily="66" charset="0"/>
              </a:rPr>
              <a:t>) – “crooked or twisted” – the inward guilt and shame that tempts us to do (and love) wrong things</a:t>
            </a:r>
          </a:p>
          <a:p>
            <a:pPr>
              <a:spcBef>
                <a:spcPts val="600"/>
              </a:spcBef>
              <a:spcAft>
                <a:spcPts val="3000"/>
              </a:spcAft>
            </a:pPr>
            <a:r>
              <a:rPr lang="en-US" b="1" dirty="0">
                <a:latin typeface="Comic Sans MS" panose="030F0702030302020204" pitchFamily="66" charset="0"/>
              </a:rPr>
              <a:t>Transgression</a:t>
            </a:r>
            <a:r>
              <a:rPr lang="en-US" dirty="0">
                <a:latin typeface="Comic Sans MS" panose="030F0702030302020204" pitchFamily="66" charset="0"/>
              </a:rPr>
              <a:t> (Heb. </a:t>
            </a:r>
            <a:r>
              <a:rPr lang="en-US" i="1" dirty="0">
                <a:latin typeface="Comic Sans MS" panose="030F0702030302020204" pitchFamily="66" charset="0"/>
              </a:rPr>
              <a:t>Pesha</a:t>
            </a:r>
            <a:r>
              <a:rPr lang="en-US" dirty="0">
                <a:latin typeface="Comic Sans MS" panose="030F0702030302020204" pitchFamily="66" charset="0"/>
              </a:rPr>
              <a:t>)– “crossing the line” – a willful, defiant act of rebellion against the law</a:t>
            </a:r>
          </a:p>
        </p:txBody>
      </p:sp>
    </p:spTree>
    <p:extLst>
      <p:ext uri="{BB962C8B-B14F-4D97-AF65-F5344CB8AC3E}">
        <p14:creationId xmlns:p14="http://schemas.microsoft.com/office/powerpoint/2010/main" val="31086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Three Ways that We Sin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60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b="1" dirty="0">
                <a:latin typeface="Comic Sans MS" panose="030F0702030302020204" pitchFamily="66" charset="0"/>
              </a:rPr>
              <a:t>Commit</a:t>
            </a:r>
            <a:r>
              <a:rPr lang="en-US" dirty="0">
                <a:latin typeface="Comic Sans MS" panose="030F0702030302020204" pitchFamily="66" charset="0"/>
              </a:rPr>
              <a:t> – when we choose to </a:t>
            </a:r>
            <a:r>
              <a:rPr lang="en-US" b="1" dirty="0">
                <a:latin typeface="Comic Sans MS" panose="030F0702030302020204" pitchFamily="66" charset="0"/>
              </a:rPr>
              <a:t>do what God forbids</a:t>
            </a:r>
            <a:r>
              <a:rPr lang="en-US" dirty="0">
                <a:latin typeface="Comic Sans MS" panose="030F0702030302020204" pitchFamily="66" charset="0"/>
              </a:rPr>
              <a:t>.  (Luke 22:33-34, 56–62)</a:t>
            </a:r>
          </a:p>
          <a:p>
            <a:pPr marL="514350" indent="-514350">
              <a:spcBef>
                <a:spcPts val="60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b="1" dirty="0">
                <a:latin typeface="Comic Sans MS" panose="030F0702030302020204" pitchFamily="66" charset="0"/>
              </a:rPr>
              <a:t>Omit</a:t>
            </a:r>
            <a:r>
              <a:rPr lang="en-US" dirty="0">
                <a:latin typeface="Comic Sans MS" panose="030F0702030302020204" pitchFamily="66" charset="0"/>
              </a:rPr>
              <a:t> – when know the right thing but </a:t>
            </a:r>
            <a:r>
              <a:rPr lang="en-US" b="1" dirty="0">
                <a:latin typeface="Comic Sans MS" panose="030F0702030302020204" pitchFamily="66" charset="0"/>
              </a:rPr>
              <a:t>do not do it</a:t>
            </a:r>
            <a:r>
              <a:rPr lang="en-US" dirty="0">
                <a:latin typeface="Comic Sans MS" panose="030F0702030302020204" pitchFamily="66" charset="0"/>
              </a:rPr>
              <a:t>.  (James 4:17; Luke 10:29-32) </a:t>
            </a:r>
          </a:p>
          <a:p>
            <a:pPr marL="514350" indent="-514350">
              <a:spcBef>
                <a:spcPts val="600"/>
              </a:spcBef>
              <a:spcAft>
                <a:spcPts val="3000"/>
              </a:spcAft>
              <a:buFont typeface="+mj-lt"/>
              <a:buAutoNum type="arabicPeriod"/>
            </a:pPr>
            <a:r>
              <a:rPr lang="en-US" b="1" dirty="0">
                <a:latin typeface="Comic Sans MS" panose="030F0702030302020204" pitchFamily="66" charset="0"/>
              </a:rPr>
              <a:t>Personal</a:t>
            </a:r>
            <a:r>
              <a:rPr lang="en-US" dirty="0">
                <a:latin typeface="Comic Sans MS" panose="030F0702030302020204" pitchFamily="66" charset="0"/>
              </a:rPr>
              <a:t> – when the Holy Spirit guides our conscience about personal choices, but </a:t>
            </a:r>
            <a:r>
              <a:rPr lang="en-US" b="1" dirty="0">
                <a:latin typeface="Comic Sans MS" panose="030F0702030302020204" pitchFamily="66" charset="0"/>
              </a:rPr>
              <a:t>we resist Him</a:t>
            </a:r>
            <a:r>
              <a:rPr lang="en-US" dirty="0">
                <a:latin typeface="Comic Sans MS" panose="030F0702030302020204" pitchFamily="66" charset="0"/>
              </a:rPr>
              <a:t>. (Romans 14:20-23).</a:t>
            </a:r>
          </a:p>
        </p:txBody>
      </p:sp>
    </p:spTree>
    <p:extLst>
      <p:ext uri="{BB962C8B-B14F-4D97-AF65-F5344CB8AC3E}">
        <p14:creationId xmlns:p14="http://schemas.microsoft.com/office/powerpoint/2010/main" val="11845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158" y="96480"/>
            <a:ext cx="5715000" cy="944562"/>
          </a:xfrm>
        </p:spPr>
        <p:txBody>
          <a:bodyPr/>
          <a:lstStyle/>
          <a:p>
            <a:r>
              <a:rPr lang="en-US" b="1" u="sng" dirty="0"/>
              <a:t>A Metaphor for Sin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4572000" cy="50743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Cold Sore Virus (Herpes Simplex)</a:t>
            </a:r>
          </a:p>
          <a:p>
            <a:r>
              <a:rPr lang="en-US" dirty="0"/>
              <a:t>Always alive in body: can be dormant or active</a:t>
            </a:r>
          </a:p>
          <a:p>
            <a:r>
              <a:rPr lang="en-US" dirty="0"/>
              <a:t>Activated by stress, sun exposure, sickness, etc.</a:t>
            </a:r>
          </a:p>
          <a:p>
            <a:r>
              <a:rPr lang="en-US" dirty="0"/>
              <a:t>Symptoms can be treated, but the virus is never eliminated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5400" y="1905000"/>
            <a:ext cx="394093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162"/>
            <a:ext cx="9144000" cy="944562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A Metaphor for Sin – Preventative Actions: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267200" cy="507436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Avoid excessive sun exposure.</a:t>
            </a:r>
          </a:p>
          <a:p>
            <a:r>
              <a:rPr lang="en-US" dirty="0"/>
              <a:t>Wear sunscreen when in strong sunlight.</a:t>
            </a:r>
          </a:p>
          <a:p>
            <a:r>
              <a:rPr lang="en-US" dirty="0"/>
              <a:t>Keep lips moistened to avoid chapping.</a:t>
            </a:r>
          </a:p>
          <a:p>
            <a:r>
              <a:rPr lang="en-US" dirty="0"/>
              <a:t>When immune system is compromised (e.g. by a cold), take </a:t>
            </a:r>
            <a:r>
              <a:rPr lang="en-US" dirty="0" err="1"/>
              <a:t>valacyclovir</a:t>
            </a:r>
            <a:r>
              <a:rPr lang="en-US" dirty="0"/>
              <a:t> and use antiviral lip ointment.</a:t>
            </a:r>
          </a:p>
          <a:p>
            <a:endParaRPr lang="en-US" dirty="0"/>
          </a:p>
          <a:p>
            <a:r>
              <a:rPr lang="en-US" dirty="0"/>
              <a:t>What preventative actions can be taken to resist sin?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9424" y="1143000"/>
            <a:ext cx="4404576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86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What to do about Sin?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305800" cy="571500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>
                <a:latin typeface="Comic Sans MS" panose="030F0702030302020204" pitchFamily="66" charset="0"/>
              </a:rPr>
              <a:t>Think correctly </a:t>
            </a:r>
            <a:r>
              <a:rPr lang="en-US" sz="2800" dirty="0">
                <a:latin typeface="Comic Sans MS" panose="030F0702030302020204" pitchFamily="66" charset="0"/>
              </a:rPr>
              <a:t>about the ugliness of sin and its effects on you and those around you (Psalm 32:3-4; Proverbs 6:16-19).</a:t>
            </a:r>
            <a:r>
              <a:rPr lang="en-US" sz="2800" b="1" dirty="0">
                <a:latin typeface="Comic Sans MS" panose="030F0702030302020204" pitchFamily="66" charset="0"/>
              </a:rPr>
              <a:t> </a:t>
            </a: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800" b="1" dirty="0">
                <a:latin typeface="Comic Sans MS" panose="030F0702030302020204" pitchFamily="66" charset="0"/>
              </a:rPr>
              <a:t>Ask God </a:t>
            </a:r>
            <a:r>
              <a:rPr lang="en-US" sz="2800" dirty="0">
                <a:latin typeface="Comic Sans MS" panose="030F0702030302020204" pitchFamily="66" charset="0"/>
              </a:rPr>
              <a:t>to open your eyes to </a:t>
            </a:r>
            <a:r>
              <a:rPr lang="en-US" sz="2800" b="1" dirty="0">
                <a:latin typeface="Comic Sans MS" panose="030F0702030302020204" pitchFamily="66" charset="0"/>
              </a:rPr>
              <a:t>see your own sin</a:t>
            </a:r>
            <a:r>
              <a:rPr lang="en-US" sz="2800" dirty="0">
                <a:latin typeface="Comic Sans MS" panose="030F0702030302020204" pitchFamily="66" charset="0"/>
              </a:rPr>
              <a:t>, confess it and repent (Psalm 139:23,24; 1John 1:9; 2Corinthians 5:15).</a:t>
            </a: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800" dirty="0">
                <a:latin typeface="Comic Sans MS" panose="030F0702030302020204" pitchFamily="66" charset="0"/>
              </a:rPr>
              <a:t>Meditate on the </a:t>
            </a:r>
            <a:r>
              <a:rPr lang="en-US" sz="2800" b="1" dirty="0">
                <a:latin typeface="Comic Sans MS" panose="030F0702030302020204" pitchFamily="66" charset="0"/>
              </a:rPr>
              <a:t>glory and beauty </a:t>
            </a:r>
            <a:r>
              <a:rPr lang="en-US" sz="2800" dirty="0">
                <a:latin typeface="Comic Sans MS" panose="030F0702030302020204" pitchFamily="66" charset="0"/>
              </a:rPr>
              <a:t>of Christ (2Corinthians 3:18; Revelation 5:9-10).</a:t>
            </a: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800" dirty="0">
                <a:latin typeface="Comic Sans MS" panose="030F0702030302020204" pitchFamily="66" charset="0"/>
              </a:rPr>
              <a:t>Don’t allow sinful </a:t>
            </a:r>
            <a:r>
              <a:rPr lang="en-US" sz="2800" b="1" dirty="0">
                <a:latin typeface="Comic Sans MS" panose="030F0702030302020204" pitchFamily="66" charset="0"/>
              </a:rPr>
              <a:t>thoughts</a:t>
            </a:r>
            <a:r>
              <a:rPr lang="en-US" sz="2800" dirty="0">
                <a:latin typeface="Comic Sans MS" panose="030F0702030302020204" pitchFamily="66" charset="0"/>
              </a:rPr>
              <a:t> to </a:t>
            </a:r>
            <a:r>
              <a:rPr lang="en-US" sz="2800" b="1" dirty="0">
                <a:latin typeface="Comic Sans MS" panose="030F0702030302020204" pitchFamily="66" charset="0"/>
              </a:rPr>
              <a:t>control</a:t>
            </a:r>
            <a:r>
              <a:rPr lang="en-US" sz="2800" dirty="0">
                <a:latin typeface="Comic Sans MS" panose="030F0702030302020204" pitchFamily="66" charset="0"/>
              </a:rPr>
              <a:t> your </a:t>
            </a:r>
            <a:r>
              <a:rPr lang="en-US" sz="2800" b="1" dirty="0">
                <a:latin typeface="Comic Sans MS" panose="030F0702030302020204" pitchFamily="66" charset="0"/>
              </a:rPr>
              <a:t>mind</a:t>
            </a:r>
            <a:r>
              <a:rPr lang="en-US" sz="2800" dirty="0">
                <a:latin typeface="Comic Sans MS" panose="030F0702030302020204" pitchFamily="66" charset="0"/>
              </a:rPr>
              <a:t> (1Corinthians 6:12; Proverbs 4:23; Philippians 4:8).</a:t>
            </a:r>
          </a:p>
        </p:txBody>
      </p:sp>
    </p:spTree>
    <p:extLst>
      <p:ext uri="{BB962C8B-B14F-4D97-AF65-F5344CB8AC3E}">
        <p14:creationId xmlns:p14="http://schemas.microsoft.com/office/powerpoint/2010/main" val="15900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What else to do about Sin?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458200" cy="5715000"/>
          </a:xfrm>
        </p:spPr>
        <p:txBody>
          <a:bodyPr>
            <a:normAutofit fontScale="92500"/>
          </a:bodyPr>
          <a:lstStyle/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 startAt="5"/>
            </a:pPr>
            <a:r>
              <a:rPr lang="en-US" sz="2800" dirty="0">
                <a:latin typeface="Comic Sans MS" panose="030F0702030302020204" pitchFamily="66" charset="0"/>
              </a:rPr>
              <a:t>Memorize and meditate on </a:t>
            </a:r>
            <a:r>
              <a:rPr lang="en-US" sz="2800" b="1" dirty="0">
                <a:latin typeface="Comic Sans MS" panose="030F0702030302020204" pitchFamily="66" charset="0"/>
              </a:rPr>
              <a:t>Bible verses </a:t>
            </a:r>
            <a:r>
              <a:rPr lang="en-US" sz="2800" dirty="0">
                <a:latin typeface="Comic Sans MS" panose="030F0702030302020204" pitchFamily="66" charset="0"/>
              </a:rPr>
              <a:t>that help you fight against sinful desires and temptations (Psalm 119:9-11; Matthew 4:4,7,10).</a:t>
            </a: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 startAt="5"/>
            </a:pPr>
            <a:r>
              <a:rPr lang="en-US" sz="2800" b="1" dirty="0">
                <a:latin typeface="Comic Sans MS" panose="030F0702030302020204" pitchFamily="66" charset="0"/>
              </a:rPr>
              <a:t>Avoid known pathways </a:t>
            </a:r>
            <a:r>
              <a:rPr lang="en-US" sz="2800" dirty="0">
                <a:latin typeface="Comic Sans MS" panose="030F0702030302020204" pitchFamily="66" charset="0"/>
              </a:rPr>
              <a:t>to sin and put a barrier in place (with accountability) (Proverbs 4:14-15).</a:t>
            </a: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 startAt="5"/>
            </a:pPr>
            <a:r>
              <a:rPr lang="en-US" sz="2800" dirty="0">
                <a:latin typeface="Comic Sans MS" panose="030F0702030302020204" pitchFamily="66" charset="0"/>
              </a:rPr>
              <a:t>Fill your life with </a:t>
            </a:r>
            <a:r>
              <a:rPr lang="en-US" sz="2800" b="1" dirty="0">
                <a:latin typeface="Comic Sans MS" panose="030F0702030302020204" pitchFamily="66" charset="0"/>
              </a:rPr>
              <a:t>thanksgiving</a:t>
            </a:r>
            <a:r>
              <a:rPr lang="en-US" sz="2800" dirty="0">
                <a:latin typeface="Comic Sans MS" panose="030F0702030302020204" pitchFamily="66" charset="0"/>
              </a:rPr>
              <a:t>: walk in the power of the Holy Spirit (Galatians 5:16-25).</a:t>
            </a:r>
          </a:p>
          <a:p>
            <a:pPr marL="514350" indent="-514350">
              <a:spcBef>
                <a:spcPts val="600"/>
              </a:spcBef>
              <a:spcAft>
                <a:spcPts val="1800"/>
              </a:spcAft>
              <a:buFont typeface="+mj-lt"/>
              <a:buAutoNum type="arabicPeriod" startAt="5"/>
            </a:pPr>
            <a:r>
              <a:rPr lang="en-US" sz="2800" dirty="0">
                <a:latin typeface="Comic Sans MS" panose="030F0702030302020204" pitchFamily="66" charset="0"/>
              </a:rPr>
              <a:t>Seek to </a:t>
            </a:r>
            <a:r>
              <a:rPr lang="en-US" sz="2800" b="1" dirty="0">
                <a:latin typeface="Comic Sans MS" panose="030F0702030302020204" pitchFamily="66" charset="0"/>
              </a:rPr>
              <a:t>grow</a:t>
            </a:r>
            <a:r>
              <a:rPr lang="en-US" sz="2800" dirty="0">
                <a:latin typeface="Comic Sans MS" panose="030F0702030302020204" pitchFamily="66" charset="0"/>
              </a:rPr>
              <a:t> spiritually.  Stay connected to other believers (Hebrews 10:24-25). Don’t expect to be perfect but </a:t>
            </a:r>
            <a:r>
              <a:rPr lang="en-US" sz="2800" b="1" dirty="0">
                <a:latin typeface="Comic Sans MS" panose="030F0702030302020204" pitchFamily="66" charset="0"/>
              </a:rPr>
              <a:t>keep growing</a:t>
            </a:r>
            <a:r>
              <a:rPr lang="en-US" sz="2800" dirty="0">
                <a:latin typeface="Comic Sans MS" panose="030F0702030302020204" pitchFamily="66" charset="0"/>
              </a:rPr>
              <a:t> (1 Peter 2:1-3).</a:t>
            </a:r>
          </a:p>
        </p:txBody>
      </p:sp>
    </p:spTree>
    <p:extLst>
      <p:ext uri="{BB962C8B-B14F-4D97-AF65-F5344CB8AC3E}">
        <p14:creationId xmlns:p14="http://schemas.microsoft.com/office/powerpoint/2010/main" val="211578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/>
          </a:bodyPr>
          <a:lstStyle/>
          <a:p>
            <a:r>
              <a:rPr lang="en-US" b="1" u="sng" dirty="0"/>
              <a:t>Remember…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715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latin typeface="Comic Sans MS" panose="030F0702030302020204" pitchFamily="66" charset="0"/>
              </a:rPr>
              <a:t>If you are a Christian, Jesus already paid the price for </a:t>
            </a:r>
            <a:r>
              <a:rPr lang="en-US" sz="2800" b="1" dirty="0">
                <a:latin typeface="Comic Sans MS" panose="030F0702030302020204" pitchFamily="66" charset="0"/>
              </a:rPr>
              <a:t>all</a:t>
            </a:r>
            <a:r>
              <a:rPr lang="en-US" sz="2800" dirty="0">
                <a:latin typeface="Comic Sans MS" panose="030F0702030302020204" pitchFamily="66" charset="0"/>
              </a:rPr>
              <a:t> of your sin (Colossians 2:13-14).  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latin typeface="Comic Sans MS" panose="030F0702030302020204" pitchFamily="66" charset="0"/>
              </a:rPr>
              <a:t>Do not live as a slave to sin or in fear of poor performance – you have been called to a life of </a:t>
            </a:r>
            <a:r>
              <a:rPr lang="en-US" sz="2800" b="1" dirty="0">
                <a:latin typeface="Comic Sans MS" panose="030F0702030302020204" pitchFamily="66" charset="0"/>
              </a:rPr>
              <a:t>freedom and thanksgiving </a:t>
            </a:r>
            <a:r>
              <a:rPr lang="en-US" sz="2800" dirty="0">
                <a:latin typeface="Comic Sans MS" panose="030F0702030302020204" pitchFamily="66" charset="0"/>
              </a:rPr>
              <a:t>(Galatians 5:1).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sz="2800" dirty="0">
                <a:latin typeface="Comic Sans MS" panose="030F0702030302020204" pitchFamily="66" charset="0"/>
              </a:rPr>
              <a:t>Desire to </a:t>
            </a:r>
            <a:r>
              <a:rPr lang="en-US" sz="2800" b="1" dirty="0">
                <a:latin typeface="Comic Sans MS" panose="030F0702030302020204" pitchFamily="66" charset="0"/>
              </a:rPr>
              <a:t>live a holy life</a:t>
            </a:r>
            <a:r>
              <a:rPr lang="en-US" sz="2800" dirty="0">
                <a:latin typeface="Comic Sans MS" panose="030F0702030302020204" pitchFamily="66" charset="0"/>
              </a:rPr>
              <a:t> and reflect His glory in a dark world, bringing Him honor and bringing others to Him (1 Peter 3:15-17).</a:t>
            </a:r>
          </a:p>
        </p:txBody>
      </p:sp>
    </p:spTree>
    <p:extLst>
      <p:ext uri="{BB962C8B-B14F-4D97-AF65-F5344CB8AC3E}">
        <p14:creationId xmlns:p14="http://schemas.microsoft.com/office/powerpoint/2010/main" val="315452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1116</Words>
  <Application>Microsoft Office PowerPoint</Application>
  <PresentationFormat>On-screen Show (4:3)</PresentationFormat>
  <Paragraphs>72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Georgia</vt:lpstr>
      <vt:lpstr>Office Theme</vt:lpstr>
      <vt:lpstr>Holiness – Dealing with Sin</vt:lpstr>
      <vt:lpstr>Three Realities</vt:lpstr>
      <vt:lpstr>Our New Life in Christ</vt:lpstr>
      <vt:lpstr>God desires us to be Holy</vt:lpstr>
      <vt:lpstr>Three Words for Sin</vt:lpstr>
      <vt:lpstr>Three Ways that We Sin</vt:lpstr>
      <vt:lpstr>A Metaphor for Sin</vt:lpstr>
      <vt:lpstr>A Metaphor for Sin – Preventative Actions:</vt:lpstr>
      <vt:lpstr>What to do about Sin?</vt:lpstr>
      <vt:lpstr>What else to do about Sin?</vt:lpstr>
      <vt:lpstr>Remember…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Holiness – Dealing with Sin</dc:title>
  <dc:creator>Multiple Authors</dc:creator>
  <cp:lastModifiedBy>Mark Robnett</cp:lastModifiedBy>
  <cp:revision>47</cp:revision>
  <cp:lastPrinted>2020-03-12T11:28:04Z</cp:lastPrinted>
  <dcterms:created xsi:type="dcterms:W3CDTF">2020-03-12T00:17:55Z</dcterms:created>
  <dcterms:modified xsi:type="dcterms:W3CDTF">2026-07-08T20:45:37Z</dcterms:modified>
</cp:coreProperties>
</file>