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47" r:id="rId2"/>
    <p:sldId id="256" r:id="rId3"/>
    <p:sldId id="277" r:id="rId4"/>
    <p:sldId id="278" r:id="rId5"/>
    <p:sldId id="279" r:id="rId6"/>
    <p:sldId id="280" r:id="rId7"/>
    <p:sldId id="282" r:id="rId8"/>
    <p:sldId id="281" r:id="rId9"/>
    <p:sldId id="283" r:id="rId10"/>
    <p:sldId id="284" r:id="rId11"/>
    <p:sldId id="350" r:id="rId12"/>
    <p:sldId id="285" r:id="rId13"/>
    <p:sldId id="286" r:id="rId14"/>
    <p:sldId id="287" r:id="rId15"/>
    <p:sldId id="288" r:id="rId16"/>
    <p:sldId id="349" r:id="rId17"/>
    <p:sldId id="348" r:id="rId18"/>
    <p:sldId id="29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05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AA43A1-4DF2-4BA6-9E2B-FEC4F0C09851}" type="datetimeFigureOut">
              <a:rPr lang="en-US" smtClean="0"/>
              <a:t>7/22/2026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19255C-F212-4CF0-BE4E-4D06E31894A1}" type="slidenum">
              <a:rPr lang="en-US" smtClean="0"/>
              <a:t>‹#›</a:t>
            </a:fld>
            <a:endParaRPr lang="en-US"/>
          </a:p>
        </p:txBody>
      </p:sp>
    </p:spTree>
    <p:extLst>
      <p:ext uri="{BB962C8B-B14F-4D97-AF65-F5344CB8AC3E}">
        <p14:creationId xmlns:p14="http://schemas.microsoft.com/office/powerpoint/2010/main" val="3406782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88398D-AAF5-4BA6-B353-CECB2A03BA97}"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1539295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8398D-AAF5-4BA6-B353-CECB2A03BA97}"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207129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88398D-AAF5-4BA6-B353-CECB2A03BA97}"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227187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088398D-AAF5-4BA6-B353-CECB2A03BA97}" type="datetimeFigureOut">
              <a:rPr lang="en-US" smtClean="0"/>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2734290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88398D-AAF5-4BA6-B353-CECB2A03BA97}" type="datetimeFigureOut">
              <a:rPr lang="en-US" smtClean="0"/>
              <a:t>7/22/2026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978296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88398D-AAF5-4BA6-B353-CECB2A03BA97}" type="datetimeFigureOut">
              <a:rPr lang="en-US" smtClean="0"/>
              <a:t>7/22/2026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23400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8398D-AAF5-4BA6-B353-CECB2A03BA97}" type="datetimeFigureOut">
              <a:rPr lang="en-US" smtClean="0"/>
              <a:t>7/22/2026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62505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88398D-AAF5-4BA6-B353-CECB2A03BA97}" type="datetimeFigureOut">
              <a:rPr lang="en-US" smtClean="0"/>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68453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88398D-AAF5-4BA6-B353-CECB2A03BA97}" type="datetimeFigureOut">
              <a:rPr lang="en-US" smtClean="0"/>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147806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8398D-AAF5-4BA6-B353-CECB2A03BA97}"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1927508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8398D-AAF5-4BA6-B353-CECB2A03BA97}"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B7EB-8FE9-4FF6-8997-6A98842D1F7A}" type="slidenum">
              <a:rPr lang="en-US" smtClean="0"/>
              <a:t>‹#›</a:t>
            </a:fld>
            <a:endParaRPr lang="en-US"/>
          </a:p>
        </p:txBody>
      </p:sp>
    </p:spTree>
    <p:extLst>
      <p:ext uri="{BB962C8B-B14F-4D97-AF65-F5344CB8AC3E}">
        <p14:creationId xmlns:p14="http://schemas.microsoft.com/office/powerpoint/2010/main" val="3708283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8398D-AAF5-4BA6-B353-CECB2A03BA97}" type="datetimeFigureOut">
              <a:rPr lang="en-US" smtClean="0"/>
              <a:t>7/22/2026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15B7EB-8FE9-4FF6-8997-6A98842D1F7A}" type="slidenum">
              <a:rPr lang="en-US" smtClean="0"/>
              <a:t>‹#›</a:t>
            </a:fld>
            <a:endParaRPr lang="en-US"/>
          </a:p>
        </p:txBody>
      </p:sp>
    </p:spTree>
    <p:extLst>
      <p:ext uri="{BB962C8B-B14F-4D97-AF65-F5344CB8AC3E}">
        <p14:creationId xmlns:p14="http://schemas.microsoft.com/office/powerpoint/2010/main" val="2600649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9A8F8-2349-F723-BA35-56F5A7A9F09B}"/>
              </a:ext>
            </a:extLst>
          </p:cNvPr>
          <p:cNvSpPr>
            <a:spLocks noGrp="1"/>
          </p:cNvSpPr>
          <p:nvPr>
            <p:ph type="title"/>
          </p:nvPr>
        </p:nvSpPr>
        <p:spPr>
          <a:xfrm>
            <a:off x="439859" y="1683756"/>
            <a:ext cx="1769942" cy="2396359"/>
          </a:xfrm>
        </p:spPr>
        <p:txBody>
          <a:bodyPr anchor="b">
            <a:normAutofit/>
          </a:bodyPr>
          <a:lstStyle/>
          <a:p>
            <a:pPr algn="r"/>
            <a:r>
              <a:rPr lang="en-US" sz="3600" dirty="0">
                <a:solidFill>
                  <a:srgbClr val="FFFFFF"/>
                </a:solidFill>
              </a:rPr>
              <a:t>Topical Studies</a:t>
            </a:r>
          </a:p>
        </p:txBody>
      </p:sp>
      <p:graphicFrame>
        <p:nvGraphicFramePr>
          <p:cNvPr id="4" name="Content Placeholder 3">
            <a:extLst>
              <a:ext uri="{FF2B5EF4-FFF2-40B4-BE49-F238E27FC236}">
                <a16:creationId xmlns:a16="http://schemas.microsoft.com/office/drawing/2014/main" id="{161E0AB9-31C0-4275-297C-2F4E70F1E1D3}"/>
              </a:ext>
            </a:extLst>
          </p:cNvPr>
          <p:cNvGraphicFramePr>
            <a:graphicFrameLocks noGrp="1"/>
          </p:cNvGraphicFramePr>
          <p:nvPr>
            <p:ph idx="1"/>
          </p:nvPr>
        </p:nvGraphicFramePr>
        <p:xfrm>
          <a:off x="3276601" y="10139"/>
          <a:ext cx="5181600" cy="6771666"/>
        </p:xfrm>
        <a:graphic>
          <a:graphicData uri="http://schemas.openxmlformats.org/drawingml/2006/table">
            <a:tbl>
              <a:tblPr firstRow="1" bandRow="1">
                <a:tableStyleId>{5C22544A-7EE6-4342-B048-85BDC9FD1C3A}</a:tableStyleId>
              </a:tblPr>
              <a:tblGrid>
                <a:gridCol w="770022">
                  <a:extLst>
                    <a:ext uri="{9D8B030D-6E8A-4147-A177-3AD203B41FA5}">
                      <a16:colId xmlns:a16="http://schemas.microsoft.com/office/drawing/2014/main" val="261081462"/>
                    </a:ext>
                  </a:extLst>
                </a:gridCol>
                <a:gridCol w="4411578">
                  <a:extLst>
                    <a:ext uri="{9D8B030D-6E8A-4147-A177-3AD203B41FA5}">
                      <a16:colId xmlns:a16="http://schemas.microsoft.com/office/drawing/2014/main" val="629410575"/>
                    </a:ext>
                  </a:extLst>
                </a:gridCol>
              </a:tblGrid>
              <a:tr h="307803">
                <a:tc>
                  <a:txBody>
                    <a:bodyPr/>
                    <a:lstStyle/>
                    <a:p>
                      <a:pPr algn="ctr" fontAlgn="ctr">
                        <a:buNone/>
                      </a:pPr>
                      <a:r>
                        <a:rPr lang="en-US" sz="1800" u="sng" strike="noStrike">
                          <a:effectLst/>
                        </a:rPr>
                        <a:t>Choice</a:t>
                      </a:r>
                      <a:endParaRPr lang="en-US" sz="1800" b="0" i="0" u="sng"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sng" strike="noStrike">
                          <a:effectLst/>
                        </a:rPr>
                        <a:t>Topic</a:t>
                      </a:r>
                      <a:endParaRPr lang="en-US" sz="1800" b="0" i="0" u="sng"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178334918"/>
                  </a:ext>
                </a:extLst>
              </a:tr>
              <a:tr h="307803">
                <a:tc>
                  <a:txBody>
                    <a:bodyPr/>
                    <a:lstStyle/>
                    <a:p>
                      <a:pPr algn="ctr" fontAlgn="ctr">
                        <a:buNone/>
                      </a:pPr>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can I deal with Fear?</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309630070"/>
                  </a:ext>
                </a:extLst>
              </a:tr>
              <a:tr h="307803">
                <a:tc>
                  <a:txBody>
                    <a:bodyPr/>
                    <a:lstStyle/>
                    <a:p>
                      <a:pPr algn="ctr" fontAlgn="ctr">
                        <a:buNone/>
                      </a:pPr>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Is it ever right to do wrong?</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193893171"/>
                  </a:ext>
                </a:extLst>
              </a:tr>
              <a:tr h="307803">
                <a:tc>
                  <a:txBody>
                    <a:bodyPr/>
                    <a:lstStyle/>
                    <a:p>
                      <a:pPr algn="ctr" fontAlgn="ctr">
                        <a:buNone/>
                      </a:pPr>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to be a good Parent/Child?</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012680159"/>
                  </a:ext>
                </a:extLst>
              </a:tr>
              <a:tr h="307803">
                <a:tc>
                  <a:txBody>
                    <a:bodyPr/>
                    <a:lstStyle/>
                    <a:p>
                      <a:pPr algn="ctr" fontAlgn="ctr">
                        <a:buNone/>
                      </a:pPr>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to be a good Employee?</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712857730"/>
                  </a:ext>
                </a:extLst>
              </a:tr>
              <a:tr h="307803">
                <a:tc>
                  <a:txBody>
                    <a:bodyPr/>
                    <a:lstStyle/>
                    <a:p>
                      <a:pPr algn="ctr" fontAlgn="ctr">
                        <a:buNone/>
                      </a:pPr>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dirty="0">
                          <a:effectLst/>
                        </a:rPr>
                        <a:t>How to Deal with my Sin?</a:t>
                      </a:r>
                      <a:endParaRPr lang="en-US" sz="1800" b="0" i="0" u="none" strike="noStrike" dirty="0">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4157077416"/>
                  </a:ext>
                </a:extLst>
              </a:tr>
              <a:tr h="307803">
                <a:tc>
                  <a:txBody>
                    <a:bodyPr/>
                    <a:lstStyle/>
                    <a:p>
                      <a:pPr algn="ctr" fontAlgn="ctr">
                        <a:buNone/>
                      </a:pPr>
                      <a:r>
                        <a:rPr lang="en-US" sz="1800" u="none" strike="noStrike" dirty="0">
                          <a:effectLst/>
                        </a:rPr>
                        <a:t>6</a:t>
                      </a:r>
                      <a:endParaRPr lang="en-US" sz="1800" b="0" i="0" u="none" strike="noStrike" dirty="0">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is a Good Church?</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409849623"/>
                  </a:ext>
                </a:extLst>
              </a:tr>
              <a:tr h="307803">
                <a:tc>
                  <a:txBody>
                    <a:bodyPr/>
                    <a:lstStyle/>
                    <a:p>
                      <a:pPr algn="ctr" fontAlgn="ctr">
                        <a:buNone/>
                      </a:pPr>
                      <a:r>
                        <a:rPr lang="en-US" sz="1800" u="none" strike="noStrike">
                          <a:effectLst/>
                        </a:rPr>
                        <a:t>7</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dirty="0">
                          <a:effectLst/>
                        </a:rPr>
                        <a:t>What is Life after Life after Death?</a:t>
                      </a:r>
                      <a:endParaRPr lang="en-US" sz="1800" b="0" i="0" u="none" strike="noStrike" dirty="0">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323966842"/>
                  </a:ext>
                </a:extLst>
              </a:tr>
              <a:tr h="307803">
                <a:tc>
                  <a:txBody>
                    <a:bodyPr/>
                    <a:lstStyle/>
                    <a:p>
                      <a:pPr algn="ctr" fontAlgn="ctr">
                        <a:buNone/>
                      </a:pPr>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if God Doesn't Answer my Prayer?</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70831403"/>
                  </a:ext>
                </a:extLst>
              </a:tr>
              <a:tr h="307803">
                <a:tc>
                  <a:txBody>
                    <a:bodyPr/>
                    <a:lstStyle/>
                    <a:p>
                      <a:pPr algn="ctr" fontAlgn="ctr">
                        <a:buNone/>
                      </a:pPr>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dirty="0">
                          <a:effectLst/>
                        </a:rPr>
                        <a:t>How should I think about Money?</a:t>
                      </a:r>
                      <a:endParaRPr lang="en-US" sz="1800" b="0" i="0" u="none" strike="noStrike" dirty="0">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71993595"/>
                  </a:ext>
                </a:extLst>
              </a:tr>
              <a:tr h="307803">
                <a:tc>
                  <a:txBody>
                    <a:bodyPr/>
                    <a:lstStyle/>
                    <a:p>
                      <a:pPr algn="ctr" fontAlgn="ctr">
                        <a:buNone/>
                      </a:pPr>
                      <a:r>
                        <a:rPr lang="en-US" sz="1800" u="none" strike="noStrike">
                          <a:effectLst/>
                        </a:rPr>
                        <a:t>10</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can I know the Will of God?</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018557670"/>
                  </a:ext>
                </a:extLst>
              </a:tr>
              <a:tr h="307803">
                <a:tc>
                  <a:txBody>
                    <a:bodyPr/>
                    <a:lstStyle/>
                    <a:p>
                      <a:pPr algn="ctr" fontAlgn="ctr">
                        <a:buNone/>
                      </a:pPr>
                      <a:r>
                        <a:rPr lang="en-US" sz="1800" u="none" strike="noStrike">
                          <a:effectLst/>
                        </a:rPr>
                        <a:t>11</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is the Meaning of Life?</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812376683"/>
                  </a:ext>
                </a:extLst>
              </a:tr>
              <a:tr h="307803">
                <a:tc>
                  <a:txBody>
                    <a:bodyPr/>
                    <a:lstStyle/>
                    <a:p>
                      <a:pPr algn="ctr" fontAlgn="ctr">
                        <a:buNone/>
                      </a:pPr>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Can a person lose their Salvation?</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812057454"/>
                  </a:ext>
                </a:extLst>
              </a:tr>
              <a:tr h="307803">
                <a:tc>
                  <a:txBody>
                    <a:bodyPr/>
                    <a:lstStyle/>
                    <a:p>
                      <a:pPr algn="ctr" fontAlgn="ctr">
                        <a:buNone/>
                      </a:pPr>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Aren't all religions the same?</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345911253"/>
                  </a:ext>
                </a:extLst>
              </a:tr>
              <a:tr h="307803">
                <a:tc>
                  <a:txBody>
                    <a:bodyPr/>
                    <a:lstStyle/>
                    <a:p>
                      <a:pPr algn="ctr" fontAlgn="ctr">
                        <a:buNone/>
                      </a:pPr>
                      <a:r>
                        <a:rPr lang="en-US" sz="1800" u="none" strike="noStrike">
                          <a:effectLst/>
                        </a:rPr>
                        <a:t>13</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does the Holy Spirit work?</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817910191"/>
                  </a:ext>
                </a:extLst>
              </a:tr>
              <a:tr h="307803">
                <a:tc>
                  <a:txBody>
                    <a:bodyPr/>
                    <a:lstStyle/>
                    <a:p>
                      <a:pPr algn="ctr" fontAlgn="ctr">
                        <a:buNone/>
                      </a:pPr>
                      <a:r>
                        <a:rPr lang="en-US" sz="1800" u="none" strike="noStrike">
                          <a:effectLst/>
                        </a:rPr>
                        <a:t>14</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should I relate to the Lost World</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377598489"/>
                  </a:ext>
                </a:extLst>
              </a:tr>
              <a:tr h="307803">
                <a:tc>
                  <a:txBody>
                    <a:bodyPr/>
                    <a:lstStyle/>
                    <a:p>
                      <a:pPr algn="ctr" fontAlgn="ctr">
                        <a:buNone/>
                      </a:pPr>
                      <a:r>
                        <a:rPr lang="en-US" sz="1800" u="none" strike="noStrike">
                          <a:effectLst/>
                        </a:rPr>
                        <a:t>15</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is Baptism?</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089839836"/>
                  </a:ext>
                </a:extLst>
              </a:tr>
              <a:tr h="307803">
                <a:tc>
                  <a:txBody>
                    <a:bodyPr/>
                    <a:lstStyle/>
                    <a:p>
                      <a:pPr algn="ctr" fontAlgn="ctr">
                        <a:buNone/>
                      </a:pPr>
                      <a:r>
                        <a:rPr lang="en-US" sz="1800" u="none" strike="noStrike">
                          <a:effectLst/>
                        </a:rPr>
                        <a:t>16</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Can people really talk to God ((prayer)?</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410905761"/>
                  </a:ext>
                </a:extLst>
              </a:tr>
              <a:tr h="307803">
                <a:tc>
                  <a:txBody>
                    <a:bodyPr/>
                    <a:lstStyle/>
                    <a:p>
                      <a:pPr algn="ctr" fontAlgn="ctr">
                        <a:buNone/>
                      </a:pPr>
                      <a:r>
                        <a:rPr lang="en-US" sz="1800" u="none" strike="noStrike">
                          <a:effectLst/>
                        </a:rPr>
                        <a:t>17</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to recognize False Teachers?</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528910271"/>
                  </a:ext>
                </a:extLst>
              </a:tr>
              <a:tr h="307803">
                <a:tc>
                  <a:txBody>
                    <a:bodyPr/>
                    <a:lstStyle/>
                    <a:p>
                      <a:pPr algn="ctr" fontAlgn="ctr">
                        <a:buNone/>
                      </a:pPr>
                      <a:r>
                        <a:rPr lang="en-US" sz="1800" u="none" strike="noStrike">
                          <a:effectLst/>
                        </a:rPr>
                        <a:t>19</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long is Time and Eternity?</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512862108"/>
                  </a:ext>
                </a:extLst>
              </a:tr>
              <a:tr h="307803">
                <a:tc>
                  <a:txBody>
                    <a:bodyPr/>
                    <a:lstStyle/>
                    <a:p>
                      <a:pPr algn="ctr" fontAlgn="ctr">
                        <a:buNone/>
                      </a:pPr>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Does God control everything?</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24841571"/>
                  </a:ext>
                </a:extLst>
              </a:tr>
              <a:tr h="307803">
                <a:tc>
                  <a:txBody>
                    <a:bodyPr/>
                    <a:lstStyle/>
                    <a:p>
                      <a:pPr algn="ctr" fontAlgn="ctr">
                        <a:buNone/>
                      </a:pPr>
                      <a:r>
                        <a:rPr lang="en-US" sz="1800" u="none" strike="noStrike">
                          <a:effectLst/>
                        </a:rPr>
                        <a:t>21</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dirty="0">
                          <a:effectLst/>
                        </a:rPr>
                        <a:t>How can I share the Gospel?</a:t>
                      </a:r>
                      <a:endParaRPr lang="en-US" sz="1800" b="0" i="0" u="none" strike="noStrike" dirty="0">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414593264"/>
                  </a:ext>
                </a:extLst>
              </a:tr>
            </a:tbl>
          </a:graphicData>
        </a:graphic>
      </p:graphicFrame>
      <p:cxnSp>
        <p:nvCxnSpPr>
          <p:cNvPr id="5" name="Straight Connector 4">
            <a:extLst>
              <a:ext uri="{FF2B5EF4-FFF2-40B4-BE49-F238E27FC236}">
                <a16:creationId xmlns:a16="http://schemas.microsoft.com/office/drawing/2014/main" id="{7A20818B-F16B-01D0-8242-F02D16CED421}"/>
              </a:ext>
            </a:extLst>
          </p:cNvPr>
          <p:cNvCxnSpPr>
            <a:cxnSpLocks/>
          </p:cNvCxnSpPr>
          <p:nvPr/>
        </p:nvCxnSpPr>
        <p:spPr>
          <a:xfrm>
            <a:off x="3437626" y="483078"/>
            <a:ext cx="433477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F37CA6C-C950-6730-9A68-1182B24B1ECB}"/>
              </a:ext>
            </a:extLst>
          </p:cNvPr>
          <p:cNvCxnSpPr>
            <a:cxnSpLocks/>
          </p:cNvCxnSpPr>
          <p:nvPr/>
        </p:nvCxnSpPr>
        <p:spPr>
          <a:xfrm>
            <a:off x="3437626" y="787878"/>
            <a:ext cx="433477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0BA497D-4A84-E6B4-14EA-F79C355B5F6E}"/>
              </a:ext>
            </a:extLst>
          </p:cNvPr>
          <p:cNvCxnSpPr>
            <a:cxnSpLocks/>
          </p:cNvCxnSpPr>
          <p:nvPr/>
        </p:nvCxnSpPr>
        <p:spPr>
          <a:xfrm>
            <a:off x="3437626" y="1092678"/>
            <a:ext cx="433477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09D0D1-8688-16DF-9476-E7FFEE96BBED}"/>
              </a:ext>
            </a:extLst>
          </p:cNvPr>
          <p:cNvCxnSpPr>
            <a:cxnSpLocks/>
          </p:cNvCxnSpPr>
          <p:nvPr/>
        </p:nvCxnSpPr>
        <p:spPr>
          <a:xfrm>
            <a:off x="3437626" y="1413296"/>
            <a:ext cx="433477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96D4F24-7632-D605-EB15-DE9940EDA3E0}"/>
              </a:ext>
            </a:extLst>
          </p:cNvPr>
          <p:cNvCxnSpPr>
            <a:cxnSpLocks/>
          </p:cNvCxnSpPr>
          <p:nvPr/>
        </p:nvCxnSpPr>
        <p:spPr>
          <a:xfrm>
            <a:off x="3446252" y="1709634"/>
            <a:ext cx="433477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0ED886F-007E-79E5-ED0E-BC645FF73790}"/>
              </a:ext>
            </a:extLst>
          </p:cNvPr>
          <p:cNvCxnSpPr>
            <a:cxnSpLocks/>
          </p:cNvCxnSpPr>
          <p:nvPr/>
        </p:nvCxnSpPr>
        <p:spPr>
          <a:xfrm>
            <a:off x="3454878" y="2024330"/>
            <a:ext cx="4334774"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24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0"/>
            <a:ext cx="8229600" cy="1543050"/>
          </a:xfrm>
        </p:spPr>
        <p:txBody>
          <a:bodyPr>
            <a:noAutofit/>
          </a:bodyPr>
          <a:lstStyle/>
          <a:p>
            <a:r>
              <a:rPr lang="en-US" sz="4800" b="1" dirty="0"/>
              <a:t>Life After Death</a:t>
            </a:r>
          </a:p>
        </p:txBody>
      </p:sp>
      <p:sp>
        <p:nvSpPr>
          <p:cNvPr id="3" name="Subtitle 2"/>
          <p:cNvSpPr>
            <a:spLocks noGrp="1"/>
          </p:cNvSpPr>
          <p:nvPr>
            <p:ph type="subTitle" idx="1"/>
          </p:nvPr>
        </p:nvSpPr>
        <p:spPr/>
        <p:txBody>
          <a:bodyPr/>
          <a:lstStyle/>
          <a:p>
            <a:r>
              <a:rPr lang="en-US" dirty="0"/>
              <a:t>Death is not the end…</a:t>
            </a:r>
          </a:p>
        </p:txBody>
      </p:sp>
    </p:spTree>
    <p:extLst>
      <p:ext uri="{BB962C8B-B14F-4D97-AF65-F5344CB8AC3E}">
        <p14:creationId xmlns:p14="http://schemas.microsoft.com/office/powerpoint/2010/main" val="356351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3106"/>
            <a:ext cx="8534400" cy="1143000"/>
          </a:xfrm>
        </p:spPr>
        <p:txBody>
          <a:bodyPr>
            <a:normAutofit/>
          </a:bodyPr>
          <a:lstStyle/>
          <a:p>
            <a:r>
              <a:rPr lang="en-US" sz="4800" b="1" u="sng" dirty="0"/>
              <a:t>Important Truths from the Bible</a:t>
            </a:r>
          </a:p>
        </p:txBody>
      </p:sp>
      <p:sp>
        <p:nvSpPr>
          <p:cNvPr id="3" name="Content Placeholder 2"/>
          <p:cNvSpPr>
            <a:spLocks noGrp="1"/>
          </p:cNvSpPr>
          <p:nvPr>
            <p:ph idx="1"/>
          </p:nvPr>
        </p:nvSpPr>
        <p:spPr>
          <a:xfrm>
            <a:off x="1295400" y="1981200"/>
            <a:ext cx="6658302" cy="4144963"/>
          </a:xfrm>
        </p:spPr>
        <p:txBody>
          <a:bodyPr>
            <a:normAutofit/>
          </a:bodyPr>
          <a:lstStyle/>
          <a:p>
            <a:pPr marL="514350" indent="-514350">
              <a:lnSpc>
                <a:spcPct val="150000"/>
              </a:lnSpc>
              <a:buFont typeface="+mj-lt"/>
              <a:buAutoNum type="arabicPeriod"/>
            </a:pPr>
            <a:r>
              <a:rPr lang="en-US" sz="4000" dirty="0"/>
              <a:t>Time and Eternity</a:t>
            </a:r>
          </a:p>
          <a:p>
            <a:pPr marL="514350" indent="-514350">
              <a:lnSpc>
                <a:spcPct val="150000"/>
              </a:lnSpc>
              <a:buFont typeface="+mj-lt"/>
              <a:buAutoNum type="arabicPeriod"/>
            </a:pPr>
            <a:r>
              <a:rPr lang="en-US" sz="4000" dirty="0"/>
              <a:t>Life after Death</a:t>
            </a:r>
          </a:p>
          <a:p>
            <a:pPr marL="514350" indent="-514350">
              <a:lnSpc>
                <a:spcPct val="150000"/>
              </a:lnSpc>
              <a:buFont typeface="+mj-lt"/>
              <a:buAutoNum type="arabicPeriod"/>
            </a:pPr>
            <a:r>
              <a:rPr lang="en-US" sz="4000" dirty="0"/>
              <a:t>Life after Life after Death</a:t>
            </a:r>
          </a:p>
        </p:txBody>
      </p:sp>
    </p:spTree>
    <p:extLst>
      <p:ext uri="{BB962C8B-B14F-4D97-AF65-F5344CB8AC3E}">
        <p14:creationId xmlns:p14="http://schemas.microsoft.com/office/powerpoint/2010/main" val="18124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normAutofit/>
          </a:bodyPr>
          <a:lstStyle/>
          <a:p>
            <a:r>
              <a:rPr lang="en-US" sz="4800" b="1" u="sng" dirty="0"/>
              <a:t>Old Days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grpSp>
        <p:nvGrpSpPr>
          <p:cNvPr id="12" name="Group 11"/>
          <p:cNvGrpSpPr/>
          <p:nvPr/>
        </p:nvGrpSpPr>
        <p:grpSpPr>
          <a:xfrm>
            <a:off x="3429000" y="1657290"/>
            <a:ext cx="2286000" cy="2157175"/>
            <a:chOff x="3429000" y="1657290"/>
            <a:chExt cx="2286000" cy="2157175"/>
          </a:xfrm>
        </p:grpSpPr>
        <p:cxnSp>
          <p:nvCxnSpPr>
            <p:cNvPr id="7" name="Straight Connector 6"/>
            <p:cNvCxnSpPr/>
            <p:nvPr/>
          </p:nvCxnSpPr>
          <p:spPr>
            <a:xfrm>
              <a:off x="45720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429000" y="1657290"/>
              <a:ext cx="2286000" cy="461665"/>
            </a:xfrm>
            <a:prstGeom prst="rect">
              <a:avLst/>
            </a:prstGeom>
            <a:noFill/>
          </p:spPr>
          <p:txBody>
            <a:bodyPr wrap="square" rtlCol="0">
              <a:spAutoFit/>
            </a:bodyPr>
            <a:lstStyle/>
            <a:p>
              <a:pPr algn="ctr"/>
              <a:r>
                <a:rPr lang="en-US" sz="2400" b="1" dirty="0"/>
                <a:t>22-July-2026</a:t>
              </a:r>
            </a:p>
          </p:txBody>
        </p:sp>
        <p:sp>
          <p:nvSpPr>
            <p:cNvPr id="11" name="TextBox 10"/>
            <p:cNvSpPr txBox="1"/>
            <p:nvPr/>
          </p:nvSpPr>
          <p:spPr>
            <a:xfrm>
              <a:off x="3733800" y="3352800"/>
              <a:ext cx="1676400" cy="461665"/>
            </a:xfrm>
            <a:prstGeom prst="rect">
              <a:avLst/>
            </a:prstGeom>
            <a:noFill/>
          </p:spPr>
          <p:txBody>
            <a:bodyPr wrap="square" rtlCol="0">
              <a:spAutoFit/>
            </a:bodyPr>
            <a:lstStyle/>
            <a:p>
              <a:pPr algn="ctr"/>
              <a:r>
                <a:rPr lang="en-US" sz="2400" b="1" dirty="0"/>
                <a:t>Bible Study</a:t>
              </a:r>
            </a:p>
          </p:txBody>
        </p:sp>
      </p:grpSp>
    </p:spTree>
    <p:extLst>
      <p:ext uri="{BB962C8B-B14F-4D97-AF65-F5344CB8AC3E}">
        <p14:creationId xmlns:p14="http://schemas.microsoft.com/office/powerpoint/2010/main" val="32908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normAutofit/>
          </a:bodyPr>
          <a:lstStyle/>
          <a:p>
            <a:r>
              <a:rPr lang="en-US" sz="4800" b="1" u="sng" dirty="0"/>
              <a:t>Old Days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cxnSp>
        <p:nvCxnSpPr>
          <p:cNvPr id="7" name="Straight Connector 6"/>
          <p:cNvCxnSpPr/>
          <p:nvPr/>
        </p:nvCxnSpPr>
        <p:spPr>
          <a:xfrm>
            <a:off x="35052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971800" y="1657290"/>
            <a:ext cx="1066800" cy="461665"/>
          </a:xfrm>
          <a:prstGeom prst="rect">
            <a:avLst/>
          </a:prstGeom>
          <a:noFill/>
        </p:spPr>
        <p:txBody>
          <a:bodyPr wrap="square" rtlCol="0">
            <a:spAutoFit/>
          </a:bodyPr>
          <a:lstStyle/>
          <a:p>
            <a:pPr algn="ctr"/>
            <a:r>
              <a:rPr lang="en-US" sz="2400" b="1" dirty="0"/>
              <a:t>1957</a:t>
            </a:r>
          </a:p>
        </p:txBody>
      </p:sp>
      <p:cxnSp>
        <p:nvCxnSpPr>
          <p:cNvPr id="13" name="Straight Connector 12"/>
          <p:cNvCxnSpPr/>
          <p:nvPr/>
        </p:nvCxnSpPr>
        <p:spPr>
          <a:xfrm>
            <a:off x="51054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72000" y="1657290"/>
            <a:ext cx="1066800" cy="461665"/>
          </a:xfrm>
          <a:prstGeom prst="rect">
            <a:avLst/>
          </a:prstGeom>
          <a:noFill/>
        </p:spPr>
        <p:txBody>
          <a:bodyPr wrap="square" rtlCol="0">
            <a:spAutoFit/>
          </a:bodyPr>
          <a:lstStyle/>
          <a:p>
            <a:pPr algn="ctr"/>
            <a:r>
              <a:rPr lang="en-US" sz="2400" b="1" dirty="0"/>
              <a:t>20XX</a:t>
            </a:r>
          </a:p>
        </p:txBody>
      </p:sp>
      <p:grpSp>
        <p:nvGrpSpPr>
          <p:cNvPr id="3" name="Group 2"/>
          <p:cNvGrpSpPr/>
          <p:nvPr/>
        </p:nvGrpSpPr>
        <p:grpSpPr>
          <a:xfrm>
            <a:off x="2971800" y="3505199"/>
            <a:ext cx="2667000" cy="914401"/>
            <a:chOff x="2971800" y="3505199"/>
            <a:chExt cx="2667000" cy="914401"/>
          </a:xfrm>
        </p:grpSpPr>
        <p:sp>
          <p:nvSpPr>
            <p:cNvPr id="11" name="TextBox 10"/>
            <p:cNvSpPr txBox="1"/>
            <p:nvPr/>
          </p:nvSpPr>
          <p:spPr>
            <a:xfrm>
              <a:off x="2971800" y="3588603"/>
              <a:ext cx="1066800" cy="830997"/>
            </a:xfrm>
            <a:prstGeom prst="rect">
              <a:avLst/>
            </a:prstGeom>
            <a:noFill/>
          </p:spPr>
          <p:txBody>
            <a:bodyPr wrap="square" rtlCol="0">
              <a:spAutoFit/>
            </a:bodyPr>
            <a:lstStyle/>
            <a:p>
              <a:pPr algn="ctr"/>
              <a:r>
                <a:rPr lang="en-US" sz="2400" b="1" dirty="0"/>
                <a:t>Mark</a:t>
              </a:r>
            </a:p>
            <a:p>
              <a:pPr algn="ctr"/>
              <a:r>
                <a:rPr lang="en-US" sz="2400" b="1" dirty="0"/>
                <a:t>born</a:t>
              </a:r>
            </a:p>
          </p:txBody>
        </p:sp>
        <p:sp>
          <p:nvSpPr>
            <p:cNvPr id="15" name="TextBox 14"/>
            <p:cNvSpPr txBox="1"/>
            <p:nvPr/>
          </p:nvSpPr>
          <p:spPr>
            <a:xfrm>
              <a:off x="4572000" y="3588603"/>
              <a:ext cx="1066800" cy="830997"/>
            </a:xfrm>
            <a:prstGeom prst="rect">
              <a:avLst/>
            </a:prstGeom>
            <a:noFill/>
          </p:spPr>
          <p:txBody>
            <a:bodyPr wrap="square" rtlCol="0">
              <a:spAutoFit/>
            </a:bodyPr>
            <a:lstStyle/>
            <a:p>
              <a:pPr algn="ctr"/>
              <a:r>
                <a:rPr lang="en-US" sz="2400" b="1" dirty="0"/>
                <a:t>Mark</a:t>
              </a:r>
            </a:p>
            <a:p>
              <a:pPr algn="ctr"/>
              <a:r>
                <a:rPr lang="en-US" sz="2400" b="1" dirty="0"/>
                <a:t>dies</a:t>
              </a:r>
            </a:p>
          </p:txBody>
        </p:sp>
        <p:sp>
          <p:nvSpPr>
            <p:cNvPr id="2" name="Rectangle 1"/>
            <p:cNvSpPr/>
            <p:nvPr/>
          </p:nvSpPr>
          <p:spPr>
            <a:xfrm>
              <a:off x="3489434" y="3505199"/>
              <a:ext cx="1615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3273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Modified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5"/>
          <p:cNvSpPr/>
          <p:nvPr/>
        </p:nvSpPr>
        <p:spPr>
          <a:xfrm>
            <a:off x="76200" y="1447801"/>
            <a:ext cx="8991600" cy="2667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362200" y="4343400"/>
            <a:ext cx="4343400" cy="523220"/>
          </a:xfrm>
          <a:prstGeom prst="rect">
            <a:avLst/>
          </a:prstGeom>
          <a:noFill/>
        </p:spPr>
        <p:txBody>
          <a:bodyPr wrap="square" rtlCol="0">
            <a:spAutoFit/>
          </a:bodyPr>
          <a:lstStyle/>
          <a:p>
            <a:pPr algn="ctr"/>
            <a:r>
              <a:rPr lang="en-US" sz="2800" dirty="0"/>
              <a:t>Outside of time and space:</a:t>
            </a:r>
          </a:p>
        </p:txBody>
      </p:sp>
      <p:sp>
        <p:nvSpPr>
          <p:cNvPr id="18" name="Rectangle 17"/>
          <p:cNvSpPr/>
          <p:nvPr/>
        </p:nvSpPr>
        <p:spPr>
          <a:xfrm>
            <a:off x="3663465" y="4579203"/>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19" name="TextBox 18"/>
          <p:cNvSpPr txBox="1"/>
          <p:nvPr/>
        </p:nvSpPr>
        <p:spPr>
          <a:xfrm>
            <a:off x="228600" y="5791200"/>
            <a:ext cx="8686800" cy="954107"/>
          </a:xfrm>
          <a:prstGeom prst="rect">
            <a:avLst/>
          </a:prstGeom>
          <a:noFill/>
        </p:spPr>
        <p:txBody>
          <a:bodyPr wrap="square" rtlCol="0">
            <a:spAutoFit/>
          </a:bodyPr>
          <a:lstStyle/>
          <a:p>
            <a:r>
              <a:rPr lang="en-US" sz="2800" dirty="0"/>
              <a:t>“with the Lord one day is as a thousand years, and a thousand years as one day.”    </a:t>
            </a:r>
            <a:r>
              <a:rPr lang="en-US" sz="2400" dirty="0"/>
              <a:t>2 Peter 3:8</a:t>
            </a:r>
          </a:p>
        </p:txBody>
      </p:sp>
      <p:sp>
        <p:nvSpPr>
          <p:cNvPr id="20" name="TextBox 19"/>
          <p:cNvSpPr txBox="1"/>
          <p:nvPr/>
        </p:nvSpPr>
        <p:spPr>
          <a:xfrm>
            <a:off x="2698532" y="14478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
        <p:nvSpPr>
          <p:cNvPr id="23" name="TextBox 22"/>
          <p:cNvSpPr txBox="1"/>
          <p:nvPr/>
        </p:nvSpPr>
        <p:spPr>
          <a:xfrm>
            <a:off x="228600" y="5039380"/>
            <a:ext cx="4343400" cy="523220"/>
          </a:xfrm>
          <a:prstGeom prst="rect">
            <a:avLst/>
          </a:prstGeom>
          <a:noFill/>
        </p:spPr>
        <p:txBody>
          <a:bodyPr wrap="square" rtlCol="0">
            <a:spAutoFit/>
          </a:bodyPr>
          <a:lstStyle/>
          <a:p>
            <a:pPr algn="ctr"/>
            <a:r>
              <a:rPr lang="en-US" sz="2800" dirty="0"/>
              <a:t>In the beginning, </a:t>
            </a:r>
          </a:p>
        </p:txBody>
      </p:sp>
    </p:spTree>
    <p:extLst>
      <p:ext uri="{BB962C8B-B14F-4D97-AF65-F5344CB8AC3E}">
        <p14:creationId xmlns:p14="http://schemas.microsoft.com/office/powerpoint/2010/main" val="337283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1000"/>
                                        <p:tgtEl>
                                          <p:spTgt spid="23"/>
                                        </p:tgtEl>
                                      </p:cBhvr>
                                    </p:animEffect>
                                  </p:childTnLst>
                                </p:cTn>
                              </p:par>
                            </p:childTnLst>
                          </p:cTn>
                        </p:par>
                        <p:par>
                          <p:cTn id="27" fill="hold">
                            <p:stCondLst>
                              <p:cond delay="1000"/>
                            </p:stCondLst>
                            <p:childTnLst>
                              <p:par>
                                <p:cTn id="28" presetID="10" presetClass="entr" presetSubtype="0" fill="hold" grpId="0" nodeType="afterEffect">
                                  <p:stCondLst>
                                    <p:cond delay="50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000" fill="hold"/>
                                        <p:tgtEl>
                                          <p:spTgt spid="17"/>
                                        </p:tgtEl>
                                        <p:attrNameLst>
                                          <p:attrName>ppt_w</p:attrName>
                                        </p:attrNameLst>
                                      </p:cBhvr>
                                      <p:tavLst>
                                        <p:tav tm="0">
                                          <p:val>
                                            <p:fltVal val="0"/>
                                          </p:val>
                                        </p:tav>
                                        <p:tav tm="100000">
                                          <p:val>
                                            <p:strVal val="#ppt_w"/>
                                          </p:val>
                                        </p:tav>
                                      </p:tavLst>
                                    </p:anim>
                                    <p:anim calcmode="lin" valueType="num">
                                      <p:cBhvr>
                                        <p:cTn id="36" dur="1000" fill="hold"/>
                                        <p:tgtEl>
                                          <p:spTgt spid="17"/>
                                        </p:tgtEl>
                                        <p:attrNameLst>
                                          <p:attrName>ppt_h</p:attrName>
                                        </p:attrNameLst>
                                      </p:cBhvr>
                                      <p:tavLst>
                                        <p:tav tm="0">
                                          <p:val>
                                            <p:fltVal val="0"/>
                                          </p:val>
                                        </p:tav>
                                        <p:tav tm="100000">
                                          <p:val>
                                            <p:strVal val="#ppt_h"/>
                                          </p:val>
                                        </p:tav>
                                      </p:tavLst>
                                    </p:anim>
                                    <p:anim calcmode="lin" valueType="num">
                                      <p:cBhvr>
                                        <p:cTn id="37" dur="1000" fill="hold"/>
                                        <p:tgtEl>
                                          <p:spTgt spid="17"/>
                                        </p:tgtEl>
                                        <p:attrNameLst>
                                          <p:attrName>style.rotation</p:attrName>
                                        </p:attrNameLst>
                                      </p:cBhvr>
                                      <p:tavLst>
                                        <p:tav tm="0">
                                          <p:val>
                                            <p:fltVal val="90"/>
                                          </p:val>
                                        </p:tav>
                                        <p:tav tm="100000">
                                          <p:val>
                                            <p:fltVal val="0"/>
                                          </p:val>
                                        </p:tav>
                                      </p:tavLst>
                                    </p:anim>
                                    <p:animEffect transition="in" filter="fade">
                                      <p:cBhvr>
                                        <p:cTn id="38" dur="10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6" grpId="0" animBg="1"/>
      <p:bldP spid="17" grpId="0"/>
      <p:bldP spid="18" grpId="0"/>
      <p:bldP spid="19" grpId="0"/>
      <p:bldP spid="20"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Modified Timeline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5"/>
          <p:cNvSpPr/>
          <p:nvPr/>
        </p:nvSpPr>
        <p:spPr>
          <a:xfrm>
            <a:off x="76200" y="1447801"/>
            <a:ext cx="8991600" cy="2667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362200" y="4343400"/>
            <a:ext cx="4343400" cy="523220"/>
          </a:xfrm>
          <a:prstGeom prst="rect">
            <a:avLst/>
          </a:prstGeom>
          <a:noFill/>
        </p:spPr>
        <p:txBody>
          <a:bodyPr wrap="square" rtlCol="0">
            <a:spAutoFit/>
          </a:bodyPr>
          <a:lstStyle/>
          <a:p>
            <a:pPr algn="ctr"/>
            <a:r>
              <a:rPr lang="en-US" sz="2800" dirty="0"/>
              <a:t>Outside of time and space:</a:t>
            </a:r>
          </a:p>
        </p:txBody>
      </p:sp>
      <p:sp>
        <p:nvSpPr>
          <p:cNvPr id="18" name="Rectangle 17"/>
          <p:cNvSpPr/>
          <p:nvPr/>
        </p:nvSpPr>
        <p:spPr>
          <a:xfrm>
            <a:off x="3663465" y="4579203"/>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19" name="TextBox 18"/>
          <p:cNvSpPr txBox="1"/>
          <p:nvPr/>
        </p:nvSpPr>
        <p:spPr>
          <a:xfrm>
            <a:off x="228600" y="5791200"/>
            <a:ext cx="8686800" cy="954107"/>
          </a:xfrm>
          <a:prstGeom prst="rect">
            <a:avLst/>
          </a:prstGeom>
          <a:noFill/>
        </p:spPr>
        <p:txBody>
          <a:bodyPr wrap="square" rtlCol="0">
            <a:spAutoFit/>
          </a:bodyPr>
          <a:lstStyle/>
          <a:p>
            <a:r>
              <a:rPr lang="en-US" sz="2800" dirty="0"/>
              <a:t>“in the hope of eternal life, which God, who does not lie, promised </a:t>
            </a:r>
            <a:r>
              <a:rPr lang="en-US" sz="2800" b="1" dirty="0"/>
              <a:t>before the beginning of time</a:t>
            </a:r>
            <a:r>
              <a:rPr lang="en-US" sz="2800" dirty="0"/>
              <a:t>.”    </a:t>
            </a:r>
            <a:r>
              <a:rPr lang="en-US" sz="2400" dirty="0"/>
              <a:t>Titus 1:2</a:t>
            </a:r>
          </a:p>
        </p:txBody>
      </p:sp>
      <p:sp>
        <p:nvSpPr>
          <p:cNvPr id="20" name="TextBox 19"/>
          <p:cNvSpPr txBox="1"/>
          <p:nvPr/>
        </p:nvSpPr>
        <p:spPr>
          <a:xfrm>
            <a:off x="2698532" y="14478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Tree>
    <p:extLst>
      <p:ext uri="{BB962C8B-B14F-4D97-AF65-F5344CB8AC3E}">
        <p14:creationId xmlns:p14="http://schemas.microsoft.com/office/powerpoint/2010/main" val="139828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Biblical Time</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7924800" y="2392977"/>
            <a:ext cx="990600" cy="164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76200" y="1447801"/>
            <a:ext cx="8991600" cy="2667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362200" y="4343400"/>
            <a:ext cx="4343400" cy="523220"/>
          </a:xfrm>
          <a:prstGeom prst="rect">
            <a:avLst/>
          </a:prstGeom>
          <a:noFill/>
        </p:spPr>
        <p:txBody>
          <a:bodyPr wrap="square" rtlCol="0">
            <a:spAutoFit/>
          </a:bodyPr>
          <a:lstStyle/>
          <a:p>
            <a:pPr algn="ctr"/>
            <a:r>
              <a:rPr lang="en-US" sz="2800" dirty="0"/>
              <a:t>Outside of time and space:</a:t>
            </a:r>
          </a:p>
        </p:txBody>
      </p:sp>
      <p:sp>
        <p:nvSpPr>
          <p:cNvPr id="18" name="Rectangle 17"/>
          <p:cNvSpPr/>
          <p:nvPr/>
        </p:nvSpPr>
        <p:spPr>
          <a:xfrm>
            <a:off x="3663465" y="4579203"/>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19" name="TextBox 18"/>
          <p:cNvSpPr txBox="1"/>
          <p:nvPr/>
        </p:nvSpPr>
        <p:spPr>
          <a:xfrm>
            <a:off x="228600" y="5546834"/>
            <a:ext cx="8686800" cy="1384995"/>
          </a:xfrm>
          <a:prstGeom prst="rect">
            <a:avLst/>
          </a:prstGeom>
          <a:noFill/>
        </p:spPr>
        <p:txBody>
          <a:bodyPr wrap="square" rtlCol="0">
            <a:spAutoFit/>
          </a:bodyPr>
          <a:lstStyle/>
          <a:p>
            <a:r>
              <a:rPr lang="en-US" sz="2800" dirty="0"/>
              <a:t>“But the day of the Lord will come like a thief, and then the heavens will pass away with a roar, and the heavenly bodies will be burned up and dissolved,”    </a:t>
            </a:r>
            <a:r>
              <a:rPr lang="en-US" sz="2400" dirty="0"/>
              <a:t>2 Peter 3:10</a:t>
            </a:r>
          </a:p>
        </p:txBody>
      </p:sp>
      <p:sp>
        <p:nvSpPr>
          <p:cNvPr id="20" name="TextBox 19"/>
          <p:cNvSpPr txBox="1"/>
          <p:nvPr/>
        </p:nvSpPr>
        <p:spPr>
          <a:xfrm>
            <a:off x="2698532" y="14478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
        <p:nvSpPr>
          <p:cNvPr id="23" name="TextBox 22"/>
          <p:cNvSpPr txBox="1"/>
          <p:nvPr/>
        </p:nvSpPr>
        <p:spPr>
          <a:xfrm>
            <a:off x="7162800" y="3276600"/>
            <a:ext cx="1676400" cy="461665"/>
          </a:xfrm>
          <a:prstGeom prst="rect">
            <a:avLst/>
          </a:prstGeom>
          <a:noFill/>
        </p:spPr>
        <p:txBody>
          <a:bodyPr wrap="square" rtlCol="0">
            <a:spAutoFit/>
          </a:bodyPr>
          <a:lstStyle/>
          <a:p>
            <a:pPr algn="ctr"/>
            <a:r>
              <a:rPr lang="en-US" sz="2400" b="1" dirty="0"/>
              <a:t>The End</a:t>
            </a:r>
          </a:p>
        </p:txBody>
      </p:sp>
    </p:spTree>
    <p:extLst>
      <p:ext uri="{BB962C8B-B14F-4D97-AF65-F5344CB8AC3E}">
        <p14:creationId xmlns:p14="http://schemas.microsoft.com/office/powerpoint/2010/main" val="137456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200" y="3283803"/>
            <a:ext cx="1676400" cy="830997"/>
          </a:xfrm>
          <a:prstGeom prst="rect">
            <a:avLst/>
          </a:prstGeom>
          <a:noFill/>
        </p:spPr>
        <p:txBody>
          <a:bodyPr wrap="square" rtlCol="0">
            <a:spAutoFit/>
          </a:bodyPr>
          <a:lstStyle/>
          <a:p>
            <a:pPr algn="ctr"/>
            <a:r>
              <a:rPr lang="en-US" sz="2400" b="1" dirty="0"/>
              <a:t>No Beginning</a:t>
            </a:r>
          </a:p>
        </p:txBody>
      </p:sp>
      <p:sp>
        <p:nvSpPr>
          <p:cNvPr id="4" name="Title 3"/>
          <p:cNvSpPr>
            <a:spLocks noGrp="1"/>
          </p:cNvSpPr>
          <p:nvPr>
            <p:ph type="title"/>
          </p:nvPr>
        </p:nvSpPr>
        <p:spPr>
          <a:xfrm>
            <a:off x="457200" y="76200"/>
            <a:ext cx="8229600" cy="1143000"/>
          </a:xfrm>
        </p:spPr>
        <p:txBody>
          <a:bodyPr>
            <a:normAutofit/>
          </a:bodyPr>
          <a:lstStyle/>
          <a:p>
            <a:r>
              <a:rPr lang="en-US" sz="4800" b="1" u="sng" dirty="0"/>
              <a:t>Biblical Time and Eternity</a:t>
            </a:r>
          </a:p>
        </p:txBody>
      </p:sp>
      <p:sp>
        <p:nvSpPr>
          <p:cNvPr id="5" name="Left-Right Arrow 4"/>
          <p:cNvSpPr/>
          <p:nvPr/>
        </p:nvSpPr>
        <p:spPr>
          <a:xfrm>
            <a:off x="381000" y="2438400"/>
            <a:ext cx="8382000" cy="533400"/>
          </a:xfrm>
          <a:prstGeom prst="leftRightArrow">
            <a:avLst>
              <a:gd name="adj1" fmla="val 53202"/>
              <a:gd name="adj2" fmla="val 11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391400" y="3283803"/>
            <a:ext cx="1676400" cy="830997"/>
          </a:xfrm>
          <a:prstGeom prst="rect">
            <a:avLst/>
          </a:prstGeom>
          <a:noFill/>
        </p:spPr>
        <p:txBody>
          <a:bodyPr wrap="square" rtlCol="0">
            <a:spAutoFit/>
          </a:bodyPr>
          <a:lstStyle/>
          <a:p>
            <a:pPr algn="ctr"/>
            <a:r>
              <a:rPr lang="en-US" sz="2400" b="1" dirty="0"/>
              <a:t>No </a:t>
            </a:r>
          </a:p>
          <a:p>
            <a:pPr algn="ctr"/>
            <a:r>
              <a:rPr lang="en-US" sz="2400" b="1" dirty="0"/>
              <a:t>End</a:t>
            </a:r>
          </a:p>
        </p:txBody>
      </p:sp>
      <p:sp>
        <p:nvSpPr>
          <p:cNvPr id="22" name="Rectangle 21"/>
          <p:cNvSpPr/>
          <p:nvPr/>
        </p:nvSpPr>
        <p:spPr>
          <a:xfrm>
            <a:off x="76200" y="3200400"/>
            <a:ext cx="2057400" cy="914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76200" y="2195155"/>
            <a:ext cx="1676400" cy="1550313"/>
            <a:chOff x="76200" y="2195155"/>
            <a:chExt cx="1676400" cy="1550313"/>
          </a:xfrm>
        </p:grpSpPr>
        <p:sp>
          <p:nvSpPr>
            <p:cNvPr id="9" name="TextBox 8"/>
            <p:cNvSpPr txBox="1"/>
            <p:nvPr/>
          </p:nvSpPr>
          <p:spPr>
            <a:xfrm>
              <a:off x="76200" y="3283803"/>
              <a:ext cx="1676400" cy="461665"/>
            </a:xfrm>
            <a:prstGeom prst="rect">
              <a:avLst/>
            </a:prstGeom>
            <a:noFill/>
          </p:spPr>
          <p:txBody>
            <a:bodyPr wrap="square" rtlCol="0">
              <a:spAutoFit/>
            </a:bodyPr>
            <a:lstStyle/>
            <a:p>
              <a:pPr algn="ctr"/>
              <a:r>
                <a:rPr lang="en-US" sz="2400" b="1" dirty="0"/>
                <a:t>Beginning</a:t>
              </a:r>
            </a:p>
          </p:txBody>
        </p:sp>
        <p:sp>
          <p:nvSpPr>
            <p:cNvPr id="6" name="Rectangle 5"/>
            <p:cNvSpPr/>
            <p:nvPr/>
          </p:nvSpPr>
          <p:spPr>
            <a:xfrm>
              <a:off x="152400" y="2195155"/>
              <a:ext cx="990600" cy="10052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7924800" y="2392977"/>
            <a:ext cx="990600" cy="164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76200" y="1219200"/>
            <a:ext cx="8686800" cy="4057471"/>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663465" y="5276671"/>
            <a:ext cx="1822935" cy="1200329"/>
          </a:xfrm>
          <a:prstGeom prst="rect">
            <a:avLst/>
          </a:prstGeom>
          <a:noFill/>
          <a:ln>
            <a:noFill/>
          </a:ln>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7200" b="1" spc="150" dirty="0">
                <a:ln w="11430"/>
                <a:solidFill>
                  <a:schemeClr val="accent2">
                    <a:lumMod val="50000"/>
                  </a:schemeClr>
                </a:solidFill>
                <a:effectLst>
                  <a:outerShdw blurRad="25400" algn="tl" rotWithShape="0">
                    <a:srgbClr val="000000">
                      <a:alpha val="43000"/>
                    </a:srgbClr>
                  </a:outerShdw>
                </a:effectLst>
              </a:rPr>
              <a:t>God</a:t>
            </a:r>
            <a:endParaRPr lang="en-US" sz="7200" b="1" cap="none" spc="150" dirty="0">
              <a:ln w="11430"/>
              <a:solidFill>
                <a:schemeClr val="accent2">
                  <a:lumMod val="50000"/>
                </a:schemeClr>
              </a:solidFill>
              <a:effectLst>
                <a:outerShdw blurRad="25400" algn="tl" rotWithShape="0">
                  <a:srgbClr val="000000">
                    <a:alpha val="43000"/>
                  </a:srgbClr>
                </a:outerShdw>
              </a:effectLst>
            </a:endParaRPr>
          </a:p>
        </p:txBody>
      </p:sp>
      <p:sp>
        <p:nvSpPr>
          <p:cNvPr id="20" name="TextBox 19"/>
          <p:cNvSpPr txBox="1"/>
          <p:nvPr/>
        </p:nvSpPr>
        <p:spPr>
          <a:xfrm>
            <a:off x="2698532" y="1219200"/>
            <a:ext cx="3733800" cy="523220"/>
          </a:xfrm>
          <a:prstGeom prst="rect">
            <a:avLst/>
          </a:prstGeom>
          <a:noFill/>
        </p:spPr>
        <p:txBody>
          <a:bodyPr wrap="square" rtlCol="0">
            <a:spAutoFit/>
          </a:bodyPr>
          <a:lstStyle/>
          <a:p>
            <a:pPr algn="ctr"/>
            <a:r>
              <a:rPr lang="en-US" sz="2800" dirty="0">
                <a:latin typeface="Imprint MT Shadow" panose="04020605060303030202" pitchFamily="82" charset="0"/>
              </a:rPr>
              <a:t>The Universe</a:t>
            </a:r>
          </a:p>
        </p:txBody>
      </p:sp>
      <p:sp>
        <p:nvSpPr>
          <p:cNvPr id="23" name="TextBox 22"/>
          <p:cNvSpPr txBox="1"/>
          <p:nvPr/>
        </p:nvSpPr>
        <p:spPr>
          <a:xfrm>
            <a:off x="7162800" y="3276600"/>
            <a:ext cx="1676400" cy="461665"/>
          </a:xfrm>
          <a:prstGeom prst="rect">
            <a:avLst/>
          </a:prstGeom>
          <a:noFill/>
        </p:spPr>
        <p:txBody>
          <a:bodyPr wrap="square" rtlCol="0">
            <a:spAutoFit/>
          </a:bodyPr>
          <a:lstStyle/>
          <a:p>
            <a:pPr algn="ctr"/>
            <a:r>
              <a:rPr lang="en-US" sz="2400" b="1" dirty="0"/>
              <a:t>The End</a:t>
            </a:r>
          </a:p>
        </p:txBody>
      </p:sp>
      <p:cxnSp>
        <p:nvCxnSpPr>
          <p:cNvPr id="24" name="Straight Connector 23"/>
          <p:cNvCxnSpPr/>
          <p:nvPr/>
        </p:nvCxnSpPr>
        <p:spPr>
          <a:xfrm>
            <a:off x="35052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105400" y="2133600"/>
            <a:ext cx="0" cy="121920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971800" y="3588603"/>
            <a:ext cx="1066800" cy="830997"/>
          </a:xfrm>
          <a:prstGeom prst="rect">
            <a:avLst/>
          </a:prstGeom>
          <a:noFill/>
        </p:spPr>
        <p:txBody>
          <a:bodyPr wrap="square" rtlCol="0">
            <a:spAutoFit/>
          </a:bodyPr>
          <a:lstStyle/>
          <a:p>
            <a:pPr algn="ctr"/>
            <a:r>
              <a:rPr lang="en-US" sz="2400" b="1" dirty="0"/>
              <a:t>Mark</a:t>
            </a:r>
          </a:p>
          <a:p>
            <a:pPr algn="ctr"/>
            <a:r>
              <a:rPr lang="en-US" sz="2400" b="1" dirty="0"/>
              <a:t>born</a:t>
            </a:r>
          </a:p>
        </p:txBody>
      </p:sp>
      <p:sp>
        <p:nvSpPr>
          <p:cNvPr id="30" name="TextBox 29"/>
          <p:cNvSpPr txBox="1"/>
          <p:nvPr/>
        </p:nvSpPr>
        <p:spPr>
          <a:xfrm>
            <a:off x="4572000" y="3588603"/>
            <a:ext cx="1066800" cy="830997"/>
          </a:xfrm>
          <a:prstGeom prst="rect">
            <a:avLst/>
          </a:prstGeom>
          <a:noFill/>
        </p:spPr>
        <p:txBody>
          <a:bodyPr wrap="square" rtlCol="0">
            <a:spAutoFit/>
          </a:bodyPr>
          <a:lstStyle/>
          <a:p>
            <a:pPr algn="ctr"/>
            <a:r>
              <a:rPr lang="en-US" sz="2400" b="1" dirty="0"/>
              <a:t>Mark</a:t>
            </a:r>
          </a:p>
          <a:p>
            <a:pPr algn="ctr"/>
            <a:r>
              <a:rPr lang="en-US" sz="2400" b="1" dirty="0"/>
              <a:t>dies</a:t>
            </a:r>
          </a:p>
        </p:txBody>
      </p:sp>
      <p:sp>
        <p:nvSpPr>
          <p:cNvPr id="31" name="Rectangle 30"/>
          <p:cNvSpPr/>
          <p:nvPr/>
        </p:nvSpPr>
        <p:spPr>
          <a:xfrm>
            <a:off x="3489434" y="3505199"/>
            <a:ext cx="1615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870434" y="3048000"/>
            <a:ext cx="1234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4327634" y="3276600"/>
            <a:ext cx="22255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242034" y="3733800"/>
            <a:ext cx="1234966" cy="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334000" y="4015631"/>
            <a:ext cx="1676400" cy="99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3276600" y="4244230"/>
            <a:ext cx="1676400" cy="99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V="1">
            <a:off x="5105400" y="3068339"/>
            <a:ext cx="3962400" cy="15427"/>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100140" y="3546900"/>
            <a:ext cx="3967660" cy="2969"/>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4968752" y="4282967"/>
            <a:ext cx="4099048" cy="1"/>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6521668" y="3781098"/>
            <a:ext cx="2514600" cy="0"/>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6960472" y="4067502"/>
            <a:ext cx="2107328" cy="0"/>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521668" y="3323898"/>
            <a:ext cx="2514600" cy="0"/>
          </a:xfrm>
          <a:prstGeom prst="straightConnector1">
            <a:avLst/>
          </a:prstGeom>
          <a:ln w="25400">
            <a:prstDash val="sysDash"/>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647700" y="4643735"/>
            <a:ext cx="7772400" cy="461665"/>
          </a:xfrm>
          <a:prstGeom prst="rect">
            <a:avLst/>
          </a:prstGeom>
          <a:noFill/>
        </p:spPr>
        <p:txBody>
          <a:bodyPr wrap="square" rtlCol="0">
            <a:spAutoFit/>
          </a:bodyPr>
          <a:lstStyle/>
          <a:p>
            <a:r>
              <a:rPr lang="en-US" sz="2400" b="1" dirty="0"/>
              <a:t>“He has also set eternity in the hearts of men.”</a:t>
            </a:r>
            <a:r>
              <a:rPr lang="en-US" dirty="0"/>
              <a:t>  Ecclesiastes 3:11</a:t>
            </a:r>
          </a:p>
        </p:txBody>
      </p:sp>
    </p:spTree>
    <p:extLst>
      <p:ext uri="{BB962C8B-B14F-4D97-AF65-F5344CB8AC3E}">
        <p14:creationId xmlns:p14="http://schemas.microsoft.com/office/powerpoint/2010/main" val="129960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6"/>
                                        </p:tgtEl>
                                      </p:cBhvr>
                                    </p:animEffect>
                                    <p:set>
                                      <p:cBhvr>
                                        <p:cTn id="10" dur="1" fill="hold">
                                          <p:stCondLst>
                                            <p:cond delay="499"/>
                                          </p:stCondLst>
                                        </p:cTn>
                                        <p:tgtEl>
                                          <p:spTgt spid="26"/>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29"/>
                                        </p:tgtEl>
                                      </p:cBhvr>
                                    </p:animEffect>
                                    <p:set>
                                      <p:cBhvr>
                                        <p:cTn id="13" dur="1" fill="hold">
                                          <p:stCondLst>
                                            <p:cond delay="499"/>
                                          </p:stCondLst>
                                        </p:cTn>
                                        <p:tgtEl>
                                          <p:spTgt spid="2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0"/>
                                        </p:tgtEl>
                                      </p:cBhvr>
                                    </p:animEffect>
                                    <p:set>
                                      <p:cBhvr>
                                        <p:cTn id="16" dur="1" fill="hold">
                                          <p:stCondLst>
                                            <p:cond delay="499"/>
                                          </p:stCondLst>
                                        </p:cTn>
                                        <p:tgtEl>
                                          <p:spTgt spid="30"/>
                                        </p:tgtEl>
                                        <p:attrNameLst>
                                          <p:attrName>style.visibility</p:attrName>
                                        </p:attrNameLst>
                                      </p:cBhvr>
                                      <p:to>
                                        <p:strVal val="hidden"/>
                                      </p:to>
                                    </p:set>
                                  </p:childTnLst>
                                </p:cTn>
                              </p:par>
                              <p:par>
                                <p:cTn id="17" presetID="2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500"/>
                                        <p:tgtEl>
                                          <p:spTgt spid="35"/>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left)">
                                      <p:cBhvr>
                                        <p:cTn id="52" dur="500"/>
                                        <p:tgtEl>
                                          <p:spTgt spid="40"/>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left)">
                                      <p:cBhvr>
                                        <p:cTn id="56" dur="500"/>
                                        <p:tgtEl>
                                          <p:spTgt spid="44"/>
                                        </p:tgtEl>
                                      </p:cBhvr>
                                    </p:animEffect>
                                  </p:childTnLst>
                                </p:cTn>
                              </p:par>
                            </p:childTnLst>
                          </p:cTn>
                        </p:par>
                        <p:par>
                          <p:cTn id="57" fill="hold">
                            <p:stCondLst>
                              <p:cond delay="2500"/>
                            </p:stCondLst>
                            <p:childTnLst>
                              <p:par>
                                <p:cTn id="58" presetID="22" presetClass="entr" presetSubtype="8"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ipe(left)">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animBg="1"/>
      <p:bldP spid="33" grpId="0" animBg="1"/>
      <p:bldP spid="34" grpId="0" animBg="1"/>
      <p:bldP spid="35" grpId="0" animBg="1"/>
      <p:bldP spid="36" grpId="0" animBg="1"/>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normAutofit/>
          </a:bodyPr>
          <a:lstStyle/>
          <a:p>
            <a:r>
              <a:rPr lang="en-US" sz="4800" b="1" u="sng" dirty="0"/>
              <a:t>Jesus’ Resurrection Gives Hope</a:t>
            </a:r>
            <a:endParaRPr lang="en-US" sz="3600" dirty="0"/>
          </a:p>
        </p:txBody>
      </p:sp>
      <p:sp>
        <p:nvSpPr>
          <p:cNvPr id="4" name="Content Placeholder 3"/>
          <p:cNvSpPr>
            <a:spLocks noGrp="1"/>
          </p:cNvSpPr>
          <p:nvPr>
            <p:ph idx="1"/>
          </p:nvPr>
        </p:nvSpPr>
        <p:spPr>
          <a:xfrm>
            <a:off x="228600" y="1295400"/>
            <a:ext cx="8686800" cy="5257800"/>
          </a:xfrm>
        </p:spPr>
        <p:txBody>
          <a:bodyPr>
            <a:normAutofit fontScale="85000" lnSpcReduction="10000"/>
          </a:bodyPr>
          <a:lstStyle/>
          <a:p>
            <a:pPr>
              <a:spcAft>
                <a:spcPts val="600"/>
              </a:spcAft>
            </a:pPr>
            <a:r>
              <a:rPr lang="en-US" dirty="0"/>
              <a:t>“And </a:t>
            </a:r>
            <a:r>
              <a:rPr lang="en-US" u="sng" dirty="0"/>
              <a:t>if Christ has not been raised</a:t>
            </a:r>
            <a:r>
              <a:rPr lang="en-US" dirty="0"/>
              <a:t>, your faith is futile and you are still in your sins.</a:t>
            </a:r>
            <a:r>
              <a:rPr lang="en-US" b="1" baseline="30000" dirty="0"/>
              <a:t>  </a:t>
            </a:r>
            <a:r>
              <a:rPr lang="en-US" dirty="0"/>
              <a:t>Then those also who have fallen asleep in Christ have perished.”  </a:t>
            </a:r>
            <a:r>
              <a:rPr lang="en-US" sz="2600" dirty="0"/>
              <a:t>1Corinthians 15:17,18</a:t>
            </a:r>
          </a:p>
          <a:p>
            <a:pPr>
              <a:spcAft>
                <a:spcPts val="600"/>
              </a:spcAft>
            </a:pPr>
            <a:r>
              <a:rPr lang="en-US" dirty="0"/>
              <a:t>“</a:t>
            </a:r>
            <a:r>
              <a:rPr lang="en-US" u="sng" dirty="0"/>
              <a:t>But in fact</a:t>
            </a:r>
            <a:r>
              <a:rPr lang="en-US" dirty="0"/>
              <a:t> </a:t>
            </a:r>
            <a:r>
              <a:rPr lang="en-US" u="sng" dirty="0"/>
              <a:t>Christ has been raised</a:t>
            </a:r>
            <a:r>
              <a:rPr lang="en-US" dirty="0"/>
              <a:t> from the dead, the </a:t>
            </a:r>
            <a:r>
              <a:rPr lang="en-US" dirty="0" err="1"/>
              <a:t>firstfruits</a:t>
            </a:r>
            <a:r>
              <a:rPr lang="en-US" dirty="0"/>
              <a:t> of those who have fallen asleep.” </a:t>
            </a:r>
            <a:r>
              <a:rPr lang="en-US" sz="2600" dirty="0"/>
              <a:t>1Corinthians 15:20</a:t>
            </a:r>
          </a:p>
          <a:p>
            <a:pPr>
              <a:spcAft>
                <a:spcPts val="600"/>
              </a:spcAft>
            </a:pPr>
            <a:r>
              <a:rPr lang="en-US" dirty="0"/>
              <a:t>“Jesus said to her, ‘</a:t>
            </a:r>
            <a:r>
              <a:rPr lang="en-US" u="sng" dirty="0"/>
              <a:t>I am</a:t>
            </a:r>
            <a:r>
              <a:rPr lang="en-US" dirty="0"/>
              <a:t> the resurrection and the life.  Whoever believes in Me, though </a:t>
            </a:r>
            <a:r>
              <a:rPr lang="en-US" u="sng" dirty="0"/>
              <a:t>he die</a:t>
            </a:r>
            <a:r>
              <a:rPr lang="en-US" dirty="0"/>
              <a:t>, yet shall </a:t>
            </a:r>
            <a:r>
              <a:rPr lang="en-US" u="sng" dirty="0"/>
              <a:t>he live</a:t>
            </a:r>
            <a:r>
              <a:rPr lang="en-US" dirty="0"/>
              <a:t>, and everyone who lives and believes in Me shall never die. Do you believe this?’” </a:t>
            </a:r>
            <a:r>
              <a:rPr lang="en-US" sz="2600" dirty="0"/>
              <a:t>John 11:25,26</a:t>
            </a:r>
          </a:p>
          <a:p>
            <a:pPr>
              <a:spcAft>
                <a:spcPts val="600"/>
              </a:spcAft>
            </a:pPr>
            <a:r>
              <a:rPr lang="en-US" dirty="0"/>
              <a:t>“For since we believe that </a:t>
            </a:r>
            <a:r>
              <a:rPr lang="en-US" u="sng" dirty="0"/>
              <a:t>Jesus died and rose again</a:t>
            </a:r>
            <a:r>
              <a:rPr lang="en-US" dirty="0"/>
              <a:t>, even so, through Jesus, God will bring with Him those who have fallen asleep.”     </a:t>
            </a:r>
            <a:r>
              <a:rPr lang="en-US" sz="2600" dirty="0"/>
              <a:t>1Thessalonians 4:14</a:t>
            </a:r>
            <a:r>
              <a:rPr lang="en-US" sz="2600" b="1" baseline="30000" dirty="0"/>
              <a:t> </a:t>
            </a:r>
            <a:endParaRPr lang="en-US" sz="2600" dirty="0"/>
          </a:p>
        </p:txBody>
      </p:sp>
    </p:spTree>
    <p:extLst>
      <p:ext uri="{BB962C8B-B14F-4D97-AF65-F5344CB8AC3E}">
        <p14:creationId xmlns:p14="http://schemas.microsoft.com/office/powerpoint/2010/main" val="290424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4D004-88EB-9DF7-9758-2513920D22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8B2411-B316-7B8E-5A5E-5CA54BDD9B98}"/>
              </a:ext>
            </a:extLst>
          </p:cNvPr>
          <p:cNvSpPr>
            <a:spLocks noGrp="1"/>
          </p:cNvSpPr>
          <p:nvPr>
            <p:ph type="title"/>
          </p:nvPr>
        </p:nvSpPr>
        <p:spPr>
          <a:xfrm>
            <a:off x="457200" y="0"/>
            <a:ext cx="8229600" cy="1401762"/>
          </a:xfrm>
        </p:spPr>
        <p:txBody>
          <a:bodyPr>
            <a:normAutofit/>
          </a:bodyPr>
          <a:lstStyle/>
          <a:p>
            <a:r>
              <a:rPr lang="en-US" sz="4800" b="1" u="sng" dirty="0"/>
              <a:t>Spiritual Resurrection</a:t>
            </a:r>
            <a:endParaRPr lang="en-US" sz="4800" dirty="0"/>
          </a:p>
        </p:txBody>
      </p:sp>
      <p:sp>
        <p:nvSpPr>
          <p:cNvPr id="4" name="Content Placeholder 3">
            <a:extLst>
              <a:ext uri="{FF2B5EF4-FFF2-40B4-BE49-F238E27FC236}">
                <a16:creationId xmlns:a16="http://schemas.microsoft.com/office/drawing/2014/main" id="{CC8F2F79-CE69-6873-533C-856182718C64}"/>
              </a:ext>
            </a:extLst>
          </p:cNvPr>
          <p:cNvSpPr>
            <a:spLocks noGrp="1"/>
          </p:cNvSpPr>
          <p:nvPr>
            <p:ph idx="1"/>
          </p:nvPr>
        </p:nvSpPr>
        <p:spPr>
          <a:xfrm>
            <a:off x="228600" y="1295400"/>
            <a:ext cx="8686800" cy="5257800"/>
          </a:xfrm>
        </p:spPr>
        <p:txBody>
          <a:bodyPr>
            <a:normAutofit fontScale="92500" lnSpcReduction="10000"/>
          </a:bodyPr>
          <a:lstStyle/>
          <a:p>
            <a:pPr>
              <a:spcAft>
                <a:spcPts val="600"/>
              </a:spcAft>
            </a:pPr>
            <a:r>
              <a:rPr lang="en-US" sz="2800" dirty="0"/>
              <a:t>“The poor man died and was carried by the angels to Abraham's side. The rich man also died and was buried, and in Hades, being in torment, he lifted up his eyes and saw Abraham far off and Lazarus at his side.”  </a:t>
            </a:r>
            <a:r>
              <a:rPr lang="en-US" sz="2000" dirty="0"/>
              <a:t>Luke 16:22-23</a:t>
            </a:r>
          </a:p>
          <a:p>
            <a:pPr>
              <a:spcAft>
                <a:spcPts val="600"/>
              </a:spcAft>
            </a:pPr>
            <a:r>
              <a:rPr lang="en-US" sz="2800" dirty="0"/>
              <a:t>“And he said, ‘Then I beg you, father, to send him to my father's house—for I have five brothers—so that he may warn them, lest they also come into this place of torment.’  But Abraham said, ‘They have Moses and the Prophets; let them hear them.’” </a:t>
            </a:r>
            <a:r>
              <a:rPr lang="en-US" sz="2000" dirty="0"/>
              <a:t>Luke 16:27-29</a:t>
            </a:r>
          </a:p>
          <a:p>
            <a:pPr>
              <a:spcAft>
                <a:spcPts val="600"/>
              </a:spcAft>
            </a:pPr>
            <a:r>
              <a:rPr lang="en-US" sz="2800" dirty="0"/>
              <a:t>“Yes, we are of good courage, and we would rather be </a:t>
            </a:r>
            <a:r>
              <a:rPr lang="en-US" sz="2800" b="1" dirty="0"/>
              <a:t>away from the body </a:t>
            </a:r>
            <a:r>
              <a:rPr lang="en-US" sz="2800" dirty="0"/>
              <a:t>and </a:t>
            </a:r>
            <a:r>
              <a:rPr lang="en-US" sz="2800" b="1" dirty="0"/>
              <a:t>at home with the Lord</a:t>
            </a:r>
            <a:r>
              <a:rPr lang="en-US" sz="2800" dirty="0"/>
              <a:t>.” </a:t>
            </a:r>
            <a:r>
              <a:rPr lang="en-US" sz="2200" dirty="0"/>
              <a:t>2Corinthians 5:8</a:t>
            </a:r>
            <a:endParaRPr lang="en-US" sz="2000" dirty="0"/>
          </a:p>
          <a:p>
            <a:pPr>
              <a:spcAft>
                <a:spcPts val="600"/>
              </a:spcAft>
            </a:pPr>
            <a:r>
              <a:rPr lang="en-US" sz="2800" dirty="0"/>
              <a:t>After death, people immediately go to their destiny.</a:t>
            </a:r>
          </a:p>
        </p:txBody>
      </p:sp>
    </p:spTree>
    <p:extLst>
      <p:ext uri="{BB962C8B-B14F-4D97-AF65-F5344CB8AC3E}">
        <p14:creationId xmlns:p14="http://schemas.microsoft.com/office/powerpoint/2010/main" val="117569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401762"/>
          </a:xfrm>
        </p:spPr>
        <p:txBody>
          <a:bodyPr>
            <a:normAutofit/>
          </a:bodyPr>
          <a:lstStyle/>
          <a:p>
            <a:r>
              <a:rPr lang="en-US" sz="4800" b="1" u="sng" dirty="0"/>
              <a:t>Spiritual Resurrection</a:t>
            </a:r>
            <a:endParaRPr lang="en-US" sz="4800" dirty="0"/>
          </a:p>
        </p:txBody>
      </p:sp>
      <p:sp>
        <p:nvSpPr>
          <p:cNvPr id="4" name="Content Placeholder 3"/>
          <p:cNvSpPr>
            <a:spLocks noGrp="1"/>
          </p:cNvSpPr>
          <p:nvPr>
            <p:ph idx="1"/>
          </p:nvPr>
        </p:nvSpPr>
        <p:spPr>
          <a:xfrm>
            <a:off x="228600" y="1295400"/>
            <a:ext cx="8686800" cy="5257800"/>
          </a:xfrm>
        </p:spPr>
        <p:txBody>
          <a:bodyPr>
            <a:normAutofit fontScale="92500" lnSpcReduction="20000"/>
          </a:bodyPr>
          <a:lstStyle/>
          <a:p>
            <a:pPr>
              <a:spcAft>
                <a:spcPts val="600"/>
              </a:spcAft>
            </a:pPr>
            <a:r>
              <a:rPr lang="en-US" dirty="0"/>
              <a:t>“If I am to live in the flesh, that means fruitful labor for me. Yet which I shall choose I cannot tell.</a:t>
            </a:r>
            <a:r>
              <a:rPr lang="en-US" b="1" baseline="30000" dirty="0"/>
              <a:t>  </a:t>
            </a:r>
            <a:r>
              <a:rPr lang="en-US" dirty="0"/>
              <a:t>I am hard pressed between the two. My desire is to </a:t>
            </a:r>
            <a:r>
              <a:rPr lang="en-US" u="sng" dirty="0"/>
              <a:t>depart and be with Christ</a:t>
            </a:r>
            <a:r>
              <a:rPr lang="en-US" dirty="0"/>
              <a:t>, for that is far better.”  </a:t>
            </a:r>
            <a:r>
              <a:rPr lang="en-US" sz="2600" dirty="0"/>
              <a:t>Philippians 1:22,23</a:t>
            </a:r>
          </a:p>
          <a:p>
            <a:pPr>
              <a:spcAft>
                <a:spcPts val="600"/>
              </a:spcAft>
            </a:pPr>
            <a:r>
              <a:rPr lang="en-US" dirty="0"/>
              <a:t>“Where, O death, is your victory?  Where, O death, is your sting?” The sting of death is sin, and the power of sin is the law. But thanks be to God! He gives us the victory through our Lord Jesus Christ.” </a:t>
            </a:r>
            <a:r>
              <a:rPr lang="en-US" sz="2400" dirty="0"/>
              <a:t>1Corinthians 15:55-57 </a:t>
            </a:r>
          </a:p>
          <a:p>
            <a:pPr>
              <a:spcAft>
                <a:spcPts val="600"/>
              </a:spcAft>
            </a:pPr>
            <a:r>
              <a:rPr lang="en-US" dirty="0"/>
              <a:t>At the point of death, </a:t>
            </a:r>
            <a:r>
              <a:rPr lang="en-US" u="sng" dirty="0"/>
              <a:t>the spirit</a:t>
            </a:r>
            <a:r>
              <a:rPr lang="en-US" dirty="0"/>
              <a:t> of a Christian immediately goes to be with Christ. </a:t>
            </a:r>
            <a:r>
              <a:rPr lang="en-US" sz="2600" dirty="0"/>
              <a:t>(2 Corinthians 5:2-5)</a:t>
            </a:r>
            <a:endParaRPr lang="en-US" dirty="0"/>
          </a:p>
          <a:p>
            <a:pPr>
              <a:spcAft>
                <a:spcPts val="600"/>
              </a:spcAft>
            </a:pPr>
            <a:r>
              <a:rPr lang="en-US" dirty="0"/>
              <a:t>This is </a:t>
            </a:r>
            <a:r>
              <a:rPr lang="en-US" b="1" dirty="0"/>
              <a:t>Life after Death</a:t>
            </a:r>
            <a:r>
              <a:rPr lang="en-US" dirty="0"/>
              <a:t>.</a:t>
            </a:r>
            <a:endParaRPr lang="en-US" sz="2600" dirty="0"/>
          </a:p>
        </p:txBody>
      </p:sp>
    </p:spTree>
    <p:extLst>
      <p:ext uri="{BB962C8B-B14F-4D97-AF65-F5344CB8AC3E}">
        <p14:creationId xmlns:p14="http://schemas.microsoft.com/office/powerpoint/2010/main" val="145681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normAutofit/>
          </a:bodyPr>
          <a:lstStyle/>
          <a:p>
            <a:r>
              <a:rPr lang="en-US" sz="4800" b="1" u="sng" dirty="0"/>
              <a:t>Life after Life after Death</a:t>
            </a:r>
            <a:endParaRPr lang="en-US" sz="4800" dirty="0"/>
          </a:p>
        </p:txBody>
      </p:sp>
      <p:sp>
        <p:nvSpPr>
          <p:cNvPr id="4" name="Content Placeholder 3"/>
          <p:cNvSpPr>
            <a:spLocks noGrp="1"/>
          </p:cNvSpPr>
          <p:nvPr>
            <p:ph idx="1"/>
          </p:nvPr>
        </p:nvSpPr>
        <p:spPr>
          <a:xfrm>
            <a:off x="228600" y="914400"/>
            <a:ext cx="8686800" cy="5638800"/>
          </a:xfrm>
        </p:spPr>
        <p:txBody>
          <a:bodyPr>
            <a:noAutofit/>
          </a:bodyPr>
          <a:lstStyle/>
          <a:p>
            <a:pPr>
              <a:lnSpc>
                <a:spcPct val="90000"/>
              </a:lnSpc>
              <a:spcBef>
                <a:spcPts val="0"/>
              </a:spcBef>
              <a:spcAft>
                <a:spcPts val="600"/>
              </a:spcAft>
            </a:pPr>
            <a:r>
              <a:rPr lang="en-US" sz="2400" dirty="0"/>
              <a:t>Your body is important:</a:t>
            </a:r>
          </a:p>
          <a:p>
            <a:pPr>
              <a:lnSpc>
                <a:spcPct val="90000"/>
              </a:lnSpc>
              <a:spcBef>
                <a:spcPts val="0"/>
              </a:spcBef>
              <a:spcAft>
                <a:spcPts val="600"/>
              </a:spcAft>
            </a:pPr>
            <a:r>
              <a:rPr lang="en-US" sz="2400" dirty="0"/>
              <a:t>“Now may the God of peace himself sanctify you completely, and may your whole </a:t>
            </a:r>
            <a:r>
              <a:rPr lang="en-US" sz="2400" b="1" u="sng" dirty="0"/>
              <a:t>spirit</a:t>
            </a:r>
            <a:r>
              <a:rPr lang="en-US" sz="2400" b="1" dirty="0"/>
              <a:t> and </a:t>
            </a:r>
            <a:r>
              <a:rPr lang="en-US" sz="2400" b="1" u="sng" dirty="0"/>
              <a:t>soul</a:t>
            </a:r>
            <a:r>
              <a:rPr lang="en-US" sz="2400" b="1" dirty="0"/>
              <a:t> and </a:t>
            </a:r>
            <a:r>
              <a:rPr lang="en-US" sz="2400" b="1" u="sng" dirty="0"/>
              <a:t>body</a:t>
            </a:r>
            <a:r>
              <a:rPr lang="en-US" sz="2400" dirty="0"/>
              <a:t> be kept blameless at the coming of our Lord Jesus Christ.” </a:t>
            </a:r>
            <a:r>
              <a:rPr lang="en-US" sz="2000" dirty="0"/>
              <a:t>1 Thessalonians 5:23</a:t>
            </a:r>
            <a:endParaRPr lang="en-US" sz="2400" dirty="0"/>
          </a:p>
          <a:p>
            <a:pPr>
              <a:lnSpc>
                <a:spcPct val="90000"/>
              </a:lnSpc>
              <a:spcBef>
                <a:spcPts val="0"/>
              </a:spcBef>
              <a:spcAft>
                <a:spcPts val="600"/>
              </a:spcAft>
            </a:pPr>
            <a:r>
              <a:rPr lang="en-US" sz="2400" dirty="0"/>
              <a:t>“Though our </a:t>
            </a:r>
            <a:r>
              <a:rPr lang="en-US" sz="2400" u="sng" dirty="0"/>
              <a:t>outer self is wasting away</a:t>
            </a:r>
            <a:r>
              <a:rPr lang="en-US" sz="2400" dirty="0"/>
              <a:t>, our inner self is being renewed day by day. For this light momentary affliction is preparing for us an eternal weight of glory beyond all comparison. For we know that if </a:t>
            </a:r>
            <a:r>
              <a:rPr lang="en-US" sz="2400" u="sng" dirty="0"/>
              <a:t>the tent that is our earthly home</a:t>
            </a:r>
            <a:r>
              <a:rPr lang="en-US" sz="2400" dirty="0"/>
              <a:t> is destroyed, </a:t>
            </a:r>
            <a:r>
              <a:rPr lang="en-US" sz="2400" u="sng" dirty="0"/>
              <a:t>we have a building from God</a:t>
            </a:r>
            <a:r>
              <a:rPr lang="en-US" sz="2400" dirty="0"/>
              <a:t>, a house not made with hands, </a:t>
            </a:r>
            <a:r>
              <a:rPr lang="en-US" sz="2400" u="sng" dirty="0"/>
              <a:t>eternal</a:t>
            </a:r>
            <a:r>
              <a:rPr lang="en-US" sz="2400" dirty="0"/>
              <a:t> in the heavens.” </a:t>
            </a:r>
            <a:r>
              <a:rPr lang="en-US" sz="2000" dirty="0"/>
              <a:t>2 Corinthians 4:16,17; 5:1</a:t>
            </a:r>
            <a:endParaRPr lang="en-US" sz="2400" dirty="0"/>
          </a:p>
          <a:p>
            <a:pPr>
              <a:lnSpc>
                <a:spcPct val="90000"/>
              </a:lnSpc>
              <a:spcBef>
                <a:spcPts val="0"/>
              </a:spcBef>
              <a:spcAft>
                <a:spcPts val="600"/>
              </a:spcAft>
            </a:pPr>
            <a:r>
              <a:rPr lang="en-US" sz="2400" dirty="0"/>
              <a:t>“For the Lord himself will descend from heaven with a cry of command, with the voice of an archangel, and with the sound of the trumpet of God. And </a:t>
            </a:r>
            <a:r>
              <a:rPr lang="en-US" sz="2400" u="sng" dirty="0"/>
              <a:t>the dead in Christ will rise first</a:t>
            </a:r>
            <a:r>
              <a:rPr lang="en-US" sz="2400" dirty="0"/>
              <a:t>.  Then we who are alive, who are left, </a:t>
            </a:r>
            <a:r>
              <a:rPr lang="en-US" sz="2400" u="sng" dirty="0"/>
              <a:t>will be caught up together</a:t>
            </a:r>
            <a:r>
              <a:rPr lang="en-US" sz="2400" dirty="0"/>
              <a:t> with them in the clouds to meet the Lord in the air, and </a:t>
            </a:r>
            <a:r>
              <a:rPr lang="en-US" sz="2400" u="sng" dirty="0"/>
              <a:t>so we will always be with the Lord</a:t>
            </a:r>
            <a:r>
              <a:rPr lang="en-US" sz="2400" dirty="0"/>
              <a:t>. ” </a:t>
            </a:r>
            <a:r>
              <a:rPr lang="en-US" sz="2000" dirty="0"/>
              <a:t>1 Thessalonians 4:16,17</a:t>
            </a:r>
            <a:endParaRPr lang="en-US" sz="2400" dirty="0"/>
          </a:p>
        </p:txBody>
      </p:sp>
    </p:spTree>
    <p:extLst>
      <p:ext uri="{BB962C8B-B14F-4D97-AF65-F5344CB8AC3E}">
        <p14:creationId xmlns:p14="http://schemas.microsoft.com/office/powerpoint/2010/main" val="233684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normAutofit/>
          </a:bodyPr>
          <a:lstStyle/>
          <a:p>
            <a:r>
              <a:rPr lang="en-US" sz="4800" b="1" u="sng" dirty="0"/>
              <a:t>Life after Life after Death</a:t>
            </a:r>
            <a:endParaRPr lang="en-US" sz="4800" dirty="0"/>
          </a:p>
        </p:txBody>
      </p:sp>
      <p:sp>
        <p:nvSpPr>
          <p:cNvPr id="4" name="Content Placeholder 3"/>
          <p:cNvSpPr>
            <a:spLocks noGrp="1"/>
          </p:cNvSpPr>
          <p:nvPr>
            <p:ph idx="1"/>
          </p:nvPr>
        </p:nvSpPr>
        <p:spPr>
          <a:xfrm>
            <a:off x="228600" y="1143000"/>
            <a:ext cx="8763000" cy="5715000"/>
          </a:xfrm>
        </p:spPr>
        <p:txBody>
          <a:bodyPr>
            <a:normAutofit fontScale="77500" lnSpcReduction="20000"/>
          </a:bodyPr>
          <a:lstStyle/>
          <a:p>
            <a:pPr>
              <a:spcAft>
                <a:spcPts val="600"/>
              </a:spcAft>
            </a:pPr>
            <a:r>
              <a:rPr lang="en-US" dirty="0"/>
              <a:t>The Christian hope includes a body:</a:t>
            </a:r>
          </a:p>
          <a:p>
            <a:pPr>
              <a:spcAft>
                <a:spcPts val="600"/>
              </a:spcAft>
            </a:pPr>
            <a:r>
              <a:rPr lang="en-US" dirty="0"/>
              <a:t>“So will it be with the resurrection of the dead. </a:t>
            </a:r>
            <a:r>
              <a:rPr lang="en-US" u="sng" dirty="0"/>
              <a:t>The body</a:t>
            </a:r>
            <a:r>
              <a:rPr lang="en-US" dirty="0"/>
              <a:t> that is sown is perishable, it is </a:t>
            </a:r>
            <a:r>
              <a:rPr lang="en-US" u="sng" dirty="0"/>
              <a:t>raised imperishable</a:t>
            </a:r>
            <a:r>
              <a:rPr lang="en-US" dirty="0"/>
              <a:t>; it is sown in dishonor, it is raised in glory; it is sown in weakness, it is raised in power; it is sown a natural body, it is raised a spiritual body.”   </a:t>
            </a:r>
            <a:r>
              <a:rPr lang="en-US" sz="2600" dirty="0"/>
              <a:t>1 Corinthians 15:42-44</a:t>
            </a:r>
          </a:p>
          <a:p>
            <a:pPr>
              <a:spcAft>
                <a:spcPts val="600"/>
              </a:spcAft>
            </a:pPr>
            <a:r>
              <a:rPr lang="en-US" dirty="0"/>
              <a:t>For the perishable must clothe itself with the imperishable, and the mortal with immortality. When the perishable has been clothed with the imperishable, and the mortal with immortality, then the saying that is written will come true: “Death has been swallowed up in victory.” </a:t>
            </a:r>
            <a:r>
              <a:rPr lang="en-US" sz="2600" dirty="0"/>
              <a:t>1 Corinthians 15:53-54</a:t>
            </a:r>
            <a:endParaRPr lang="en-US" dirty="0"/>
          </a:p>
          <a:p>
            <a:pPr>
              <a:spcAft>
                <a:spcPts val="600"/>
              </a:spcAft>
            </a:pPr>
            <a:r>
              <a:rPr lang="en-US" dirty="0"/>
              <a:t>“But our citizenship is in heaven, and from it we await a Savior, the Lord Jesus Christ, Who will </a:t>
            </a:r>
            <a:r>
              <a:rPr lang="en-US" u="sng" dirty="0"/>
              <a:t>transform our lowly body</a:t>
            </a:r>
            <a:r>
              <a:rPr lang="en-US" dirty="0"/>
              <a:t> to be </a:t>
            </a:r>
            <a:r>
              <a:rPr lang="en-US" u="sng" dirty="0"/>
              <a:t>like His glorious body</a:t>
            </a:r>
            <a:r>
              <a:rPr lang="en-US" dirty="0"/>
              <a:t>, by the power that enables Him even to subject all things to Himself.  </a:t>
            </a:r>
            <a:r>
              <a:rPr lang="en-US" sz="2600" dirty="0"/>
              <a:t>Philippians 3:20-21</a:t>
            </a:r>
            <a:endParaRPr lang="en-US" dirty="0"/>
          </a:p>
        </p:txBody>
      </p:sp>
    </p:spTree>
    <p:extLst>
      <p:ext uri="{BB962C8B-B14F-4D97-AF65-F5344CB8AC3E}">
        <p14:creationId xmlns:p14="http://schemas.microsoft.com/office/powerpoint/2010/main" val="47172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38200"/>
          </a:xfrm>
        </p:spPr>
        <p:txBody>
          <a:bodyPr>
            <a:normAutofit/>
          </a:bodyPr>
          <a:lstStyle/>
          <a:p>
            <a:r>
              <a:rPr lang="en-US" sz="4800" b="1" u="sng" dirty="0"/>
              <a:t>Life after Life after Death</a:t>
            </a:r>
            <a:endParaRPr lang="en-US" sz="4800" dirty="0"/>
          </a:p>
        </p:txBody>
      </p:sp>
      <p:sp>
        <p:nvSpPr>
          <p:cNvPr id="4" name="Content Placeholder 3"/>
          <p:cNvSpPr>
            <a:spLocks noGrp="1"/>
          </p:cNvSpPr>
          <p:nvPr>
            <p:ph idx="1"/>
          </p:nvPr>
        </p:nvSpPr>
        <p:spPr>
          <a:xfrm>
            <a:off x="0" y="914400"/>
            <a:ext cx="8991600" cy="5410200"/>
          </a:xfrm>
        </p:spPr>
        <p:txBody>
          <a:bodyPr>
            <a:noAutofit/>
          </a:bodyPr>
          <a:lstStyle/>
          <a:p>
            <a:pPr>
              <a:lnSpc>
                <a:spcPct val="90000"/>
              </a:lnSpc>
              <a:spcBef>
                <a:spcPts val="0"/>
              </a:spcBef>
              <a:spcAft>
                <a:spcPts val="600"/>
              </a:spcAft>
            </a:pPr>
            <a:r>
              <a:rPr lang="en-US" sz="2200" b="1" dirty="0"/>
              <a:t>We need a new body to survive in the presence of God!</a:t>
            </a:r>
            <a:r>
              <a:rPr lang="en-US" sz="2200" dirty="0"/>
              <a:t> “And one called to another and said: “</a:t>
            </a:r>
            <a:r>
              <a:rPr lang="en-US" sz="2200" u="sng" dirty="0"/>
              <a:t>Holy, holy, holy </a:t>
            </a:r>
            <a:r>
              <a:rPr lang="en-US" sz="2200" dirty="0"/>
              <a:t>is the LORD of hosts; the whole earth is full of his glory!” And the foundations of the thresholds shook at the voice of him who called, and the house was filled with smoke.  And I said: “</a:t>
            </a:r>
            <a:r>
              <a:rPr lang="en-US" sz="2200" u="sng" dirty="0"/>
              <a:t>Woe is me! For I am lost</a:t>
            </a:r>
            <a:r>
              <a:rPr lang="en-US" sz="2200" dirty="0"/>
              <a:t>; for I am a man of unclean lips, and I dwell in the midst of a people of unclean lips; for my eyes have seen the King, the LORD of hosts!”  </a:t>
            </a:r>
            <a:r>
              <a:rPr lang="en-US" sz="2000" dirty="0"/>
              <a:t>Isaiah 6:3-5</a:t>
            </a:r>
          </a:p>
          <a:p>
            <a:pPr>
              <a:lnSpc>
                <a:spcPct val="90000"/>
              </a:lnSpc>
              <a:spcBef>
                <a:spcPts val="0"/>
              </a:spcBef>
              <a:spcAft>
                <a:spcPts val="600"/>
              </a:spcAft>
            </a:pPr>
            <a:r>
              <a:rPr lang="en-US" sz="2200" b="1" dirty="0"/>
              <a:t>We need a new body to enjoy heaven personally!</a:t>
            </a:r>
            <a:r>
              <a:rPr lang="en-US" sz="2200" dirty="0"/>
              <a:t>  “In my Father's house are many rooms. If it were not so, would I have told you that I go to prepare a place for you?  And if I go and prepare a place for you, </a:t>
            </a:r>
            <a:r>
              <a:rPr lang="en-US" sz="2200" u="sng" dirty="0"/>
              <a:t>I will come again</a:t>
            </a:r>
            <a:r>
              <a:rPr lang="en-US" sz="2200" dirty="0"/>
              <a:t> and will </a:t>
            </a:r>
            <a:r>
              <a:rPr lang="en-US" sz="2200" u="sng" dirty="0"/>
              <a:t>take you</a:t>
            </a:r>
            <a:r>
              <a:rPr lang="en-US" sz="2200" dirty="0"/>
              <a:t> to myself, that where I am you may be also.”       </a:t>
            </a:r>
            <a:r>
              <a:rPr lang="en-US" sz="2000" dirty="0"/>
              <a:t>John 14:1-3</a:t>
            </a:r>
          </a:p>
          <a:p>
            <a:pPr>
              <a:lnSpc>
                <a:spcPct val="90000"/>
              </a:lnSpc>
              <a:spcBef>
                <a:spcPts val="0"/>
              </a:spcBef>
              <a:spcAft>
                <a:spcPts val="600"/>
              </a:spcAft>
            </a:pPr>
            <a:r>
              <a:rPr lang="en-US" sz="2200" b="1" dirty="0"/>
              <a:t>We grieve, but not like others.</a:t>
            </a:r>
            <a:r>
              <a:rPr lang="en-US" sz="2200" dirty="0"/>
              <a:t> “Brothers and sisters, we do not want you to be uninformed about those who sleep in death, so that you </a:t>
            </a:r>
            <a:r>
              <a:rPr lang="en-US" sz="2200" u="sng" dirty="0"/>
              <a:t>do not grieve like the rest of mankind</a:t>
            </a:r>
            <a:r>
              <a:rPr lang="en-US" sz="2200" dirty="0"/>
              <a:t>, who have no hope.”  </a:t>
            </a:r>
            <a:r>
              <a:rPr lang="en-US" sz="2000" dirty="0"/>
              <a:t>1 Thessalonians 4:13</a:t>
            </a:r>
          </a:p>
          <a:p>
            <a:pPr>
              <a:lnSpc>
                <a:spcPct val="90000"/>
              </a:lnSpc>
              <a:spcBef>
                <a:spcPts val="0"/>
              </a:spcBef>
              <a:spcAft>
                <a:spcPts val="600"/>
              </a:spcAft>
            </a:pPr>
            <a:r>
              <a:rPr lang="en-US" sz="2200" b="1" dirty="0"/>
              <a:t>This is Life after Life after Death.</a:t>
            </a:r>
          </a:p>
        </p:txBody>
      </p:sp>
    </p:spTree>
    <p:extLst>
      <p:ext uri="{BB962C8B-B14F-4D97-AF65-F5344CB8AC3E}">
        <p14:creationId xmlns:p14="http://schemas.microsoft.com/office/powerpoint/2010/main" val="315187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3A6EF-2732-8616-E4BC-7E1EB0EB01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BEE043-9BD7-91C0-A04F-D2004044A4AF}"/>
              </a:ext>
            </a:extLst>
          </p:cNvPr>
          <p:cNvSpPr>
            <a:spLocks noGrp="1"/>
          </p:cNvSpPr>
          <p:nvPr>
            <p:ph type="title"/>
          </p:nvPr>
        </p:nvSpPr>
        <p:spPr>
          <a:xfrm>
            <a:off x="457200" y="0"/>
            <a:ext cx="8229600" cy="1066800"/>
          </a:xfrm>
        </p:spPr>
        <p:txBody>
          <a:bodyPr>
            <a:normAutofit/>
          </a:bodyPr>
          <a:lstStyle/>
          <a:p>
            <a:r>
              <a:rPr lang="en-US" sz="4800" b="1" u="sng" dirty="0"/>
              <a:t>What Now?</a:t>
            </a:r>
            <a:endParaRPr lang="en-US" sz="4800" dirty="0"/>
          </a:p>
        </p:txBody>
      </p:sp>
      <p:sp>
        <p:nvSpPr>
          <p:cNvPr id="4" name="Content Placeholder 3">
            <a:extLst>
              <a:ext uri="{FF2B5EF4-FFF2-40B4-BE49-F238E27FC236}">
                <a16:creationId xmlns:a16="http://schemas.microsoft.com/office/drawing/2014/main" id="{A49C2499-77CA-1902-3017-CD3C1DB927DB}"/>
              </a:ext>
            </a:extLst>
          </p:cNvPr>
          <p:cNvSpPr>
            <a:spLocks noGrp="1"/>
          </p:cNvSpPr>
          <p:nvPr>
            <p:ph idx="1"/>
          </p:nvPr>
        </p:nvSpPr>
        <p:spPr>
          <a:xfrm>
            <a:off x="228600" y="1143000"/>
            <a:ext cx="8686800" cy="5410200"/>
          </a:xfrm>
        </p:spPr>
        <p:txBody>
          <a:bodyPr>
            <a:normAutofit fontScale="92500"/>
          </a:bodyPr>
          <a:lstStyle/>
          <a:p>
            <a:pPr>
              <a:spcAft>
                <a:spcPts val="600"/>
              </a:spcAft>
            </a:pPr>
            <a:r>
              <a:rPr lang="en-US" dirty="0"/>
              <a:t>With this future in mind, how should we live today?</a:t>
            </a:r>
          </a:p>
          <a:p>
            <a:pPr>
              <a:spcAft>
                <a:spcPts val="600"/>
              </a:spcAft>
            </a:pPr>
            <a:r>
              <a:rPr lang="en-US" dirty="0"/>
              <a:t>“Therefore, beloved, since you are waiting for these, be diligent to be found by him without spot or blemish, and at peace. And count the patience of our Lord as salvation, … You therefore, beloved, knowing this beforehand, take care that you are not carried away with the error of lawless people and lose your own stability. But grow in the grace and knowledge of our Lord and Savior Jesus Christ. To Him be the glory both now and to the day of eternity. Amen.”    </a:t>
            </a:r>
            <a:r>
              <a:rPr lang="en-US" sz="2600" dirty="0"/>
              <a:t>2 Peter 3:14-18</a:t>
            </a:r>
          </a:p>
        </p:txBody>
      </p:sp>
    </p:spTree>
    <p:extLst>
      <p:ext uri="{BB962C8B-B14F-4D97-AF65-F5344CB8AC3E}">
        <p14:creationId xmlns:p14="http://schemas.microsoft.com/office/powerpoint/2010/main" val="250154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F3C8E-F99D-A97F-A127-A7E6733CC6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48678D-5C01-D218-8F34-8680300B1003}"/>
              </a:ext>
            </a:extLst>
          </p:cNvPr>
          <p:cNvSpPr>
            <a:spLocks noGrp="1"/>
          </p:cNvSpPr>
          <p:nvPr>
            <p:ph type="title"/>
          </p:nvPr>
        </p:nvSpPr>
        <p:spPr>
          <a:xfrm>
            <a:off x="457200" y="0"/>
            <a:ext cx="8229600" cy="1066800"/>
          </a:xfrm>
        </p:spPr>
        <p:txBody>
          <a:bodyPr>
            <a:normAutofit/>
          </a:bodyPr>
          <a:lstStyle/>
          <a:p>
            <a:r>
              <a:rPr lang="en-US" sz="4800" b="1" u="sng" dirty="0"/>
              <a:t>What Now?</a:t>
            </a:r>
            <a:endParaRPr lang="en-US" sz="4800" dirty="0"/>
          </a:p>
        </p:txBody>
      </p:sp>
      <p:sp>
        <p:nvSpPr>
          <p:cNvPr id="4" name="Content Placeholder 3">
            <a:extLst>
              <a:ext uri="{FF2B5EF4-FFF2-40B4-BE49-F238E27FC236}">
                <a16:creationId xmlns:a16="http://schemas.microsoft.com/office/drawing/2014/main" id="{B6123F07-5170-6531-7D7B-3D2CF8074009}"/>
              </a:ext>
            </a:extLst>
          </p:cNvPr>
          <p:cNvSpPr>
            <a:spLocks noGrp="1"/>
          </p:cNvSpPr>
          <p:nvPr>
            <p:ph idx="1"/>
          </p:nvPr>
        </p:nvSpPr>
        <p:spPr>
          <a:xfrm>
            <a:off x="228600" y="1143000"/>
            <a:ext cx="8686800" cy="5410200"/>
          </a:xfrm>
        </p:spPr>
        <p:txBody>
          <a:bodyPr>
            <a:normAutofit fontScale="92500"/>
          </a:bodyPr>
          <a:lstStyle/>
          <a:p>
            <a:pPr>
              <a:spcAft>
                <a:spcPts val="600"/>
              </a:spcAft>
            </a:pPr>
            <a:r>
              <a:rPr lang="en-US" dirty="0"/>
              <a:t>With this future in mind, how should we live today?</a:t>
            </a:r>
          </a:p>
          <a:p>
            <a:pPr>
              <a:spcAft>
                <a:spcPts val="600"/>
              </a:spcAft>
            </a:pPr>
            <a:r>
              <a:rPr lang="en-US" dirty="0"/>
              <a:t>“Therefore, beloved, since you are waiting for these, </a:t>
            </a:r>
            <a:r>
              <a:rPr lang="en-US" b="1" dirty="0"/>
              <a:t>be diligent</a:t>
            </a:r>
            <a:r>
              <a:rPr lang="en-US" dirty="0"/>
              <a:t> to be found by him </a:t>
            </a:r>
            <a:r>
              <a:rPr lang="en-US" b="1" dirty="0"/>
              <a:t>without spot</a:t>
            </a:r>
            <a:r>
              <a:rPr lang="en-US" dirty="0"/>
              <a:t> or </a:t>
            </a:r>
            <a:r>
              <a:rPr lang="en-US" b="1" dirty="0"/>
              <a:t>blemish</a:t>
            </a:r>
            <a:r>
              <a:rPr lang="en-US" dirty="0"/>
              <a:t>, and </a:t>
            </a:r>
            <a:r>
              <a:rPr lang="en-US" b="1" dirty="0"/>
              <a:t>at peace</a:t>
            </a:r>
            <a:r>
              <a:rPr lang="en-US" dirty="0"/>
              <a:t>. And count the patience of our Lord as </a:t>
            </a:r>
            <a:r>
              <a:rPr lang="en-US" b="1" dirty="0"/>
              <a:t>salvation</a:t>
            </a:r>
            <a:r>
              <a:rPr lang="en-US" dirty="0"/>
              <a:t>, … You therefore, beloved, knowing this beforehand, </a:t>
            </a:r>
            <a:r>
              <a:rPr lang="en-US" b="1" dirty="0"/>
              <a:t>take care </a:t>
            </a:r>
            <a:r>
              <a:rPr lang="en-US" dirty="0"/>
              <a:t>that you are </a:t>
            </a:r>
            <a:r>
              <a:rPr lang="en-US" b="1" dirty="0"/>
              <a:t>not carried away</a:t>
            </a:r>
            <a:r>
              <a:rPr lang="en-US" dirty="0"/>
              <a:t> with the </a:t>
            </a:r>
            <a:r>
              <a:rPr lang="en-US" b="1" dirty="0"/>
              <a:t>error</a:t>
            </a:r>
            <a:r>
              <a:rPr lang="en-US" dirty="0"/>
              <a:t> of lawless people and lose your own stability. But </a:t>
            </a:r>
            <a:r>
              <a:rPr lang="en-US" b="1" dirty="0"/>
              <a:t>grow</a:t>
            </a:r>
            <a:r>
              <a:rPr lang="en-US" dirty="0"/>
              <a:t> in the </a:t>
            </a:r>
            <a:r>
              <a:rPr lang="en-US" b="1" dirty="0"/>
              <a:t>grace and knowledge</a:t>
            </a:r>
            <a:r>
              <a:rPr lang="en-US" dirty="0"/>
              <a:t> of our Lord and Savior Jesus Christ. </a:t>
            </a:r>
            <a:r>
              <a:rPr lang="en-US" b="1" dirty="0"/>
              <a:t>To Him be the glory</a:t>
            </a:r>
            <a:r>
              <a:rPr lang="en-US" dirty="0"/>
              <a:t> both now and to the day of eternity. Amen.” </a:t>
            </a:r>
            <a:r>
              <a:rPr lang="en-US" sz="2600" dirty="0"/>
              <a:t>2 Peter 3:14-18</a:t>
            </a:r>
          </a:p>
        </p:txBody>
      </p:sp>
    </p:spTree>
    <p:extLst>
      <p:ext uri="{BB962C8B-B14F-4D97-AF65-F5344CB8AC3E}">
        <p14:creationId xmlns:p14="http://schemas.microsoft.com/office/powerpoint/2010/main" val="1744914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5334000" y="363915"/>
            <a:ext cx="3657600" cy="6124754"/>
          </a:xfrm>
          <a:prstGeom prst="rect">
            <a:avLst/>
          </a:prstGeom>
          <a:noFill/>
        </p:spPr>
        <p:txBody>
          <a:bodyPr wrap="square" rtlCol="0">
            <a:spAutoFit/>
          </a:bodyPr>
          <a:lstStyle/>
          <a:p>
            <a:r>
              <a:rPr lang="en-US" sz="3200" dirty="0">
                <a:solidFill>
                  <a:schemeClr val="bg1"/>
                </a:solidFill>
              </a:rPr>
              <a:t>“So teach us to number our days that we may get a heart of wisdom.”</a:t>
            </a:r>
            <a:r>
              <a:rPr lang="en-US" sz="2000" dirty="0">
                <a:solidFill>
                  <a:schemeClr val="bg1"/>
                </a:solidFill>
              </a:rPr>
              <a:t> Psalm 90:12</a:t>
            </a:r>
            <a:endParaRPr lang="en-US" sz="3200" dirty="0">
              <a:solidFill>
                <a:schemeClr val="bg1"/>
              </a:solidFill>
            </a:endParaRPr>
          </a:p>
          <a:p>
            <a:r>
              <a:rPr lang="en-US" sz="3200" dirty="0">
                <a:solidFill>
                  <a:schemeClr val="bg1"/>
                </a:solidFill>
              </a:rPr>
              <a:t> </a:t>
            </a:r>
          </a:p>
          <a:p>
            <a:r>
              <a:rPr lang="en-US" sz="3200" dirty="0">
                <a:solidFill>
                  <a:schemeClr val="bg1"/>
                </a:solidFill>
              </a:rPr>
              <a:t>I write these things to you who believe in the name of the Son of God so that you may know that you have eternal life.</a:t>
            </a:r>
            <a:r>
              <a:rPr lang="en-US" sz="2800" dirty="0">
                <a:solidFill>
                  <a:schemeClr val="bg1"/>
                </a:solidFill>
              </a:rPr>
              <a:t>  </a:t>
            </a:r>
            <a:r>
              <a:rPr lang="en-US" sz="2000" dirty="0">
                <a:solidFill>
                  <a:schemeClr val="bg1"/>
                </a:solidFill>
              </a:rPr>
              <a:t>1John 5:13</a:t>
            </a:r>
            <a:endParaRPr lang="en-US" sz="2400" dirty="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20517" cy="6858000"/>
          </a:xfrm>
          <a:prstGeom prst="rect">
            <a:avLst/>
          </a:prstGeom>
        </p:spPr>
      </p:pic>
    </p:spTree>
    <p:extLst>
      <p:ext uri="{BB962C8B-B14F-4D97-AF65-F5344CB8AC3E}">
        <p14:creationId xmlns:p14="http://schemas.microsoft.com/office/powerpoint/2010/main" val="12019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991</TotalTime>
  <Words>1746</Words>
  <Application>Microsoft Office PowerPoint</Application>
  <PresentationFormat>On-screen Show (4:3)</PresentationFormat>
  <Paragraphs>148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Imprint MT Shadow</vt:lpstr>
      <vt:lpstr>Office Theme</vt:lpstr>
      <vt:lpstr>Topical Studies</vt:lpstr>
      <vt:lpstr>Life After Death</vt:lpstr>
      <vt:lpstr>Important Truths from the Bible</vt:lpstr>
      <vt:lpstr>Old Days Timeline</vt:lpstr>
      <vt:lpstr>Old Days Timeline</vt:lpstr>
      <vt:lpstr>Modified Timeline</vt:lpstr>
      <vt:lpstr>Modified Timeline</vt:lpstr>
      <vt:lpstr>Biblical Time</vt:lpstr>
      <vt:lpstr>Biblical Time and Eternity</vt:lpstr>
      <vt:lpstr>Jesus’ Resurrection Gives Hope</vt:lpstr>
      <vt:lpstr>Spiritual Resurrection</vt:lpstr>
      <vt:lpstr>Spiritual Resurrection</vt:lpstr>
      <vt:lpstr>Life after Life after Death</vt:lpstr>
      <vt:lpstr>Life after Life after Death</vt:lpstr>
      <vt:lpstr>Life after Life after Death</vt:lpstr>
      <vt:lpstr>What Now?</vt:lpstr>
      <vt:lpstr>What Now?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Mark Robnett</cp:lastModifiedBy>
  <cp:revision>73</cp:revision>
  <dcterms:created xsi:type="dcterms:W3CDTF">2020-05-28T20:50:06Z</dcterms:created>
  <dcterms:modified xsi:type="dcterms:W3CDTF">2026-07-22T21:16:51Z</dcterms:modified>
</cp:coreProperties>
</file>