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72" r:id="rId3"/>
    <p:sldId id="273" r:id="rId4"/>
    <p:sldId id="274" r:id="rId5"/>
    <p:sldId id="275" r:id="rId6"/>
    <p:sldId id="276" r:id="rId7"/>
    <p:sldId id="277" r:id="rId8"/>
    <p:sldId id="280" r:id="rId9"/>
    <p:sldId id="278" r:id="rId10"/>
    <p:sldId id="27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117" autoAdjust="0"/>
  </p:normalViewPr>
  <p:slideViewPr>
    <p:cSldViewPr>
      <p:cViewPr varScale="1">
        <p:scale>
          <a:sx n="88" d="100"/>
          <a:sy n="88" d="100"/>
        </p:scale>
        <p:origin x="2274" y="78"/>
      </p:cViewPr>
      <p:guideLst>
        <p:guide orient="horz" pos="2160"/>
        <p:guide pos="2880"/>
      </p:guideLst>
    </p:cSldViewPr>
  </p:slideViewPr>
  <p:notesTextViewPr>
    <p:cViewPr>
      <p:scale>
        <a:sx n="3" d="2"/>
        <a:sy n="3" d="2"/>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671102-CDB7-4245-8F76-661E036A0BBB}" type="datetimeFigureOut">
              <a:rPr lang="en-US" smtClean="0"/>
              <a:t>8/12/2026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1B9A85-D123-4EC5-930D-04ACAABF441C}" type="slidenum">
              <a:rPr lang="en-US" smtClean="0"/>
              <a:t>‹#›</a:t>
            </a:fld>
            <a:endParaRPr lang="en-US"/>
          </a:p>
        </p:txBody>
      </p:sp>
    </p:spTree>
    <p:extLst>
      <p:ext uri="{BB962C8B-B14F-4D97-AF65-F5344CB8AC3E}">
        <p14:creationId xmlns:p14="http://schemas.microsoft.com/office/powerpoint/2010/main" val="97636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How</a:t>
            </a:r>
            <a:r>
              <a:rPr lang="en-US" sz="1200" baseline="0" dirty="0"/>
              <a:t> much is enough?</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are two ways to be rich: have much or want little.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“Better a little with righteousness than great income with injustice.” (16:8)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4</a:t>
            </a:fld>
            <a:endParaRPr lang="en-US"/>
          </a:p>
        </p:txBody>
      </p:sp>
    </p:spTree>
    <p:extLst>
      <p:ext uri="{BB962C8B-B14F-4D97-AF65-F5344CB8AC3E}">
        <p14:creationId xmlns:p14="http://schemas.microsoft.com/office/powerpoint/2010/main" val="234624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On average, lottery</a:t>
            </a:r>
            <a:r>
              <a:rPr lang="en-US" sz="1200" baseline="0" dirty="0"/>
              <a:t> players </a:t>
            </a:r>
            <a:r>
              <a:rPr lang="en-US" sz="1200" dirty="0"/>
              <a:t>lose 47 cents/dollar.</a:t>
            </a: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6</a:t>
            </a:fld>
            <a:endParaRPr lang="en-US"/>
          </a:p>
        </p:txBody>
      </p:sp>
    </p:spTree>
    <p:extLst>
      <p:ext uri="{BB962C8B-B14F-4D97-AF65-F5344CB8AC3E}">
        <p14:creationId xmlns:p14="http://schemas.microsoft.com/office/powerpoint/2010/main" val="789704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will not be impressed by your LV bag and Gucci</a:t>
            </a:r>
            <a:r>
              <a:rPr lang="en-US" baseline="0" dirty="0"/>
              <a:t> shoes.</a:t>
            </a:r>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8</a:t>
            </a:fld>
            <a:endParaRPr lang="en-US"/>
          </a:p>
        </p:txBody>
      </p:sp>
    </p:spTree>
    <p:extLst>
      <p:ext uri="{BB962C8B-B14F-4D97-AF65-F5344CB8AC3E}">
        <p14:creationId xmlns:p14="http://schemas.microsoft.com/office/powerpoint/2010/main" val="892441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9</a:t>
            </a:fld>
            <a:endParaRPr lang="en-US"/>
          </a:p>
        </p:txBody>
      </p:sp>
    </p:spTree>
    <p:extLst>
      <p:ext uri="{BB962C8B-B14F-4D97-AF65-F5344CB8AC3E}">
        <p14:creationId xmlns:p14="http://schemas.microsoft.com/office/powerpoint/2010/main" val="1177055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Stephen Davey, “The Truth</a:t>
            </a:r>
            <a:r>
              <a:rPr lang="en-US" baseline="0" dirty="0"/>
              <a:t> About Treasure”</a:t>
            </a:r>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10</a:t>
            </a:fld>
            <a:endParaRPr lang="en-US"/>
          </a:p>
        </p:txBody>
      </p:sp>
    </p:spTree>
    <p:extLst>
      <p:ext uri="{BB962C8B-B14F-4D97-AF65-F5344CB8AC3E}">
        <p14:creationId xmlns:p14="http://schemas.microsoft.com/office/powerpoint/2010/main" val="2120937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C654CC5-9340-4A76-95E9-093B8CF6DBAF}"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811489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418793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654CC5-9340-4A76-95E9-093B8CF6DBAF}"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550091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C654CC5-9340-4A76-95E9-093B8CF6DBAF}"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97708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654CC5-9340-4A76-95E9-093B8CF6DBAF}" type="datetimeFigureOut">
              <a:rPr lang="en-US" smtClean="0"/>
              <a:t>8/12/2026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680090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654CC5-9340-4A76-95E9-093B8CF6DBAF}" type="datetimeFigureOut">
              <a:rPr lang="en-US" smtClean="0"/>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15960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54CC5-9340-4A76-95E9-093B8CF6DBAF}" type="datetimeFigureOut">
              <a:rPr lang="en-US" smtClean="0"/>
              <a:t>8/12/2026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687161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54CC5-9340-4A76-95E9-093B8CF6DBAF}"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92833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54CC5-9340-4A76-95E9-093B8CF6DBAF}"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696690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064729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071728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654CC5-9340-4A76-95E9-093B8CF6DBAF}" type="datetimeFigureOut">
              <a:rPr lang="en-US" smtClean="0"/>
              <a:t>8/12/2026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D4058-81A1-4B2C-89D4-AC4CB9E27910}" type="slidenum">
              <a:rPr lang="en-US" smtClean="0"/>
              <a:t>‹#›</a:t>
            </a:fld>
            <a:endParaRPr lang="en-US"/>
          </a:p>
        </p:txBody>
      </p:sp>
    </p:spTree>
    <p:extLst>
      <p:ext uri="{BB962C8B-B14F-4D97-AF65-F5344CB8AC3E}">
        <p14:creationId xmlns:p14="http://schemas.microsoft.com/office/powerpoint/2010/main" val="878187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42949"/>
            <a:ext cx="8763000" cy="2609851"/>
          </a:xfrm>
        </p:spPr>
        <p:txBody>
          <a:bodyPr>
            <a:normAutofit/>
          </a:bodyPr>
          <a:lstStyle/>
          <a:p>
            <a:r>
              <a:rPr lang="en-US" sz="5400" b="1" u="sng" dirty="0"/>
              <a:t>Money and Possessions</a:t>
            </a:r>
            <a:endParaRPr lang="en-US" sz="5400" b="1" dirty="0"/>
          </a:p>
        </p:txBody>
      </p:sp>
      <p:sp>
        <p:nvSpPr>
          <p:cNvPr id="3" name="Subtitle 2"/>
          <p:cNvSpPr>
            <a:spLocks noGrp="1"/>
          </p:cNvSpPr>
          <p:nvPr>
            <p:ph type="subTitle" idx="1"/>
          </p:nvPr>
        </p:nvSpPr>
        <p:spPr>
          <a:xfrm>
            <a:off x="1524000" y="3962400"/>
            <a:ext cx="6172200" cy="1752600"/>
          </a:xfrm>
        </p:spPr>
        <p:txBody>
          <a:bodyPr/>
          <a:lstStyle/>
          <a:p>
            <a:r>
              <a:rPr lang="en-US" dirty="0"/>
              <a:t>“For the love of money is a root of all kinds of evils.” 1 Timothy 6:10</a:t>
            </a:r>
          </a:p>
        </p:txBody>
      </p:sp>
    </p:spTree>
    <p:extLst>
      <p:ext uri="{BB962C8B-B14F-4D97-AF65-F5344CB8AC3E}">
        <p14:creationId xmlns:p14="http://schemas.microsoft.com/office/powerpoint/2010/main" val="4196529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6683765" cy="627853"/>
          </a:xfrm>
        </p:spPr>
        <p:txBody>
          <a:bodyPr>
            <a:normAutofit fontScale="90000"/>
          </a:bodyPr>
          <a:lstStyle/>
          <a:p>
            <a:r>
              <a:rPr lang="en-US" b="1" u="sng" dirty="0"/>
              <a:t>What is “wealth”?</a:t>
            </a:r>
          </a:p>
        </p:txBody>
      </p:sp>
      <p:sp>
        <p:nvSpPr>
          <p:cNvPr id="3" name="Content Placeholder 2"/>
          <p:cNvSpPr>
            <a:spLocks noGrp="1"/>
          </p:cNvSpPr>
          <p:nvPr>
            <p:ph idx="1"/>
          </p:nvPr>
        </p:nvSpPr>
        <p:spPr>
          <a:xfrm>
            <a:off x="0" y="1066800"/>
            <a:ext cx="9067800" cy="5638800"/>
          </a:xfrm>
        </p:spPr>
        <p:txBody>
          <a:bodyPr>
            <a:noAutofit/>
          </a:bodyPr>
          <a:lstStyle/>
          <a:p>
            <a:pPr>
              <a:spcBef>
                <a:spcPts val="450"/>
              </a:spcBef>
              <a:spcAft>
                <a:spcPts val="450"/>
              </a:spcAft>
            </a:pPr>
            <a:r>
              <a:rPr lang="en-US" sz="2800" u="sng" dirty="0"/>
              <a:t>Physical, Lifeless Things</a:t>
            </a:r>
            <a:r>
              <a:rPr lang="en-US" sz="2800" dirty="0"/>
              <a:t>: money, food, clothing, house, etc.</a:t>
            </a:r>
          </a:p>
          <a:p>
            <a:pPr>
              <a:spcBef>
                <a:spcPts val="450"/>
              </a:spcBef>
              <a:spcAft>
                <a:spcPts val="450"/>
              </a:spcAft>
            </a:pPr>
            <a:r>
              <a:rPr lang="en-US" sz="2800" b="1" u="sng" dirty="0">
                <a:solidFill>
                  <a:srgbClr val="00B050"/>
                </a:solidFill>
              </a:rPr>
              <a:t>Wealth can be a blessing</a:t>
            </a:r>
            <a:r>
              <a:rPr lang="en-US" sz="2800" dirty="0"/>
              <a:t>: “As for the rich in this present age, charge them not to be haughty, nor to set their hopes on the uncertainty of riches, but on God, who richly provides us with everything to enjoy. They are to do good, to be rich in good works, to be generous and ready to share,” 1Timothy 6:17</a:t>
            </a:r>
          </a:p>
          <a:p>
            <a:pPr>
              <a:spcBef>
                <a:spcPts val="450"/>
              </a:spcBef>
              <a:spcAft>
                <a:spcPts val="450"/>
              </a:spcAft>
            </a:pPr>
            <a:r>
              <a:rPr lang="en-US" sz="2800" b="1" u="sng" dirty="0">
                <a:solidFill>
                  <a:srgbClr val="FF0000"/>
                </a:solidFill>
              </a:rPr>
              <a:t>Wealth can control your heart</a:t>
            </a:r>
            <a:r>
              <a:rPr lang="en-US" sz="2800" dirty="0"/>
              <a:t>: “No one can serve two masters, since either he will hate one and love the other, or he will be devoted to one and despise the other. You cannot serve both God and money.”  Matthew 6:24</a:t>
            </a:r>
          </a:p>
        </p:txBody>
      </p:sp>
    </p:spTree>
    <p:extLst>
      <p:ext uri="{BB962C8B-B14F-4D97-AF65-F5344CB8AC3E}">
        <p14:creationId xmlns:p14="http://schemas.microsoft.com/office/powerpoint/2010/main" val="3524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9716"/>
            <a:ext cx="8381999" cy="627853"/>
          </a:xfrm>
        </p:spPr>
        <p:txBody>
          <a:bodyPr>
            <a:noAutofit/>
          </a:bodyPr>
          <a:lstStyle/>
          <a:p>
            <a:r>
              <a:rPr lang="en-US" b="1" u="sng" dirty="0"/>
              <a:t>Be Open-Handed</a:t>
            </a:r>
            <a:br>
              <a:rPr lang="en-US" b="1" u="sng" dirty="0"/>
            </a:br>
            <a:r>
              <a:rPr lang="en-US" sz="2800" dirty="0"/>
              <a:t>(hold all things loosely)</a:t>
            </a:r>
            <a:endParaRPr lang="en-US" dirty="0"/>
          </a:p>
        </p:txBody>
      </p:sp>
      <p:sp>
        <p:nvSpPr>
          <p:cNvPr id="3" name="Content Placeholder 2"/>
          <p:cNvSpPr>
            <a:spLocks noGrp="1"/>
          </p:cNvSpPr>
          <p:nvPr>
            <p:ph idx="1"/>
          </p:nvPr>
        </p:nvSpPr>
        <p:spPr>
          <a:xfrm>
            <a:off x="0" y="1524000"/>
            <a:ext cx="9067800" cy="4934747"/>
          </a:xfrm>
        </p:spPr>
        <p:txBody>
          <a:bodyPr>
            <a:noAutofit/>
          </a:bodyPr>
          <a:lstStyle/>
          <a:p>
            <a:pPr marL="0" indent="0">
              <a:spcBef>
                <a:spcPts val="450"/>
              </a:spcBef>
              <a:spcAft>
                <a:spcPts val="450"/>
              </a:spcAft>
              <a:buNone/>
            </a:pPr>
            <a:r>
              <a:rPr lang="en-US" sz="2600" dirty="0"/>
              <a:t>“Anyone trusting in his riches will fall, but the righteous will flourish like green leaves.” (11:28)</a:t>
            </a:r>
            <a:r>
              <a:rPr lang="en-US" sz="2600" baseline="30000" dirty="0"/>
              <a:t>*</a:t>
            </a:r>
          </a:p>
          <a:p>
            <a:pPr marL="0" indent="0">
              <a:spcBef>
                <a:spcPts val="450"/>
              </a:spcBef>
              <a:spcAft>
                <a:spcPts val="450"/>
              </a:spcAft>
              <a:buNone/>
            </a:pPr>
            <a:r>
              <a:rPr lang="en-US" sz="2600" dirty="0"/>
              <a:t>“Don’t wear yourself out to get rich; because you know better, stop!  As soon as your eyes fly to it, it disappears, for it makes wings for itself and flies like an eagle to the sky.”(23:4,5)</a:t>
            </a:r>
          </a:p>
          <a:p>
            <a:pPr marL="0" indent="0">
              <a:spcBef>
                <a:spcPts val="450"/>
              </a:spcBef>
              <a:spcAft>
                <a:spcPts val="450"/>
              </a:spcAft>
              <a:buNone/>
            </a:pPr>
            <a:r>
              <a:rPr lang="en-US" sz="2600" dirty="0"/>
              <a:t>“But God said to him, ‘Fool! This night your soul is required of you, and the things you have prepared, whose will they be?’ So is the one who lays up treasure for himself and is not rich toward God.” Luke 12:20-21</a:t>
            </a:r>
          </a:p>
          <a:p>
            <a:pPr>
              <a:spcBef>
                <a:spcPts val="450"/>
              </a:spcBef>
              <a:spcAft>
                <a:spcPts val="450"/>
              </a:spcAft>
              <a:buFont typeface="Wingdings" panose="05000000000000000000" pitchFamily="2" charset="2"/>
              <a:buChar char="ü"/>
            </a:pPr>
            <a:r>
              <a:rPr lang="en-US" sz="2400" dirty="0"/>
              <a:t>Things that we think </a:t>
            </a:r>
            <a:r>
              <a:rPr lang="en-US" sz="2400" u="sng" dirty="0"/>
              <a:t>we own</a:t>
            </a:r>
            <a:r>
              <a:rPr lang="en-US" sz="2400" dirty="0"/>
              <a:t> can sometimes </a:t>
            </a:r>
            <a:r>
              <a:rPr lang="en-US" sz="2400" u="sng" dirty="0"/>
              <a:t>own us</a:t>
            </a:r>
            <a:r>
              <a:rPr lang="en-US" sz="2400" dirty="0"/>
              <a:t>.</a:t>
            </a:r>
          </a:p>
          <a:p>
            <a:pPr marL="0" indent="0">
              <a:spcBef>
                <a:spcPts val="450"/>
              </a:spcBef>
              <a:spcAft>
                <a:spcPts val="450"/>
              </a:spcAft>
              <a:buNone/>
            </a:pPr>
            <a:endParaRPr lang="en-US" sz="2600" dirty="0"/>
          </a:p>
          <a:p>
            <a:pPr marL="0" indent="0">
              <a:spcBef>
                <a:spcPts val="450"/>
              </a:spcBef>
              <a:spcAft>
                <a:spcPts val="450"/>
              </a:spcAft>
              <a:buNone/>
            </a:pPr>
            <a:endParaRPr lang="en-US" sz="2600" dirty="0"/>
          </a:p>
        </p:txBody>
      </p:sp>
      <p:sp>
        <p:nvSpPr>
          <p:cNvPr id="4" name="TextBox 3"/>
          <p:cNvSpPr txBox="1"/>
          <p:nvPr/>
        </p:nvSpPr>
        <p:spPr>
          <a:xfrm>
            <a:off x="4038600" y="6627168"/>
            <a:ext cx="5674659" cy="230832"/>
          </a:xfrm>
          <a:prstGeom prst="rect">
            <a:avLst/>
          </a:prstGeom>
          <a:noFill/>
        </p:spPr>
        <p:txBody>
          <a:bodyPr wrap="square" rtlCol="0">
            <a:spAutoFit/>
          </a:bodyPr>
          <a:lstStyle/>
          <a:p>
            <a:r>
              <a:rPr lang="en-US" sz="900" dirty="0"/>
              <a:t>* Unless otherwise indicated, all quotations are from the Book of Proverbs, Christian Standard Bible</a:t>
            </a:r>
          </a:p>
        </p:txBody>
      </p:sp>
    </p:spTree>
    <p:extLst>
      <p:ext uri="{BB962C8B-B14F-4D97-AF65-F5344CB8AC3E}">
        <p14:creationId xmlns:p14="http://schemas.microsoft.com/office/powerpoint/2010/main" val="197332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859" y="157688"/>
            <a:ext cx="7530281" cy="627853"/>
          </a:xfrm>
        </p:spPr>
        <p:txBody>
          <a:bodyPr>
            <a:noAutofit/>
          </a:bodyPr>
          <a:lstStyle/>
          <a:p>
            <a:r>
              <a:rPr lang="en-US" sz="4800" b="1" u="sng" dirty="0"/>
              <a:t>Be Content</a:t>
            </a:r>
            <a:r>
              <a:rPr lang="en-US" sz="4800" dirty="0"/>
              <a:t> </a:t>
            </a:r>
            <a:br>
              <a:rPr lang="en-US" sz="4800" dirty="0"/>
            </a:br>
            <a:r>
              <a:rPr lang="en-US" sz="2400" dirty="0"/>
              <a:t>(satisfied, at peace)</a:t>
            </a:r>
          </a:p>
        </p:txBody>
      </p:sp>
      <p:sp>
        <p:nvSpPr>
          <p:cNvPr id="3" name="Content Placeholder 2"/>
          <p:cNvSpPr>
            <a:spLocks noGrp="1"/>
          </p:cNvSpPr>
          <p:nvPr>
            <p:ph idx="1"/>
          </p:nvPr>
        </p:nvSpPr>
        <p:spPr>
          <a:xfrm>
            <a:off x="0" y="1066800"/>
            <a:ext cx="9144000" cy="5796798"/>
          </a:xfrm>
        </p:spPr>
        <p:txBody>
          <a:bodyPr>
            <a:noAutofit/>
          </a:bodyPr>
          <a:lstStyle/>
          <a:p>
            <a:pPr marL="0" indent="0">
              <a:spcBef>
                <a:spcPts val="450"/>
              </a:spcBef>
              <a:spcAft>
                <a:spcPts val="1350"/>
              </a:spcAft>
              <a:buNone/>
            </a:pPr>
            <a:r>
              <a:rPr lang="en-US" sz="2200" dirty="0"/>
              <a:t>“I have learned to be content in whatever circumstances I find myself. I know how to make do with little, and I know how to make do with a lot.” -- Philippians 4:11-12</a:t>
            </a:r>
          </a:p>
          <a:p>
            <a:pPr marL="0" indent="0">
              <a:spcBef>
                <a:spcPts val="450"/>
              </a:spcBef>
              <a:spcAft>
                <a:spcPts val="1350"/>
              </a:spcAft>
              <a:buNone/>
            </a:pPr>
            <a:r>
              <a:rPr lang="en-US" sz="2200" dirty="0"/>
              <a:t>“Better a little with the fear of the Lord than great treasure with turmoil. Better a meal of vegetables where there is love than a fattened ox with hatred.” (15:16-17)</a:t>
            </a:r>
          </a:p>
          <a:p>
            <a:pPr marL="0" indent="0">
              <a:spcBef>
                <a:spcPts val="450"/>
              </a:spcBef>
              <a:spcAft>
                <a:spcPts val="1350"/>
              </a:spcAft>
              <a:buNone/>
            </a:pPr>
            <a:r>
              <a:rPr lang="en-US" sz="2200" dirty="0"/>
              <a:t>“Give me neither poverty nor wealth; feed me with the food I need. Otherwise, I might have too much and deny you, saying, “Who is the Lord?” or I might have nothing and steal, bring shame on the name of my God. (30:8,9)</a:t>
            </a:r>
          </a:p>
          <a:p>
            <a:pPr marL="0" indent="0">
              <a:spcBef>
                <a:spcPts val="450"/>
              </a:spcBef>
              <a:spcAft>
                <a:spcPts val="1350"/>
              </a:spcAft>
              <a:buNone/>
            </a:pPr>
            <a:r>
              <a:rPr lang="en-US" sz="2200" dirty="0"/>
              <a:t>“Those who want to get rich fall into temptation and a trap and into many foolish and harmful desires that plunge people into ruin and destruction.”  1 Timothy 6:9</a:t>
            </a:r>
          </a:p>
          <a:p>
            <a:pPr>
              <a:spcBef>
                <a:spcPts val="450"/>
              </a:spcBef>
              <a:spcAft>
                <a:spcPts val="1350"/>
              </a:spcAft>
              <a:buFont typeface="Wingdings" panose="05000000000000000000" pitchFamily="2" charset="2"/>
              <a:buChar char="ü"/>
            </a:pPr>
            <a:r>
              <a:rPr lang="en-US" sz="2400" dirty="0"/>
              <a:t>Instead of being our </a:t>
            </a:r>
            <a:r>
              <a:rPr lang="en-US" sz="2400" u="sng" dirty="0"/>
              <a:t>servant</a:t>
            </a:r>
            <a:r>
              <a:rPr lang="en-US" sz="2400" dirty="0"/>
              <a:t>, wealth can become our </a:t>
            </a:r>
            <a:r>
              <a:rPr lang="en-US" sz="2400" u="sng" dirty="0"/>
              <a:t>master</a:t>
            </a:r>
            <a:r>
              <a:rPr lang="en-US" sz="2400" dirty="0"/>
              <a:t>.</a:t>
            </a:r>
          </a:p>
        </p:txBody>
      </p:sp>
      <p:sp>
        <p:nvSpPr>
          <p:cNvPr id="4" name="TextBox 3"/>
          <p:cNvSpPr txBox="1"/>
          <p:nvPr/>
        </p:nvSpPr>
        <p:spPr>
          <a:xfrm>
            <a:off x="4343400" y="6477000"/>
            <a:ext cx="5051536" cy="234198"/>
          </a:xfrm>
          <a:prstGeom prst="rect">
            <a:avLst/>
          </a:prstGeom>
          <a:noFill/>
        </p:spPr>
        <p:txBody>
          <a:bodyPr wrap="square" rtlCol="0">
            <a:spAutoFit/>
          </a:bodyPr>
          <a:lstStyle/>
          <a:p>
            <a:r>
              <a:rPr lang="en-US" sz="900" dirty="0"/>
              <a:t>* Unless otherwise indicated, all quotations are from the Book of Proverbs, Christian Standard Bible</a:t>
            </a:r>
          </a:p>
        </p:txBody>
      </p:sp>
    </p:spTree>
    <p:extLst>
      <p:ext uri="{BB962C8B-B14F-4D97-AF65-F5344CB8AC3E}">
        <p14:creationId xmlns:p14="http://schemas.microsoft.com/office/powerpoint/2010/main" val="242695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9398"/>
            <a:ext cx="6683765" cy="627853"/>
          </a:xfrm>
        </p:spPr>
        <p:txBody>
          <a:bodyPr>
            <a:noAutofit/>
          </a:bodyPr>
          <a:lstStyle/>
          <a:p>
            <a:r>
              <a:rPr lang="en-US" sz="4800" b="1" u="sng" dirty="0"/>
              <a:t>Be Honest</a:t>
            </a:r>
          </a:p>
        </p:txBody>
      </p:sp>
      <p:sp>
        <p:nvSpPr>
          <p:cNvPr id="3" name="Content Placeholder 2"/>
          <p:cNvSpPr>
            <a:spLocks noGrp="1"/>
          </p:cNvSpPr>
          <p:nvPr>
            <p:ph idx="1"/>
          </p:nvPr>
        </p:nvSpPr>
        <p:spPr>
          <a:xfrm>
            <a:off x="152400" y="1054256"/>
            <a:ext cx="8839200" cy="5334000"/>
          </a:xfrm>
        </p:spPr>
        <p:txBody>
          <a:bodyPr>
            <a:normAutofit/>
          </a:bodyPr>
          <a:lstStyle/>
          <a:p>
            <a:pPr marL="0" indent="0">
              <a:spcBef>
                <a:spcPts val="450"/>
              </a:spcBef>
              <a:spcAft>
                <a:spcPts val="1350"/>
              </a:spcAft>
              <a:buNone/>
            </a:pPr>
            <a:r>
              <a:rPr lang="en-US" sz="2800" dirty="0"/>
              <a:t>“Dishonest scales are detestable to the Lord, but an accurate weight is his delight.” (11:1)</a:t>
            </a:r>
          </a:p>
          <a:p>
            <a:pPr marL="0" indent="0">
              <a:spcBef>
                <a:spcPts val="450"/>
              </a:spcBef>
              <a:spcAft>
                <a:spcPts val="1350"/>
              </a:spcAft>
              <a:buNone/>
            </a:pPr>
            <a:r>
              <a:rPr lang="en-US" sz="2800" dirty="0"/>
              <a:t>“Wealth obtained by fraud will dwindle, but whoever earns it through labor will multiply it.” (13:11)</a:t>
            </a:r>
          </a:p>
          <a:p>
            <a:pPr marL="0" indent="0">
              <a:spcBef>
                <a:spcPts val="450"/>
              </a:spcBef>
              <a:spcAft>
                <a:spcPts val="1350"/>
              </a:spcAft>
              <a:buNone/>
            </a:pPr>
            <a:r>
              <a:rPr lang="en-US" sz="2800" dirty="0"/>
              <a:t>“The one who profits dishonestly troubles his household, but the one who hates bribes will live.” (15:27)</a:t>
            </a:r>
          </a:p>
          <a:p>
            <a:pPr marL="0" indent="0">
              <a:spcBef>
                <a:spcPts val="450"/>
              </a:spcBef>
              <a:spcAft>
                <a:spcPts val="1350"/>
              </a:spcAft>
              <a:buNone/>
            </a:pPr>
            <a:r>
              <a:rPr lang="en-US" sz="2800" dirty="0"/>
              <a:t>“You are of your father the devil, … He was a murderer from the beginning and does not stand in the truth, because there is no truth in him.”  -- John 8:44</a:t>
            </a:r>
          </a:p>
          <a:p>
            <a:pPr>
              <a:spcBef>
                <a:spcPts val="450"/>
              </a:spcBef>
              <a:spcAft>
                <a:spcPts val="1350"/>
              </a:spcAft>
              <a:buFont typeface="Wingdings" panose="05000000000000000000" pitchFamily="2" charset="2"/>
              <a:buChar char="ü"/>
            </a:pPr>
            <a:r>
              <a:rPr lang="en-US" sz="2800" dirty="0"/>
              <a:t>The Almighty God cares about your financial details.</a:t>
            </a:r>
          </a:p>
        </p:txBody>
      </p:sp>
      <p:sp>
        <p:nvSpPr>
          <p:cNvPr id="4" name="TextBox 3"/>
          <p:cNvSpPr txBox="1"/>
          <p:nvPr/>
        </p:nvSpPr>
        <p:spPr>
          <a:xfrm>
            <a:off x="4306158" y="6553200"/>
            <a:ext cx="4912655" cy="234198"/>
          </a:xfrm>
          <a:prstGeom prst="rect">
            <a:avLst/>
          </a:prstGeom>
          <a:noFill/>
        </p:spPr>
        <p:txBody>
          <a:bodyPr wrap="square" rtlCol="0">
            <a:spAutoFit/>
          </a:bodyPr>
          <a:lstStyle/>
          <a:p>
            <a:r>
              <a:rPr lang="en-US" sz="900" dirty="0"/>
              <a:t>* Unless otherwise indicated, all quotations are from the Book of Proverbs, Christian Standard Bible</a:t>
            </a:r>
          </a:p>
        </p:txBody>
      </p:sp>
      <p:pic>
        <p:nvPicPr>
          <p:cNvPr id="1026" name="Picture 2" descr="https://upload.wikimedia.org/wikipedia/commons/thumb/c/cd/Balance_scales_in_China_02.jpg/220px-Balance_scales_in_China_02.jpg"/>
          <p:cNvPicPr>
            <a:picLocks noChangeAspect="1" noChangeArrowheads="1"/>
          </p:cNvPicPr>
          <p:nvPr/>
        </p:nvPicPr>
        <p:blipFill rotWithShape="1">
          <a:blip r:embed="rId2">
            <a:extLst>
              <a:ext uri="{28A0092B-C50C-407E-A947-70E740481C1C}">
                <a14:useLocalDpi xmlns:a14="http://schemas.microsoft.com/office/drawing/2010/main" val="0"/>
              </a:ext>
            </a:extLst>
          </a:blip>
          <a:srcRect l="5505" t="19370" r="31465" b="14906"/>
          <a:stretch/>
        </p:blipFill>
        <p:spPr bwMode="auto">
          <a:xfrm>
            <a:off x="7816582" y="14158"/>
            <a:ext cx="1346003" cy="1052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6683765" cy="627853"/>
          </a:xfrm>
        </p:spPr>
        <p:txBody>
          <a:bodyPr>
            <a:noAutofit/>
          </a:bodyPr>
          <a:lstStyle/>
          <a:p>
            <a:r>
              <a:rPr lang="en-US" sz="4800" b="1" u="sng" dirty="0"/>
              <a:t>Be Diligent</a:t>
            </a:r>
            <a:r>
              <a:rPr lang="en-US" sz="2400" dirty="0"/>
              <a:t> </a:t>
            </a:r>
            <a:br>
              <a:rPr lang="en-US" sz="2400" dirty="0"/>
            </a:br>
            <a:r>
              <a:rPr lang="en-US" sz="2400" dirty="0"/>
              <a:t>(to work hard and carefully)</a:t>
            </a:r>
            <a:endParaRPr lang="en-US" sz="4800" dirty="0"/>
          </a:p>
        </p:txBody>
      </p:sp>
      <p:sp>
        <p:nvSpPr>
          <p:cNvPr id="3" name="Content Placeholder 2"/>
          <p:cNvSpPr>
            <a:spLocks noGrp="1"/>
          </p:cNvSpPr>
          <p:nvPr>
            <p:ph idx="1"/>
          </p:nvPr>
        </p:nvSpPr>
        <p:spPr>
          <a:xfrm>
            <a:off x="76200" y="1143000"/>
            <a:ext cx="8839200" cy="4876800"/>
          </a:xfrm>
        </p:spPr>
        <p:txBody>
          <a:bodyPr>
            <a:normAutofit fontScale="92500" lnSpcReduction="10000"/>
          </a:bodyPr>
          <a:lstStyle/>
          <a:p>
            <a:pPr marL="0" indent="0">
              <a:spcBef>
                <a:spcPts val="450"/>
              </a:spcBef>
              <a:spcAft>
                <a:spcPts val="900"/>
              </a:spcAft>
              <a:buNone/>
            </a:pPr>
            <a:r>
              <a:rPr lang="en-US" sz="2800" dirty="0"/>
              <a:t>“Lazy hands make one poor, but diligent hands bring riches.” (10:4)</a:t>
            </a:r>
          </a:p>
          <a:p>
            <a:pPr marL="0" indent="0">
              <a:spcBef>
                <a:spcPts val="450"/>
              </a:spcBef>
              <a:spcAft>
                <a:spcPts val="900"/>
              </a:spcAft>
              <a:buNone/>
            </a:pPr>
            <a:r>
              <a:rPr lang="en-US" sz="2800" dirty="0"/>
              <a:t>“Whoever works his land will have plenty of bread, but he who follows worthless pursuits will have plenty of poverty.” (28:19 – ESV)</a:t>
            </a:r>
          </a:p>
          <a:p>
            <a:pPr marL="0" indent="0">
              <a:spcBef>
                <a:spcPts val="450"/>
              </a:spcBef>
              <a:spcAft>
                <a:spcPts val="900"/>
              </a:spcAft>
              <a:buNone/>
            </a:pPr>
            <a:r>
              <a:rPr lang="en-US" sz="2800" dirty="0"/>
              <a:t>“But if anyone does not provide for his own family, especially for his own household, he has denied the faith and is worse than an unbeliever.”  1 Timothy 5:8</a:t>
            </a:r>
          </a:p>
          <a:p>
            <a:pPr marL="0" indent="0">
              <a:spcBef>
                <a:spcPts val="450"/>
              </a:spcBef>
              <a:spcAft>
                <a:spcPts val="900"/>
              </a:spcAft>
              <a:buNone/>
            </a:pPr>
            <a:r>
              <a:rPr lang="en-US" sz="2800" dirty="0"/>
              <a:t>Studies show that 50% of lottery tickets are bought by the poorest 33% of people. </a:t>
            </a:r>
          </a:p>
          <a:p>
            <a:pPr>
              <a:spcBef>
                <a:spcPts val="450"/>
              </a:spcBef>
              <a:spcAft>
                <a:spcPts val="900"/>
              </a:spcAft>
              <a:buFont typeface="Wingdings" panose="05000000000000000000" pitchFamily="2" charset="2"/>
              <a:buChar char="ü"/>
            </a:pPr>
            <a:r>
              <a:rPr lang="en-US" sz="2800" dirty="0"/>
              <a:t>Avoid easy, get-rich-quick schemes.</a:t>
            </a:r>
          </a:p>
        </p:txBody>
      </p:sp>
      <p:sp>
        <p:nvSpPr>
          <p:cNvPr id="4" name="TextBox 3"/>
          <p:cNvSpPr txBox="1"/>
          <p:nvPr/>
        </p:nvSpPr>
        <p:spPr>
          <a:xfrm>
            <a:off x="4191000" y="6627168"/>
            <a:ext cx="4876800" cy="230832"/>
          </a:xfrm>
          <a:prstGeom prst="rect">
            <a:avLst/>
          </a:prstGeom>
          <a:noFill/>
        </p:spPr>
        <p:txBody>
          <a:bodyPr wrap="square" rtlCol="0">
            <a:spAutoFit/>
          </a:bodyPr>
          <a:lstStyle/>
          <a:p>
            <a:r>
              <a:rPr lang="en-US" sz="900" dirty="0"/>
              <a:t>* Unless otherwise indicated, all quotations are from the Book of Proverbs, Christian Standard Bible</a:t>
            </a:r>
          </a:p>
        </p:txBody>
      </p:sp>
    </p:spTree>
    <p:extLst>
      <p:ext uri="{BB962C8B-B14F-4D97-AF65-F5344CB8AC3E}">
        <p14:creationId xmlns:p14="http://schemas.microsoft.com/office/powerpoint/2010/main" val="74386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6683765" cy="627853"/>
          </a:xfrm>
        </p:spPr>
        <p:txBody>
          <a:bodyPr>
            <a:noAutofit/>
          </a:bodyPr>
          <a:lstStyle/>
          <a:p>
            <a:r>
              <a:rPr lang="en-US" b="1" u="sng" dirty="0"/>
              <a:t>Be Generous and Giving</a:t>
            </a:r>
          </a:p>
        </p:txBody>
      </p:sp>
      <p:sp>
        <p:nvSpPr>
          <p:cNvPr id="3" name="Content Placeholder 2"/>
          <p:cNvSpPr>
            <a:spLocks noGrp="1"/>
          </p:cNvSpPr>
          <p:nvPr>
            <p:ph idx="1"/>
          </p:nvPr>
        </p:nvSpPr>
        <p:spPr>
          <a:xfrm>
            <a:off x="228600" y="1143000"/>
            <a:ext cx="8686800" cy="5105400"/>
          </a:xfrm>
        </p:spPr>
        <p:txBody>
          <a:bodyPr>
            <a:normAutofit lnSpcReduction="10000"/>
          </a:bodyPr>
          <a:lstStyle/>
          <a:p>
            <a:pPr marL="0" indent="0">
              <a:spcBef>
                <a:spcPts val="450"/>
              </a:spcBef>
              <a:spcAft>
                <a:spcPts val="450"/>
              </a:spcAft>
              <a:buNone/>
            </a:pPr>
            <a:r>
              <a:rPr lang="en-US" sz="2600" dirty="0"/>
              <a:t>“One person gives freely yet gains more; another withholds what is right, only to become poor.” (11:24)</a:t>
            </a:r>
          </a:p>
          <a:p>
            <a:pPr marL="0" indent="0">
              <a:spcBef>
                <a:spcPts val="450"/>
              </a:spcBef>
              <a:spcAft>
                <a:spcPts val="450"/>
              </a:spcAft>
              <a:buNone/>
            </a:pPr>
            <a:r>
              <a:rPr lang="en-US" sz="2600" dirty="0"/>
              <a:t>“A generous person will be enriched, and the one who gives a drink of water will receive water.” (11:25)</a:t>
            </a:r>
          </a:p>
          <a:p>
            <a:pPr marL="0" indent="0">
              <a:spcBef>
                <a:spcPts val="450"/>
              </a:spcBef>
              <a:spcAft>
                <a:spcPts val="450"/>
              </a:spcAft>
              <a:buNone/>
            </a:pPr>
            <a:r>
              <a:rPr lang="en-US" sz="2600" dirty="0"/>
              <a:t>“The one who despises his neighbor sins, but whoever shows kindness to the poor will be happy.” (14:21)</a:t>
            </a:r>
          </a:p>
          <a:p>
            <a:pPr marL="0" indent="0">
              <a:spcBef>
                <a:spcPts val="450"/>
              </a:spcBef>
              <a:spcAft>
                <a:spcPts val="450"/>
              </a:spcAft>
              <a:buNone/>
            </a:pPr>
            <a:r>
              <a:rPr lang="en-US" sz="2600" dirty="0"/>
              <a:t>“The person who sows sparingly will also reap sparingly, and the person who sows generously will also reap generously.  Each person should do as he has decided in his heart ​— ​not reluctantly or out of compulsion, since God loves a cheerful giver.” 2 Corinthians 9:6-7</a:t>
            </a:r>
          </a:p>
          <a:p>
            <a:pPr>
              <a:spcBef>
                <a:spcPts val="450"/>
              </a:spcBef>
              <a:spcAft>
                <a:spcPts val="450"/>
              </a:spcAft>
              <a:buFont typeface="Wingdings" panose="05000000000000000000" pitchFamily="2" charset="2"/>
              <a:buChar char="ü"/>
            </a:pPr>
            <a:r>
              <a:rPr lang="en-US" sz="2600" dirty="0"/>
              <a:t>Your bank statement shows what is most important to you.</a:t>
            </a:r>
          </a:p>
        </p:txBody>
      </p:sp>
      <p:sp>
        <p:nvSpPr>
          <p:cNvPr id="4" name="TextBox 3"/>
          <p:cNvSpPr txBox="1"/>
          <p:nvPr/>
        </p:nvSpPr>
        <p:spPr>
          <a:xfrm>
            <a:off x="4181707" y="6553200"/>
            <a:ext cx="4953000" cy="230832"/>
          </a:xfrm>
          <a:prstGeom prst="rect">
            <a:avLst/>
          </a:prstGeom>
          <a:noFill/>
        </p:spPr>
        <p:txBody>
          <a:bodyPr wrap="square" rtlCol="0">
            <a:spAutoFit/>
          </a:bodyPr>
          <a:lstStyle/>
          <a:p>
            <a:r>
              <a:rPr lang="en-US" sz="900" dirty="0"/>
              <a:t>* Unless otherwise indicated, all quotations are from the Book of Proverbs, Christian Standard Bible</a:t>
            </a:r>
          </a:p>
        </p:txBody>
      </p:sp>
    </p:spTree>
    <p:extLst>
      <p:ext uri="{BB962C8B-B14F-4D97-AF65-F5344CB8AC3E}">
        <p14:creationId xmlns:p14="http://schemas.microsoft.com/office/powerpoint/2010/main" val="44877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6683765" cy="627853"/>
          </a:xfrm>
        </p:spPr>
        <p:txBody>
          <a:bodyPr>
            <a:noAutofit/>
          </a:bodyPr>
          <a:lstStyle/>
          <a:p>
            <a:r>
              <a:rPr lang="en-US" b="1" u="sng" dirty="0"/>
              <a:t>Be a Good Steward</a:t>
            </a:r>
            <a:br>
              <a:rPr lang="en-US" b="1" u="sng" dirty="0"/>
            </a:br>
            <a:r>
              <a:rPr lang="en-US" sz="2800" dirty="0"/>
              <a:t>(you don’t own anything)</a:t>
            </a:r>
            <a:endParaRPr lang="en-US" dirty="0"/>
          </a:p>
        </p:txBody>
      </p:sp>
      <p:sp>
        <p:nvSpPr>
          <p:cNvPr id="3" name="Content Placeholder 2"/>
          <p:cNvSpPr>
            <a:spLocks noGrp="1"/>
          </p:cNvSpPr>
          <p:nvPr>
            <p:ph idx="1"/>
          </p:nvPr>
        </p:nvSpPr>
        <p:spPr>
          <a:xfrm>
            <a:off x="228600" y="1447800"/>
            <a:ext cx="8686800" cy="4800600"/>
          </a:xfrm>
        </p:spPr>
        <p:txBody>
          <a:bodyPr>
            <a:normAutofit/>
          </a:bodyPr>
          <a:lstStyle/>
          <a:p>
            <a:pPr marL="0" indent="0">
              <a:spcBef>
                <a:spcPts val="450"/>
              </a:spcBef>
              <a:spcAft>
                <a:spcPts val="450"/>
              </a:spcAft>
              <a:buNone/>
            </a:pPr>
            <a:r>
              <a:rPr lang="en-US" sz="2600" dirty="0"/>
              <a:t>“Do not store up for yourselves treasures on earth, where moths and mice destroy, and where thieves break in and steal.”  Matthew 6:19</a:t>
            </a:r>
          </a:p>
          <a:p>
            <a:pPr marL="0" indent="0">
              <a:spcBef>
                <a:spcPts val="450"/>
              </a:spcBef>
              <a:spcAft>
                <a:spcPts val="450"/>
              </a:spcAft>
              <a:buNone/>
            </a:pPr>
            <a:r>
              <a:rPr lang="en-US" sz="2600" dirty="0"/>
              <a:t>“But store up for yourselves treasures in heaven, where moths and mice do not destroy, and where thieves do not break in and steal.”  Matthew 6:20</a:t>
            </a:r>
          </a:p>
          <a:p>
            <a:pPr marL="0" indent="0">
              <a:spcBef>
                <a:spcPts val="450"/>
              </a:spcBef>
              <a:spcAft>
                <a:spcPts val="450"/>
              </a:spcAft>
              <a:buNone/>
            </a:pPr>
            <a:r>
              <a:rPr lang="en-US" sz="2600" dirty="0"/>
              <a:t>“For where your treasure is, there your heart will be also.” Matthew 6:21</a:t>
            </a:r>
          </a:p>
          <a:p>
            <a:pPr>
              <a:spcBef>
                <a:spcPts val="450"/>
              </a:spcBef>
              <a:spcAft>
                <a:spcPts val="450"/>
              </a:spcAft>
              <a:buFont typeface="Wingdings" panose="05000000000000000000" pitchFamily="2" charset="2"/>
              <a:buChar char="ü"/>
            </a:pPr>
            <a:r>
              <a:rPr lang="en-US" sz="2600" dirty="0"/>
              <a:t>When it comes to money, where is your heart?</a:t>
            </a:r>
          </a:p>
          <a:p>
            <a:pPr marL="0" indent="0">
              <a:spcBef>
                <a:spcPts val="450"/>
              </a:spcBef>
              <a:spcAft>
                <a:spcPts val="450"/>
              </a:spcAft>
              <a:buNone/>
            </a:pPr>
            <a:endParaRPr lang="en-US" sz="2600" dirty="0"/>
          </a:p>
        </p:txBody>
      </p:sp>
      <p:sp>
        <p:nvSpPr>
          <p:cNvPr id="4" name="TextBox 3"/>
          <p:cNvSpPr txBox="1"/>
          <p:nvPr/>
        </p:nvSpPr>
        <p:spPr>
          <a:xfrm>
            <a:off x="4181707" y="6553200"/>
            <a:ext cx="4953000" cy="230832"/>
          </a:xfrm>
          <a:prstGeom prst="rect">
            <a:avLst/>
          </a:prstGeom>
          <a:noFill/>
        </p:spPr>
        <p:txBody>
          <a:bodyPr wrap="square" rtlCol="0">
            <a:spAutoFit/>
          </a:bodyPr>
          <a:lstStyle/>
          <a:p>
            <a:r>
              <a:rPr lang="en-US" sz="900" dirty="0"/>
              <a:t>* Unless otherwise indicated, all quotations are from the Book of Proverbs, Christian Standard Bible</a:t>
            </a:r>
          </a:p>
        </p:txBody>
      </p:sp>
    </p:spTree>
    <p:extLst>
      <p:ext uri="{BB962C8B-B14F-4D97-AF65-F5344CB8AC3E}">
        <p14:creationId xmlns:p14="http://schemas.microsoft.com/office/powerpoint/2010/main" val="158310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04800"/>
            <a:ext cx="8346843" cy="1066800"/>
          </a:xfrm>
        </p:spPr>
        <p:txBody>
          <a:bodyPr>
            <a:normAutofit fontScale="90000"/>
          </a:bodyPr>
          <a:lstStyle/>
          <a:p>
            <a:r>
              <a:rPr lang="en-US" dirty="0">
                <a:latin typeface="Arial" panose="020B0604020202020204" pitchFamily="34" charset="0"/>
                <a:cs typeface="Arial" panose="020B0604020202020204" pitchFamily="34" charset="0"/>
              </a:rPr>
              <a:t>“</a:t>
            </a:r>
            <a:r>
              <a:rPr lang="en-US" dirty="0"/>
              <a:t>For where your treasure is, there your heart will be also.”  </a:t>
            </a:r>
            <a:r>
              <a:rPr lang="en-US" sz="3600" dirty="0"/>
              <a:t>Matthew 6:21</a:t>
            </a:r>
          </a:p>
        </p:txBody>
      </p:sp>
      <p:sp>
        <p:nvSpPr>
          <p:cNvPr id="5" name="Content Placeholder 4"/>
          <p:cNvSpPr>
            <a:spLocks noGrp="1"/>
          </p:cNvSpPr>
          <p:nvPr>
            <p:ph sz="half" idx="1"/>
          </p:nvPr>
        </p:nvSpPr>
        <p:spPr>
          <a:xfrm>
            <a:off x="381001" y="1892301"/>
            <a:ext cx="4038600" cy="4508499"/>
          </a:xfrm>
        </p:spPr>
        <p:txBody>
          <a:bodyPr>
            <a:normAutofit/>
          </a:bodyPr>
          <a:lstStyle/>
          <a:p>
            <a:pPr marL="0" indent="0">
              <a:spcAft>
                <a:spcPts val="900"/>
              </a:spcAft>
              <a:buNone/>
            </a:pPr>
            <a:r>
              <a:rPr lang="en-US" sz="3600" b="1" dirty="0"/>
              <a:t>   </a:t>
            </a:r>
            <a:r>
              <a:rPr lang="en-US" sz="3600" b="1" u="sng" dirty="0"/>
              <a:t>Wisdom</a:t>
            </a:r>
          </a:p>
          <a:p>
            <a:pPr>
              <a:spcAft>
                <a:spcPts val="900"/>
              </a:spcAft>
              <a:buFont typeface="+mj-lt"/>
              <a:buAutoNum type="arabicPeriod"/>
            </a:pPr>
            <a:r>
              <a:rPr lang="en-US" sz="2400" dirty="0"/>
              <a:t>Be open-handed</a:t>
            </a:r>
          </a:p>
          <a:p>
            <a:pPr>
              <a:spcAft>
                <a:spcPts val="900"/>
              </a:spcAft>
              <a:buFont typeface="+mj-lt"/>
              <a:buAutoNum type="arabicPeriod"/>
            </a:pPr>
            <a:r>
              <a:rPr lang="en-US" sz="2400" dirty="0"/>
              <a:t>Be content</a:t>
            </a:r>
          </a:p>
          <a:p>
            <a:pPr>
              <a:spcAft>
                <a:spcPts val="900"/>
              </a:spcAft>
              <a:buFont typeface="+mj-lt"/>
              <a:buAutoNum type="arabicPeriod"/>
            </a:pPr>
            <a:r>
              <a:rPr lang="en-US" sz="2400" dirty="0"/>
              <a:t>Be honest</a:t>
            </a:r>
          </a:p>
          <a:p>
            <a:pPr>
              <a:spcAft>
                <a:spcPts val="900"/>
              </a:spcAft>
              <a:buFont typeface="+mj-lt"/>
              <a:buAutoNum type="arabicPeriod"/>
            </a:pPr>
            <a:r>
              <a:rPr lang="en-US" sz="2400" dirty="0"/>
              <a:t>Be diligent</a:t>
            </a:r>
          </a:p>
          <a:p>
            <a:pPr>
              <a:spcAft>
                <a:spcPts val="900"/>
              </a:spcAft>
              <a:buFont typeface="+mj-lt"/>
              <a:buAutoNum type="arabicPeriod"/>
            </a:pPr>
            <a:r>
              <a:rPr lang="en-US" sz="2400" dirty="0"/>
              <a:t>Be generous and giving</a:t>
            </a:r>
          </a:p>
          <a:p>
            <a:pPr>
              <a:spcAft>
                <a:spcPts val="900"/>
              </a:spcAft>
              <a:buFont typeface="+mj-lt"/>
              <a:buAutoNum type="arabicPeriod"/>
            </a:pPr>
            <a:r>
              <a:rPr lang="en-US" sz="2400" dirty="0"/>
              <a:t>Be a good steward</a:t>
            </a:r>
          </a:p>
        </p:txBody>
      </p:sp>
      <p:sp>
        <p:nvSpPr>
          <p:cNvPr id="6" name="Content Placeholder 5"/>
          <p:cNvSpPr>
            <a:spLocks noGrp="1"/>
          </p:cNvSpPr>
          <p:nvPr>
            <p:ph sz="half" idx="2"/>
          </p:nvPr>
        </p:nvSpPr>
        <p:spPr>
          <a:xfrm>
            <a:off x="4712397" y="1892300"/>
            <a:ext cx="3898203" cy="4432300"/>
          </a:xfrm>
        </p:spPr>
        <p:txBody>
          <a:bodyPr>
            <a:noAutofit/>
          </a:bodyPr>
          <a:lstStyle/>
          <a:p>
            <a:pPr marL="0" indent="0">
              <a:spcAft>
                <a:spcPts val="900"/>
              </a:spcAft>
              <a:buNone/>
            </a:pPr>
            <a:r>
              <a:rPr lang="en-US" sz="3600" b="1" dirty="0"/>
              <a:t>   </a:t>
            </a:r>
            <a:r>
              <a:rPr lang="en-US" sz="3600" b="1" u="sng" dirty="0"/>
              <a:t>Warnings</a:t>
            </a:r>
          </a:p>
          <a:p>
            <a:pPr>
              <a:spcAft>
                <a:spcPts val="900"/>
              </a:spcAft>
              <a:buFont typeface="+mj-lt"/>
              <a:buAutoNum type="arabicPeriod"/>
            </a:pPr>
            <a:r>
              <a:rPr lang="en-US" sz="2400" dirty="0"/>
              <a:t>Don’t trust in riches</a:t>
            </a:r>
          </a:p>
          <a:p>
            <a:pPr>
              <a:spcAft>
                <a:spcPts val="900"/>
              </a:spcAft>
              <a:buFont typeface="+mj-lt"/>
              <a:buAutoNum type="arabicPeriod"/>
            </a:pPr>
            <a:r>
              <a:rPr lang="en-US" sz="2400" dirty="0"/>
              <a:t>Don’t be anxious</a:t>
            </a:r>
          </a:p>
          <a:p>
            <a:pPr>
              <a:spcAft>
                <a:spcPts val="900"/>
              </a:spcAft>
              <a:buFont typeface="+mj-lt"/>
              <a:buAutoNum type="arabicPeriod"/>
            </a:pPr>
            <a:r>
              <a:rPr lang="en-US" sz="2400" dirty="0"/>
              <a:t>Don’t cheat, steal, or bribe</a:t>
            </a:r>
          </a:p>
          <a:p>
            <a:pPr>
              <a:spcAft>
                <a:spcPts val="900"/>
              </a:spcAft>
              <a:buFont typeface="+mj-lt"/>
              <a:buAutoNum type="arabicPeriod"/>
            </a:pPr>
            <a:r>
              <a:rPr lang="en-US" sz="2400" dirty="0"/>
              <a:t>Don’t be lazy</a:t>
            </a:r>
          </a:p>
          <a:p>
            <a:pPr>
              <a:spcAft>
                <a:spcPts val="900"/>
              </a:spcAft>
              <a:buFont typeface="+mj-lt"/>
              <a:buAutoNum type="arabicPeriod"/>
            </a:pPr>
            <a:r>
              <a:rPr lang="en-US" sz="2400" dirty="0"/>
              <a:t>Don’t be greedy</a:t>
            </a:r>
          </a:p>
          <a:p>
            <a:pPr>
              <a:spcAft>
                <a:spcPts val="900"/>
              </a:spcAft>
              <a:buFont typeface="+mj-lt"/>
              <a:buAutoNum type="arabicPeriod"/>
            </a:pPr>
            <a:r>
              <a:rPr lang="en-US" sz="2400" dirty="0"/>
              <a:t>Don’t spend foolishly</a:t>
            </a:r>
          </a:p>
        </p:txBody>
      </p:sp>
    </p:spTree>
    <p:extLst>
      <p:ext uri="{BB962C8B-B14F-4D97-AF65-F5344CB8AC3E}">
        <p14:creationId xmlns:p14="http://schemas.microsoft.com/office/powerpoint/2010/main" val="2505452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right)">
                                      <p:cBhvr>
                                        <p:cTn id="7" dur="500"/>
                                        <p:tgtEl>
                                          <p:spTgt spid="5">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left)">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right)">
                                      <p:cBhvr>
                                        <p:cTn id="15" dur="500"/>
                                        <p:tgtEl>
                                          <p:spTgt spid="5">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wipe(left)">
                                      <p:cBhvr>
                                        <p:cTn id="18" dur="5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wipe(right)">
                                      <p:cBhvr>
                                        <p:cTn id="23" dur="500"/>
                                        <p:tgtEl>
                                          <p:spTgt spid="5">
                                            <p:txEl>
                                              <p:pRg st="3" end="3"/>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wipe(left)">
                                      <p:cBhvr>
                                        <p:cTn id="26" dur="500"/>
                                        <p:tgtEl>
                                          <p:spTgt spid="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wipe(right)">
                                      <p:cBhvr>
                                        <p:cTn id="31" dur="500"/>
                                        <p:tgtEl>
                                          <p:spTgt spid="5">
                                            <p:txEl>
                                              <p:pRg st="4" end="4"/>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wipe(left)">
                                      <p:cBhvr>
                                        <p:cTn id="34" dur="500"/>
                                        <p:tgtEl>
                                          <p:spTgt spid="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animEffect transition="in" filter="wipe(right)">
                                      <p:cBhvr>
                                        <p:cTn id="39" dur="500"/>
                                        <p:tgtEl>
                                          <p:spTgt spid="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5">
                                            <p:txEl>
                                              <p:pRg st="6" end="6"/>
                                            </p:txEl>
                                          </p:spTgt>
                                        </p:tgtEl>
                                        <p:attrNameLst>
                                          <p:attrName>style.visibility</p:attrName>
                                        </p:attrNameLst>
                                      </p:cBhvr>
                                      <p:to>
                                        <p:strVal val="visible"/>
                                      </p:to>
                                    </p:set>
                                    <p:animEffect transition="in" filter="wipe(right)">
                                      <p:cBhvr>
                                        <p:cTn id="44" dur="500"/>
                                        <p:tgtEl>
                                          <p:spTgt spid="5">
                                            <p:txEl>
                                              <p:pRg st="6" end="6"/>
                                            </p:tx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6">
                                            <p:txEl>
                                              <p:pRg st="5" end="5"/>
                                            </p:txEl>
                                          </p:spTgt>
                                        </p:tgtEl>
                                        <p:attrNameLst>
                                          <p:attrName>style.visibility</p:attrName>
                                        </p:attrNameLst>
                                      </p:cBhvr>
                                      <p:to>
                                        <p:strVal val="visible"/>
                                      </p:to>
                                    </p:set>
                                    <p:animEffect transition="in" filter="wipe(left)">
                                      <p:cBhvr>
                                        <p:cTn id="47" dur="500"/>
                                        <p:tgtEl>
                                          <p:spTgt spid="6">
                                            <p:txEl>
                                              <p:pRg st="5" end="5"/>
                                            </p:tx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wipe(left)">
                                      <p:cBhvr>
                                        <p:cTn id="50"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6200"/>
            <a:ext cx="8229600" cy="563562"/>
          </a:xfrm>
        </p:spPr>
        <p:txBody>
          <a:bodyPr>
            <a:normAutofit fontScale="90000"/>
          </a:bodyPr>
          <a:lstStyle/>
          <a:p>
            <a:r>
              <a:rPr lang="en-US" b="1" u="sng" dirty="0"/>
              <a:t>Some questions to consider</a:t>
            </a:r>
            <a:br>
              <a:rPr lang="en-US" b="1" u="sng" dirty="0"/>
            </a:br>
            <a:r>
              <a:rPr lang="en-US" sz="2200" b="1" u="sng" dirty="0"/>
              <a:t>(</a:t>
            </a:r>
            <a:r>
              <a:rPr lang="en-US" sz="2200" dirty="0"/>
              <a:t>From Stephen Davey, “The Truth About Treasure”)</a:t>
            </a:r>
            <a:endParaRPr lang="en-US" b="1" u="sng" dirty="0"/>
          </a:p>
        </p:txBody>
      </p:sp>
      <p:sp>
        <p:nvSpPr>
          <p:cNvPr id="6" name="Content Placeholder 5"/>
          <p:cNvSpPr>
            <a:spLocks noGrp="1"/>
          </p:cNvSpPr>
          <p:nvPr>
            <p:ph idx="1"/>
          </p:nvPr>
        </p:nvSpPr>
        <p:spPr>
          <a:xfrm>
            <a:off x="0" y="1143000"/>
            <a:ext cx="9144000" cy="5791200"/>
          </a:xfrm>
        </p:spPr>
        <p:txBody>
          <a:bodyPr>
            <a:normAutofit fontScale="55000" lnSpcReduction="20000"/>
          </a:bodyPr>
          <a:lstStyle/>
          <a:p>
            <a:pPr>
              <a:lnSpc>
                <a:spcPct val="120000"/>
              </a:lnSpc>
            </a:pPr>
            <a:r>
              <a:rPr lang="en-US" dirty="0"/>
              <a:t>Do I think more about what money can do with my life vs. what God can do with my life?</a:t>
            </a:r>
          </a:p>
          <a:p>
            <a:pPr>
              <a:lnSpc>
                <a:spcPct val="120000"/>
              </a:lnSpc>
            </a:pPr>
            <a:r>
              <a:rPr lang="en-US" dirty="0"/>
              <a:t>Do I consistently pay my bills, but sporadically give to the Lord?</a:t>
            </a:r>
          </a:p>
          <a:p>
            <a:pPr>
              <a:lnSpc>
                <a:spcPct val="120000"/>
              </a:lnSpc>
            </a:pPr>
            <a:r>
              <a:rPr lang="en-US" dirty="0"/>
              <a:t>Do I compromise my convictions to avoid any kind of financial or reputational loss?</a:t>
            </a:r>
          </a:p>
          <a:p>
            <a:pPr>
              <a:lnSpc>
                <a:spcPct val="120000"/>
              </a:lnSpc>
            </a:pPr>
            <a:r>
              <a:rPr lang="en-US" dirty="0"/>
              <a:t>Do I have financial goals but not any spiritual goals?</a:t>
            </a:r>
          </a:p>
          <a:p>
            <a:pPr>
              <a:lnSpc>
                <a:spcPct val="120000"/>
              </a:lnSpc>
            </a:pPr>
            <a:r>
              <a:rPr lang="en-US" dirty="0"/>
              <a:t>Do I invest time and energy in work and family and recreation but make no investment of time and energy in serving in the body of Christ?</a:t>
            </a:r>
          </a:p>
          <a:p>
            <a:pPr>
              <a:lnSpc>
                <a:spcPct val="120000"/>
              </a:lnSpc>
            </a:pPr>
            <a:r>
              <a:rPr lang="en-US" dirty="0"/>
              <a:t>If I receive a year-end bonus or salary increase, will it raise my standard of living, or will it raise my level of giving?</a:t>
            </a:r>
          </a:p>
          <a:p>
            <a:pPr>
              <a:lnSpc>
                <a:spcPct val="120000"/>
              </a:lnSpc>
            </a:pPr>
            <a:r>
              <a:rPr lang="en-US" dirty="0"/>
              <a:t>Is my online banking program designed to make monthly deposits and payments to creditors, but nothing’s planned for my church?</a:t>
            </a:r>
          </a:p>
          <a:p>
            <a:pPr>
              <a:lnSpc>
                <a:spcPct val="120000"/>
              </a:lnSpc>
            </a:pPr>
            <a:r>
              <a:rPr lang="en-US" dirty="0"/>
              <a:t>When’s the last time I’ve given away something I would have preferred to keep for myself?</a:t>
            </a:r>
          </a:p>
          <a:p>
            <a:pPr>
              <a:lnSpc>
                <a:spcPct val="120000"/>
              </a:lnSpc>
            </a:pPr>
            <a:r>
              <a:rPr lang="en-US" dirty="0"/>
              <a:t>What’s my attitude or response when I see a homeless person begging on the street?</a:t>
            </a:r>
          </a:p>
          <a:p>
            <a:pPr>
              <a:lnSpc>
                <a:spcPct val="120000"/>
              </a:lnSpc>
            </a:pPr>
            <a:r>
              <a:rPr lang="en-US" dirty="0"/>
              <a:t>Have I ever helped a widow or an orphan with tangible gifts of time, energy or money?</a:t>
            </a:r>
          </a:p>
          <a:p>
            <a:pPr>
              <a:lnSpc>
                <a:spcPct val="120000"/>
              </a:lnSpc>
            </a:pPr>
            <a:r>
              <a:rPr lang="en-US" dirty="0"/>
              <a:t>Is a charitable gift designed into my Last Will, or does all of my estate pass on to my heirs?</a:t>
            </a:r>
          </a:p>
          <a:p>
            <a:pPr>
              <a:lnSpc>
                <a:spcPct val="120000"/>
              </a:lnSpc>
            </a:pPr>
            <a:r>
              <a:rPr lang="en-US" dirty="0"/>
              <a:t>Do I think more about my retirement than I do Christ’s return?</a:t>
            </a:r>
          </a:p>
          <a:p>
            <a:pPr>
              <a:lnSpc>
                <a:spcPct val="120000"/>
              </a:lnSpc>
            </a:pPr>
            <a:r>
              <a:rPr lang="en-US" dirty="0"/>
              <a:t>Do I dream more about my retirement home than I do my heavenly home in the Father’s house?</a:t>
            </a:r>
          </a:p>
        </p:txBody>
      </p:sp>
    </p:spTree>
    <p:extLst>
      <p:ext uri="{BB962C8B-B14F-4D97-AF65-F5344CB8AC3E}">
        <p14:creationId xmlns:p14="http://schemas.microsoft.com/office/powerpoint/2010/main" val="2939416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1047</TotalTime>
  <Words>1422</Words>
  <Application>Microsoft Office PowerPoint</Application>
  <PresentationFormat>On-screen Show (4:3)</PresentationFormat>
  <Paragraphs>88</Paragraphs>
  <Slides>10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Wingdings</vt:lpstr>
      <vt:lpstr>Office Theme</vt:lpstr>
      <vt:lpstr>Money and Possessions</vt:lpstr>
      <vt:lpstr>What is “wealth”?</vt:lpstr>
      <vt:lpstr>Be Open-Handed (hold all things loosely)</vt:lpstr>
      <vt:lpstr>Be Content  (satisfied, at peace)</vt:lpstr>
      <vt:lpstr>Be Honest</vt:lpstr>
      <vt:lpstr>Be Diligent  (to work hard and carefully)</vt:lpstr>
      <vt:lpstr>Be Generous and Giving</vt:lpstr>
      <vt:lpstr>Be a Good Steward (you don’t own anything)</vt:lpstr>
      <vt:lpstr>“For where your treasure is, there your heart will be also.”  Matthew 6:21</vt:lpstr>
      <vt:lpstr>Some questions to consider (From Stephen Davey, “The Truth About Treasure”)</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it ever right to do wrong?</dc:title>
  <dc:creator>Mark Robnett</dc:creator>
  <cp:lastModifiedBy>Mark Robnett</cp:lastModifiedBy>
  <cp:revision>44</cp:revision>
  <dcterms:created xsi:type="dcterms:W3CDTF">2021-01-18T17:54:44Z</dcterms:created>
  <dcterms:modified xsi:type="dcterms:W3CDTF">2026-08-12T13:54:20Z</dcterms:modified>
</cp:coreProperties>
</file>