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4" r:id="rId3"/>
    <p:sldId id="281" r:id="rId4"/>
    <p:sldId id="267" r:id="rId5"/>
    <p:sldId id="279" r:id="rId6"/>
    <p:sldId id="268" r:id="rId7"/>
    <p:sldId id="280" r:id="rId8"/>
    <p:sldId id="275" r:id="rId9"/>
    <p:sldId id="277" r:id="rId10"/>
    <p:sldId id="276" r:id="rId11"/>
    <p:sldId id="271" r:id="rId12"/>
    <p:sldId id="278" r:id="rId13"/>
    <p:sldId id="273" r:id="rId14"/>
    <p:sldId id="282" r:id="rId15"/>
    <p:sldId id="283" r:id="rId16"/>
    <p:sldId id="258" r:id="rId17"/>
    <p:sldId id="259" r:id="rId18"/>
    <p:sldId id="260" r:id="rId19"/>
    <p:sldId id="261" r:id="rId20"/>
    <p:sldId id="26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65"/>
    <p:restoredTop sz="83102" autoAdjust="0"/>
  </p:normalViewPr>
  <p:slideViewPr>
    <p:cSldViewPr>
      <p:cViewPr varScale="1">
        <p:scale>
          <a:sx n="97" d="100"/>
          <a:sy n="97" d="100"/>
        </p:scale>
        <p:origin x="207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05C934-885B-4156-BF46-60AAF35B869C}" type="datetimeFigureOut">
              <a:rPr lang="en-US" smtClean="0"/>
              <a:t>6/11/2026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115270-D843-4AC6-8426-56A86965CE90}" type="slidenum">
              <a:rPr lang="en-US" smtClean="0"/>
              <a:t>‹#›</a:t>
            </a:fld>
            <a:endParaRPr lang="en-US"/>
          </a:p>
        </p:txBody>
      </p:sp>
    </p:spTree>
    <p:extLst>
      <p:ext uri="{BB962C8B-B14F-4D97-AF65-F5344CB8AC3E}">
        <p14:creationId xmlns:p14="http://schemas.microsoft.com/office/powerpoint/2010/main" val="29619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03226-E2EC-91B9-F57B-B0FFC9F20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2BED0-4952-D123-E281-8570B62D5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75097-F8B2-F10A-2539-1408692658C7}"/>
              </a:ext>
            </a:extLst>
          </p:cNvPr>
          <p:cNvSpPr>
            <a:spLocks noGrp="1"/>
          </p:cNvSpPr>
          <p:nvPr>
            <p:ph type="body" idx="1"/>
          </p:nvPr>
        </p:nvSpPr>
        <p:spPr/>
        <p:txBody>
          <a:bodyPr/>
          <a:lstStyle/>
          <a:p>
            <a:r>
              <a:rPr lang="en-US" sz="1200" dirty="0">
                <a:effectLst/>
              </a:rPr>
              <a:t>As a parent, we have some very clear responsibilities.  </a:t>
            </a:r>
            <a:r>
              <a:rPr lang="en-US" sz="1200" b="1" dirty="0">
                <a:effectLst/>
              </a:rPr>
              <a:t>Deuteronomy 6:4-9 </a:t>
            </a:r>
            <a:r>
              <a:rPr lang="en-US" sz="1200" dirty="0">
                <a:effectLst/>
              </a:rPr>
              <a:t>commands the parents to take the law of God into their hearts and train up their children in His ways.  It was not just an occasional activity, but one that must saturate every area of life.</a:t>
            </a:r>
            <a:endParaRPr lang="en-US" dirty="0">
              <a:effectLst/>
            </a:endParaRPr>
          </a:p>
          <a:p>
            <a:r>
              <a:rPr lang="en-US" sz="1200" dirty="0">
                <a:effectLst/>
              </a:rPr>
              <a:t> </a:t>
            </a:r>
            <a:endParaRPr lang="en-US" dirty="0">
              <a:effectLst/>
            </a:endParaRPr>
          </a:p>
          <a:p>
            <a:r>
              <a:rPr lang="en-US" sz="1200" dirty="0">
                <a:effectLst/>
              </a:rPr>
              <a:t>Teaching the Bible to our children doesn’t guarantee that they will become Christ followers, but apart from the Scripture, there is no other basis for faith.</a:t>
            </a:r>
          </a:p>
          <a:p>
            <a:endParaRPr lang="en-US" sz="1200" dirty="0">
              <a:effectLst/>
            </a:endParaRPr>
          </a:p>
          <a:p>
            <a:r>
              <a:rPr lang="en-US" dirty="0"/>
              <a:t>“Couch Time” – </a:t>
            </a:r>
            <a:endParaRPr lang="en-US" dirty="0">
              <a:effectLst/>
            </a:endParaRPr>
          </a:p>
          <a:p>
            <a:endParaRPr lang="en-US" dirty="0">
              <a:effectLst/>
            </a:endParaRPr>
          </a:p>
        </p:txBody>
      </p:sp>
      <p:sp>
        <p:nvSpPr>
          <p:cNvPr id="4" name="Slide Number Placeholder 3">
            <a:extLst>
              <a:ext uri="{FF2B5EF4-FFF2-40B4-BE49-F238E27FC236}">
                <a16:creationId xmlns:a16="http://schemas.microsoft.com/office/drawing/2014/main" id="{0C56DE82-51E8-9038-28A3-F6715E93C823}"/>
              </a:ext>
            </a:extLst>
          </p:cNvPr>
          <p:cNvSpPr>
            <a:spLocks noGrp="1"/>
          </p:cNvSpPr>
          <p:nvPr>
            <p:ph type="sldNum" sz="quarter" idx="10"/>
          </p:nvPr>
        </p:nvSpPr>
        <p:spPr/>
        <p:txBody>
          <a:bodyPr/>
          <a:lstStyle/>
          <a:p>
            <a:fld id="{9C115270-D843-4AC6-8426-56A86965CE90}" type="slidenum">
              <a:rPr lang="en-US" smtClean="0"/>
              <a:t>3</a:t>
            </a:fld>
            <a:endParaRPr lang="en-US"/>
          </a:p>
        </p:txBody>
      </p:sp>
    </p:spTree>
    <p:extLst>
      <p:ext uri="{BB962C8B-B14F-4D97-AF65-F5344CB8AC3E}">
        <p14:creationId xmlns:p14="http://schemas.microsoft.com/office/powerpoint/2010/main" val="139961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rPr>
              <a:t>As a parent, we have some very clear responsibilities.  </a:t>
            </a:r>
            <a:r>
              <a:rPr lang="en-US" sz="1200" b="1" dirty="0">
                <a:effectLst/>
              </a:rPr>
              <a:t>Deuteronomy 6:4-9 </a:t>
            </a:r>
            <a:r>
              <a:rPr lang="en-US" sz="1200" dirty="0">
                <a:effectLst/>
              </a:rPr>
              <a:t>commands the parents to take the law of God into their hearts and train up their children in His ways.  It was not just an occasional activity, but one that must saturate every area of life.</a:t>
            </a:r>
            <a:endParaRPr lang="en-US" dirty="0">
              <a:effectLst/>
            </a:endParaRPr>
          </a:p>
          <a:p>
            <a:r>
              <a:rPr lang="en-US" sz="1200" dirty="0">
                <a:effectLst/>
              </a:rPr>
              <a:t> </a:t>
            </a:r>
            <a:endParaRPr lang="en-US" dirty="0">
              <a:effectLst/>
            </a:endParaRPr>
          </a:p>
          <a:p>
            <a:r>
              <a:rPr lang="en-US" sz="1200" dirty="0">
                <a:effectLst/>
              </a:rPr>
              <a:t>Teaching the Bible to our children doesn’t guarantee that they will become Christ followers, but apart from the Scripture, there is no other basis for faith.</a:t>
            </a:r>
            <a:endParaRPr lang="en-US" dirty="0">
              <a:effectLst/>
            </a:endParaRPr>
          </a:p>
          <a:p>
            <a:endParaRPr lang="en-US" dirty="0">
              <a:effectLst/>
            </a:endParaRPr>
          </a:p>
        </p:txBody>
      </p:sp>
      <p:sp>
        <p:nvSpPr>
          <p:cNvPr id="4" name="Slide Number Placeholder 3"/>
          <p:cNvSpPr>
            <a:spLocks noGrp="1"/>
          </p:cNvSpPr>
          <p:nvPr>
            <p:ph type="sldNum" sz="quarter" idx="10"/>
          </p:nvPr>
        </p:nvSpPr>
        <p:spPr/>
        <p:txBody>
          <a:bodyPr/>
          <a:lstStyle/>
          <a:p>
            <a:fld id="{9C115270-D843-4AC6-8426-56A86965CE90}" type="slidenum">
              <a:rPr lang="en-US" smtClean="0"/>
              <a:t>4</a:t>
            </a:fld>
            <a:endParaRPr lang="en-US"/>
          </a:p>
        </p:txBody>
      </p:sp>
    </p:spTree>
    <p:extLst>
      <p:ext uri="{BB962C8B-B14F-4D97-AF65-F5344CB8AC3E}">
        <p14:creationId xmlns:p14="http://schemas.microsoft.com/office/powerpoint/2010/main" val="2668814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C44B1-538C-37FA-12D1-4C503C1AF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496C8-E563-2FF2-9AA1-0252D539B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8DAAC-987C-08B1-C1C4-C7921A625185}"/>
              </a:ext>
            </a:extLst>
          </p:cNvPr>
          <p:cNvSpPr>
            <a:spLocks noGrp="1"/>
          </p:cNvSpPr>
          <p:nvPr>
            <p:ph type="body" idx="1"/>
          </p:nvPr>
        </p:nvSpPr>
        <p:spPr/>
        <p:txBody>
          <a:bodyPr/>
          <a:lstStyle/>
          <a:p>
            <a:r>
              <a:rPr lang="en-US" sz="1200" dirty="0">
                <a:effectLst/>
              </a:rPr>
              <a:t>In </a:t>
            </a:r>
            <a:r>
              <a:rPr lang="en-US" sz="1200" b="1" dirty="0">
                <a:effectLst/>
              </a:rPr>
              <a:t>Ephesians 6:4</a:t>
            </a:r>
            <a:r>
              <a:rPr lang="en-US" sz="1200" dirty="0">
                <a:effectLst/>
              </a:rPr>
              <a:t>, further instruction is given to fathers: do not exasperate your children, but bring them up in the training and instruction of the Lord.”  Not only should a father care about what a child does, be he must also be concerned about how the child feels.  It’s not enough to simply have your child’s obedience, a father must also be concerned about his heart.  Imagine the amount of cultural stress that these words introduced during those days!</a:t>
            </a:r>
            <a:endParaRPr lang="en-US" dirty="0">
              <a:effectLst/>
            </a:endParaRPr>
          </a:p>
          <a:p>
            <a:endParaRPr lang="en-US" dirty="0">
              <a:effectLst/>
            </a:endParaRPr>
          </a:p>
        </p:txBody>
      </p:sp>
      <p:sp>
        <p:nvSpPr>
          <p:cNvPr id="4" name="Slide Number Placeholder 3">
            <a:extLst>
              <a:ext uri="{FF2B5EF4-FFF2-40B4-BE49-F238E27FC236}">
                <a16:creationId xmlns:a16="http://schemas.microsoft.com/office/drawing/2014/main" id="{AE8784C7-5573-D701-609E-05228DF0140D}"/>
              </a:ext>
            </a:extLst>
          </p:cNvPr>
          <p:cNvSpPr>
            <a:spLocks noGrp="1"/>
          </p:cNvSpPr>
          <p:nvPr>
            <p:ph type="sldNum" sz="quarter" idx="10"/>
          </p:nvPr>
        </p:nvSpPr>
        <p:spPr/>
        <p:txBody>
          <a:bodyPr/>
          <a:lstStyle/>
          <a:p>
            <a:fld id="{9C115270-D843-4AC6-8426-56A86965CE90}" type="slidenum">
              <a:rPr lang="en-US" smtClean="0"/>
              <a:t>5</a:t>
            </a:fld>
            <a:endParaRPr lang="en-US"/>
          </a:p>
        </p:txBody>
      </p:sp>
    </p:spTree>
    <p:extLst>
      <p:ext uri="{BB962C8B-B14F-4D97-AF65-F5344CB8AC3E}">
        <p14:creationId xmlns:p14="http://schemas.microsoft.com/office/powerpoint/2010/main" val="160342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But we can’t stop here and be true to the Bible.  Look at </a:t>
            </a:r>
            <a:r>
              <a:rPr lang="en-US" sz="1200" b="1" dirty="0">
                <a:effectLst/>
              </a:rPr>
              <a:t>Ephesians 6:1-3</a:t>
            </a:r>
            <a:r>
              <a:rPr lang="en-US" sz="1200" dirty="0">
                <a:effectLst/>
              </a:rPr>
              <a:t>.  The passage begins by reminding the child of their obligation to obey and honor their parents, consistent with the truth taught throughout the Bible.  But it also includes the important phrase “in the Lord.”  What does this mean? Note that Paul is writing this letter to the church – to Christians.  When he writes this command, he is assuming that the requests of parents to their children will be consistent with scriptural principles and oriented to kingdom priorities.</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9C115270-D843-4AC6-8426-56A86965CE90}" type="slidenum">
              <a:rPr lang="en-US" smtClean="0"/>
              <a:t>6</a:t>
            </a:fld>
            <a:endParaRPr lang="en-US"/>
          </a:p>
        </p:txBody>
      </p:sp>
    </p:spTree>
    <p:extLst>
      <p:ext uri="{BB962C8B-B14F-4D97-AF65-F5344CB8AC3E}">
        <p14:creationId xmlns:p14="http://schemas.microsoft.com/office/powerpoint/2010/main" val="1592690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5BD65-FD29-FD68-A1CB-5F42A680F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74177-E747-7CBF-1426-B2544EC9FF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9774E9-8542-FE82-EB0B-87DD777EACFD}"/>
              </a:ext>
            </a:extLst>
          </p:cNvPr>
          <p:cNvSpPr>
            <a:spLocks noGrp="1"/>
          </p:cNvSpPr>
          <p:nvPr>
            <p:ph type="body" idx="1"/>
          </p:nvPr>
        </p:nvSpPr>
        <p:spPr/>
        <p:txBody>
          <a:bodyPr/>
          <a:lstStyle/>
          <a:p>
            <a:endParaRPr lang="en-US" dirty="0">
              <a:effectLst/>
            </a:endParaRPr>
          </a:p>
        </p:txBody>
      </p:sp>
      <p:sp>
        <p:nvSpPr>
          <p:cNvPr id="4" name="Slide Number Placeholder 3">
            <a:extLst>
              <a:ext uri="{FF2B5EF4-FFF2-40B4-BE49-F238E27FC236}">
                <a16:creationId xmlns:a16="http://schemas.microsoft.com/office/drawing/2014/main" id="{084F7B20-D528-9678-51AF-2A8796F65FAD}"/>
              </a:ext>
            </a:extLst>
          </p:cNvPr>
          <p:cNvSpPr>
            <a:spLocks noGrp="1"/>
          </p:cNvSpPr>
          <p:nvPr>
            <p:ph type="sldNum" sz="quarter" idx="10"/>
          </p:nvPr>
        </p:nvSpPr>
        <p:spPr/>
        <p:txBody>
          <a:bodyPr/>
          <a:lstStyle/>
          <a:p>
            <a:fld id="{9C115270-D843-4AC6-8426-56A86965CE90}" type="slidenum">
              <a:rPr lang="en-US" smtClean="0"/>
              <a:t>8</a:t>
            </a:fld>
            <a:endParaRPr lang="en-US"/>
          </a:p>
        </p:txBody>
      </p:sp>
    </p:spTree>
    <p:extLst>
      <p:ext uri="{BB962C8B-B14F-4D97-AF65-F5344CB8AC3E}">
        <p14:creationId xmlns:p14="http://schemas.microsoft.com/office/powerpoint/2010/main" val="3570968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8B4D0-772D-A05C-4223-9126AC1B9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FD3E7-AE3B-B06A-38C7-FB4AB1E170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D67BF5-5F26-B362-BA7B-85DB67758698}"/>
              </a:ext>
            </a:extLst>
          </p:cNvPr>
          <p:cNvSpPr>
            <a:spLocks noGrp="1"/>
          </p:cNvSpPr>
          <p:nvPr>
            <p:ph type="body" idx="1"/>
          </p:nvPr>
        </p:nvSpPr>
        <p:spPr/>
        <p:txBody>
          <a:bodyPr/>
          <a:lstStyle/>
          <a:p>
            <a:r>
              <a:rPr lang="en-US" b="1" u="sng" dirty="0"/>
              <a:t>Self-Absorbed people:</a:t>
            </a:r>
          </a:p>
          <a:p>
            <a:r>
              <a:rPr lang="en-US" dirty="0"/>
              <a:t>Live as if the world revolves around them</a:t>
            </a:r>
          </a:p>
          <a:p>
            <a:r>
              <a:rPr lang="en-US" dirty="0"/>
              <a:t>Push and lobby to get what they want, persisting even after being refused</a:t>
            </a:r>
          </a:p>
          <a:p>
            <a:r>
              <a:rPr lang="en-US" dirty="0"/>
              <a:t>Are seldom happy, complain and whine often, and are rarely content</a:t>
            </a:r>
          </a:p>
          <a:p>
            <a:r>
              <a:rPr lang="en-US" dirty="0"/>
              <a:t>Expect life to be exciting, demand entertainment, and are constantly bored</a:t>
            </a:r>
          </a:p>
          <a:p>
            <a:r>
              <a:rPr lang="en-US" dirty="0"/>
              <a:t>Have a low tolerance for waiting</a:t>
            </a:r>
          </a:p>
        </p:txBody>
      </p:sp>
      <p:sp>
        <p:nvSpPr>
          <p:cNvPr id="4" name="Slide Number Placeholder 3">
            <a:extLst>
              <a:ext uri="{FF2B5EF4-FFF2-40B4-BE49-F238E27FC236}">
                <a16:creationId xmlns:a16="http://schemas.microsoft.com/office/drawing/2014/main" id="{952B10E2-BE5D-59CD-A5B4-87C9DFDC958D}"/>
              </a:ext>
            </a:extLst>
          </p:cNvPr>
          <p:cNvSpPr>
            <a:spLocks noGrp="1"/>
          </p:cNvSpPr>
          <p:nvPr>
            <p:ph type="sldNum" sz="quarter" idx="10"/>
          </p:nvPr>
        </p:nvSpPr>
        <p:spPr/>
        <p:txBody>
          <a:bodyPr/>
          <a:lstStyle/>
          <a:p>
            <a:fld id="{9C115270-D843-4AC6-8426-56A86965CE90}" type="slidenum">
              <a:rPr lang="en-US" smtClean="0"/>
              <a:t>9</a:t>
            </a:fld>
            <a:endParaRPr lang="en-US"/>
          </a:p>
        </p:txBody>
      </p:sp>
    </p:spTree>
    <p:extLst>
      <p:ext uri="{BB962C8B-B14F-4D97-AF65-F5344CB8AC3E}">
        <p14:creationId xmlns:p14="http://schemas.microsoft.com/office/powerpoint/2010/main" val="1850691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BEE03-8FA1-D4EE-17E1-2271FE56D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31EC2-CCE2-6993-1399-ADF929BD0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03114-CE3D-A06F-0868-44E1D449E50B}"/>
              </a:ext>
            </a:extLst>
          </p:cNvPr>
          <p:cNvSpPr>
            <a:spLocks noGrp="1"/>
          </p:cNvSpPr>
          <p:nvPr>
            <p:ph type="body" idx="1"/>
          </p:nvPr>
        </p:nvSpPr>
        <p:spPr/>
        <p:txBody>
          <a:bodyPr/>
          <a:lstStyle/>
          <a:p>
            <a:r>
              <a:rPr lang="en-US" b="1" u="sng" dirty="0"/>
              <a:t>Irresponsible people:</a:t>
            </a:r>
          </a:p>
          <a:p>
            <a:r>
              <a:rPr lang="en-US" dirty="0"/>
              <a:t>Nothing is ever their fault</a:t>
            </a:r>
          </a:p>
          <a:p>
            <a:r>
              <a:rPr lang="en-US" dirty="0"/>
              <a:t>Do not see their penalty as a consequence of their bad choice, but are angry at the person who caught them</a:t>
            </a:r>
          </a:p>
          <a:p>
            <a:r>
              <a:rPr lang="en-US" dirty="0"/>
              <a:t>Despise opportunities to serve others, particularly their siblings</a:t>
            </a:r>
          </a:p>
          <a:p>
            <a:r>
              <a:rPr lang="en-US" dirty="0"/>
              <a:t>Roll their eyes when asked to do a chore, complaining or disappearing</a:t>
            </a:r>
          </a:p>
          <a:p>
            <a:r>
              <a:rPr lang="en-US" dirty="0"/>
              <a:t>Rarely ask: “Is there anything more that I can do?”</a:t>
            </a:r>
          </a:p>
        </p:txBody>
      </p:sp>
      <p:sp>
        <p:nvSpPr>
          <p:cNvPr id="4" name="Slide Number Placeholder 3">
            <a:extLst>
              <a:ext uri="{FF2B5EF4-FFF2-40B4-BE49-F238E27FC236}">
                <a16:creationId xmlns:a16="http://schemas.microsoft.com/office/drawing/2014/main" id="{2E462E71-533A-21F6-5808-F305D9CA1746}"/>
              </a:ext>
            </a:extLst>
          </p:cNvPr>
          <p:cNvSpPr>
            <a:spLocks noGrp="1"/>
          </p:cNvSpPr>
          <p:nvPr>
            <p:ph type="sldNum" sz="quarter" idx="10"/>
          </p:nvPr>
        </p:nvSpPr>
        <p:spPr/>
        <p:txBody>
          <a:bodyPr/>
          <a:lstStyle/>
          <a:p>
            <a:fld id="{9C115270-D843-4AC6-8426-56A86965CE90}" type="slidenum">
              <a:rPr lang="en-US" smtClean="0"/>
              <a:t>10</a:t>
            </a:fld>
            <a:endParaRPr lang="en-US"/>
          </a:p>
        </p:txBody>
      </p:sp>
    </p:spTree>
    <p:extLst>
      <p:ext uri="{BB962C8B-B14F-4D97-AF65-F5344CB8AC3E}">
        <p14:creationId xmlns:p14="http://schemas.microsoft.com/office/powerpoint/2010/main" val="2037878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Wise people don’t just know the difference between good and bad, but better and best</a:t>
            </a:r>
          </a:p>
          <a:p>
            <a:endParaRPr lang="en-US" dirty="0"/>
          </a:p>
          <a:p>
            <a:r>
              <a:rPr lang="en-US" b="1" u="sng" dirty="0"/>
              <a:t>Unwise people:</a:t>
            </a:r>
          </a:p>
          <a:p>
            <a:r>
              <a:rPr lang="en-US" dirty="0"/>
              <a:t>Reasoning facilities are clouded by their passions and obsessions</a:t>
            </a:r>
          </a:p>
          <a:p>
            <a:r>
              <a:rPr lang="en-US" dirty="0"/>
              <a:t>Squander money</a:t>
            </a:r>
          </a:p>
          <a:p>
            <a:r>
              <a:rPr lang="en-US" dirty="0"/>
              <a:t>Retaliate as if they were small children</a:t>
            </a:r>
          </a:p>
        </p:txBody>
      </p:sp>
      <p:sp>
        <p:nvSpPr>
          <p:cNvPr id="4" name="Slide Number Placeholder 3"/>
          <p:cNvSpPr>
            <a:spLocks noGrp="1"/>
          </p:cNvSpPr>
          <p:nvPr>
            <p:ph type="sldNum" sz="quarter" idx="10"/>
          </p:nvPr>
        </p:nvSpPr>
        <p:spPr/>
        <p:txBody>
          <a:bodyPr/>
          <a:lstStyle/>
          <a:p>
            <a:fld id="{9C115270-D843-4AC6-8426-56A86965CE90}" type="slidenum">
              <a:rPr lang="en-US" smtClean="0"/>
              <a:t>11</a:t>
            </a:fld>
            <a:endParaRPr lang="en-US"/>
          </a:p>
        </p:txBody>
      </p:sp>
    </p:spTree>
    <p:extLst>
      <p:ext uri="{BB962C8B-B14F-4D97-AF65-F5344CB8AC3E}">
        <p14:creationId xmlns:p14="http://schemas.microsoft.com/office/powerpoint/2010/main" val="3803379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C115270-D843-4AC6-8426-56A86965CE90}" type="slidenum">
              <a:rPr lang="en-US" smtClean="0"/>
              <a:t>12</a:t>
            </a:fld>
            <a:endParaRPr lang="en-US"/>
          </a:p>
        </p:txBody>
      </p:sp>
    </p:spTree>
    <p:extLst>
      <p:ext uri="{BB962C8B-B14F-4D97-AF65-F5344CB8AC3E}">
        <p14:creationId xmlns:p14="http://schemas.microsoft.com/office/powerpoint/2010/main" val="723101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rPr>
              <a:t>So, with that as background, how to we relate to our parents and their expectations of us?  First, recognize that when a person becomes a Christian, God changes them into a new person (</a:t>
            </a:r>
            <a:r>
              <a:rPr lang="en-US" sz="1200" b="1" dirty="0">
                <a:effectLst/>
              </a:rPr>
              <a:t>2 Corinthians 5:17</a:t>
            </a:r>
            <a:r>
              <a:rPr lang="en-US" sz="1200" dirty="0">
                <a:effectLst/>
              </a:rPr>
              <a:t>).  They begin to show the fruit of the Spirit in their life as described in </a:t>
            </a:r>
            <a:r>
              <a:rPr lang="en-US" sz="1200" b="1" dirty="0">
                <a:effectLst/>
              </a:rPr>
              <a:t>Galatians 5:22-23.</a:t>
            </a:r>
            <a:r>
              <a:rPr lang="en-US" sz="1200" dirty="0">
                <a:effectLst/>
              </a:rPr>
              <a:t>  When we believe in Jesus, the way that we treat our parents should be a great improvement, in actions and in attitude.  It should be noticeably different, a difference that blesses our parents.</a:t>
            </a:r>
            <a:endParaRPr lang="en-US" dirty="0">
              <a:effectLst/>
            </a:endParaRPr>
          </a:p>
        </p:txBody>
      </p:sp>
      <p:sp>
        <p:nvSpPr>
          <p:cNvPr id="4" name="Slide Number Placeholder 3"/>
          <p:cNvSpPr>
            <a:spLocks noGrp="1"/>
          </p:cNvSpPr>
          <p:nvPr>
            <p:ph type="sldNum" sz="quarter" idx="10"/>
          </p:nvPr>
        </p:nvSpPr>
        <p:spPr/>
        <p:txBody>
          <a:bodyPr/>
          <a:lstStyle/>
          <a:p>
            <a:fld id="{9C115270-D843-4AC6-8426-56A86965CE90}" type="slidenum">
              <a:rPr lang="en-US" smtClean="0"/>
              <a:t>13</a:t>
            </a:fld>
            <a:endParaRPr lang="en-US"/>
          </a:p>
        </p:txBody>
      </p:sp>
    </p:spTree>
    <p:extLst>
      <p:ext uri="{BB962C8B-B14F-4D97-AF65-F5344CB8AC3E}">
        <p14:creationId xmlns:p14="http://schemas.microsoft.com/office/powerpoint/2010/main" val="3684547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4E376-999D-D9F3-7564-D4A7A30C5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16826-6C1A-472E-C871-9CA64B998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188A32-A5DC-AA67-0F3B-17BC35B456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887A4DE-1879-3038-9A23-ECA4AE7D2694}"/>
              </a:ext>
            </a:extLst>
          </p:cNvPr>
          <p:cNvSpPr>
            <a:spLocks noGrp="1"/>
          </p:cNvSpPr>
          <p:nvPr>
            <p:ph type="sldNum" sz="quarter" idx="5"/>
          </p:nvPr>
        </p:nvSpPr>
        <p:spPr/>
        <p:txBody>
          <a:bodyPr/>
          <a:lstStyle/>
          <a:p>
            <a:fld id="{9C115270-D843-4AC6-8426-56A86965CE90}" type="slidenum">
              <a:rPr lang="en-US" smtClean="0"/>
              <a:t>14</a:t>
            </a:fld>
            <a:endParaRPr lang="en-US"/>
          </a:p>
        </p:txBody>
      </p:sp>
    </p:spTree>
    <p:extLst>
      <p:ext uri="{BB962C8B-B14F-4D97-AF65-F5344CB8AC3E}">
        <p14:creationId xmlns:p14="http://schemas.microsoft.com/office/powerpoint/2010/main" val="2968069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Before we examine some Bible passages, I want to ask you this: In your culture, what is generally expected about how parents relate to their children (and vice versa)?  In your family, what specific things might have been different vs. general cultural expectations?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effectLst/>
            </a:endParaRPr>
          </a:p>
          <a:p>
            <a:r>
              <a:rPr lang="en-US" dirty="0"/>
              <a:t>What things do your</a:t>
            </a:r>
            <a:r>
              <a:rPr lang="en-US" baseline="0" dirty="0"/>
              <a:t> parents need the most from you?  </a:t>
            </a:r>
            <a:r>
              <a:rPr lang="en-US" dirty="0"/>
              <a:t>Advice, Companionship, Conversation, Encouragement, Practical Help, Security, Understanding, Other Needs?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9C115270-D843-4AC6-8426-56A86965CE90}" type="slidenum">
              <a:rPr lang="en-US" smtClean="0"/>
              <a:t>20</a:t>
            </a:fld>
            <a:endParaRPr lang="en-US"/>
          </a:p>
        </p:txBody>
      </p:sp>
    </p:spTree>
    <p:extLst>
      <p:ext uri="{BB962C8B-B14F-4D97-AF65-F5344CB8AC3E}">
        <p14:creationId xmlns:p14="http://schemas.microsoft.com/office/powerpoint/2010/main" val="318447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314A25-EF02-4F0A-AC20-A730EE33E1D5}"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2535248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14A25-EF02-4F0A-AC20-A730EE33E1D5}"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1638712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314A25-EF02-4F0A-AC20-A730EE33E1D5}"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162669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314A25-EF02-4F0A-AC20-A730EE33E1D5}"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1605396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314A25-EF02-4F0A-AC20-A730EE33E1D5}" type="datetimeFigureOut">
              <a:rPr lang="en-US" smtClean="0"/>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178315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314A25-EF02-4F0A-AC20-A730EE33E1D5}" type="datetimeFigureOut">
              <a:rPr lang="en-US" smtClean="0"/>
              <a:t>6/11/2026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3715533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14A25-EF02-4F0A-AC20-A730EE33E1D5}" type="datetimeFigureOut">
              <a:rPr lang="en-US" smtClean="0"/>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1647631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314A25-EF02-4F0A-AC20-A730EE33E1D5}"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84565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314A25-EF02-4F0A-AC20-A730EE33E1D5}"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1550401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14A25-EF02-4F0A-AC20-A730EE33E1D5}"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2272859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14A25-EF02-4F0A-AC20-A730EE33E1D5}"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60C663-E715-420A-8F8A-8892317A97F9}" type="slidenum">
              <a:rPr lang="en-US" smtClean="0"/>
              <a:t>‹#›</a:t>
            </a:fld>
            <a:endParaRPr lang="en-US"/>
          </a:p>
        </p:txBody>
      </p:sp>
    </p:spTree>
    <p:extLst>
      <p:ext uri="{BB962C8B-B14F-4D97-AF65-F5344CB8AC3E}">
        <p14:creationId xmlns:p14="http://schemas.microsoft.com/office/powerpoint/2010/main" val="679101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14A25-EF02-4F0A-AC20-A730EE33E1D5}" type="datetimeFigureOut">
              <a:rPr lang="en-US" smtClean="0"/>
              <a:t>6/11/2026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60C663-E715-420A-8F8A-8892317A97F9}" type="slidenum">
              <a:rPr lang="en-US" smtClean="0"/>
              <a:t>‹#›</a:t>
            </a:fld>
            <a:endParaRPr lang="en-US"/>
          </a:p>
        </p:txBody>
      </p:sp>
    </p:spTree>
    <p:extLst>
      <p:ext uri="{BB962C8B-B14F-4D97-AF65-F5344CB8AC3E}">
        <p14:creationId xmlns:p14="http://schemas.microsoft.com/office/powerpoint/2010/main" val="41649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9101" y="990600"/>
            <a:ext cx="8458200" cy="2838450"/>
          </a:xfrm>
        </p:spPr>
        <p:txBody>
          <a:bodyPr>
            <a:noAutofit/>
          </a:bodyPr>
          <a:lstStyle/>
          <a:p>
            <a:r>
              <a:rPr lang="en-US" sz="5400" b="1" dirty="0"/>
              <a:t>How to be a Good Parent</a:t>
            </a:r>
          </a:p>
        </p:txBody>
      </p:sp>
      <p:sp>
        <p:nvSpPr>
          <p:cNvPr id="3" name="Subtitle 2"/>
          <p:cNvSpPr>
            <a:spLocks noGrp="1"/>
          </p:cNvSpPr>
          <p:nvPr>
            <p:ph type="subTitle" idx="1"/>
          </p:nvPr>
        </p:nvSpPr>
        <p:spPr/>
        <p:txBody>
          <a:bodyPr/>
          <a:lstStyle/>
          <a:p>
            <a:endParaRPr lang="en-US" dirty="0"/>
          </a:p>
          <a:p>
            <a:r>
              <a:rPr lang="en-US" dirty="0"/>
              <a:t>From the Bible (and old parents)</a:t>
            </a:r>
          </a:p>
        </p:txBody>
      </p:sp>
    </p:spTree>
    <p:extLst>
      <p:ext uri="{BB962C8B-B14F-4D97-AF65-F5344CB8AC3E}">
        <p14:creationId xmlns:p14="http://schemas.microsoft.com/office/powerpoint/2010/main" val="2463953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CFB14-1B22-FCD8-320A-84F97866F749}"/>
              </a:ext>
            </a:extLst>
          </p:cNvPr>
          <p:cNvSpPr>
            <a:spLocks noGrp="1"/>
          </p:cNvSpPr>
          <p:nvPr>
            <p:ph type="title"/>
          </p:nvPr>
        </p:nvSpPr>
        <p:spPr>
          <a:xfrm>
            <a:off x="451884" y="152400"/>
            <a:ext cx="8229600" cy="792162"/>
          </a:xfrm>
        </p:spPr>
        <p:txBody>
          <a:bodyPr/>
          <a:lstStyle/>
          <a:p>
            <a:r>
              <a:rPr lang="en-US" dirty="0"/>
              <a:t>Our culture impacts our parenting</a:t>
            </a:r>
          </a:p>
        </p:txBody>
      </p:sp>
      <p:sp>
        <p:nvSpPr>
          <p:cNvPr id="3" name="Content Placeholder 2">
            <a:extLst>
              <a:ext uri="{FF2B5EF4-FFF2-40B4-BE49-F238E27FC236}">
                <a16:creationId xmlns:a16="http://schemas.microsoft.com/office/drawing/2014/main" id="{FF1C0F5E-2801-997B-EEAF-305CA9EB37F1}"/>
              </a:ext>
            </a:extLst>
          </p:cNvPr>
          <p:cNvSpPr>
            <a:spLocks noGrp="1"/>
          </p:cNvSpPr>
          <p:nvPr>
            <p:ph idx="1"/>
          </p:nvPr>
        </p:nvSpPr>
        <p:spPr>
          <a:xfrm>
            <a:off x="843516" y="5105400"/>
            <a:ext cx="7919484" cy="1447800"/>
          </a:xfrm>
        </p:spPr>
        <p:txBody>
          <a:bodyPr>
            <a:normAutofit lnSpcReduction="10000"/>
          </a:bodyPr>
          <a:lstStyle/>
          <a:p>
            <a:pPr marL="0" indent="0">
              <a:buNone/>
            </a:pPr>
            <a:r>
              <a:rPr lang="en-US" dirty="0"/>
              <a:t>Sadly, as our culture drifts further from God, we are slowly adjusting our parenting approaches away from His Word.</a:t>
            </a:r>
          </a:p>
        </p:txBody>
      </p:sp>
      <p:pic>
        <p:nvPicPr>
          <p:cNvPr id="4" name="Picture 3" descr="Cranky Cartoon (EN) - Boiling Frogs">
            <a:extLst>
              <a:ext uri="{FF2B5EF4-FFF2-40B4-BE49-F238E27FC236}">
                <a16:creationId xmlns:a16="http://schemas.microsoft.com/office/drawing/2014/main" id="{025478A4-3C99-5230-85EB-DD62CC18B55B}"/>
              </a:ext>
            </a:extLst>
          </p:cNvPr>
          <p:cNvPicPr>
            <a:picLocks noChangeAspect="1"/>
          </p:cNvPicPr>
          <p:nvPr/>
        </p:nvPicPr>
        <p:blipFill>
          <a:blip r:embed="rId2"/>
          <a:stretch>
            <a:fillRect/>
          </a:stretch>
        </p:blipFill>
        <p:spPr>
          <a:xfrm>
            <a:off x="1143000" y="944562"/>
            <a:ext cx="6858000" cy="3857050"/>
          </a:xfrm>
          <a:prstGeom prst="rect">
            <a:avLst/>
          </a:prstGeom>
        </p:spPr>
      </p:pic>
    </p:spTree>
    <p:extLst>
      <p:ext uri="{BB962C8B-B14F-4D97-AF65-F5344CB8AC3E}">
        <p14:creationId xmlns:p14="http://schemas.microsoft.com/office/powerpoint/2010/main" val="335259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DF05F-4D86-27B1-949E-F1AD485EADC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5F5F0BC-9D19-19A5-1307-C7D743F96138}"/>
              </a:ext>
            </a:extLst>
          </p:cNvPr>
          <p:cNvSpPr>
            <a:spLocks noGrp="1"/>
          </p:cNvSpPr>
          <p:nvPr>
            <p:ph type="title"/>
          </p:nvPr>
        </p:nvSpPr>
        <p:spPr>
          <a:xfrm>
            <a:off x="457200" y="76200"/>
            <a:ext cx="8229600" cy="792162"/>
          </a:xfrm>
        </p:spPr>
        <p:txBody>
          <a:bodyPr>
            <a:normAutofit/>
          </a:bodyPr>
          <a:lstStyle/>
          <a:p>
            <a:r>
              <a:rPr lang="en-US" b="1" u="sng" dirty="0"/>
              <a:t>Some Basic Principles of Parenting</a:t>
            </a:r>
          </a:p>
        </p:txBody>
      </p:sp>
      <p:sp>
        <p:nvSpPr>
          <p:cNvPr id="8" name="Content Placeholder 7">
            <a:extLst>
              <a:ext uri="{FF2B5EF4-FFF2-40B4-BE49-F238E27FC236}">
                <a16:creationId xmlns:a16="http://schemas.microsoft.com/office/drawing/2014/main" id="{BE762BAC-7CFE-C796-E78B-2CDE6D1CD09E}"/>
              </a:ext>
            </a:extLst>
          </p:cNvPr>
          <p:cNvSpPr>
            <a:spLocks noGrp="1"/>
          </p:cNvSpPr>
          <p:nvPr>
            <p:ph idx="1"/>
          </p:nvPr>
        </p:nvSpPr>
        <p:spPr>
          <a:xfrm>
            <a:off x="76200" y="1066800"/>
            <a:ext cx="8991600" cy="5486400"/>
          </a:xfrm>
        </p:spPr>
        <p:txBody>
          <a:bodyPr>
            <a:normAutofit fontScale="92500" lnSpcReduction="10000"/>
          </a:bodyPr>
          <a:lstStyle/>
          <a:p>
            <a:pPr>
              <a:spcAft>
                <a:spcPts val="1200"/>
              </a:spcAft>
            </a:pPr>
            <a:r>
              <a:rPr lang="en-US" u="sng" dirty="0"/>
              <a:t>Fill your home with love for God and each other</a:t>
            </a:r>
            <a:r>
              <a:rPr lang="en-US" dirty="0"/>
              <a:t>:</a:t>
            </a:r>
          </a:p>
          <a:p>
            <a:pPr marL="457200" lvl="1" indent="0">
              <a:spcAft>
                <a:spcPts val="1200"/>
              </a:spcAft>
              <a:buNone/>
            </a:pPr>
            <a:r>
              <a:rPr lang="en-US" dirty="0"/>
              <a:t>“</a:t>
            </a:r>
            <a:r>
              <a:rPr lang="en-US" u="sng" dirty="0"/>
              <a:t>Love</a:t>
            </a:r>
            <a:r>
              <a:rPr lang="en-US" dirty="0"/>
              <a:t> the LORD your God with all your </a:t>
            </a:r>
            <a:r>
              <a:rPr lang="en-US" u="sng" dirty="0"/>
              <a:t>heart</a:t>
            </a:r>
            <a:r>
              <a:rPr lang="en-US" dirty="0"/>
              <a:t> and with all your </a:t>
            </a:r>
            <a:r>
              <a:rPr lang="en-US" u="sng" dirty="0"/>
              <a:t>soul</a:t>
            </a:r>
            <a:r>
              <a:rPr lang="en-US" dirty="0"/>
              <a:t> and with all your </a:t>
            </a:r>
            <a:r>
              <a:rPr lang="en-US" u="sng" dirty="0"/>
              <a:t>strength</a:t>
            </a:r>
            <a:r>
              <a:rPr lang="en-US" dirty="0"/>
              <a:t>.  </a:t>
            </a:r>
            <a:r>
              <a:rPr lang="en-US" sz="2000" b="1" dirty="0"/>
              <a:t>Deuteronomy 6:5</a:t>
            </a:r>
          </a:p>
          <a:p>
            <a:pPr marL="457200" lvl="1" indent="0">
              <a:spcAft>
                <a:spcPts val="1200"/>
              </a:spcAft>
              <a:buNone/>
            </a:pPr>
            <a:r>
              <a:rPr lang="en-US" dirty="0"/>
              <a:t>“</a:t>
            </a:r>
            <a:r>
              <a:rPr lang="en-US" b="1" dirty="0"/>
              <a:t>Husbands, love your wives</a:t>
            </a:r>
            <a:r>
              <a:rPr lang="en-US" dirty="0"/>
              <a:t>, as Christ loved the church and gave himself up for her,”  </a:t>
            </a:r>
            <a:r>
              <a:rPr lang="en-US" sz="2000" b="1" dirty="0"/>
              <a:t>Ephesians 5:25</a:t>
            </a:r>
            <a:endParaRPr lang="en-US" sz="1600" b="1" dirty="0"/>
          </a:p>
          <a:p>
            <a:pPr marL="457200" lvl="1" indent="0">
              <a:spcAft>
                <a:spcPts val="1200"/>
              </a:spcAft>
              <a:buNone/>
            </a:pPr>
            <a:r>
              <a:rPr lang="en-US" dirty="0"/>
              <a:t>“Older women … teach what is good, and so train the young </a:t>
            </a:r>
            <a:r>
              <a:rPr lang="en-US" b="1" dirty="0"/>
              <a:t>women to love their husbands</a:t>
            </a:r>
            <a:r>
              <a:rPr lang="en-US" dirty="0"/>
              <a:t> and children,” </a:t>
            </a:r>
            <a:r>
              <a:rPr lang="en-US" sz="2000" b="1" dirty="0"/>
              <a:t>Titus 2:3,4</a:t>
            </a:r>
          </a:p>
          <a:p>
            <a:pPr marL="514350" indent="-457200">
              <a:spcAft>
                <a:spcPts val="1200"/>
              </a:spcAft>
            </a:pPr>
            <a:r>
              <a:rPr lang="en-US" dirty="0"/>
              <a:t>When a child knows his parents love each other, they will be more secure, less stressed, and behave better.</a:t>
            </a:r>
          </a:p>
          <a:p>
            <a:pPr marL="514350" indent="-457200">
              <a:spcAft>
                <a:spcPts val="1200"/>
              </a:spcAft>
            </a:pPr>
            <a:r>
              <a:rPr lang="en-US" dirty="0"/>
              <a:t>Intentionally demonstrate love for each other every day</a:t>
            </a:r>
          </a:p>
        </p:txBody>
      </p:sp>
    </p:spTree>
    <p:extLst>
      <p:ext uri="{BB962C8B-B14F-4D97-AF65-F5344CB8AC3E}">
        <p14:creationId xmlns:p14="http://schemas.microsoft.com/office/powerpoint/2010/main" val="283652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left)">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6200"/>
            <a:ext cx="8229600" cy="792162"/>
          </a:xfrm>
        </p:spPr>
        <p:txBody>
          <a:bodyPr>
            <a:normAutofit/>
          </a:bodyPr>
          <a:lstStyle/>
          <a:p>
            <a:r>
              <a:rPr lang="en-US" b="1" u="sng" dirty="0"/>
              <a:t>Some Basic Principles of Parenting</a:t>
            </a:r>
          </a:p>
        </p:txBody>
      </p:sp>
      <p:sp>
        <p:nvSpPr>
          <p:cNvPr id="8" name="Content Placeholder 7"/>
          <p:cNvSpPr>
            <a:spLocks noGrp="1"/>
          </p:cNvSpPr>
          <p:nvPr>
            <p:ph idx="1"/>
          </p:nvPr>
        </p:nvSpPr>
        <p:spPr>
          <a:xfrm>
            <a:off x="228600" y="1066800"/>
            <a:ext cx="8686800" cy="5486400"/>
          </a:xfrm>
        </p:spPr>
        <p:txBody>
          <a:bodyPr>
            <a:normAutofit fontScale="85000" lnSpcReduction="20000"/>
          </a:bodyPr>
          <a:lstStyle/>
          <a:p>
            <a:pPr>
              <a:spcAft>
                <a:spcPts val="1200"/>
              </a:spcAft>
            </a:pPr>
            <a:r>
              <a:rPr lang="en-US" u="sng" dirty="0"/>
              <a:t>Fill your home and life with God’s Word</a:t>
            </a:r>
            <a:r>
              <a:rPr lang="en-US" dirty="0"/>
              <a:t>:</a:t>
            </a:r>
          </a:p>
          <a:p>
            <a:pPr marL="457200" lvl="1" indent="0">
              <a:spcAft>
                <a:spcPts val="1200"/>
              </a:spcAft>
              <a:buNone/>
            </a:pPr>
            <a:r>
              <a:rPr lang="en-US" dirty="0"/>
              <a:t>“These commandments that I give you today are to be on your hearts.  </a:t>
            </a:r>
            <a:r>
              <a:rPr lang="en-US" u="sng" dirty="0"/>
              <a:t>Impress them on your children</a:t>
            </a:r>
            <a:r>
              <a:rPr lang="en-US" dirty="0"/>
              <a:t>. Talk about them when you sit at home and when you walk along the road, when you lie down and when you get up.”  </a:t>
            </a:r>
            <a:r>
              <a:rPr lang="en-US" sz="2000" b="1" dirty="0"/>
              <a:t>Deuteronomy 6:6-7</a:t>
            </a:r>
          </a:p>
          <a:p>
            <a:pPr marL="457200" lvl="1" indent="0">
              <a:spcAft>
                <a:spcPts val="1200"/>
              </a:spcAft>
              <a:buNone/>
            </a:pPr>
            <a:r>
              <a:rPr lang="en-US" dirty="0"/>
              <a:t>“I am reminded of your sincere faith, a faith that dwelt first in your grandmother Lois and your mother Eunice and now, I am sure, dwells in you as well.” “But as for you, continue in what you have learned and have firmly believed, </a:t>
            </a:r>
            <a:r>
              <a:rPr lang="en-US" u="sng" dirty="0"/>
              <a:t>knowing from whom you learned it</a:t>
            </a:r>
            <a:r>
              <a:rPr lang="en-US" dirty="0"/>
              <a:t> and how from childhood you have been </a:t>
            </a:r>
            <a:r>
              <a:rPr lang="en-US" u="sng" dirty="0"/>
              <a:t>acquainted with the sacred writings</a:t>
            </a:r>
            <a:r>
              <a:rPr lang="en-US" dirty="0"/>
              <a:t>, which are able to make you wise for salvation through faith in Christ Jesus.”  </a:t>
            </a:r>
            <a:r>
              <a:rPr lang="en-US" sz="2000" b="1" dirty="0"/>
              <a:t>2 Timothy 1:5, 3:14-15</a:t>
            </a:r>
          </a:p>
          <a:p>
            <a:pPr marL="628650" indent="-571500">
              <a:spcAft>
                <a:spcPts val="1200"/>
              </a:spcAft>
            </a:pPr>
            <a:r>
              <a:rPr lang="en-US" sz="3600" dirty="0"/>
              <a:t>Not just as an external show, but genuinely loving God’s word, walking by His Spirit</a:t>
            </a:r>
          </a:p>
          <a:p>
            <a:pPr marL="457200" lvl="1" indent="0">
              <a:spcAft>
                <a:spcPts val="1200"/>
              </a:spcAft>
              <a:buNone/>
            </a:pPr>
            <a:endParaRPr lang="en-US" sz="2000" b="1" dirty="0"/>
          </a:p>
        </p:txBody>
      </p:sp>
    </p:spTree>
    <p:extLst>
      <p:ext uri="{BB962C8B-B14F-4D97-AF65-F5344CB8AC3E}">
        <p14:creationId xmlns:p14="http://schemas.microsoft.com/office/powerpoint/2010/main" val="375159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D2850-E04A-7FDD-1E17-A6D4E08EBC6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6867C87-A844-749D-A6A5-D7D0B32AB382}"/>
              </a:ext>
            </a:extLst>
          </p:cNvPr>
          <p:cNvSpPr>
            <a:spLocks noGrp="1"/>
          </p:cNvSpPr>
          <p:nvPr>
            <p:ph type="title"/>
          </p:nvPr>
        </p:nvSpPr>
        <p:spPr>
          <a:xfrm>
            <a:off x="457200" y="76200"/>
            <a:ext cx="8229600" cy="792162"/>
          </a:xfrm>
        </p:spPr>
        <p:txBody>
          <a:bodyPr>
            <a:normAutofit/>
          </a:bodyPr>
          <a:lstStyle/>
          <a:p>
            <a:r>
              <a:rPr lang="en-US" b="1" u="sng" dirty="0"/>
              <a:t>Some Basic Principles of Parenting</a:t>
            </a:r>
          </a:p>
        </p:txBody>
      </p:sp>
      <p:sp>
        <p:nvSpPr>
          <p:cNvPr id="8" name="Content Placeholder 7">
            <a:extLst>
              <a:ext uri="{FF2B5EF4-FFF2-40B4-BE49-F238E27FC236}">
                <a16:creationId xmlns:a16="http://schemas.microsoft.com/office/drawing/2014/main" id="{EB6271E0-D2C6-0E72-EB54-467342E75DF9}"/>
              </a:ext>
            </a:extLst>
          </p:cNvPr>
          <p:cNvSpPr>
            <a:spLocks noGrp="1"/>
          </p:cNvSpPr>
          <p:nvPr>
            <p:ph idx="1"/>
          </p:nvPr>
        </p:nvSpPr>
        <p:spPr>
          <a:xfrm>
            <a:off x="76200" y="1066800"/>
            <a:ext cx="8915400" cy="5486400"/>
          </a:xfrm>
        </p:spPr>
        <p:txBody>
          <a:bodyPr>
            <a:normAutofit fontScale="92500" lnSpcReduction="10000"/>
          </a:bodyPr>
          <a:lstStyle/>
          <a:p>
            <a:pPr>
              <a:spcAft>
                <a:spcPts val="1200"/>
              </a:spcAft>
            </a:pPr>
            <a:r>
              <a:rPr lang="en-US" u="sng" dirty="0"/>
              <a:t>Love your children</a:t>
            </a:r>
            <a:r>
              <a:rPr lang="en-US" dirty="0"/>
              <a:t> and </a:t>
            </a:r>
            <a:r>
              <a:rPr lang="en-US" u="sng" dirty="0"/>
              <a:t>meet their needs</a:t>
            </a:r>
            <a:r>
              <a:rPr lang="en-US" dirty="0"/>
              <a:t>:</a:t>
            </a:r>
          </a:p>
          <a:p>
            <a:pPr marL="457200" lvl="1" indent="0">
              <a:spcAft>
                <a:spcPts val="1200"/>
              </a:spcAft>
              <a:buNone/>
            </a:pPr>
            <a:r>
              <a:rPr lang="en-US" dirty="0"/>
              <a:t>“What father among you, if his son asks for a fish, will instead of a fish give him a serpent; or if he asks for an egg, will give him a scorpion?  If you then, who are evil, know how to </a:t>
            </a:r>
            <a:r>
              <a:rPr lang="en-US" u="sng" dirty="0"/>
              <a:t>give good gifts</a:t>
            </a:r>
            <a:r>
              <a:rPr lang="en-US" dirty="0"/>
              <a:t> to your children, how much more will the heavenly Father give the Holy Spirit to those who ask him!”  </a:t>
            </a:r>
            <a:r>
              <a:rPr lang="en-US" sz="2000" b="1" dirty="0"/>
              <a:t>Luke 11:11-13</a:t>
            </a:r>
          </a:p>
          <a:p>
            <a:pPr>
              <a:spcAft>
                <a:spcPts val="1200"/>
              </a:spcAft>
            </a:pPr>
            <a:r>
              <a:rPr lang="en-US" dirty="0"/>
              <a:t>Be a human example of their heavenly Father</a:t>
            </a:r>
          </a:p>
          <a:p>
            <a:pPr>
              <a:spcAft>
                <a:spcPts val="1200"/>
              </a:spcAft>
            </a:pPr>
            <a:r>
              <a:rPr lang="en-US" u="sng" dirty="0"/>
              <a:t>Train your child’s actions AND their heart</a:t>
            </a:r>
            <a:r>
              <a:rPr lang="en-US" dirty="0"/>
              <a:t>:</a:t>
            </a:r>
          </a:p>
          <a:p>
            <a:pPr marL="457200" lvl="1" indent="0">
              <a:spcAft>
                <a:spcPts val="1200"/>
              </a:spcAft>
              <a:buNone/>
            </a:pPr>
            <a:r>
              <a:rPr lang="en-US" dirty="0"/>
              <a:t>“Children, obey your parents in everything, for this pleases the Lord. Fathers, </a:t>
            </a:r>
            <a:r>
              <a:rPr lang="en-US" u="sng" dirty="0"/>
              <a:t>do not provoke</a:t>
            </a:r>
            <a:r>
              <a:rPr lang="en-US" dirty="0"/>
              <a:t> your children, lest they become </a:t>
            </a:r>
            <a:r>
              <a:rPr lang="en-US" u="sng" dirty="0"/>
              <a:t>discouraged</a:t>
            </a:r>
            <a:r>
              <a:rPr lang="en-US" dirty="0"/>
              <a:t>.”  </a:t>
            </a:r>
            <a:r>
              <a:rPr lang="en-US" sz="2000" b="1" dirty="0"/>
              <a:t>Colossians 3:21,22</a:t>
            </a:r>
          </a:p>
        </p:txBody>
      </p:sp>
    </p:spTree>
    <p:extLst>
      <p:ext uri="{BB962C8B-B14F-4D97-AF65-F5344CB8AC3E}">
        <p14:creationId xmlns:p14="http://schemas.microsoft.com/office/powerpoint/2010/main" val="308211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6200"/>
            <a:ext cx="8229600" cy="792162"/>
          </a:xfrm>
        </p:spPr>
        <p:txBody>
          <a:bodyPr/>
          <a:lstStyle/>
          <a:p>
            <a:r>
              <a:rPr lang="en-US" b="1" u="sng" dirty="0"/>
              <a:t>Some Basic Principles of Parenting</a:t>
            </a:r>
          </a:p>
        </p:txBody>
      </p:sp>
      <p:sp>
        <p:nvSpPr>
          <p:cNvPr id="8" name="Content Placeholder 7"/>
          <p:cNvSpPr>
            <a:spLocks noGrp="1"/>
          </p:cNvSpPr>
          <p:nvPr>
            <p:ph idx="1"/>
          </p:nvPr>
        </p:nvSpPr>
        <p:spPr>
          <a:xfrm>
            <a:off x="228600" y="1066800"/>
            <a:ext cx="8763000" cy="5486400"/>
          </a:xfrm>
        </p:spPr>
        <p:txBody>
          <a:bodyPr>
            <a:normAutofit fontScale="77500" lnSpcReduction="20000"/>
          </a:bodyPr>
          <a:lstStyle/>
          <a:p>
            <a:pPr>
              <a:spcAft>
                <a:spcPts val="1200"/>
              </a:spcAft>
            </a:pPr>
            <a:r>
              <a:rPr lang="en-US" u="sng" dirty="0"/>
              <a:t>Children must be taught respect</a:t>
            </a:r>
            <a:r>
              <a:rPr lang="en-US" dirty="0"/>
              <a:t>:</a:t>
            </a:r>
          </a:p>
          <a:p>
            <a:pPr marL="457200" lvl="1" indent="0">
              <a:spcAft>
                <a:spcPts val="1200"/>
              </a:spcAft>
              <a:buNone/>
            </a:pPr>
            <a:r>
              <a:rPr lang="en-US" dirty="0"/>
              <a:t>“</a:t>
            </a:r>
            <a:r>
              <a:rPr lang="en-US" u="sng" dirty="0"/>
              <a:t>Honor</a:t>
            </a:r>
            <a:r>
              <a:rPr lang="en-US" dirty="0"/>
              <a:t> your father and your mother, so that you may live long in the land the LORD your God is giving you.”  </a:t>
            </a:r>
            <a:r>
              <a:rPr lang="en-US" sz="2000" b="1" dirty="0"/>
              <a:t>Exodus 20:12</a:t>
            </a:r>
          </a:p>
          <a:p>
            <a:pPr>
              <a:spcAft>
                <a:spcPts val="1200"/>
              </a:spcAft>
            </a:pPr>
            <a:r>
              <a:rPr lang="en-US" dirty="0"/>
              <a:t>If we don’t teach them to respect their parents, they will not learn to respect God.</a:t>
            </a:r>
          </a:p>
          <a:p>
            <a:pPr>
              <a:spcAft>
                <a:spcPts val="1200"/>
              </a:spcAft>
            </a:pPr>
            <a:r>
              <a:rPr lang="en-US" u="sng" dirty="0"/>
              <a:t>Expect children to obey godly requests</a:t>
            </a:r>
            <a:r>
              <a:rPr lang="en-US" dirty="0"/>
              <a:t>:</a:t>
            </a:r>
          </a:p>
          <a:p>
            <a:pPr marL="457200" lvl="1" indent="0">
              <a:spcAft>
                <a:spcPts val="1200"/>
              </a:spcAft>
              <a:buNone/>
            </a:pPr>
            <a:r>
              <a:rPr lang="en-US" dirty="0"/>
              <a:t>“Children, </a:t>
            </a:r>
            <a:r>
              <a:rPr lang="en-US" u="sng" dirty="0"/>
              <a:t>obey</a:t>
            </a:r>
            <a:r>
              <a:rPr lang="en-US" dirty="0"/>
              <a:t> your parents </a:t>
            </a:r>
            <a:r>
              <a:rPr lang="en-US" u="sng" dirty="0"/>
              <a:t>in the Lord</a:t>
            </a:r>
            <a:r>
              <a:rPr lang="en-US" dirty="0"/>
              <a:t>, for this is right.  “Honor your father and mother” — which is the first commandment with a promise — “so that it may go well with you and that you may enjoy long life on the earth.”  </a:t>
            </a:r>
            <a:r>
              <a:rPr lang="en-US" sz="2000" b="1" dirty="0"/>
              <a:t>Ephesians 6:1-3 </a:t>
            </a:r>
          </a:p>
          <a:p>
            <a:pPr>
              <a:spcAft>
                <a:spcPts val="1200"/>
              </a:spcAft>
            </a:pPr>
            <a:r>
              <a:rPr lang="en-US" dirty="0"/>
              <a:t>Discipline children for </a:t>
            </a:r>
            <a:r>
              <a:rPr lang="en-US" u="sng" dirty="0"/>
              <a:t>active rebellion</a:t>
            </a:r>
            <a:r>
              <a:rPr lang="en-US" dirty="0"/>
              <a:t> (but not for </a:t>
            </a:r>
            <a:r>
              <a:rPr lang="en-US" u="sng" dirty="0"/>
              <a:t>childish mistakes)</a:t>
            </a:r>
            <a:r>
              <a:rPr lang="en-US" dirty="0"/>
              <a:t>. </a:t>
            </a:r>
          </a:p>
          <a:p>
            <a:pPr marL="457200" lvl="1" indent="0">
              <a:spcAft>
                <a:spcPts val="1200"/>
              </a:spcAft>
              <a:buNone/>
            </a:pPr>
            <a:r>
              <a:rPr lang="en-US" dirty="0"/>
              <a:t>“Whoever spares the rod hates his son, but he who loves him is diligent to discipline him.”  </a:t>
            </a:r>
            <a:r>
              <a:rPr lang="en-US" sz="2000" b="1" dirty="0"/>
              <a:t>Proverbs 13:24</a:t>
            </a:r>
          </a:p>
        </p:txBody>
      </p:sp>
    </p:spTree>
    <p:extLst>
      <p:ext uri="{BB962C8B-B14F-4D97-AF65-F5344CB8AC3E}">
        <p14:creationId xmlns:p14="http://schemas.microsoft.com/office/powerpoint/2010/main" val="211459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left)">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left)">
                                      <p:cBhvr>
                                        <p:cTn id="3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0A6E0-D8F3-B814-E6AE-6D9881C1D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D76429-9B29-938E-AFE8-F350DAEB0C55}"/>
              </a:ext>
            </a:extLst>
          </p:cNvPr>
          <p:cNvSpPr>
            <a:spLocks noGrp="1"/>
          </p:cNvSpPr>
          <p:nvPr>
            <p:ph type="title"/>
          </p:nvPr>
        </p:nvSpPr>
        <p:spPr>
          <a:xfrm>
            <a:off x="457200" y="76200"/>
            <a:ext cx="8229600" cy="792162"/>
          </a:xfrm>
        </p:spPr>
        <p:txBody>
          <a:bodyPr>
            <a:normAutofit fontScale="90000"/>
          </a:bodyPr>
          <a:lstStyle/>
          <a:p>
            <a:r>
              <a:rPr lang="en-US" b="1" u="sng" dirty="0"/>
              <a:t>What does Honor/Respect look like?</a:t>
            </a:r>
          </a:p>
        </p:txBody>
      </p:sp>
      <p:sp>
        <p:nvSpPr>
          <p:cNvPr id="4" name="Text Placeholder 3">
            <a:extLst>
              <a:ext uri="{FF2B5EF4-FFF2-40B4-BE49-F238E27FC236}">
                <a16:creationId xmlns:a16="http://schemas.microsoft.com/office/drawing/2014/main" id="{56E53D78-3316-FFC4-55E7-4DDEB19F1AC0}"/>
              </a:ext>
            </a:extLst>
          </p:cNvPr>
          <p:cNvSpPr>
            <a:spLocks noGrp="1"/>
          </p:cNvSpPr>
          <p:nvPr>
            <p:ph type="body" idx="1"/>
          </p:nvPr>
        </p:nvSpPr>
        <p:spPr>
          <a:xfrm>
            <a:off x="723900" y="777081"/>
            <a:ext cx="3506788" cy="639762"/>
          </a:xfrm>
        </p:spPr>
        <p:txBody>
          <a:bodyPr>
            <a:normAutofit/>
          </a:bodyPr>
          <a:lstStyle/>
          <a:p>
            <a:r>
              <a:rPr lang="en-US" sz="2800" dirty="0"/>
              <a:t>Looks like this:</a:t>
            </a:r>
          </a:p>
        </p:txBody>
      </p:sp>
      <p:sp>
        <p:nvSpPr>
          <p:cNvPr id="5" name="Text Placeholder 4">
            <a:extLst>
              <a:ext uri="{FF2B5EF4-FFF2-40B4-BE49-F238E27FC236}">
                <a16:creationId xmlns:a16="http://schemas.microsoft.com/office/drawing/2014/main" id="{8BD3369A-6333-5737-A592-C7C591577C37}"/>
              </a:ext>
            </a:extLst>
          </p:cNvPr>
          <p:cNvSpPr>
            <a:spLocks noGrp="1"/>
          </p:cNvSpPr>
          <p:nvPr>
            <p:ph type="body" sz="quarter" idx="3"/>
          </p:nvPr>
        </p:nvSpPr>
        <p:spPr>
          <a:xfrm>
            <a:off x="5011615" y="777081"/>
            <a:ext cx="3810000" cy="639762"/>
          </a:xfrm>
        </p:spPr>
        <p:txBody>
          <a:bodyPr>
            <a:normAutofit/>
          </a:bodyPr>
          <a:lstStyle/>
          <a:p>
            <a:r>
              <a:rPr lang="en-US" sz="2800" dirty="0"/>
              <a:t>Not like this:</a:t>
            </a:r>
          </a:p>
        </p:txBody>
      </p:sp>
      <p:sp>
        <p:nvSpPr>
          <p:cNvPr id="6" name="Content Placeholder 5">
            <a:extLst>
              <a:ext uri="{FF2B5EF4-FFF2-40B4-BE49-F238E27FC236}">
                <a16:creationId xmlns:a16="http://schemas.microsoft.com/office/drawing/2014/main" id="{81FC9E4E-5085-AFF5-4632-34287F70D33B}"/>
              </a:ext>
            </a:extLst>
          </p:cNvPr>
          <p:cNvSpPr>
            <a:spLocks noGrp="1"/>
          </p:cNvSpPr>
          <p:nvPr>
            <p:ph sz="half" idx="2"/>
          </p:nvPr>
        </p:nvSpPr>
        <p:spPr>
          <a:xfrm>
            <a:off x="457200" y="1477962"/>
            <a:ext cx="4040188" cy="4999038"/>
          </a:xfrm>
        </p:spPr>
        <p:txBody>
          <a:bodyPr>
            <a:normAutofit fontScale="92500"/>
          </a:bodyPr>
          <a:lstStyle/>
          <a:p>
            <a:pPr fontAlgn="ctr">
              <a:buFont typeface="Wingdings" pitchFamily="2" charset="2"/>
              <a:buChar char="ü"/>
            </a:pPr>
            <a:r>
              <a:rPr lang="en-US" dirty="0"/>
              <a:t>Polite in words, attitudes and actions.</a:t>
            </a:r>
          </a:p>
          <a:p>
            <a:pPr fontAlgn="ctr">
              <a:buFont typeface="Wingdings" pitchFamily="2" charset="2"/>
              <a:buChar char="ü"/>
            </a:pPr>
            <a:r>
              <a:rPr lang="en-US" dirty="0"/>
              <a:t>Listen carefully, ask questions, and think before speaking.</a:t>
            </a:r>
          </a:p>
          <a:p>
            <a:pPr fontAlgn="ctr">
              <a:buFont typeface="Wingdings" pitchFamily="2" charset="2"/>
              <a:buChar char="ü"/>
            </a:pPr>
            <a:r>
              <a:rPr lang="en-US" dirty="0"/>
              <a:t>Be helpful, always being ready to serve in big and small ways.</a:t>
            </a:r>
          </a:p>
          <a:p>
            <a:pPr fontAlgn="ctr">
              <a:buFont typeface="Wingdings" pitchFamily="2" charset="2"/>
              <a:buChar char="ü"/>
            </a:pPr>
            <a:r>
              <a:rPr lang="en-US" dirty="0"/>
              <a:t>Recognize and respect people in positions of authority</a:t>
            </a:r>
          </a:p>
          <a:p>
            <a:pPr fontAlgn="ctr">
              <a:buFont typeface="Wingdings" pitchFamily="2" charset="2"/>
              <a:buChar char="ü"/>
            </a:pPr>
            <a:r>
              <a:rPr lang="en-US" dirty="0"/>
              <a:t>Try to resolve issues, forgive and forget.</a:t>
            </a:r>
          </a:p>
          <a:p>
            <a:pPr fontAlgn="ctr">
              <a:buFont typeface="Wingdings" pitchFamily="2" charset="2"/>
              <a:buChar char="ü"/>
            </a:pPr>
            <a:r>
              <a:rPr lang="en-US" dirty="0"/>
              <a:t>Protect the dignity of others.</a:t>
            </a:r>
          </a:p>
          <a:p>
            <a:pPr fontAlgn="ctr">
              <a:buFont typeface="Wingdings" pitchFamily="2" charset="2"/>
              <a:buChar char="ü"/>
            </a:pPr>
            <a:r>
              <a:rPr lang="en-US" dirty="0"/>
              <a:t>Love people – use things.</a:t>
            </a:r>
          </a:p>
        </p:txBody>
      </p:sp>
      <p:sp>
        <p:nvSpPr>
          <p:cNvPr id="10" name="Content Placeholder 9">
            <a:extLst>
              <a:ext uri="{FF2B5EF4-FFF2-40B4-BE49-F238E27FC236}">
                <a16:creationId xmlns:a16="http://schemas.microsoft.com/office/drawing/2014/main" id="{B5630E22-41EA-D9E6-99A5-B3885C8EB0B3}"/>
              </a:ext>
            </a:extLst>
          </p:cNvPr>
          <p:cNvSpPr>
            <a:spLocks noGrp="1"/>
          </p:cNvSpPr>
          <p:nvPr>
            <p:ph sz="quarter" idx="4"/>
          </p:nvPr>
        </p:nvSpPr>
        <p:spPr>
          <a:xfrm>
            <a:off x="4645025" y="1477962"/>
            <a:ext cx="4194175" cy="4999038"/>
          </a:xfrm>
        </p:spPr>
        <p:txBody>
          <a:bodyPr>
            <a:normAutofit fontScale="92500"/>
          </a:bodyPr>
          <a:lstStyle/>
          <a:p>
            <a:pPr fontAlgn="ctr">
              <a:buFont typeface="Courier New" panose="02070309020205020404" pitchFamily="49" charset="0"/>
              <a:buChar char="o"/>
            </a:pPr>
            <a:r>
              <a:rPr lang="en-US" dirty="0"/>
              <a:t>Rude, insulting, careless</a:t>
            </a:r>
          </a:p>
          <a:p>
            <a:pPr fontAlgn="ctr">
              <a:buFont typeface="Courier New" panose="02070309020205020404" pitchFamily="49" charset="0"/>
              <a:buChar char="o"/>
            </a:pPr>
            <a:endParaRPr lang="en-US" sz="2000" dirty="0"/>
          </a:p>
          <a:p>
            <a:pPr fontAlgn="ctr">
              <a:buFont typeface="Courier New" panose="02070309020205020404" pitchFamily="49" charset="0"/>
              <a:buChar char="o"/>
            </a:pPr>
            <a:r>
              <a:rPr lang="en-US" dirty="0"/>
              <a:t>Ignoring counsel, interrupting, rolling eyes, no eye contact, </a:t>
            </a:r>
            <a:r>
              <a:rPr lang="en-US" dirty="0" err="1"/>
              <a:t>etc</a:t>
            </a:r>
            <a:endParaRPr lang="en-US" dirty="0"/>
          </a:p>
          <a:p>
            <a:pPr fontAlgn="ctr">
              <a:buFont typeface="Courier New" panose="02070309020205020404" pitchFamily="49" charset="0"/>
              <a:buChar char="o"/>
            </a:pPr>
            <a:r>
              <a:rPr lang="en-US" dirty="0"/>
              <a:t>Selfish, Walking away from opportunities to serve</a:t>
            </a:r>
          </a:p>
          <a:p>
            <a:pPr fontAlgn="ctr">
              <a:buFont typeface="Courier New" panose="02070309020205020404" pitchFamily="49" charset="0"/>
              <a:buChar char="o"/>
            </a:pPr>
            <a:r>
              <a:rPr lang="en-US" dirty="0"/>
              <a:t>Thinking about oneself higher than others</a:t>
            </a:r>
          </a:p>
          <a:p>
            <a:pPr fontAlgn="ctr">
              <a:buFont typeface="Courier New" panose="02070309020205020404" pitchFamily="49" charset="0"/>
              <a:buChar char="o"/>
            </a:pPr>
            <a:r>
              <a:rPr lang="en-US" dirty="0"/>
              <a:t>Anger, bitterness, complaining and shouting.</a:t>
            </a:r>
          </a:p>
          <a:p>
            <a:pPr fontAlgn="ctr">
              <a:buFont typeface="Courier New" panose="02070309020205020404" pitchFamily="49" charset="0"/>
              <a:buChar char="o"/>
            </a:pPr>
            <a:r>
              <a:rPr lang="en-US" dirty="0"/>
              <a:t>Critical “behind the back.”</a:t>
            </a:r>
          </a:p>
          <a:p>
            <a:pPr fontAlgn="ctr">
              <a:buFont typeface="Courier New" panose="02070309020205020404" pitchFamily="49" charset="0"/>
              <a:buChar char="o"/>
            </a:pPr>
            <a:r>
              <a:rPr lang="en-US" dirty="0"/>
              <a:t>Love things – use people.</a:t>
            </a:r>
          </a:p>
          <a:p>
            <a:pPr>
              <a:buFont typeface="Courier New" panose="02070309020205020404" pitchFamily="49" charset="0"/>
              <a:buChar char="o"/>
            </a:pPr>
            <a:endParaRPr lang="en-US" dirty="0"/>
          </a:p>
        </p:txBody>
      </p:sp>
    </p:spTree>
    <p:extLst>
      <p:ext uri="{BB962C8B-B14F-4D97-AF65-F5344CB8AC3E}">
        <p14:creationId xmlns:p14="http://schemas.microsoft.com/office/powerpoint/2010/main" val="251508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right)">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left)">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right)">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left)">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0">
                                            <p:txEl>
                                              <p:pRg st="3" end="3"/>
                                            </p:txEl>
                                          </p:spTgt>
                                        </p:tgtEl>
                                        <p:attrNameLst>
                                          <p:attrName>style.visibility</p:attrName>
                                        </p:attrNameLst>
                                      </p:cBhvr>
                                      <p:to>
                                        <p:strVal val="visible"/>
                                      </p:to>
                                    </p:set>
                                    <p:animEffect transition="in" filter="wipe(right)">
                                      <p:cBhvr>
                                        <p:cTn id="32" dur="500"/>
                                        <p:tgtEl>
                                          <p:spTgt spid="10">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wipe(left)">
                                      <p:cBhvr>
                                        <p:cTn id="37" dur="500"/>
                                        <p:tgtEl>
                                          <p:spTgt spid="6">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animEffect transition="in" filter="wipe(right)">
                                      <p:cBhvr>
                                        <p:cTn id="42" dur="500"/>
                                        <p:tgtEl>
                                          <p:spTgt spid="10">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animEffect transition="in" filter="wipe(left)">
                                      <p:cBhvr>
                                        <p:cTn id="47" dur="500"/>
                                        <p:tgtEl>
                                          <p:spTgt spid="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10">
                                            <p:txEl>
                                              <p:pRg st="5" end="5"/>
                                            </p:txEl>
                                          </p:spTgt>
                                        </p:tgtEl>
                                        <p:attrNameLst>
                                          <p:attrName>style.visibility</p:attrName>
                                        </p:attrNameLst>
                                      </p:cBhvr>
                                      <p:to>
                                        <p:strVal val="visible"/>
                                      </p:to>
                                    </p:set>
                                    <p:animEffect transition="in" filter="wipe(right)">
                                      <p:cBhvr>
                                        <p:cTn id="52" dur="500"/>
                                        <p:tgtEl>
                                          <p:spTgt spid="10">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
                                            <p:txEl>
                                              <p:pRg st="5" end="5"/>
                                            </p:txEl>
                                          </p:spTgt>
                                        </p:tgtEl>
                                        <p:attrNameLst>
                                          <p:attrName>style.visibility</p:attrName>
                                        </p:attrNameLst>
                                      </p:cBhvr>
                                      <p:to>
                                        <p:strVal val="visible"/>
                                      </p:to>
                                    </p:set>
                                    <p:animEffect transition="in" filter="wipe(left)">
                                      <p:cBhvr>
                                        <p:cTn id="57" dur="500"/>
                                        <p:tgtEl>
                                          <p:spTgt spid="6">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grpId="0" nodeType="clickEffect">
                                  <p:stCondLst>
                                    <p:cond delay="0"/>
                                  </p:stCondLst>
                                  <p:childTnLst>
                                    <p:set>
                                      <p:cBhvr>
                                        <p:cTn id="61" dur="1" fill="hold">
                                          <p:stCondLst>
                                            <p:cond delay="0"/>
                                          </p:stCondLst>
                                        </p:cTn>
                                        <p:tgtEl>
                                          <p:spTgt spid="10">
                                            <p:txEl>
                                              <p:pRg st="6" end="6"/>
                                            </p:txEl>
                                          </p:spTgt>
                                        </p:tgtEl>
                                        <p:attrNameLst>
                                          <p:attrName>style.visibility</p:attrName>
                                        </p:attrNameLst>
                                      </p:cBhvr>
                                      <p:to>
                                        <p:strVal val="visible"/>
                                      </p:to>
                                    </p:set>
                                    <p:animEffect transition="in" filter="wipe(right)">
                                      <p:cBhvr>
                                        <p:cTn id="62" dur="500"/>
                                        <p:tgtEl>
                                          <p:spTgt spid="10">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6">
                                            <p:txEl>
                                              <p:pRg st="6" end="6"/>
                                            </p:txEl>
                                          </p:spTgt>
                                        </p:tgtEl>
                                        <p:attrNameLst>
                                          <p:attrName>style.visibility</p:attrName>
                                        </p:attrNameLst>
                                      </p:cBhvr>
                                      <p:to>
                                        <p:strVal val="visible"/>
                                      </p:to>
                                    </p:set>
                                    <p:animEffect transition="in" filter="wipe(left)">
                                      <p:cBhvr>
                                        <p:cTn id="67" dur="500"/>
                                        <p:tgtEl>
                                          <p:spTgt spid="6">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grpId="0" nodeType="clickEffect">
                                  <p:stCondLst>
                                    <p:cond delay="0"/>
                                  </p:stCondLst>
                                  <p:childTnLst>
                                    <p:set>
                                      <p:cBhvr>
                                        <p:cTn id="71" dur="1" fill="hold">
                                          <p:stCondLst>
                                            <p:cond delay="0"/>
                                          </p:stCondLst>
                                        </p:cTn>
                                        <p:tgtEl>
                                          <p:spTgt spid="10">
                                            <p:txEl>
                                              <p:pRg st="7" end="7"/>
                                            </p:txEl>
                                          </p:spTgt>
                                        </p:tgtEl>
                                        <p:attrNameLst>
                                          <p:attrName>style.visibility</p:attrName>
                                        </p:attrNameLst>
                                      </p:cBhvr>
                                      <p:to>
                                        <p:strVal val="visible"/>
                                      </p:to>
                                    </p:set>
                                    <p:animEffect transition="in" filter="wipe(right)">
                                      <p:cBhvr>
                                        <p:cTn id="72"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96853-16B3-D791-C4C0-A07BA92803F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E06C0E2-F127-F002-5A19-CA1ED52AC80F}"/>
              </a:ext>
            </a:extLst>
          </p:cNvPr>
          <p:cNvSpPr>
            <a:spLocks noGrp="1"/>
          </p:cNvSpPr>
          <p:nvPr>
            <p:ph type="title"/>
          </p:nvPr>
        </p:nvSpPr>
        <p:spPr>
          <a:xfrm>
            <a:off x="457200" y="76200"/>
            <a:ext cx="8229600" cy="792162"/>
          </a:xfrm>
        </p:spPr>
        <p:txBody>
          <a:bodyPr>
            <a:normAutofit/>
          </a:bodyPr>
          <a:lstStyle/>
          <a:p>
            <a:r>
              <a:rPr lang="en-US" b="1" u="sng" dirty="0"/>
              <a:t>An Important Goal of Parenting</a:t>
            </a:r>
          </a:p>
        </p:txBody>
      </p:sp>
      <p:sp>
        <p:nvSpPr>
          <p:cNvPr id="8" name="Content Placeholder 7">
            <a:extLst>
              <a:ext uri="{FF2B5EF4-FFF2-40B4-BE49-F238E27FC236}">
                <a16:creationId xmlns:a16="http://schemas.microsoft.com/office/drawing/2014/main" id="{C5A8CAB6-080E-2302-6C6A-3800759C5E5B}"/>
              </a:ext>
            </a:extLst>
          </p:cNvPr>
          <p:cNvSpPr>
            <a:spLocks noGrp="1"/>
          </p:cNvSpPr>
          <p:nvPr>
            <p:ph idx="1"/>
          </p:nvPr>
        </p:nvSpPr>
        <p:spPr>
          <a:xfrm>
            <a:off x="228600" y="1066800"/>
            <a:ext cx="8686800" cy="5486400"/>
          </a:xfrm>
        </p:spPr>
        <p:txBody>
          <a:bodyPr>
            <a:normAutofit fontScale="85000" lnSpcReduction="10000"/>
          </a:bodyPr>
          <a:lstStyle/>
          <a:p>
            <a:pPr marL="274320" indent="-182880">
              <a:spcAft>
                <a:spcPts val="1200"/>
              </a:spcAft>
            </a:pPr>
            <a:r>
              <a:rPr lang="en-US" dirty="0"/>
              <a:t>Your children are sinners and </a:t>
            </a:r>
            <a:r>
              <a:rPr lang="en-US" u="sng" dirty="0"/>
              <a:t>need your help</a:t>
            </a:r>
            <a:r>
              <a:rPr lang="en-US" dirty="0"/>
              <a:t>:  “</a:t>
            </a:r>
            <a:r>
              <a:rPr lang="en-US" b="1" dirty="0"/>
              <a:t>Foolishness</a:t>
            </a:r>
            <a:r>
              <a:rPr lang="en-US" dirty="0"/>
              <a:t> is bound up in the heart of a child; the rod of discipline will remove it far from him.” </a:t>
            </a:r>
            <a:r>
              <a:rPr lang="en-US" sz="2100" dirty="0"/>
              <a:t>Proverbs 22:15</a:t>
            </a:r>
            <a:endParaRPr lang="en-US" dirty="0"/>
          </a:p>
          <a:p>
            <a:pPr marL="274320" indent="-182880">
              <a:spcAft>
                <a:spcPts val="1200"/>
              </a:spcAft>
            </a:pPr>
            <a:r>
              <a:rPr lang="en-US" dirty="0"/>
              <a:t>“Fathers, </a:t>
            </a:r>
            <a:r>
              <a:rPr lang="en-US" b="1" dirty="0"/>
              <a:t>do not exasperate </a:t>
            </a:r>
            <a:r>
              <a:rPr lang="en-US" dirty="0"/>
              <a:t>your children; instead, </a:t>
            </a:r>
            <a:r>
              <a:rPr lang="en-US" u="sng" dirty="0"/>
              <a:t>bring them up</a:t>
            </a:r>
            <a:r>
              <a:rPr lang="en-US" dirty="0"/>
              <a:t> in the training and instruction of the Lord.”  </a:t>
            </a:r>
            <a:r>
              <a:rPr lang="en-US" sz="2400" b="1" dirty="0"/>
              <a:t>Ephesians 6:4 </a:t>
            </a:r>
          </a:p>
          <a:p>
            <a:pPr marL="274320" indent="-182880">
              <a:spcAft>
                <a:spcPts val="1200"/>
              </a:spcAft>
            </a:pPr>
            <a:r>
              <a:rPr lang="en-US" dirty="0"/>
              <a:t>“bring them up” = </a:t>
            </a:r>
            <a:r>
              <a:rPr lang="en-US" i="1" dirty="0" err="1"/>
              <a:t>ektrepho</a:t>
            </a:r>
            <a:r>
              <a:rPr lang="en-US" dirty="0"/>
              <a:t>: to rear up to </a:t>
            </a:r>
            <a:r>
              <a:rPr lang="en-US" u="sng" dirty="0"/>
              <a:t>maturity</a:t>
            </a:r>
          </a:p>
          <a:p>
            <a:pPr marL="274320" indent="-182880">
              <a:spcAft>
                <a:spcPts val="1200"/>
              </a:spcAft>
            </a:pPr>
            <a:r>
              <a:rPr lang="en-US" dirty="0"/>
              <a:t>Maturity is </a:t>
            </a:r>
            <a:r>
              <a:rPr lang="en-US" u="sng" dirty="0"/>
              <a:t>not</a:t>
            </a:r>
            <a:r>
              <a:rPr lang="en-US" dirty="0"/>
              <a:t> just getting </a:t>
            </a:r>
            <a:r>
              <a:rPr lang="en-US" u="sng" dirty="0"/>
              <a:t>older</a:t>
            </a:r>
            <a:r>
              <a:rPr lang="en-US" dirty="0"/>
              <a:t> or gaining </a:t>
            </a:r>
            <a:r>
              <a:rPr lang="en-US" u="sng" dirty="0"/>
              <a:t>independence</a:t>
            </a:r>
            <a:r>
              <a:rPr lang="en-US" dirty="0"/>
              <a:t> (there are many immature older, independent people).</a:t>
            </a:r>
          </a:p>
          <a:p>
            <a:pPr marL="274320" indent="-182880">
              <a:spcAft>
                <a:spcPts val="1200"/>
              </a:spcAft>
            </a:pPr>
            <a:r>
              <a:rPr lang="en-US" dirty="0"/>
              <a:t>Maturity can be seen in </a:t>
            </a:r>
            <a:r>
              <a:rPr lang="en-US" u="sng" dirty="0"/>
              <a:t>three areas</a:t>
            </a:r>
            <a:r>
              <a:rPr lang="en-US" dirty="0"/>
              <a:t>:</a:t>
            </a:r>
          </a:p>
          <a:p>
            <a:pPr marL="674370" lvl="1" indent="-182880">
              <a:spcAft>
                <a:spcPts val="1200"/>
              </a:spcAft>
            </a:pPr>
            <a:r>
              <a:rPr lang="en-US" dirty="0"/>
              <a:t> Self-control;  Responsibility;  and  Wisdom</a:t>
            </a:r>
          </a:p>
        </p:txBody>
      </p:sp>
    </p:spTree>
    <p:extLst>
      <p:ext uri="{BB962C8B-B14F-4D97-AF65-F5344CB8AC3E}">
        <p14:creationId xmlns:p14="http://schemas.microsoft.com/office/powerpoint/2010/main" val="392924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left)">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1354-D383-A7EE-11FD-8290B82823A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05CD276-A205-2A83-059F-0ED6D5D51B0B}"/>
              </a:ext>
            </a:extLst>
          </p:cNvPr>
          <p:cNvSpPr>
            <a:spLocks noGrp="1"/>
          </p:cNvSpPr>
          <p:nvPr>
            <p:ph type="title"/>
          </p:nvPr>
        </p:nvSpPr>
        <p:spPr>
          <a:xfrm>
            <a:off x="0" y="76199"/>
            <a:ext cx="9144000" cy="1006907"/>
          </a:xfrm>
        </p:spPr>
        <p:txBody>
          <a:bodyPr>
            <a:normAutofit fontScale="90000"/>
          </a:bodyPr>
          <a:lstStyle/>
          <a:p>
            <a:r>
              <a:rPr lang="en-US" b="1" u="sng" dirty="0"/>
              <a:t>Self-Control</a:t>
            </a:r>
            <a:br>
              <a:rPr lang="en-US" b="1" u="sng" dirty="0"/>
            </a:br>
            <a:r>
              <a:rPr lang="en-US" sz="3600" dirty="0"/>
              <a:t>(Proverbs 16:32, 25:28, 29:15; 1 Cor 6:12; James 1:19)</a:t>
            </a:r>
            <a:endParaRPr lang="en-US" b="1" u="sng" dirty="0"/>
          </a:p>
        </p:txBody>
      </p:sp>
      <p:sp>
        <p:nvSpPr>
          <p:cNvPr id="8" name="Content Placeholder 7">
            <a:extLst>
              <a:ext uri="{FF2B5EF4-FFF2-40B4-BE49-F238E27FC236}">
                <a16:creationId xmlns:a16="http://schemas.microsoft.com/office/drawing/2014/main" id="{3B72EE8B-EF75-D570-1670-42CF28445CA2}"/>
              </a:ext>
            </a:extLst>
          </p:cNvPr>
          <p:cNvSpPr>
            <a:spLocks noGrp="1"/>
          </p:cNvSpPr>
          <p:nvPr>
            <p:ph idx="1"/>
          </p:nvPr>
        </p:nvSpPr>
        <p:spPr>
          <a:xfrm>
            <a:off x="152400" y="1295400"/>
            <a:ext cx="8915400" cy="5638800"/>
          </a:xfrm>
        </p:spPr>
        <p:txBody>
          <a:bodyPr>
            <a:noAutofit/>
          </a:bodyPr>
          <a:lstStyle/>
          <a:p>
            <a:pPr marL="0" indent="0">
              <a:spcBef>
                <a:spcPts val="0"/>
              </a:spcBef>
              <a:spcAft>
                <a:spcPts val="600"/>
              </a:spcAft>
              <a:buNone/>
            </a:pPr>
            <a:r>
              <a:rPr lang="en-US" sz="2800" u="sng" dirty="0"/>
              <a:t>Self-Control is</a:t>
            </a:r>
            <a:r>
              <a:rPr lang="en-US" sz="2800" dirty="0"/>
              <a:t>:</a:t>
            </a:r>
          </a:p>
          <a:p>
            <a:pPr marL="457200" lvl="1" indent="0">
              <a:spcBef>
                <a:spcPts val="0"/>
              </a:spcBef>
              <a:spcAft>
                <a:spcPts val="600"/>
              </a:spcAft>
              <a:buNone/>
            </a:pPr>
            <a:r>
              <a:rPr lang="en-US" sz="2600" dirty="0"/>
              <a:t>Able to say “no” to self and “yes” to what is right</a:t>
            </a:r>
          </a:p>
          <a:p>
            <a:pPr marL="457200" lvl="1" indent="0">
              <a:spcBef>
                <a:spcPts val="0"/>
              </a:spcBef>
              <a:spcAft>
                <a:spcPts val="600"/>
              </a:spcAft>
              <a:buNone/>
            </a:pPr>
            <a:r>
              <a:rPr lang="en-US" sz="2600" dirty="0"/>
              <a:t>Not mastered by human passions</a:t>
            </a:r>
          </a:p>
          <a:p>
            <a:pPr marL="457200" lvl="1" indent="0">
              <a:spcBef>
                <a:spcPts val="0"/>
              </a:spcBef>
              <a:spcAft>
                <a:spcPts val="600"/>
              </a:spcAft>
              <a:buNone/>
            </a:pPr>
            <a:r>
              <a:rPr lang="en-US" sz="2600" dirty="0"/>
              <a:t>Able to obey the first time</a:t>
            </a:r>
          </a:p>
          <a:p>
            <a:pPr marL="457200" lvl="1" indent="0">
              <a:spcBef>
                <a:spcPts val="0"/>
              </a:spcBef>
              <a:spcAft>
                <a:spcPts val="600"/>
              </a:spcAft>
              <a:buNone/>
            </a:pPr>
            <a:r>
              <a:rPr lang="en-US" sz="2600" dirty="0"/>
              <a:t>Doesn’t respond with anger</a:t>
            </a:r>
          </a:p>
          <a:p>
            <a:pPr marL="0" indent="0">
              <a:spcBef>
                <a:spcPts val="0"/>
              </a:spcBef>
              <a:spcAft>
                <a:spcPts val="600"/>
              </a:spcAft>
              <a:buNone/>
            </a:pPr>
            <a:endParaRPr lang="en-US" sz="2800" u="sng" dirty="0"/>
          </a:p>
          <a:p>
            <a:pPr marL="0" indent="0">
              <a:spcBef>
                <a:spcPts val="0"/>
              </a:spcBef>
              <a:spcAft>
                <a:spcPts val="600"/>
              </a:spcAft>
              <a:buNone/>
            </a:pPr>
            <a:r>
              <a:rPr lang="en-US" sz="2800" u="sng" dirty="0"/>
              <a:t>Lack of Self-Control is</a:t>
            </a:r>
            <a:r>
              <a:rPr lang="en-US" sz="2800" dirty="0"/>
              <a:t>:</a:t>
            </a:r>
          </a:p>
          <a:p>
            <a:pPr marL="457200" lvl="1" indent="0">
              <a:spcBef>
                <a:spcPts val="0"/>
              </a:spcBef>
              <a:spcAft>
                <a:spcPts val="600"/>
              </a:spcAft>
              <a:buNone/>
            </a:pPr>
            <a:r>
              <a:rPr lang="en-US" sz="2600" dirty="0"/>
              <a:t>Self-centered, impatient, complaining when asked to wait</a:t>
            </a:r>
          </a:p>
          <a:p>
            <a:pPr marL="457200" lvl="1" indent="0">
              <a:spcBef>
                <a:spcPts val="0"/>
              </a:spcBef>
              <a:spcAft>
                <a:spcPts val="600"/>
              </a:spcAft>
              <a:buNone/>
            </a:pPr>
            <a:r>
              <a:rPr lang="en-US" sz="2600" dirty="0"/>
              <a:t>Ungrateful, demanding, uncaring for others</a:t>
            </a:r>
          </a:p>
          <a:p>
            <a:pPr marL="457200" lvl="1" indent="0">
              <a:spcBef>
                <a:spcPts val="0"/>
              </a:spcBef>
              <a:spcAft>
                <a:spcPts val="600"/>
              </a:spcAft>
              <a:buNone/>
            </a:pPr>
            <a:r>
              <a:rPr lang="en-US" sz="2600" dirty="0"/>
              <a:t>Focused on self, pleasure, fun, entertainment</a:t>
            </a:r>
          </a:p>
          <a:p>
            <a:pPr marL="457200" lvl="1" indent="0">
              <a:spcBef>
                <a:spcPts val="0"/>
              </a:spcBef>
              <a:spcAft>
                <a:spcPts val="600"/>
              </a:spcAft>
              <a:buNone/>
            </a:pPr>
            <a:r>
              <a:rPr lang="en-US" sz="2600" dirty="0"/>
              <a:t>Whines and complains when he doesn’t get what he wants</a:t>
            </a:r>
          </a:p>
        </p:txBody>
      </p:sp>
    </p:spTree>
    <p:extLst>
      <p:ext uri="{BB962C8B-B14F-4D97-AF65-F5344CB8AC3E}">
        <p14:creationId xmlns:p14="http://schemas.microsoft.com/office/powerpoint/2010/main" val="212163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down)">
                                      <p:cBhvr>
                                        <p:cTn id="32" dur="5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wipe(down)">
                                      <p:cBhvr>
                                        <p:cTn id="37" dur="500"/>
                                        <p:tgtEl>
                                          <p:spTgt spid="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wipe(down)">
                                      <p:cBhvr>
                                        <p:cTn id="42" dur="500"/>
                                        <p:tgtEl>
                                          <p:spTgt spid="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wipe(down)">
                                      <p:cBhvr>
                                        <p:cTn id="47" dur="500"/>
                                        <p:tgtEl>
                                          <p:spTgt spid="8">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wipe(down)">
                                      <p:cBhvr>
                                        <p:cTn id="5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5CE95-2592-B73E-4C80-FAF468BBF01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F3CF96F-F1C4-AD34-72CB-88D9BBE1A0B9}"/>
              </a:ext>
            </a:extLst>
          </p:cNvPr>
          <p:cNvSpPr>
            <a:spLocks noGrp="1"/>
          </p:cNvSpPr>
          <p:nvPr>
            <p:ph type="title"/>
          </p:nvPr>
        </p:nvSpPr>
        <p:spPr>
          <a:xfrm>
            <a:off x="76200" y="76199"/>
            <a:ext cx="8839200" cy="1006907"/>
          </a:xfrm>
        </p:spPr>
        <p:txBody>
          <a:bodyPr>
            <a:normAutofit fontScale="90000"/>
          </a:bodyPr>
          <a:lstStyle/>
          <a:p>
            <a:r>
              <a:rPr lang="en-US" b="1" u="sng" dirty="0"/>
              <a:t>Responsibility</a:t>
            </a:r>
            <a:br>
              <a:rPr lang="en-US" b="1" u="sng" dirty="0"/>
            </a:br>
            <a:r>
              <a:rPr lang="en-US" sz="3600" dirty="0"/>
              <a:t>(Proverbs 6:6-11, 13:4, 22:29; 1 Corinthians 15:58)</a:t>
            </a:r>
            <a:endParaRPr lang="en-US" b="1" u="sng" dirty="0"/>
          </a:p>
        </p:txBody>
      </p:sp>
      <p:sp>
        <p:nvSpPr>
          <p:cNvPr id="8" name="Content Placeholder 7">
            <a:extLst>
              <a:ext uri="{FF2B5EF4-FFF2-40B4-BE49-F238E27FC236}">
                <a16:creationId xmlns:a16="http://schemas.microsoft.com/office/drawing/2014/main" id="{1C1BC920-8BDB-1B91-C16F-02F68B7C5D87}"/>
              </a:ext>
            </a:extLst>
          </p:cNvPr>
          <p:cNvSpPr>
            <a:spLocks noGrp="1"/>
          </p:cNvSpPr>
          <p:nvPr>
            <p:ph idx="1"/>
          </p:nvPr>
        </p:nvSpPr>
        <p:spPr>
          <a:xfrm>
            <a:off x="228600" y="1295400"/>
            <a:ext cx="8686800" cy="5638800"/>
          </a:xfrm>
        </p:spPr>
        <p:txBody>
          <a:bodyPr>
            <a:noAutofit/>
          </a:bodyPr>
          <a:lstStyle/>
          <a:p>
            <a:pPr marL="0" indent="0">
              <a:spcBef>
                <a:spcPts val="0"/>
              </a:spcBef>
              <a:spcAft>
                <a:spcPts val="600"/>
              </a:spcAft>
              <a:buNone/>
            </a:pPr>
            <a:r>
              <a:rPr lang="en-US" sz="2800" u="sng" dirty="0"/>
              <a:t>Responsibility is</a:t>
            </a:r>
            <a:r>
              <a:rPr lang="en-US" sz="2800" dirty="0"/>
              <a:t>:</a:t>
            </a:r>
          </a:p>
          <a:p>
            <a:pPr marL="457200" lvl="1" indent="0">
              <a:spcBef>
                <a:spcPts val="0"/>
              </a:spcBef>
              <a:spcAft>
                <a:spcPts val="600"/>
              </a:spcAft>
              <a:buNone/>
            </a:pPr>
            <a:r>
              <a:rPr lang="en-US" sz="2600" dirty="0"/>
              <a:t>Accepts personal accountability for his actions</a:t>
            </a:r>
          </a:p>
          <a:p>
            <a:pPr marL="457200" lvl="1" indent="0">
              <a:spcBef>
                <a:spcPts val="0"/>
              </a:spcBef>
              <a:spcAft>
                <a:spcPts val="600"/>
              </a:spcAft>
              <a:buNone/>
            </a:pPr>
            <a:r>
              <a:rPr lang="en-US" sz="2600" dirty="0"/>
              <a:t>Can be counted on to do what is asked</a:t>
            </a:r>
          </a:p>
          <a:p>
            <a:pPr marL="457200" lvl="1" indent="0">
              <a:spcBef>
                <a:spcPts val="0"/>
              </a:spcBef>
              <a:spcAft>
                <a:spcPts val="600"/>
              </a:spcAft>
              <a:buNone/>
            </a:pPr>
            <a:r>
              <a:rPr lang="en-US" sz="2600" dirty="0"/>
              <a:t>Faithful and conscientious in work habits</a:t>
            </a:r>
          </a:p>
          <a:p>
            <a:pPr marL="457200" lvl="1" indent="0">
              <a:spcBef>
                <a:spcPts val="0"/>
              </a:spcBef>
              <a:spcAft>
                <a:spcPts val="600"/>
              </a:spcAft>
              <a:buNone/>
            </a:pPr>
            <a:r>
              <a:rPr lang="en-US" sz="2600" dirty="0"/>
              <a:t>Operates with integrity and reliability</a:t>
            </a:r>
          </a:p>
          <a:p>
            <a:pPr marL="0" indent="0">
              <a:spcBef>
                <a:spcPts val="0"/>
              </a:spcBef>
              <a:spcAft>
                <a:spcPts val="600"/>
              </a:spcAft>
              <a:buNone/>
            </a:pPr>
            <a:endParaRPr lang="en-US" sz="2800" u="sng" dirty="0"/>
          </a:p>
          <a:p>
            <a:pPr marL="0" indent="0">
              <a:spcBef>
                <a:spcPts val="0"/>
              </a:spcBef>
              <a:spcAft>
                <a:spcPts val="600"/>
              </a:spcAft>
              <a:buNone/>
            </a:pPr>
            <a:r>
              <a:rPr lang="en-US" sz="2800" u="sng" dirty="0"/>
              <a:t>Lack of Responsibility is</a:t>
            </a:r>
            <a:r>
              <a:rPr lang="en-US" sz="2800" dirty="0"/>
              <a:t>:</a:t>
            </a:r>
          </a:p>
          <a:p>
            <a:pPr marL="457200" lvl="1" indent="0">
              <a:spcBef>
                <a:spcPts val="0"/>
              </a:spcBef>
              <a:spcAft>
                <a:spcPts val="600"/>
              </a:spcAft>
              <a:buNone/>
            </a:pPr>
            <a:r>
              <a:rPr lang="en-US" sz="2600" dirty="0"/>
              <a:t>Makes excuses or blames others for his failures</a:t>
            </a:r>
          </a:p>
          <a:p>
            <a:pPr marL="457200" lvl="1" indent="0">
              <a:spcBef>
                <a:spcPts val="0"/>
              </a:spcBef>
              <a:spcAft>
                <a:spcPts val="600"/>
              </a:spcAft>
              <a:buNone/>
            </a:pPr>
            <a:r>
              <a:rPr lang="en-US" sz="2600" dirty="0"/>
              <a:t>Unwilling to live with consequences of his choices</a:t>
            </a:r>
          </a:p>
          <a:p>
            <a:pPr marL="457200" lvl="1" indent="0">
              <a:spcBef>
                <a:spcPts val="0"/>
              </a:spcBef>
              <a:spcAft>
                <a:spcPts val="600"/>
              </a:spcAft>
              <a:buNone/>
            </a:pPr>
            <a:r>
              <a:rPr lang="en-US" sz="2600" dirty="0"/>
              <a:t>Has a “victim” mentality, entitled to whatever he wants</a:t>
            </a:r>
          </a:p>
          <a:p>
            <a:pPr marL="457200" lvl="1" indent="0">
              <a:spcBef>
                <a:spcPts val="0"/>
              </a:spcBef>
              <a:spcAft>
                <a:spcPts val="600"/>
              </a:spcAft>
              <a:buNone/>
            </a:pPr>
            <a:r>
              <a:rPr lang="en-US" sz="2600" dirty="0"/>
              <a:t>Compulsively plays when it is time to work</a:t>
            </a:r>
          </a:p>
        </p:txBody>
      </p:sp>
    </p:spTree>
    <p:extLst>
      <p:ext uri="{BB962C8B-B14F-4D97-AF65-F5344CB8AC3E}">
        <p14:creationId xmlns:p14="http://schemas.microsoft.com/office/powerpoint/2010/main" val="53134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down)">
                                      <p:cBhvr>
                                        <p:cTn id="32" dur="5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wipe(down)">
                                      <p:cBhvr>
                                        <p:cTn id="37" dur="500"/>
                                        <p:tgtEl>
                                          <p:spTgt spid="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wipe(down)">
                                      <p:cBhvr>
                                        <p:cTn id="42" dur="500"/>
                                        <p:tgtEl>
                                          <p:spTgt spid="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wipe(down)">
                                      <p:cBhvr>
                                        <p:cTn id="47" dur="500"/>
                                        <p:tgtEl>
                                          <p:spTgt spid="8">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wipe(down)">
                                      <p:cBhvr>
                                        <p:cTn id="5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76199"/>
            <a:ext cx="8229600" cy="1006907"/>
          </a:xfrm>
        </p:spPr>
        <p:txBody>
          <a:bodyPr>
            <a:normAutofit fontScale="90000"/>
          </a:bodyPr>
          <a:lstStyle/>
          <a:p>
            <a:r>
              <a:rPr lang="en-US" b="1" u="sng" dirty="0"/>
              <a:t>Wisdom</a:t>
            </a:r>
            <a:br>
              <a:rPr lang="en-US" b="1" u="sng" dirty="0"/>
            </a:br>
            <a:r>
              <a:rPr lang="en-US" sz="3600" dirty="0"/>
              <a:t>(Proverbs 1:8-9, 13:1, 15:5, 22:6, 23:15)</a:t>
            </a:r>
            <a:endParaRPr lang="en-US" dirty="0"/>
          </a:p>
        </p:txBody>
      </p:sp>
      <p:sp>
        <p:nvSpPr>
          <p:cNvPr id="8" name="Content Placeholder 7"/>
          <p:cNvSpPr>
            <a:spLocks noGrp="1"/>
          </p:cNvSpPr>
          <p:nvPr>
            <p:ph idx="1"/>
          </p:nvPr>
        </p:nvSpPr>
        <p:spPr>
          <a:xfrm>
            <a:off x="228600" y="1295400"/>
            <a:ext cx="8686800" cy="5638800"/>
          </a:xfrm>
        </p:spPr>
        <p:txBody>
          <a:bodyPr>
            <a:noAutofit/>
          </a:bodyPr>
          <a:lstStyle/>
          <a:p>
            <a:pPr marL="0" indent="0">
              <a:spcBef>
                <a:spcPts val="0"/>
              </a:spcBef>
              <a:spcAft>
                <a:spcPts val="600"/>
              </a:spcAft>
              <a:buNone/>
            </a:pPr>
            <a:r>
              <a:rPr lang="en-US" sz="2800" u="sng" dirty="0"/>
              <a:t>Wisdom is</a:t>
            </a:r>
            <a:r>
              <a:rPr lang="en-US" sz="2800" dirty="0"/>
              <a:t>:</a:t>
            </a:r>
          </a:p>
          <a:p>
            <a:pPr marL="457200" lvl="1" indent="0">
              <a:spcBef>
                <a:spcPts val="0"/>
              </a:spcBef>
              <a:spcAft>
                <a:spcPts val="600"/>
              </a:spcAft>
              <a:buNone/>
            </a:pPr>
            <a:r>
              <a:rPr lang="en-US" sz="2600" dirty="0"/>
              <a:t>Not afraid to fail – learns from mistakes</a:t>
            </a:r>
          </a:p>
          <a:p>
            <a:pPr marL="457200" lvl="1" indent="0">
              <a:spcBef>
                <a:spcPts val="0"/>
              </a:spcBef>
              <a:spcAft>
                <a:spcPts val="600"/>
              </a:spcAft>
              <a:buNone/>
            </a:pPr>
            <a:r>
              <a:rPr lang="en-US" sz="2600" dirty="0"/>
              <a:t>Thinks clearly and makes rational decisions</a:t>
            </a:r>
          </a:p>
          <a:p>
            <a:pPr marL="457200" lvl="1" indent="0">
              <a:spcBef>
                <a:spcPts val="0"/>
              </a:spcBef>
              <a:spcAft>
                <a:spcPts val="600"/>
              </a:spcAft>
              <a:buNone/>
            </a:pPr>
            <a:r>
              <a:rPr lang="en-US" sz="2600" dirty="0"/>
              <a:t>Handles stressful problems with a calm attitude</a:t>
            </a:r>
          </a:p>
          <a:p>
            <a:pPr marL="457200" lvl="1" indent="0">
              <a:spcBef>
                <a:spcPts val="0"/>
              </a:spcBef>
              <a:spcAft>
                <a:spcPts val="600"/>
              </a:spcAft>
              <a:buNone/>
            </a:pPr>
            <a:r>
              <a:rPr lang="en-US" sz="2600" dirty="0"/>
              <a:t>Can choose between “better” and “best”</a:t>
            </a:r>
            <a:endParaRPr lang="en-US" sz="2800" u="sng" dirty="0"/>
          </a:p>
          <a:p>
            <a:pPr marL="0" indent="0">
              <a:spcBef>
                <a:spcPts val="0"/>
              </a:spcBef>
              <a:spcAft>
                <a:spcPts val="600"/>
              </a:spcAft>
              <a:buNone/>
            </a:pPr>
            <a:endParaRPr lang="en-US" sz="2800" u="sng" dirty="0"/>
          </a:p>
          <a:p>
            <a:pPr marL="0" indent="0">
              <a:spcBef>
                <a:spcPts val="0"/>
              </a:spcBef>
              <a:spcAft>
                <a:spcPts val="600"/>
              </a:spcAft>
              <a:buNone/>
            </a:pPr>
            <a:r>
              <a:rPr lang="en-US" sz="2800" u="sng" dirty="0"/>
              <a:t>Lack of Wisdom is</a:t>
            </a:r>
            <a:r>
              <a:rPr lang="en-US" sz="2800" dirty="0"/>
              <a:t>:</a:t>
            </a:r>
          </a:p>
          <a:p>
            <a:pPr marL="457200" lvl="1" indent="0">
              <a:spcBef>
                <a:spcPts val="0"/>
              </a:spcBef>
              <a:spcAft>
                <a:spcPts val="600"/>
              </a:spcAft>
              <a:buNone/>
            </a:pPr>
            <a:r>
              <a:rPr lang="en-US" sz="2600" dirty="0"/>
              <a:t>Pursues gratification without regard to consequences</a:t>
            </a:r>
          </a:p>
          <a:p>
            <a:pPr marL="457200" lvl="1" indent="0">
              <a:spcBef>
                <a:spcPts val="0"/>
              </a:spcBef>
              <a:spcAft>
                <a:spcPts val="600"/>
              </a:spcAft>
              <a:buNone/>
            </a:pPr>
            <a:r>
              <a:rPr lang="en-US" sz="2600" dirty="0"/>
              <a:t>Not teachable, considering himself always right</a:t>
            </a:r>
          </a:p>
          <a:p>
            <a:pPr marL="457200" lvl="1" indent="0">
              <a:spcBef>
                <a:spcPts val="0"/>
              </a:spcBef>
              <a:spcAft>
                <a:spcPts val="600"/>
              </a:spcAft>
              <a:buNone/>
            </a:pPr>
            <a:r>
              <a:rPr lang="en-US" sz="2600" dirty="0"/>
              <a:t>Wasteful with time, money, resources</a:t>
            </a:r>
          </a:p>
          <a:p>
            <a:pPr marL="457200" lvl="1" indent="0">
              <a:spcBef>
                <a:spcPts val="0"/>
              </a:spcBef>
              <a:spcAft>
                <a:spcPts val="600"/>
              </a:spcAft>
              <a:buNone/>
            </a:pPr>
            <a:r>
              <a:rPr lang="en-US" sz="2600" dirty="0"/>
              <a:t>Makes foolish choices even though highly educated </a:t>
            </a:r>
          </a:p>
        </p:txBody>
      </p:sp>
    </p:spTree>
    <p:extLst>
      <p:ext uri="{BB962C8B-B14F-4D97-AF65-F5344CB8AC3E}">
        <p14:creationId xmlns:p14="http://schemas.microsoft.com/office/powerpoint/2010/main" val="352016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wipe(down)">
                                      <p:cBhvr>
                                        <p:cTn id="32" dur="5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wipe(down)">
                                      <p:cBhvr>
                                        <p:cTn id="37" dur="500"/>
                                        <p:tgtEl>
                                          <p:spTgt spid="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8" end="8"/>
                                            </p:txEl>
                                          </p:spTgt>
                                        </p:tgtEl>
                                        <p:attrNameLst>
                                          <p:attrName>style.visibility</p:attrName>
                                        </p:attrNameLst>
                                      </p:cBhvr>
                                      <p:to>
                                        <p:strVal val="visible"/>
                                      </p:to>
                                    </p:set>
                                    <p:animEffect transition="in" filter="wipe(down)">
                                      <p:cBhvr>
                                        <p:cTn id="42" dur="500"/>
                                        <p:tgtEl>
                                          <p:spTgt spid="8">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animEffect transition="in" filter="wipe(down)">
                                      <p:cBhvr>
                                        <p:cTn id="47" dur="500"/>
                                        <p:tgtEl>
                                          <p:spTgt spid="8">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wipe(down)">
                                      <p:cBhvr>
                                        <p:cTn id="5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9A1F9-8521-DF47-5647-26B35E1FBC50}"/>
              </a:ext>
            </a:extLst>
          </p:cNvPr>
          <p:cNvSpPr>
            <a:spLocks noGrp="1"/>
          </p:cNvSpPr>
          <p:nvPr>
            <p:ph type="title"/>
          </p:nvPr>
        </p:nvSpPr>
        <p:spPr>
          <a:xfrm>
            <a:off x="457200" y="137319"/>
            <a:ext cx="8229600" cy="792162"/>
          </a:xfrm>
        </p:spPr>
        <p:txBody>
          <a:bodyPr/>
          <a:lstStyle/>
          <a:p>
            <a:r>
              <a:rPr lang="en-US" b="1" u="sng" dirty="0"/>
              <a:t>Some Parenting Ideas</a:t>
            </a:r>
          </a:p>
        </p:txBody>
      </p:sp>
      <p:sp>
        <p:nvSpPr>
          <p:cNvPr id="3" name="Content Placeholder 2">
            <a:extLst>
              <a:ext uri="{FF2B5EF4-FFF2-40B4-BE49-F238E27FC236}">
                <a16:creationId xmlns:a16="http://schemas.microsoft.com/office/drawing/2014/main" id="{B1D93885-9BBB-5315-D1A8-09CEAEE815C7}"/>
              </a:ext>
            </a:extLst>
          </p:cNvPr>
          <p:cNvSpPr>
            <a:spLocks noGrp="1"/>
          </p:cNvSpPr>
          <p:nvPr>
            <p:ph idx="1"/>
          </p:nvPr>
        </p:nvSpPr>
        <p:spPr>
          <a:xfrm>
            <a:off x="76200" y="929481"/>
            <a:ext cx="8915400" cy="5623719"/>
          </a:xfrm>
        </p:spPr>
        <p:txBody>
          <a:bodyPr>
            <a:normAutofit fontScale="92500"/>
          </a:bodyPr>
          <a:lstStyle/>
          <a:p>
            <a:r>
              <a:rPr lang="en-US" dirty="0"/>
              <a:t>Ask: will this activity, entertainment, relationship, etc. develop maturity or immaturity?</a:t>
            </a:r>
          </a:p>
          <a:p>
            <a:r>
              <a:rPr lang="en-US" dirty="0"/>
              <a:t>Teach</a:t>
            </a:r>
            <a:r>
              <a:rPr lang="zh-CN" altLang="en-US" dirty="0"/>
              <a:t> </a:t>
            </a:r>
            <a:r>
              <a:rPr lang="en-US" altLang="zh-CN" dirty="0"/>
              <a:t>children that they can find contentment even when they don’t get their way (they don’t always get their first choice in this life).</a:t>
            </a:r>
          </a:p>
          <a:p>
            <a:r>
              <a:rPr lang="en-US" altLang="zh-CN" dirty="0"/>
              <a:t>Don’t finish a child’s job for them</a:t>
            </a:r>
          </a:p>
          <a:p>
            <a:r>
              <a:rPr lang="en-US" dirty="0"/>
              <a:t>Allow them to make age-appropriate decisions.  When they fail, teach them that recovery is possible.</a:t>
            </a:r>
          </a:p>
          <a:p>
            <a:r>
              <a:rPr lang="en-US" dirty="0"/>
              <a:t>Design challenges for you children to teach self-control.</a:t>
            </a:r>
          </a:p>
          <a:p>
            <a:r>
              <a:rPr lang="en-US" dirty="0"/>
              <a:t>Participate in your child’s teenage activity (if possible)</a:t>
            </a:r>
          </a:p>
        </p:txBody>
      </p:sp>
    </p:spTree>
    <p:extLst>
      <p:ext uri="{BB962C8B-B14F-4D97-AF65-F5344CB8AC3E}">
        <p14:creationId xmlns:p14="http://schemas.microsoft.com/office/powerpoint/2010/main" val="153755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p:spPr>
        <p:txBody>
          <a:bodyPr>
            <a:noAutofit/>
          </a:bodyPr>
          <a:lstStyle/>
          <a:p>
            <a:r>
              <a:rPr lang="en-US" sz="4800" b="1" u="sng" dirty="0"/>
              <a:t>Wise Parents Pay Attention</a:t>
            </a:r>
            <a:endParaRPr lang="en-US" sz="4800" dirty="0"/>
          </a:p>
        </p:txBody>
      </p:sp>
      <p:sp>
        <p:nvSpPr>
          <p:cNvPr id="3" name="Content Placeholder 2"/>
          <p:cNvSpPr>
            <a:spLocks noGrp="1"/>
          </p:cNvSpPr>
          <p:nvPr>
            <p:ph idx="1"/>
          </p:nvPr>
        </p:nvSpPr>
        <p:spPr>
          <a:xfrm>
            <a:off x="86833" y="4953000"/>
            <a:ext cx="8915400" cy="1676400"/>
          </a:xfrm>
        </p:spPr>
        <p:txBody>
          <a:bodyPr>
            <a:noAutofit/>
          </a:bodyPr>
          <a:lstStyle/>
          <a:p>
            <a:r>
              <a:rPr lang="en-US" sz="2800" dirty="0"/>
              <a:t>A good farmer waters his crop, fertilizes it, removes unhealthy weeds and bugs, and brings it safely to market.</a:t>
            </a:r>
          </a:p>
          <a:p>
            <a:r>
              <a:rPr lang="en-US" sz="2800" dirty="0"/>
              <a:t>What does a good parent do to help his child flourish?</a:t>
            </a:r>
          </a:p>
        </p:txBody>
      </p:sp>
      <p:pic>
        <p:nvPicPr>
          <p:cNvPr id="7" name="Picture 6" descr="Oklahoma wheat farmers finishing strong after early worries">
            <a:extLst>
              <a:ext uri="{FF2B5EF4-FFF2-40B4-BE49-F238E27FC236}">
                <a16:creationId xmlns:a16="http://schemas.microsoft.com/office/drawing/2014/main" id="{58D669C3-7C3F-ADA2-6A46-7C0B2F861616}"/>
              </a:ext>
            </a:extLst>
          </p:cNvPr>
          <p:cNvPicPr>
            <a:picLocks noChangeAspect="1"/>
          </p:cNvPicPr>
          <p:nvPr/>
        </p:nvPicPr>
        <p:blipFill>
          <a:blip r:embed="rId3"/>
          <a:stretch>
            <a:fillRect/>
          </a:stretch>
        </p:blipFill>
        <p:spPr>
          <a:xfrm>
            <a:off x="1079205" y="868362"/>
            <a:ext cx="6985590" cy="3931335"/>
          </a:xfrm>
          <a:prstGeom prst="rect">
            <a:avLst/>
          </a:prstGeom>
        </p:spPr>
      </p:pic>
    </p:spTree>
    <p:extLst>
      <p:ext uri="{BB962C8B-B14F-4D97-AF65-F5344CB8AC3E}">
        <p14:creationId xmlns:p14="http://schemas.microsoft.com/office/powerpoint/2010/main" val="285426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A96E4-97EC-F3E2-884B-55E2180CD2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A41B7F-C528-438B-59AD-C62E26825C79}"/>
              </a:ext>
            </a:extLst>
          </p:cNvPr>
          <p:cNvSpPr>
            <a:spLocks noGrp="1"/>
          </p:cNvSpPr>
          <p:nvPr>
            <p:ph type="title"/>
          </p:nvPr>
        </p:nvSpPr>
        <p:spPr>
          <a:xfrm>
            <a:off x="457200" y="137319"/>
            <a:ext cx="8229600" cy="792162"/>
          </a:xfrm>
        </p:spPr>
        <p:txBody>
          <a:bodyPr/>
          <a:lstStyle/>
          <a:p>
            <a:r>
              <a:rPr lang="en-US" b="1" u="sng" dirty="0"/>
              <a:t>Some Takeaways</a:t>
            </a:r>
          </a:p>
        </p:txBody>
      </p:sp>
      <p:sp>
        <p:nvSpPr>
          <p:cNvPr id="3" name="Content Placeholder 2">
            <a:extLst>
              <a:ext uri="{FF2B5EF4-FFF2-40B4-BE49-F238E27FC236}">
                <a16:creationId xmlns:a16="http://schemas.microsoft.com/office/drawing/2014/main" id="{B5CD6ECE-B6EF-CD6F-196B-BCD9690CF516}"/>
              </a:ext>
            </a:extLst>
          </p:cNvPr>
          <p:cNvSpPr>
            <a:spLocks noGrp="1"/>
          </p:cNvSpPr>
          <p:nvPr>
            <p:ph idx="1"/>
          </p:nvPr>
        </p:nvSpPr>
        <p:spPr>
          <a:xfrm>
            <a:off x="76200" y="929481"/>
            <a:ext cx="8915400" cy="5623719"/>
          </a:xfrm>
        </p:spPr>
        <p:txBody>
          <a:bodyPr>
            <a:normAutofit/>
          </a:bodyPr>
          <a:lstStyle/>
          <a:p>
            <a:r>
              <a:rPr lang="en-US" dirty="0"/>
              <a:t>Fill your home with love for God, for each other, and for His word</a:t>
            </a:r>
          </a:p>
          <a:p>
            <a:r>
              <a:rPr lang="en-US" dirty="0"/>
              <a:t>Train your child’s actions and their attitude</a:t>
            </a:r>
          </a:p>
          <a:p>
            <a:r>
              <a:rPr lang="en-US" dirty="0"/>
              <a:t>Teach your children to honor their parents, honor God, and respect authorities</a:t>
            </a:r>
          </a:p>
          <a:p>
            <a:r>
              <a:rPr lang="en-US" dirty="0"/>
              <a:t>Train your children to become mature adults:</a:t>
            </a:r>
          </a:p>
          <a:p>
            <a:pPr lvl="1">
              <a:buFont typeface="Wingdings" pitchFamily="2" charset="2"/>
              <a:buChar char="Ø"/>
            </a:pPr>
            <a:r>
              <a:rPr lang="en-US" dirty="0"/>
              <a:t> Self-Control</a:t>
            </a:r>
          </a:p>
          <a:p>
            <a:pPr lvl="1">
              <a:buFont typeface="Wingdings" pitchFamily="2" charset="2"/>
              <a:buChar char="Ø"/>
            </a:pPr>
            <a:r>
              <a:rPr lang="en-US" dirty="0"/>
              <a:t> Responsibility</a:t>
            </a:r>
          </a:p>
          <a:p>
            <a:pPr lvl="1">
              <a:buFont typeface="Wingdings" pitchFamily="2" charset="2"/>
              <a:buChar char="Ø"/>
            </a:pPr>
            <a:r>
              <a:rPr lang="en-US" dirty="0"/>
              <a:t> Wisdom</a:t>
            </a:r>
          </a:p>
          <a:p>
            <a:endParaRPr lang="en-US" dirty="0"/>
          </a:p>
          <a:p>
            <a:endParaRPr lang="en-US" dirty="0"/>
          </a:p>
          <a:p>
            <a:endParaRPr lang="en-US" dirty="0"/>
          </a:p>
        </p:txBody>
      </p:sp>
    </p:spTree>
    <p:extLst>
      <p:ext uri="{BB962C8B-B14F-4D97-AF65-F5344CB8AC3E}">
        <p14:creationId xmlns:p14="http://schemas.microsoft.com/office/powerpoint/2010/main" val="68814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left)">
                                      <p:cBhvr>
                                        <p:cTn id="28" dur="500"/>
                                        <p:tgtEl>
                                          <p:spTgt spid="3">
                                            <p:txEl>
                                              <p:pRg st="5" end="5"/>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E5108A-A008-6EEB-6A5E-E83F6C55B9B9}"/>
              </a:ext>
            </a:extLst>
          </p:cNvPr>
          <p:cNvSpPr>
            <a:spLocks noGrp="1"/>
          </p:cNvSpPr>
          <p:nvPr>
            <p:ph type="title"/>
          </p:nvPr>
        </p:nvSpPr>
        <p:spPr>
          <a:xfrm>
            <a:off x="673510" y="3429000"/>
            <a:ext cx="7772400" cy="1362075"/>
          </a:xfrm>
        </p:spPr>
        <p:txBody>
          <a:bodyPr>
            <a:normAutofit fontScale="90000"/>
          </a:bodyPr>
          <a:lstStyle/>
          <a:p>
            <a:r>
              <a:rPr lang="en-US" dirty="0"/>
              <a:t>Stages of Parenting</a:t>
            </a:r>
            <a:br>
              <a:rPr lang="en-US" dirty="0"/>
            </a:br>
            <a:br>
              <a:rPr lang="en-US" dirty="0"/>
            </a:br>
            <a:endParaRPr lang="en-US" dirty="0"/>
          </a:p>
        </p:txBody>
      </p:sp>
      <p:sp>
        <p:nvSpPr>
          <p:cNvPr id="5" name="Text Placeholder 4">
            <a:extLst>
              <a:ext uri="{FF2B5EF4-FFF2-40B4-BE49-F238E27FC236}">
                <a16:creationId xmlns:a16="http://schemas.microsoft.com/office/drawing/2014/main" id="{262672B8-C076-A0B1-03AA-6BC0668D272C}"/>
              </a:ext>
            </a:extLst>
          </p:cNvPr>
          <p:cNvSpPr>
            <a:spLocks noGrp="1"/>
          </p:cNvSpPr>
          <p:nvPr>
            <p:ph type="body" idx="1"/>
          </p:nvPr>
        </p:nvSpPr>
        <p:spPr>
          <a:xfrm>
            <a:off x="685800" y="1371600"/>
            <a:ext cx="7772400" cy="1500187"/>
          </a:xfrm>
        </p:spPr>
        <p:txBody>
          <a:bodyPr/>
          <a:lstStyle/>
          <a:p>
            <a:endParaRPr lang="en-US" dirty="0"/>
          </a:p>
          <a:p>
            <a:r>
              <a:rPr lang="en-US" dirty="0"/>
              <a:t>Additional Information</a:t>
            </a:r>
          </a:p>
        </p:txBody>
      </p:sp>
      <p:sp>
        <p:nvSpPr>
          <p:cNvPr id="7" name="TextBox 6">
            <a:extLst>
              <a:ext uri="{FF2B5EF4-FFF2-40B4-BE49-F238E27FC236}">
                <a16:creationId xmlns:a16="http://schemas.microsoft.com/office/drawing/2014/main" id="{F31DE1CB-267A-FD57-200D-A5ADC1D03A4A}"/>
              </a:ext>
            </a:extLst>
          </p:cNvPr>
          <p:cNvSpPr txBox="1"/>
          <p:nvPr/>
        </p:nvSpPr>
        <p:spPr>
          <a:xfrm>
            <a:off x="3200400" y="6400800"/>
            <a:ext cx="6312310" cy="338554"/>
          </a:xfrm>
          <a:prstGeom prst="rect">
            <a:avLst/>
          </a:prstGeom>
          <a:noFill/>
        </p:spPr>
        <p:txBody>
          <a:bodyPr wrap="square" rtlCol="0">
            <a:spAutoFit/>
          </a:bodyPr>
          <a:lstStyle/>
          <a:p>
            <a:r>
              <a:rPr lang="en-US" sz="1600" dirty="0">
                <a:latin typeface="Arial Narrow" panose="020B0606020202030204" pitchFamily="34" charset="0"/>
              </a:rPr>
              <a:t>Adapted from “The Marriage Course”, 2015 Alpha International, London, UK</a:t>
            </a:r>
          </a:p>
        </p:txBody>
      </p:sp>
    </p:spTree>
    <p:extLst>
      <p:ext uri="{BB962C8B-B14F-4D97-AF65-F5344CB8AC3E}">
        <p14:creationId xmlns:p14="http://schemas.microsoft.com/office/powerpoint/2010/main" val="1777444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82173" y="990600"/>
            <a:ext cx="5061827" cy="5906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81000" y="76200"/>
            <a:ext cx="8229600" cy="868362"/>
          </a:xfrm>
        </p:spPr>
        <p:txBody>
          <a:bodyPr>
            <a:normAutofit/>
          </a:bodyPr>
          <a:lstStyle/>
          <a:p>
            <a:r>
              <a:rPr lang="en-US" b="1" u="sng" dirty="0"/>
              <a:t>Parents of Young Children</a:t>
            </a:r>
          </a:p>
        </p:txBody>
      </p:sp>
      <p:sp>
        <p:nvSpPr>
          <p:cNvPr id="4" name="Content Placeholder 3"/>
          <p:cNvSpPr>
            <a:spLocks noGrp="1"/>
          </p:cNvSpPr>
          <p:nvPr>
            <p:ph idx="1"/>
          </p:nvPr>
        </p:nvSpPr>
        <p:spPr>
          <a:xfrm>
            <a:off x="0" y="990600"/>
            <a:ext cx="4082173" cy="5410200"/>
          </a:xfrm>
        </p:spPr>
        <p:txBody>
          <a:bodyPr/>
          <a:lstStyle/>
          <a:p>
            <a:pPr>
              <a:spcAft>
                <a:spcPts val="600"/>
              </a:spcAft>
            </a:pPr>
            <a:r>
              <a:rPr lang="en-US" dirty="0"/>
              <a:t>Meet their physical and emotional needs</a:t>
            </a:r>
          </a:p>
          <a:p>
            <a:pPr>
              <a:spcAft>
                <a:spcPts val="600"/>
              </a:spcAft>
            </a:pPr>
            <a:r>
              <a:rPr lang="en-US" dirty="0"/>
              <a:t>Set appropriate boundaries and make decisions</a:t>
            </a:r>
          </a:p>
          <a:p>
            <a:pPr>
              <a:spcAft>
                <a:spcPts val="600"/>
              </a:spcAft>
            </a:pPr>
            <a:r>
              <a:rPr lang="en-US" dirty="0"/>
              <a:t>Provide stability and good role models</a:t>
            </a:r>
          </a:p>
          <a:p>
            <a:pPr>
              <a:spcAft>
                <a:spcPts val="600"/>
              </a:spcAft>
            </a:pPr>
            <a:r>
              <a:rPr lang="en-US" dirty="0"/>
              <a:t>Show unconditional love</a:t>
            </a:r>
          </a:p>
        </p:txBody>
      </p:sp>
      <p:sp>
        <p:nvSpPr>
          <p:cNvPr id="3" name="TextBox 2"/>
          <p:cNvSpPr txBox="1"/>
          <p:nvPr/>
        </p:nvSpPr>
        <p:spPr>
          <a:xfrm>
            <a:off x="5181600" y="1752600"/>
            <a:ext cx="2819400" cy="1631216"/>
          </a:xfrm>
          <a:prstGeom prst="rect">
            <a:avLst/>
          </a:prstGeom>
          <a:solidFill>
            <a:schemeClr val="bg1"/>
          </a:solidFill>
        </p:spPr>
        <p:txBody>
          <a:bodyPr wrap="square" rtlCol="0">
            <a:spAutoFit/>
          </a:bodyPr>
          <a:lstStyle/>
          <a:p>
            <a:pPr algn="ctr"/>
            <a:r>
              <a:rPr lang="en-US" sz="2000" b="1" dirty="0"/>
              <a:t>Decisions + Support</a:t>
            </a:r>
          </a:p>
          <a:p>
            <a:pPr algn="ctr"/>
            <a:r>
              <a:rPr lang="en-US" sz="2000" dirty="0"/>
              <a:t>Encouragement</a:t>
            </a:r>
          </a:p>
          <a:p>
            <a:pPr algn="ctr"/>
            <a:r>
              <a:rPr lang="en-US" sz="2000" dirty="0"/>
              <a:t>Affection</a:t>
            </a:r>
          </a:p>
          <a:p>
            <a:pPr algn="ctr"/>
            <a:r>
              <a:rPr lang="en-US" sz="2000" dirty="0"/>
              <a:t>Comfort</a:t>
            </a:r>
          </a:p>
          <a:p>
            <a:pPr algn="ctr"/>
            <a:r>
              <a:rPr lang="en-US" sz="2000" dirty="0"/>
              <a:t>Security</a:t>
            </a:r>
          </a:p>
        </p:txBody>
      </p:sp>
    </p:spTree>
    <p:extLst>
      <p:ext uri="{BB962C8B-B14F-4D97-AF65-F5344CB8AC3E}">
        <p14:creationId xmlns:p14="http://schemas.microsoft.com/office/powerpoint/2010/main" val="45082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86200" y="1563925"/>
            <a:ext cx="5181600" cy="354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76200"/>
            <a:ext cx="8229600" cy="868362"/>
          </a:xfrm>
        </p:spPr>
        <p:txBody>
          <a:bodyPr>
            <a:normAutofit/>
          </a:bodyPr>
          <a:lstStyle/>
          <a:p>
            <a:r>
              <a:rPr lang="en-US" b="1" u="sng" dirty="0"/>
              <a:t>Parents of Teenage Children</a:t>
            </a:r>
          </a:p>
        </p:txBody>
      </p:sp>
      <p:sp>
        <p:nvSpPr>
          <p:cNvPr id="4" name="Content Placeholder 3"/>
          <p:cNvSpPr>
            <a:spLocks noGrp="1"/>
          </p:cNvSpPr>
          <p:nvPr>
            <p:ph idx="1"/>
          </p:nvPr>
        </p:nvSpPr>
        <p:spPr>
          <a:xfrm>
            <a:off x="0" y="990600"/>
            <a:ext cx="4267200" cy="5812109"/>
          </a:xfrm>
        </p:spPr>
        <p:txBody>
          <a:bodyPr>
            <a:normAutofit/>
          </a:bodyPr>
          <a:lstStyle/>
          <a:p>
            <a:r>
              <a:rPr lang="en-US" dirty="0"/>
              <a:t>Give increasing independence: allow decisions and failure</a:t>
            </a:r>
            <a:endParaRPr lang="en-US" b="1" dirty="0"/>
          </a:p>
          <a:p>
            <a:r>
              <a:rPr lang="en-US" dirty="0"/>
              <a:t>Continue meeting physical and emotional needs</a:t>
            </a:r>
          </a:p>
          <a:p>
            <a:r>
              <a:rPr lang="en-US" dirty="0"/>
              <a:t>Set appropriate boundaries</a:t>
            </a:r>
          </a:p>
          <a:p>
            <a:r>
              <a:rPr lang="en-US" dirty="0"/>
              <a:t>Teach them to serve others</a:t>
            </a:r>
          </a:p>
        </p:txBody>
      </p:sp>
      <p:sp>
        <p:nvSpPr>
          <p:cNvPr id="5" name="TextBox 4"/>
          <p:cNvSpPr txBox="1"/>
          <p:nvPr/>
        </p:nvSpPr>
        <p:spPr>
          <a:xfrm>
            <a:off x="5799160" y="2921877"/>
            <a:ext cx="1371600" cy="523220"/>
          </a:xfrm>
          <a:prstGeom prst="rect">
            <a:avLst/>
          </a:prstGeom>
          <a:solidFill>
            <a:schemeClr val="bg1"/>
          </a:solidFill>
        </p:spPr>
        <p:txBody>
          <a:bodyPr wrap="square" rtlCol="0">
            <a:spAutoFit/>
          </a:bodyPr>
          <a:lstStyle/>
          <a:p>
            <a:r>
              <a:rPr lang="en-US" sz="2800" dirty="0"/>
              <a:t>Support</a:t>
            </a:r>
          </a:p>
        </p:txBody>
      </p:sp>
      <p:sp>
        <p:nvSpPr>
          <p:cNvPr id="6" name="Rectangle 5"/>
          <p:cNvSpPr/>
          <p:nvPr/>
        </p:nvSpPr>
        <p:spPr>
          <a:xfrm>
            <a:off x="5638800" y="2057400"/>
            <a:ext cx="1066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477000" y="2067580"/>
            <a:ext cx="1600200" cy="523220"/>
          </a:xfrm>
          <a:prstGeom prst="rect">
            <a:avLst/>
          </a:prstGeom>
          <a:noFill/>
        </p:spPr>
        <p:txBody>
          <a:bodyPr wrap="square" rtlCol="0">
            <a:spAutoFit/>
          </a:bodyPr>
          <a:lstStyle/>
          <a:p>
            <a:r>
              <a:rPr lang="en-US" sz="2800" dirty="0"/>
              <a:t>Decisions</a:t>
            </a:r>
          </a:p>
        </p:txBody>
      </p:sp>
    </p:spTree>
    <p:extLst>
      <p:ext uri="{BB962C8B-B14F-4D97-AF65-F5344CB8AC3E}">
        <p14:creationId xmlns:p14="http://schemas.microsoft.com/office/powerpoint/2010/main" val="70356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32010" y="1616781"/>
            <a:ext cx="5148587" cy="333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 y="245609"/>
            <a:ext cx="9144000" cy="868362"/>
          </a:xfrm>
        </p:spPr>
        <p:txBody>
          <a:bodyPr>
            <a:normAutofit fontScale="90000"/>
          </a:bodyPr>
          <a:lstStyle/>
          <a:p>
            <a:r>
              <a:rPr lang="en-US" b="1" u="sng" dirty="0"/>
              <a:t>Parents of College/Young Adult Children</a:t>
            </a:r>
          </a:p>
        </p:txBody>
      </p:sp>
      <p:sp>
        <p:nvSpPr>
          <p:cNvPr id="4" name="Content Placeholder 3"/>
          <p:cNvSpPr>
            <a:spLocks noGrp="1"/>
          </p:cNvSpPr>
          <p:nvPr>
            <p:ph idx="1"/>
          </p:nvPr>
        </p:nvSpPr>
        <p:spPr>
          <a:xfrm>
            <a:off x="0" y="1353457"/>
            <a:ext cx="4076698" cy="5504543"/>
          </a:xfrm>
        </p:spPr>
        <p:txBody>
          <a:bodyPr>
            <a:normAutofit/>
          </a:bodyPr>
          <a:lstStyle/>
          <a:p>
            <a:r>
              <a:rPr lang="en-US" dirty="0"/>
              <a:t>Give support and advice </a:t>
            </a:r>
          </a:p>
          <a:p>
            <a:r>
              <a:rPr lang="en-US" dirty="0"/>
              <a:t>Allow independence and encourage them to make their own decisions</a:t>
            </a:r>
          </a:p>
          <a:p>
            <a:r>
              <a:rPr lang="en-US" dirty="0"/>
              <a:t>Allow them to develop adult relationships</a:t>
            </a:r>
          </a:p>
        </p:txBody>
      </p:sp>
      <p:sp>
        <p:nvSpPr>
          <p:cNvPr id="3" name="Rounded Rectangle 2"/>
          <p:cNvSpPr/>
          <p:nvPr/>
        </p:nvSpPr>
        <p:spPr>
          <a:xfrm>
            <a:off x="7670442" y="1854558"/>
            <a:ext cx="685800" cy="381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147492" y="2882721"/>
            <a:ext cx="685800" cy="381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315200" y="1917012"/>
            <a:ext cx="1269642" cy="400110"/>
          </a:xfrm>
          <a:prstGeom prst="rect">
            <a:avLst/>
          </a:prstGeom>
          <a:noFill/>
        </p:spPr>
        <p:txBody>
          <a:bodyPr wrap="square" rtlCol="0">
            <a:spAutoFit/>
          </a:bodyPr>
          <a:lstStyle/>
          <a:p>
            <a:pPr algn="ctr"/>
            <a:r>
              <a:rPr lang="en-US" sz="2000" dirty="0"/>
              <a:t>Decisions</a:t>
            </a:r>
          </a:p>
        </p:txBody>
      </p:sp>
      <p:sp>
        <p:nvSpPr>
          <p:cNvPr id="6" name="TextBox 5"/>
          <p:cNvSpPr txBox="1"/>
          <p:nvPr/>
        </p:nvSpPr>
        <p:spPr>
          <a:xfrm>
            <a:off x="5791200" y="2952690"/>
            <a:ext cx="1191904" cy="400110"/>
          </a:xfrm>
          <a:prstGeom prst="rect">
            <a:avLst/>
          </a:prstGeom>
          <a:noFill/>
        </p:spPr>
        <p:txBody>
          <a:bodyPr wrap="square" rtlCol="0">
            <a:spAutoFit/>
          </a:bodyPr>
          <a:lstStyle/>
          <a:p>
            <a:pPr algn="ctr"/>
            <a:r>
              <a:rPr lang="en-US" sz="2000" dirty="0"/>
              <a:t>Support</a:t>
            </a:r>
          </a:p>
        </p:txBody>
      </p:sp>
    </p:spTree>
    <p:extLst>
      <p:ext uri="{BB962C8B-B14F-4D97-AF65-F5344CB8AC3E}">
        <p14:creationId xmlns:p14="http://schemas.microsoft.com/office/powerpoint/2010/main" val="417099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11987" y="3505200"/>
            <a:ext cx="7832013" cy="3372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6587" y="0"/>
            <a:ext cx="9144000" cy="868362"/>
          </a:xfrm>
        </p:spPr>
        <p:txBody>
          <a:bodyPr>
            <a:normAutofit/>
          </a:bodyPr>
          <a:lstStyle/>
          <a:p>
            <a:r>
              <a:rPr lang="en-US" b="1" u="sng" dirty="0"/>
              <a:t>Parents of Newly Married “Children”</a:t>
            </a:r>
          </a:p>
        </p:txBody>
      </p:sp>
      <p:sp>
        <p:nvSpPr>
          <p:cNvPr id="4" name="Content Placeholder 3"/>
          <p:cNvSpPr>
            <a:spLocks noGrp="1"/>
          </p:cNvSpPr>
          <p:nvPr>
            <p:ph idx="1"/>
          </p:nvPr>
        </p:nvSpPr>
        <p:spPr>
          <a:xfrm>
            <a:off x="127519" y="914400"/>
            <a:ext cx="8855787" cy="5410200"/>
          </a:xfrm>
        </p:spPr>
        <p:txBody>
          <a:bodyPr>
            <a:noAutofit/>
          </a:bodyPr>
          <a:lstStyle/>
          <a:p>
            <a:r>
              <a:rPr lang="en-US" dirty="0"/>
              <a:t>Allow new decision-making structures</a:t>
            </a:r>
          </a:p>
          <a:p>
            <a:r>
              <a:rPr lang="en-US" dirty="0"/>
              <a:t>Parents relate to the couple, not individuals</a:t>
            </a:r>
            <a:endParaRPr lang="en-US" altLang="zh-CN" dirty="0"/>
          </a:p>
          <a:p>
            <a:r>
              <a:rPr lang="en-US" dirty="0"/>
              <a:t>Respect appropriate boundaries, enabling marriage unity while supporting needs of parents</a:t>
            </a:r>
          </a:p>
        </p:txBody>
      </p:sp>
      <p:sp>
        <p:nvSpPr>
          <p:cNvPr id="3" name="TextBox 2"/>
          <p:cNvSpPr txBox="1"/>
          <p:nvPr/>
        </p:nvSpPr>
        <p:spPr>
          <a:xfrm>
            <a:off x="2635468" y="3505200"/>
            <a:ext cx="1066800" cy="646331"/>
          </a:xfrm>
          <a:prstGeom prst="rect">
            <a:avLst/>
          </a:prstGeom>
          <a:solidFill>
            <a:schemeClr val="bg1"/>
          </a:solidFill>
        </p:spPr>
        <p:txBody>
          <a:bodyPr wrap="square" rtlCol="0">
            <a:spAutoFit/>
          </a:bodyPr>
          <a:lstStyle/>
          <a:p>
            <a:pPr algn="ctr"/>
            <a:r>
              <a:rPr lang="en-US" dirty="0"/>
              <a:t>Mutual Support</a:t>
            </a:r>
          </a:p>
        </p:txBody>
      </p:sp>
      <p:sp>
        <p:nvSpPr>
          <p:cNvPr id="6" name="TextBox 5"/>
          <p:cNvSpPr txBox="1"/>
          <p:nvPr/>
        </p:nvSpPr>
        <p:spPr>
          <a:xfrm>
            <a:off x="6521668" y="3468469"/>
            <a:ext cx="1066800" cy="646331"/>
          </a:xfrm>
          <a:prstGeom prst="rect">
            <a:avLst/>
          </a:prstGeom>
          <a:solidFill>
            <a:schemeClr val="bg1"/>
          </a:solidFill>
        </p:spPr>
        <p:txBody>
          <a:bodyPr wrap="square" rtlCol="0">
            <a:spAutoFit/>
          </a:bodyPr>
          <a:lstStyle/>
          <a:p>
            <a:pPr algn="ctr"/>
            <a:r>
              <a:rPr lang="en-US" dirty="0"/>
              <a:t>Mutual Support</a:t>
            </a:r>
          </a:p>
        </p:txBody>
      </p:sp>
      <p:sp>
        <p:nvSpPr>
          <p:cNvPr id="7" name="TextBox 6"/>
          <p:cNvSpPr txBox="1"/>
          <p:nvPr/>
        </p:nvSpPr>
        <p:spPr>
          <a:xfrm>
            <a:off x="4464268" y="4019490"/>
            <a:ext cx="1524000" cy="400110"/>
          </a:xfrm>
          <a:prstGeom prst="rect">
            <a:avLst/>
          </a:prstGeom>
          <a:solidFill>
            <a:schemeClr val="bg1"/>
          </a:solidFill>
        </p:spPr>
        <p:txBody>
          <a:bodyPr wrap="square" rtlCol="0">
            <a:spAutoFit/>
          </a:bodyPr>
          <a:lstStyle/>
          <a:p>
            <a:pPr algn="ctr"/>
            <a:r>
              <a:rPr lang="en-US" sz="2000" b="1" dirty="0"/>
              <a:t>Decisions</a:t>
            </a:r>
          </a:p>
        </p:txBody>
      </p:sp>
      <p:sp>
        <p:nvSpPr>
          <p:cNvPr id="11" name="Rectangle 10"/>
          <p:cNvSpPr/>
          <p:nvPr/>
        </p:nvSpPr>
        <p:spPr>
          <a:xfrm>
            <a:off x="4464268" y="4419600"/>
            <a:ext cx="1524000" cy="2057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692868" y="4539320"/>
            <a:ext cx="915474" cy="338554"/>
          </a:xfrm>
          <a:prstGeom prst="rect">
            <a:avLst/>
          </a:prstGeom>
          <a:noFill/>
        </p:spPr>
        <p:txBody>
          <a:bodyPr wrap="square" rtlCol="0">
            <a:spAutoFit/>
          </a:bodyPr>
          <a:lstStyle/>
          <a:p>
            <a:pPr algn="ctr"/>
            <a:r>
              <a:rPr lang="en-US" sz="1600" dirty="0"/>
              <a:t>affection</a:t>
            </a:r>
          </a:p>
        </p:txBody>
      </p:sp>
      <p:sp>
        <p:nvSpPr>
          <p:cNvPr id="9" name="TextBox 8"/>
          <p:cNvSpPr txBox="1"/>
          <p:nvPr/>
        </p:nvSpPr>
        <p:spPr>
          <a:xfrm>
            <a:off x="4306501" y="4953000"/>
            <a:ext cx="1681767" cy="338554"/>
          </a:xfrm>
          <a:prstGeom prst="rect">
            <a:avLst/>
          </a:prstGeom>
          <a:noFill/>
        </p:spPr>
        <p:txBody>
          <a:bodyPr wrap="square" rtlCol="0">
            <a:spAutoFit/>
          </a:bodyPr>
          <a:lstStyle/>
          <a:p>
            <a:pPr algn="ctr"/>
            <a:r>
              <a:rPr lang="en-US" sz="1600" dirty="0"/>
              <a:t>encouragement</a:t>
            </a:r>
          </a:p>
        </p:txBody>
      </p:sp>
      <p:cxnSp>
        <p:nvCxnSpPr>
          <p:cNvPr id="10" name="Straight Arrow Connector 9"/>
          <p:cNvCxnSpPr/>
          <p:nvPr/>
        </p:nvCxnSpPr>
        <p:spPr>
          <a:xfrm>
            <a:off x="4388068" y="4861048"/>
            <a:ext cx="1524000"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11868" y="5376446"/>
            <a:ext cx="1681767" cy="338554"/>
          </a:xfrm>
          <a:prstGeom prst="rect">
            <a:avLst/>
          </a:prstGeom>
          <a:noFill/>
        </p:spPr>
        <p:txBody>
          <a:bodyPr wrap="square" rtlCol="0">
            <a:spAutoFit/>
          </a:bodyPr>
          <a:lstStyle/>
          <a:p>
            <a:pPr algn="ctr"/>
            <a:r>
              <a:rPr lang="en-US" sz="1600" dirty="0"/>
              <a:t>comfort</a:t>
            </a:r>
          </a:p>
        </p:txBody>
      </p:sp>
      <p:sp>
        <p:nvSpPr>
          <p:cNvPr id="14" name="TextBox 13"/>
          <p:cNvSpPr txBox="1"/>
          <p:nvPr/>
        </p:nvSpPr>
        <p:spPr>
          <a:xfrm>
            <a:off x="4311868" y="5757446"/>
            <a:ext cx="1681767" cy="338554"/>
          </a:xfrm>
          <a:prstGeom prst="rect">
            <a:avLst/>
          </a:prstGeom>
          <a:noFill/>
        </p:spPr>
        <p:txBody>
          <a:bodyPr wrap="square" rtlCol="0">
            <a:spAutoFit/>
          </a:bodyPr>
          <a:lstStyle/>
          <a:p>
            <a:pPr algn="ctr"/>
            <a:r>
              <a:rPr lang="en-US" sz="1600" dirty="0"/>
              <a:t>security</a:t>
            </a:r>
          </a:p>
        </p:txBody>
      </p:sp>
      <p:cxnSp>
        <p:nvCxnSpPr>
          <p:cNvPr id="15" name="Straight Arrow Connector 14"/>
          <p:cNvCxnSpPr/>
          <p:nvPr/>
        </p:nvCxnSpPr>
        <p:spPr>
          <a:xfrm>
            <a:off x="4388068" y="5257800"/>
            <a:ext cx="1524000"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388068" y="5664558"/>
            <a:ext cx="1524000"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388068" y="6071316"/>
            <a:ext cx="1524000"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52400" y="5291554"/>
            <a:ext cx="3352800" cy="1631216"/>
          </a:xfrm>
          <a:prstGeom prst="rect">
            <a:avLst/>
          </a:prstGeom>
          <a:noFill/>
        </p:spPr>
        <p:txBody>
          <a:bodyPr wrap="square" rtlCol="0">
            <a:spAutoFit/>
          </a:bodyPr>
          <a:lstStyle/>
          <a:p>
            <a:r>
              <a:rPr lang="en-US" sz="2000" dirty="0"/>
              <a:t>“Therefore a man shall leave his father and his mother and hold fast to his wife, and they shall become one flesh.” </a:t>
            </a:r>
          </a:p>
          <a:p>
            <a:r>
              <a:rPr lang="en-US" sz="2000" dirty="0"/>
              <a:t>                              </a:t>
            </a:r>
            <a:r>
              <a:rPr lang="en-US" b="1" dirty="0"/>
              <a:t> Genesis 2:24</a:t>
            </a:r>
          </a:p>
        </p:txBody>
      </p:sp>
    </p:spTree>
    <p:extLst>
      <p:ext uri="{BB962C8B-B14F-4D97-AF65-F5344CB8AC3E}">
        <p14:creationId xmlns:p14="http://schemas.microsoft.com/office/powerpoint/2010/main" val="423698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686800" cy="1143000"/>
          </a:xfrm>
        </p:spPr>
        <p:txBody>
          <a:bodyPr>
            <a:normAutofit fontScale="90000"/>
          </a:bodyPr>
          <a:lstStyle/>
          <a:p>
            <a:r>
              <a:rPr lang="en-US" sz="4900" b="1" u="sng" dirty="0"/>
              <a:t>Parents and Adult Children</a:t>
            </a:r>
            <a:br>
              <a:rPr lang="en-US" sz="4900" b="1" u="sng" dirty="0"/>
            </a:br>
            <a:r>
              <a:rPr lang="en-US" dirty="0"/>
              <a:t>Possible “stress points”</a:t>
            </a:r>
          </a:p>
        </p:txBody>
      </p:sp>
      <p:sp>
        <p:nvSpPr>
          <p:cNvPr id="3" name="Content Placeholder 2"/>
          <p:cNvSpPr>
            <a:spLocks noGrp="1"/>
          </p:cNvSpPr>
          <p:nvPr>
            <p:ph idx="1"/>
          </p:nvPr>
        </p:nvSpPr>
        <p:spPr>
          <a:xfrm>
            <a:off x="152400" y="1371600"/>
            <a:ext cx="8839200" cy="5410200"/>
          </a:xfrm>
        </p:spPr>
        <p:txBody>
          <a:bodyPr>
            <a:normAutofit fontScale="77500" lnSpcReduction="20000"/>
          </a:bodyPr>
          <a:lstStyle/>
          <a:p>
            <a:pPr marL="514350" indent="-514350">
              <a:spcAft>
                <a:spcPts val="600"/>
              </a:spcAft>
              <a:buFont typeface="+mj-lt"/>
              <a:buAutoNum type="alphaUcPeriod"/>
            </a:pPr>
            <a:r>
              <a:rPr lang="en-US" dirty="0">
                <a:effectLst/>
              </a:rPr>
              <a:t>Children cannot discuss issues in a way that brings understanding and mutual respect</a:t>
            </a:r>
          </a:p>
          <a:p>
            <a:pPr marL="514350" indent="-514350">
              <a:spcAft>
                <a:spcPts val="600"/>
              </a:spcAft>
              <a:buFont typeface="+mj-lt"/>
              <a:buAutoNum type="alphaUcPeriod"/>
            </a:pPr>
            <a:r>
              <a:rPr lang="en-US" dirty="0">
                <a:effectLst/>
              </a:rPr>
              <a:t>Education is king – everything else must wait.</a:t>
            </a:r>
          </a:p>
          <a:p>
            <a:pPr marL="514350" indent="-514350">
              <a:spcAft>
                <a:spcPts val="600"/>
              </a:spcAft>
              <a:buFont typeface="+mj-lt"/>
              <a:buAutoNum type="alphaUcPeriod"/>
            </a:pPr>
            <a:r>
              <a:rPr lang="en-US" dirty="0"/>
              <a:t>Pressure to </a:t>
            </a:r>
            <a:r>
              <a:rPr lang="en-US" dirty="0">
                <a:effectLst/>
              </a:rPr>
              <a:t>marry a certain person and have a child.</a:t>
            </a:r>
          </a:p>
          <a:p>
            <a:pPr marL="514350" indent="-514350">
              <a:spcAft>
                <a:spcPts val="600"/>
              </a:spcAft>
              <a:buFont typeface="+mj-lt"/>
              <a:buAutoNum type="alphaUcPeriod"/>
            </a:pPr>
            <a:r>
              <a:rPr lang="en-US" dirty="0">
                <a:effectLst/>
              </a:rPr>
              <a:t>Pressure to buy a house and remain within parent’s social community</a:t>
            </a:r>
            <a:r>
              <a:rPr lang="en-US" dirty="0"/>
              <a:t>.</a:t>
            </a:r>
            <a:endParaRPr lang="en-US" dirty="0">
              <a:effectLst/>
            </a:endParaRPr>
          </a:p>
          <a:p>
            <a:pPr marL="514350" indent="-514350">
              <a:spcAft>
                <a:spcPts val="600"/>
              </a:spcAft>
              <a:buFont typeface="+mj-lt"/>
              <a:buAutoNum type="alphaUcPeriod"/>
            </a:pPr>
            <a:r>
              <a:rPr lang="en-US" dirty="0"/>
              <a:t>Parents unfavorably compare you with others</a:t>
            </a:r>
          </a:p>
          <a:p>
            <a:pPr marL="514350" indent="-514350">
              <a:spcAft>
                <a:spcPts val="600"/>
              </a:spcAft>
              <a:buFont typeface="+mj-lt"/>
              <a:buAutoNum type="alphaUcPeriod"/>
            </a:pPr>
            <a:r>
              <a:rPr lang="en-US" dirty="0"/>
              <a:t>Pressure to </a:t>
            </a:r>
            <a:r>
              <a:rPr lang="en-US" dirty="0">
                <a:effectLst/>
              </a:rPr>
              <a:t>seek a prestigious career (or a stable job) that brings pride (or security) to parents.</a:t>
            </a:r>
          </a:p>
          <a:p>
            <a:pPr marL="514350" indent="-514350">
              <a:spcAft>
                <a:spcPts val="600"/>
              </a:spcAft>
              <a:buFont typeface="+mj-lt"/>
              <a:buAutoNum type="alphaUcPeriod"/>
            </a:pPr>
            <a:r>
              <a:rPr lang="en-US" dirty="0">
                <a:effectLst/>
              </a:rPr>
              <a:t>Constant, guilty reminders of duty and obligation.</a:t>
            </a:r>
          </a:p>
          <a:p>
            <a:pPr marL="514350" indent="-514350">
              <a:spcAft>
                <a:spcPts val="600"/>
              </a:spcAft>
              <a:buFont typeface="+mj-lt"/>
              <a:buAutoNum type="alphaUcPeriod"/>
            </a:pPr>
            <a:r>
              <a:rPr lang="en-US" dirty="0">
                <a:effectLst/>
              </a:rPr>
              <a:t>Pressure to “do what is expected,” not “do what seems right to me”</a:t>
            </a:r>
            <a:endParaRPr lang="en-US" dirty="0"/>
          </a:p>
          <a:p>
            <a:pPr marL="514350" indent="-514350">
              <a:spcAft>
                <a:spcPts val="600"/>
              </a:spcAft>
              <a:buFont typeface="+mj-lt"/>
              <a:buAutoNum type="alphaUcPeriod"/>
            </a:pPr>
            <a:r>
              <a:rPr lang="en-US" dirty="0"/>
              <a:t>Something else…?</a:t>
            </a:r>
          </a:p>
        </p:txBody>
      </p:sp>
    </p:spTree>
    <p:extLst>
      <p:ext uri="{BB962C8B-B14F-4D97-AF65-F5344CB8AC3E}">
        <p14:creationId xmlns:p14="http://schemas.microsoft.com/office/powerpoint/2010/main" val="358009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4383</TotalTime>
  <Words>2290</Words>
  <Application>Microsoft Office PowerPoint</Application>
  <PresentationFormat>On-screen Show (4:3)</PresentationFormat>
  <Paragraphs>207</Paragraphs>
  <Slides>20</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Narrow</vt:lpstr>
      <vt:lpstr>Calibri</vt:lpstr>
      <vt:lpstr>Courier New</vt:lpstr>
      <vt:lpstr>Wingdings</vt:lpstr>
      <vt:lpstr>Office Theme</vt:lpstr>
      <vt:lpstr>How to be a Good Parent</vt:lpstr>
      <vt:lpstr>Our culture impacts our parenting</vt:lpstr>
      <vt:lpstr>Some Basic Principles of Parenting</vt:lpstr>
      <vt:lpstr>Some Basic Principles of Parenting</vt:lpstr>
      <vt:lpstr>Some Basic Principles of Parenting</vt:lpstr>
      <vt:lpstr>Some Basic Principles of Parenting</vt:lpstr>
      <vt:lpstr>What does Honor/Respect look like?</vt:lpstr>
      <vt:lpstr>An Important Goal of Parenting</vt:lpstr>
      <vt:lpstr>Self-Control (Proverbs 16:32, 25:28, 29:15; 1 Cor 6:12; James 1:19)</vt:lpstr>
      <vt:lpstr>Responsibility (Proverbs 6:6-11, 13:4, 22:29; 1 Corinthians 15:58)</vt:lpstr>
      <vt:lpstr>Wisdom (Proverbs 1:8-9, 13:1, 15:5, 22:6, 23:15)</vt:lpstr>
      <vt:lpstr>Some Parenting Ideas</vt:lpstr>
      <vt:lpstr>Wise Parents Pay Attention</vt:lpstr>
      <vt:lpstr>Some Takeaways</vt:lpstr>
      <vt:lpstr>Stages of Parenting  </vt:lpstr>
      <vt:lpstr>Parents of Young Children</vt:lpstr>
      <vt:lpstr>Parents of Teenage Children</vt:lpstr>
      <vt:lpstr>Parents of College/Young Adult Children</vt:lpstr>
      <vt:lpstr>Parents of Newly Married “Children”</vt:lpstr>
      <vt:lpstr>Parents and Adult Children Possible “stress points”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Parents  and Adult Children Respect Each Other?</dc:title>
  <dc:creator>Multiple Authors</dc:creator>
  <cp:lastModifiedBy>Mark Robnett</cp:lastModifiedBy>
  <cp:revision>48</cp:revision>
  <dcterms:created xsi:type="dcterms:W3CDTF">2020-07-23T20:40:35Z</dcterms:created>
  <dcterms:modified xsi:type="dcterms:W3CDTF">2026-06-11T19:56:12Z</dcterms:modified>
</cp:coreProperties>
</file>