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93" r:id="rId2"/>
    <p:sldId id="272" r:id="rId3"/>
    <p:sldId id="271" r:id="rId4"/>
    <p:sldId id="270" r:id="rId5"/>
    <p:sldId id="275" r:id="rId6"/>
    <p:sldId id="276" r:id="rId7"/>
    <p:sldId id="294" r:id="rId8"/>
    <p:sldId id="295" r:id="rId9"/>
    <p:sldId id="296" r:id="rId10"/>
    <p:sldId id="283" r:id="rId11"/>
    <p:sldId id="304" r:id="rId12"/>
    <p:sldId id="287" r:id="rId13"/>
    <p:sldId id="288" r:id="rId14"/>
    <p:sldId id="305" r:id="rId15"/>
    <p:sldId id="306" r:id="rId16"/>
    <p:sldId id="307" r:id="rId17"/>
    <p:sldId id="308" r:id="rId18"/>
    <p:sldId id="297" r:id="rId19"/>
    <p:sldId id="298" r:id="rId20"/>
    <p:sldId id="299" r:id="rId21"/>
    <p:sldId id="30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3" autoAdjust="0"/>
    <p:restoredTop sz="90023" autoAdjust="0"/>
  </p:normalViewPr>
  <p:slideViewPr>
    <p:cSldViewPr>
      <p:cViewPr varScale="1">
        <p:scale>
          <a:sx n="105" d="100"/>
          <a:sy n="105" d="100"/>
        </p:scale>
        <p:origin x="1698" y="108"/>
      </p:cViewPr>
      <p:guideLst>
        <p:guide orient="horz" pos="2160"/>
        <p:guide pos="2880"/>
      </p:guideLst>
    </p:cSldViewPr>
  </p:slideViewPr>
  <p:notesTextViewPr>
    <p:cViewPr>
      <p:scale>
        <a:sx n="3" d="2"/>
        <a:sy n="3" d="2"/>
      </p:scale>
      <p:origin x="0" y="0"/>
    </p:cViewPr>
  </p:notesTextViewPr>
  <p:sorterViewPr>
    <p:cViewPr varScale="1">
      <p:scale>
        <a:sx n="1" d="1"/>
        <a:sy n="1" d="1"/>
      </p:scale>
      <p:origin x="0" y="-4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99A631-6F5A-464F-99F0-760B89C3F9B7}" type="datetimeFigureOut">
              <a:rPr lang="en-US" smtClean="0"/>
              <a:t>5/1/2026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53B1403-BF37-4FF1-BBD1-5BE65E57DB08}" type="slidenum">
              <a:rPr lang="en-US" smtClean="0"/>
              <a:t>‹#›</a:t>
            </a:fld>
            <a:endParaRPr lang="en-US"/>
          </a:p>
        </p:txBody>
      </p:sp>
    </p:spTree>
    <p:extLst>
      <p:ext uri="{BB962C8B-B14F-4D97-AF65-F5344CB8AC3E}">
        <p14:creationId xmlns:p14="http://schemas.microsoft.com/office/powerpoint/2010/main" val="160963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9393FA-52B0-4673-AC7E-C426DBBEE955}" type="datetimeFigureOut">
              <a:rPr lang="en-US" smtClean="0"/>
              <a:t>5/1/2026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BB01ED-F64B-47C4-9895-649ED23ACB70}" type="slidenum">
              <a:rPr lang="en-US" smtClean="0"/>
              <a:t>‹#›</a:t>
            </a:fld>
            <a:endParaRPr lang="en-US"/>
          </a:p>
        </p:txBody>
      </p:sp>
    </p:spTree>
    <p:extLst>
      <p:ext uri="{BB962C8B-B14F-4D97-AF65-F5344CB8AC3E}">
        <p14:creationId xmlns:p14="http://schemas.microsoft.com/office/powerpoint/2010/main" val="456427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about 8 billion</a:t>
            </a:r>
            <a:r>
              <a:rPr lang="en-US" baseline="0" dirty="0"/>
              <a:t> people on Planet Earth.  You are just one voice among billions.</a:t>
            </a:r>
            <a:endParaRPr lang="en-US" dirty="0"/>
          </a:p>
        </p:txBody>
      </p:sp>
      <p:sp>
        <p:nvSpPr>
          <p:cNvPr id="4" name="Slide Number Placeholder 3"/>
          <p:cNvSpPr>
            <a:spLocks noGrp="1"/>
          </p:cNvSpPr>
          <p:nvPr>
            <p:ph type="sldNum" sz="quarter" idx="10"/>
          </p:nvPr>
        </p:nvSpPr>
        <p:spPr/>
        <p:txBody>
          <a:bodyPr/>
          <a:lstStyle/>
          <a:p>
            <a:fld id="{A1BB01ED-F64B-47C4-9895-649ED23ACB70}" type="slidenum">
              <a:rPr lang="en-US" smtClean="0"/>
              <a:t>2</a:t>
            </a:fld>
            <a:endParaRPr lang="en-US"/>
          </a:p>
        </p:txBody>
      </p:sp>
    </p:spTree>
    <p:extLst>
      <p:ext uri="{BB962C8B-B14F-4D97-AF65-F5344CB8AC3E}">
        <p14:creationId xmlns:p14="http://schemas.microsoft.com/office/powerpoint/2010/main" val="2530571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Planet</a:t>
            </a:r>
            <a:r>
              <a:rPr lang="en-US" baseline="0" dirty="0"/>
              <a:t> Earth is just one of 9 planets in our solar system (counting Pluto).  Our solar system is big: 1.5 light years in diameter and contains one medium-sized star.</a:t>
            </a:r>
            <a:endParaRPr lang="en-US" dirty="0"/>
          </a:p>
        </p:txBody>
      </p:sp>
      <p:sp>
        <p:nvSpPr>
          <p:cNvPr id="4" name="Slide Number Placeholder 3"/>
          <p:cNvSpPr>
            <a:spLocks noGrp="1"/>
          </p:cNvSpPr>
          <p:nvPr>
            <p:ph type="sldNum" sz="quarter" idx="10"/>
          </p:nvPr>
        </p:nvSpPr>
        <p:spPr/>
        <p:txBody>
          <a:bodyPr/>
          <a:lstStyle/>
          <a:p>
            <a:fld id="{A1BB01ED-F64B-47C4-9895-649ED23ACB70}" type="slidenum">
              <a:rPr lang="en-US" smtClean="0"/>
              <a:t>3</a:t>
            </a:fld>
            <a:endParaRPr lang="en-US"/>
          </a:p>
        </p:txBody>
      </p:sp>
    </p:spTree>
    <p:extLst>
      <p:ext uri="{BB962C8B-B14F-4D97-AF65-F5344CB8AC3E}">
        <p14:creationId xmlns:p14="http://schemas.microsoft.com/office/powerpoint/2010/main" val="2226238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our solar system is just one of the 250 Billion stars</a:t>
            </a:r>
            <a:r>
              <a:rPr lang="en-US" baseline="0" dirty="0"/>
              <a:t> in t</a:t>
            </a:r>
            <a:r>
              <a:rPr lang="en-US" dirty="0"/>
              <a:t>he Milky Way galaxy, which is </a:t>
            </a:r>
            <a:r>
              <a:rPr lang="en-US" baseline="0" dirty="0"/>
              <a:t>about 100,000 light years in diameter.  Our solar system is just a tiny speck located about midway to the edge, between the Sagittarius arm and the Perseus Arm. </a:t>
            </a:r>
            <a:endParaRPr lang="en-US" dirty="0"/>
          </a:p>
        </p:txBody>
      </p:sp>
      <p:sp>
        <p:nvSpPr>
          <p:cNvPr id="4" name="Slide Number Placeholder 3"/>
          <p:cNvSpPr>
            <a:spLocks noGrp="1"/>
          </p:cNvSpPr>
          <p:nvPr>
            <p:ph type="sldNum" sz="quarter" idx="10"/>
          </p:nvPr>
        </p:nvSpPr>
        <p:spPr/>
        <p:txBody>
          <a:bodyPr/>
          <a:lstStyle/>
          <a:p>
            <a:fld id="{A1BB01ED-F64B-47C4-9895-649ED23ACB70}" type="slidenum">
              <a:rPr lang="en-US" smtClean="0"/>
              <a:t>4</a:t>
            </a:fld>
            <a:endParaRPr lang="en-US"/>
          </a:p>
        </p:txBody>
      </p:sp>
    </p:spTree>
    <p:extLst>
      <p:ext uri="{BB962C8B-B14F-4D97-AF65-F5344CB8AC3E}">
        <p14:creationId xmlns:p14="http://schemas.microsoft.com/office/powerpoint/2010/main" val="1459076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our galaxy is just one of 50 Billion in the universe.  Recent estimates have determined that the universe is 93 billion light years across,</a:t>
            </a:r>
            <a:r>
              <a:rPr lang="en-US" baseline="0" dirty="0"/>
              <a:t> an unimaginable distance.</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When I consider the size of the universe, I think about the God who created it, the God who is infinitely bigger and more powerful.  Think for a moment about </a:t>
            </a:r>
            <a:r>
              <a:rPr lang="en-US" sz="1200" kern="1200" dirty="0">
                <a:solidFill>
                  <a:schemeClr val="tx1"/>
                </a:solidFill>
                <a:effectLst/>
                <a:latin typeface="+mn-lt"/>
                <a:ea typeface="+mn-ea"/>
                <a:cs typeface="+mn-cs"/>
              </a:rPr>
              <a:t>God's majesty: infinitely greater than the rulers and "great men" of yesterday and of our time: Alexander, Nebuchadnezzar, Napoleon, Adolph Hitler, Mao </a:t>
            </a:r>
            <a:r>
              <a:rPr lang="en-US" sz="1200" kern="1200" dirty="0" err="1">
                <a:solidFill>
                  <a:schemeClr val="tx1"/>
                </a:solidFill>
                <a:effectLst/>
                <a:latin typeface="+mn-lt"/>
                <a:ea typeface="+mn-ea"/>
                <a:cs typeface="+mn-cs"/>
              </a:rPr>
              <a:t>Tse</a:t>
            </a:r>
            <a:r>
              <a:rPr lang="en-US" sz="1200" kern="1200" dirty="0">
                <a:solidFill>
                  <a:schemeClr val="tx1"/>
                </a:solidFill>
                <a:effectLst/>
                <a:latin typeface="+mn-lt"/>
                <a:ea typeface="+mn-ea"/>
                <a:cs typeface="+mn-cs"/>
              </a:rPr>
              <a:t>-Tung, George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Washington… in comparison to God, they are meaningless, blown away and forgotten.  And when we compare planet Earth to God, it vanishes into an insignificant speck.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baseline="0" dirty="0"/>
              <a:t>And that brings me to the challenging question:  Can human beings talk to Him?</a:t>
            </a:r>
            <a:endParaRPr lang="en-US" dirty="0"/>
          </a:p>
        </p:txBody>
      </p:sp>
      <p:sp>
        <p:nvSpPr>
          <p:cNvPr id="4" name="Slide Number Placeholder 3"/>
          <p:cNvSpPr>
            <a:spLocks noGrp="1"/>
          </p:cNvSpPr>
          <p:nvPr>
            <p:ph type="sldNum" sz="quarter" idx="10"/>
          </p:nvPr>
        </p:nvSpPr>
        <p:spPr/>
        <p:txBody>
          <a:bodyPr/>
          <a:lstStyle/>
          <a:p>
            <a:fld id="{A1BB01ED-F64B-47C4-9895-649ED23ACB70}" type="slidenum">
              <a:rPr lang="en-US" smtClean="0"/>
              <a:t>5</a:t>
            </a:fld>
            <a:endParaRPr lang="en-US"/>
          </a:p>
        </p:txBody>
      </p:sp>
    </p:spTree>
    <p:extLst>
      <p:ext uri="{BB962C8B-B14F-4D97-AF65-F5344CB8AC3E}">
        <p14:creationId xmlns:p14="http://schemas.microsoft.com/office/powerpoint/2010/main" val="2519268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have a huge struggle in life: when we think of someone </a:t>
            </a:r>
            <a:r>
              <a:rPr lang="en-US" sz="1200" b="1" kern="1200" dirty="0">
                <a:solidFill>
                  <a:schemeClr val="tx1"/>
                </a:solidFill>
                <a:effectLst/>
                <a:latin typeface="+mn-lt"/>
                <a:ea typeface="+mn-ea"/>
                <a:cs typeface="+mn-cs"/>
              </a:rPr>
              <a:t>who truly loves us</a:t>
            </a:r>
            <a:r>
              <a:rPr lang="en-US" sz="1200" kern="1200" dirty="0">
                <a:solidFill>
                  <a:schemeClr val="tx1"/>
                </a:solidFill>
                <a:effectLst/>
                <a:latin typeface="+mn-lt"/>
                <a:ea typeface="+mn-ea"/>
                <a:cs typeface="+mn-cs"/>
              </a:rPr>
              <a:t>, we think of </a:t>
            </a:r>
            <a:r>
              <a:rPr lang="en-US" sz="1200" b="1" kern="1200" dirty="0">
                <a:solidFill>
                  <a:schemeClr val="tx1"/>
                </a:solidFill>
                <a:effectLst/>
                <a:latin typeface="+mn-lt"/>
                <a:ea typeface="+mn-ea"/>
                <a:cs typeface="+mn-cs"/>
              </a:rPr>
              <a:t>our mother: close, but </a:t>
            </a:r>
            <a:r>
              <a:rPr lang="en-US" sz="1200" b="0" kern="1200" dirty="0">
                <a:solidFill>
                  <a:schemeClr val="tx1"/>
                </a:solidFill>
                <a:effectLst/>
                <a:latin typeface="+mn-lt"/>
                <a:ea typeface="+mn-ea"/>
                <a:cs typeface="+mn-cs"/>
              </a:rPr>
              <a:t>kind of </a:t>
            </a:r>
            <a:r>
              <a:rPr lang="en-US" sz="1200" b="1" kern="1200" dirty="0">
                <a:solidFill>
                  <a:schemeClr val="tx1"/>
                </a:solidFill>
                <a:effectLst/>
                <a:latin typeface="+mn-lt"/>
                <a:ea typeface="+mn-ea"/>
                <a:cs typeface="+mn-cs"/>
              </a:rPr>
              <a:t>weak</a:t>
            </a:r>
            <a:r>
              <a:rPr lang="en-US" sz="1200" kern="1200" dirty="0">
                <a:solidFill>
                  <a:schemeClr val="tx1"/>
                </a:solidFill>
                <a:effectLst/>
                <a:latin typeface="+mn-lt"/>
                <a:ea typeface="+mn-ea"/>
                <a:cs typeface="+mn-cs"/>
              </a:rPr>
              <a:t>.  But when we think of </a:t>
            </a:r>
            <a:r>
              <a:rPr lang="en-US" sz="1200" b="1" kern="1200" dirty="0">
                <a:solidFill>
                  <a:schemeClr val="tx1"/>
                </a:solidFill>
                <a:effectLst/>
                <a:latin typeface="+mn-lt"/>
                <a:ea typeface="+mn-ea"/>
                <a:cs typeface="+mn-cs"/>
              </a:rPr>
              <a:t>someone powerful</a:t>
            </a:r>
            <a:r>
              <a:rPr lang="en-US" sz="1200" kern="1200" dirty="0">
                <a:solidFill>
                  <a:schemeClr val="tx1"/>
                </a:solidFill>
                <a:effectLst/>
                <a:latin typeface="+mn-lt"/>
                <a:ea typeface="+mn-ea"/>
                <a:cs typeface="+mn-cs"/>
              </a:rPr>
              <a:t>, we think about the kings and leaders of nations: </a:t>
            </a:r>
            <a:r>
              <a:rPr lang="en-US" sz="1200" b="1" kern="1200" dirty="0">
                <a:solidFill>
                  <a:schemeClr val="tx1"/>
                </a:solidFill>
                <a:effectLst/>
                <a:latin typeface="+mn-lt"/>
                <a:ea typeface="+mn-ea"/>
                <a:cs typeface="+mn-cs"/>
              </a:rPr>
              <a:t>strong, but distant</a:t>
            </a:r>
            <a:r>
              <a:rPr lang="en-US" sz="1200" kern="1200" dirty="0">
                <a:solidFill>
                  <a:schemeClr val="tx1"/>
                </a:solidFill>
                <a:effectLst/>
                <a:latin typeface="+mn-lt"/>
                <a:ea typeface="+mn-ea"/>
                <a:cs typeface="+mn-cs"/>
              </a:rPr>
              <a:t> ("your majesty").  We do not have </a:t>
            </a:r>
            <a:r>
              <a:rPr lang="en-US" sz="1200" b="1" kern="1200" dirty="0">
                <a:solidFill>
                  <a:schemeClr val="tx1"/>
                </a:solidFill>
                <a:effectLst/>
                <a:latin typeface="+mn-lt"/>
                <a:ea typeface="+mn-ea"/>
                <a:cs typeface="+mn-cs"/>
              </a:rPr>
              <a:t>an example of One who is both</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and because we can’t think about things without a physical basis for comparison, our brains can’t connect the dots.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But the Creator </a:t>
            </a:r>
            <a:r>
              <a:rPr lang="en-US" sz="1200" b="1" kern="1200" dirty="0">
                <a:solidFill>
                  <a:schemeClr val="tx1"/>
                </a:solidFill>
                <a:effectLst/>
                <a:latin typeface="+mn-lt"/>
                <a:ea typeface="+mn-ea"/>
                <a:cs typeface="+mn-cs"/>
              </a:rPr>
              <a:t>God </a:t>
            </a:r>
            <a:r>
              <a:rPr lang="en-US" sz="1200" kern="1200" dirty="0">
                <a:solidFill>
                  <a:schemeClr val="tx1"/>
                </a:solidFill>
                <a:effectLst/>
                <a:latin typeface="+mn-lt"/>
                <a:ea typeface="+mn-ea"/>
                <a:cs typeface="+mn-cs"/>
              </a:rPr>
              <a:t>is </a:t>
            </a:r>
            <a:r>
              <a:rPr lang="en-US" sz="1200" b="1" kern="1200" dirty="0">
                <a:solidFill>
                  <a:schemeClr val="tx1"/>
                </a:solidFill>
                <a:effectLst/>
                <a:latin typeface="+mn-lt"/>
                <a:ea typeface="+mn-ea"/>
                <a:cs typeface="+mn-cs"/>
              </a:rPr>
              <a:t>not like anything </a:t>
            </a:r>
            <a:r>
              <a:rPr lang="en-US" sz="1200" kern="1200" dirty="0">
                <a:solidFill>
                  <a:schemeClr val="tx1"/>
                </a:solidFill>
                <a:effectLst/>
                <a:latin typeface="+mn-lt"/>
                <a:ea typeface="+mn-ea"/>
                <a:cs typeface="+mn-cs"/>
              </a:rPr>
              <a:t>we have ever </a:t>
            </a:r>
            <a:r>
              <a:rPr lang="en-US" sz="1200" b="1" kern="1200" dirty="0">
                <a:solidFill>
                  <a:schemeClr val="tx1"/>
                </a:solidFill>
                <a:effectLst/>
                <a:latin typeface="+mn-lt"/>
                <a:ea typeface="+mn-ea"/>
                <a:cs typeface="+mn-cs"/>
              </a:rPr>
              <a:t>experienced in the created world</a:t>
            </a:r>
            <a:r>
              <a:rPr lang="en-US" sz="1200" kern="1200" dirty="0">
                <a:solidFill>
                  <a:schemeClr val="tx1"/>
                </a:solidFill>
                <a:effectLst/>
                <a:latin typeface="+mn-lt"/>
                <a:ea typeface="+mn-ea"/>
                <a:cs typeface="+mn-cs"/>
              </a:rPr>
              <a:t>.  From the very beginning, we see God’s presence</a:t>
            </a:r>
            <a:r>
              <a:rPr lang="en-US" sz="1200" kern="1200" baseline="0" dirty="0">
                <a:solidFill>
                  <a:schemeClr val="tx1"/>
                </a:solidFill>
                <a:effectLst/>
                <a:latin typeface="+mn-lt"/>
                <a:ea typeface="+mn-ea"/>
                <a:cs typeface="+mn-cs"/>
              </a:rPr>
              <a:t> w</a:t>
            </a:r>
            <a:r>
              <a:rPr lang="en-US" sz="1200" kern="1200" dirty="0">
                <a:solidFill>
                  <a:schemeClr val="tx1"/>
                </a:solidFill>
                <a:effectLst/>
                <a:latin typeface="+mn-lt"/>
                <a:ea typeface="+mn-ea"/>
                <a:cs typeface="+mn-cs"/>
              </a:rPr>
              <a:t>ith man in the garden, talking to him, calling out to him, caring for him, and saddened by human wickedness.  This God is also the powerful huge enough to call order out of chaos and detailed enough to change the language of every human being at the tower of Babel.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Even though God is infinitely greater than anything we can imagine, He searches and knows each one of us, including words that we are yet to say (</a:t>
            </a:r>
            <a:r>
              <a:rPr lang="en-US" sz="1200" b="1" kern="1200" dirty="0">
                <a:solidFill>
                  <a:schemeClr val="tx1"/>
                </a:solidFill>
                <a:effectLst/>
                <a:latin typeface="+mn-lt"/>
                <a:ea typeface="+mn-ea"/>
                <a:cs typeface="+mn-cs"/>
              </a:rPr>
              <a:t>Psalm 139:1-6)</a:t>
            </a:r>
            <a:r>
              <a:rPr lang="en-US" sz="1200" kern="1200" dirty="0">
                <a:solidFill>
                  <a:schemeClr val="tx1"/>
                </a:solidFill>
                <a:effectLst/>
                <a:latin typeface="+mn-lt"/>
                <a:ea typeface="+mn-ea"/>
                <a:cs typeface="+mn-cs"/>
              </a:rPr>
              <a:t>.  His knowledge of every detail of everything is impossible for us to dream about. He knows about every hair on every head of everyone on the planet (Luke 12:6,7). </a:t>
            </a:r>
          </a:p>
        </p:txBody>
      </p:sp>
      <p:sp>
        <p:nvSpPr>
          <p:cNvPr id="4" name="Slide Number Placeholder 3"/>
          <p:cNvSpPr>
            <a:spLocks noGrp="1"/>
          </p:cNvSpPr>
          <p:nvPr>
            <p:ph type="sldNum" sz="quarter" idx="10"/>
          </p:nvPr>
        </p:nvSpPr>
        <p:spPr/>
        <p:txBody>
          <a:bodyPr/>
          <a:lstStyle/>
          <a:p>
            <a:fld id="{A1BB01ED-F64B-47C4-9895-649ED23ACB70}" type="slidenum">
              <a:rPr lang="en-US" smtClean="0"/>
              <a:t>6</a:t>
            </a:fld>
            <a:endParaRPr lang="en-US"/>
          </a:p>
        </p:txBody>
      </p:sp>
    </p:spTree>
    <p:extLst>
      <p:ext uri="{BB962C8B-B14F-4D97-AF65-F5344CB8AC3E}">
        <p14:creationId xmlns:p14="http://schemas.microsoft.com/office/powerpoint/2010/main" val="1646237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position of your heart matters more than the position of your body.</a:t>
            </a:r>
          </a:p>
        </p:txBody>
      </p:sp>
      <p:sp>
        <p:nvSpPr>
          <p:cNvPr id="4" name="Slide Number Placeholder 3"/>
          <p:cNvSpPr>
            <a:spLocks noGrp="1"/>
          </p:cNvSpPr>
          <p:nvPr>
            <p:ph type="sldNum" sz="quarter" idx="5"/>
          </p:nvPr>
        </p:nvSpPr>
        <p:spPr/>
        <p:txBody>
          <a:bodyPr/>
          <a:lstStyle/>
          <a:p>
            <a:fld id="{A1BB01ED-F64B-47C4-9895-649ED23ACB70}" type="slidenum">
              <a:rPr lang="en-US" smtClean="0"/>
              <a:t>17</a:t>
            </a:fld>
            <a:endParaRPr lang="en-US"/>
          </a:p>
        </p:txBody>
      </p:sp>
    </p:spTree>
    <p:extLst>
      <p:ext uri="{BB962C8B-B14F-4D97-AF65-F5344CB8AC3E}">
        <p14:creationId xmlns:p14="http://schemas.microsoft.com/office/powerpoint/2010/main" val="3433330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D1283D-2A04-40B8-8BF5-F9AF8E8229AF}"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753943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D1283D-2A04-40B8-8BF5-F9AF8E8229AF}"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3202666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D1283D-2A04-40B8-8BF5-F9AF8E8229AF}"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3026261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D1283D-2A04-40B8-8BF5-F9AF8E8229AF}"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3511853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D1283D-2A04-40B8-8BF5-F9AF8E8229AF}" type="datetimeFigureOut">
              <a:rPr lang="en-US" smtClean="0"/>
              <a:t>5/1/2026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202801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D1283D-2A04-40B8-8BF5-F9AF8E8229AF}" type="datetimeFigureOut">
              <a:rPr lang="en-US" smtClean="0"/>
              <a:t>5/1/2026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863401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D1283D-2A04-40B8-8BF5-F9AF8E8229AF}" type="datetimeFigureOut">
              <a:rPr lang="en-US" smtClean="0"/>
              <a:t>5/1/2026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803025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D1283D-2A04-40B8-8BF5-F9AF8E8229AF}"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1629485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D1283D-2A04-40B8-8BF5-F9AF8E8229AF}"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2276579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D1283D-2A04-40B8-8BF5-F9AF8E8229AF}"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106124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D1283D-2A04-40B8-8BF5-F9AF8E8229AF}"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4260136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1283D-2A04-40B8-8BF5-F9AF8E8229AF}" type="datetimeFigureOut">
              <a:rPr lang="en-US" smtClean="0"/>
              <a:t>5/1/2026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C73B3F-0CB9-4E07-B95C-FF7870DC667C}" type="slidenum">
              <a:rPr lang="en-US" smtClean="0"/>
              <a:t>‹#›</a:t>
            </a:fld>
            <a:endParaRPr lang="en-US"/>
          </a:p>
        </p:txBody>
      </p:sp>
    </p:spTree>
    <p:extLst>
      <p:ext uri="{BB962C8B-B14F-4D97-AF65-F5344CB8AC3E}">
        <p14:creationId xmlns:p14="http://schemas.microsoft.com/office/powerpoint/2010/main" val="300281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p>
            <a:r>
              <a:rPr lang="en-US" sz="4800" b="1" dirty="0">
                <a:solidFill>
                  <a:schemeClr val="bg1"/>
                </a:solidFill>
              </a:rPr>
              <a:t>Practical Prayer Pointers</a:t>
            </a:r>
            <a:endParaRPr lang="en-US" sz="4800" dirty="0">
              <a:solidFill>
                <a:schemeClr val="bg1"/>
              </a:solidFill>
            </a:endParaRPr>
          </a:p>
        </p:txBody>
      </p:sp>
      <p:sp>
        <p:nvSpPr>
          <p:cNvPr id="3" name="Subtitle 2"/>
          <p:cNvSpPr>
            <a:spLocks noGrp="1"/>
          </p:cNvSpPr>
          <p:nvPr>
            <p:ph type="subTitle" idx="1"/>
          </p:nvPr>
        </p:nvSpPr>
        <p:spPr/>
        <p:txBody>
          <a:bodyPr/>
          <a:lstStyle/>
          <a:p>
            <a:r>
              <a:rPr lang="en-US" dirty="0">
                <a:solidFill>
                  <a:schemeClr val="bg1"/>
                </a:solidFill>
              </a:rPr>
              <a:t>Who, Why, When, Where, and How</a:t>
            </a:r>
          </a:p>
        </p:txBody>
      </p:sp>
    </p:spTree>
    <p:extLst>
      <p:ext uri="{BB962C8B-B14F-4D97-AF65-F5344CB8AC3E}">
        <p14:creationId xmlns:p14="http://schemas.microsoft.com/office/powerpoint/2010/main" val="23864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52400" y="762000"/>
            <a:ext cx="752475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3"/>
          <p:cNvSpPr>
            <a:spLocks noGrp="1"/>
          </p:cNvSpPr>
          <p:nvPr>
            <p:ph type="title"/>
          </p:nvPr>
        </p:nvSpPr>
        <p:spPr>
          <a:xfrm>
            <a:off x="0" y="-76200"/>
            <a:ext cx="9144000" cy="1295400"/>
          </a:xfrm>
        </p:spPr>
        <p:txBody>
          <a:bodyPr>
            <a:normAutofit fontScale="90000"/>
          </a:bodyPr>
          <a:lstStyle/>
          <a:p>
            <a:pPr eaLnBrk="1" hangingPunct="1"/>
            <a:r>
              <a:rPr lang="en-US" altLang="en-US" sz="5300" b="1" u="sng" dirty="0">
                <a:solidFill>
                  <a:schemeClr val="bg1"/>
                </a:solidFill>
              </a:rPr>
              <a:t>Planet Earth</a:t>
            </a:r>
            <a:br>
              <a:rPr lang="en-US" altLang="en-US" b="1" dirty="0">
                <a:solidFill>
                  <a:schemeClr val="bg1"/>
                </a:solidFill>
              </a:rPr>
            </a:br>
            <a:r>
              <a:rPr lang="en-US" altLang="en-US" b="1" dirty="0">
                <a:solidFill>
                  <a:schemeClr val="bg1"/>
                </a:solidFill>
              </a:rPr>
              <a:t>8</a:t>
            </a:r>
            <a:r>
              <a:rPr lang="en-US" altLang="en-US" dirty="0">
                <a:solidFill>
                  <a:schemeClr val="bg1"/>
                </a:solidFill>
              </a:rPr>
              <a:t>,000,000,000 People</a:t>
            </a:r>
          </a:p>
        </p:txBody>
      </p:sp>
    </p:spTree>
    <p:extLst>
      <p:ext uri="{BB962C8B-B14F-4D97-AF65-F5344CB8AC3E}">
        <p14:creationId xmlns:p14="http://schemas.microsoft.com/office/powerpoint/2010/main" val="4280291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6200" y="1524000"/>
            <a:ext cx="9296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 name="Title 3"/>
          <p:cNvSpPr>
            <a:spLocks noGrp="1"/>
          </p:cNvSpPr>
          <p:nvPr>
            <p:ph type="title"/>
          </p:nvPr>
        </p:nvSpPr>
        <p:spPr>
          <a:xfrm>
            <a:off x="40944" y="76200"/>
            <a:ext cx="9067800" cy="1371600"/>
          </a:xfrm>
        </p:spPr>
        <p:txBody>
          <a:bodyPr>
            <a:normAutofit fontScale="90000"/>
          </a:bodyPr>
          <a:lstStyle/>
          <a:p>
            <a:pPr eaLnBrk="1" hangingPunct="1"/>
            <a:r>
              <a:rPr lang="en-US" altLang="en-US" sz="5300" b="1" u="sng" dirty="0">
                <a:solidFill>
                  <a:schemeClr val="bg1"/>
                </a:solidFill>
              </a:rPr>
              <a:t>Our Solar System</a:t>
            </a:r>
            <a:br>
              <a:rPr lang="en-US" altLang="en-US" b="1" dirty="0">
                <a:solidFill>
                  <a:schemeClr val="bg1"/>
                </a:solidFill>
              </a:rPr>
            </a:br>
            <a:r>
              <a:rPr lang="en-US" altLang="en-US" dirty="0">
                <a:solidFill>
                  <a:schemeClr val="bg1"/>
                </a:solidFill>
              </a:rPr>
              <a:t>One star, 9 planets, 1.5 light years across</a:t>
            </a:r>
          </a:p>
        </p:txBody>
      </p:sp>
    </p:spTree>
    <p:extLst>
      <p:ext uri="{BB962C8B-B14F-4D97-AF65-F5344CB8AC3E}">
        <p14:creationId xmlns:p14="http://schemas.microsoft.com/office/powerpoint/2010/main" val="3312462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
        <p:nvSpPr>
          <p:cNvPr id="11266" name="Title 3"/>
          <p:cNvSpPr>
            <a:spLocks noGrp="1"/>
          </p:cNvSpPr>
          <p:nvPr>
            <p:ph type="title"/>
          </p:nvPr>
        </p:nvSpPr>
        <p:spPr>
          <a:xfrm>
            <a:off x="457200" y="-76200"/>
            <a:ext cx="8229600" cy="1447800"/>
          </a:xfrm>
        </p:spPr>
        <p:txBody>
          <a:bodyPr>
            <a:normAutofit fontScale="90000"/>
          </a:bodyPr>
          <a:lstStyle/>
          <a:p>
            <a:pPr eaLnBrk="1" hangingPunct="1"/>
            <a:r>
              <a:rPr lang="en-US" altLang="en-US" sz="5300" b="1" u="sng" dirty="0">
                <a:solidFill>
                  <a:schemeClr val="bg1"/>
                </a:solidFill>
              </a:rPr>
              <a:t>The Milky Way Galaxy</a:t>
            </a:r>
            <a:br>
              <a:rPr lang="en-US" altLang="en-US" b="1" dirty="0">
                <a:solidFill>
                  <a:schemeClr val="bg1"/>
                </a:solidFill>
              </a:rPr>
            </a:br>
            <a:r>
              <a:rPr lang="en-US" altLang="en-US" sz="4900" dirty="0">
                <a:solidFill>
                  <a:schemeClr val="bg1"/>
                </a:solidFill>
              </a:rPr>
              <a:t>100,000 light years across</a:t>
            </a:r>
          </a:p>
        </p:txBody>
      </p:sp>
      <p:sp>
        <p:nvSpPr>
          <p:cNvPr id="3" name="Oval 2"/>
          <p:cNvSpPr/>
          <p:nvPr/>
        </p:nvSpPr>
        <p:spPr>
          <a:xfrm>
            <a:off x="3962400" y="16764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5983069"/>
            <a:ext cx="8001000" cy="646331"/>
          </a:xfrm>
          <a:prstGeom prst="rect">
            <a:avLst/>
          </a:prstGeom>
          <a:noFill/>
        </p:spPr>
        <p:txBody>
          <a:bodyPr wrap="square" rtlCol="0">
            <a:spAutoFit/>
          </a:bodyPr>
          <a:lstStyle/>
          <a:p>
            <a:pPr algn="ctr"/>
            <a:r>
              <a:rPr lang="en-US" sz="3600" dirty="0">
                <a:solidFill>
                  <a:schemeClr val="bg1"/>
                </a:solidFill>
              </a:rPr>
              <a:t>About 250,000,000,000 stars</a:t>
            </a:r>
          </a:p>
        </p:txBody>
      </p:sp>
    </p:spTree>
    <p:extLst>
      <p:ext uri="{BB962C8B-B14F-4D97-AF65-F5344CB8AC3E}">
        <p14:creationId xmlns:p14="http://schemas.microsoft.com/office/powerpoint/2010/main" val="8733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422" y="0"/>
            <a:ext cx="9201422" cy="6858000"/>
          </a:xfrm>
          <a:prstGeom prst="rect">
            <a:avLst/>
          </a:prstGeom>
        </p:spPr>
      </p:pic>
      <p:sp>
        <p:nvSpPr>
          <p:cNvPr id="35843" name="Title 1"/>
          <p:cNvSpPr>
            <a:spLocks noGrp="1"/>
          </p:cNvSpPr>
          <p:nvPr>
            <p:ph type="title"/>
          </p:nvPr>
        </p:nvSpPr>
        <p:spPr>
          <a:xfrm>
            <a:off x="0" y="4800600"/>
            <a:ext cx="9220200" cy="1828800"/>
          </a:xfrm>
          <a:solidFill>
            <a:schemeClr val="tx1">
              <a:lumMod val="95000"/>
              <a:lumOff val="5000"/>
              <a:alpha val="50000"/>
            </a:schemeClr>
          </a:solidFill>
        </p:spPr>
        <p:txBody>
          <a:bodyPr>
            <a:noAutofit/>
          </a:bodyPr>
          <a:lstStyle/>
          <a:p>
            <a:pPr algn="l"/>
            <a:r>
              <a:rPr lang="en-US" altLang="en-US" sz="2800" dirty="0">
                <a:solidFill>
                  <a:schemeClr val="bg1"/>
                </a:solidFill>
              </a:rPr>
              <a:t>“To whom will you compare me?  Or who is my equal?” says the Holy One.  Lift up your eyes and look to the heavens: Who created all these? He who brings out the starry host one by one and calls forth each of them by name.  Isaiah 40:25,26</a:t>
            </a:r>
          </a:p>
        </p:txBody>
      </p:sp>
      <p:sp>
        <p:nvSpPr>
          <p:cNvPr id="4" name="Title 1"/>
          <p:cNvSpPr txBox="1">
            <a:spLocks/>
          </p:cNvSpPr>
          <p:nvPr/>
        </p:nvSpPr>
        <p:spPr bwMode="auto">
          <a:xfrm>
            <a:off x="457200" y="0"/>
            <a:ext cx="8229600" cy="1447800"/>
          </a:xfrm>
          <a:prstGeom prst="rect">
            <a:avLst/>
          </a:prstGeom>
          <a:solidFill>
            <a:schemeClr val="tx1">
              <a:lumMod val="95000"/>
              <a:lumOff val="5000"/>
              <a:alpha val="30000"/>
            </a:schemeClr>
          </a:solidFill>
          <a:ln>
            <a:noFill/>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800" b="1" u="sng" dirty="0">
                <a:solidFill>
                  <a:schemeClr val="bg1"/>
                </a:solidFill>
              </a:rPr>
              <a:t>The Universe</a:t>
            </a:r>
          </a:p>
          <a:p>
            <a:r>
              <a:rPr lang="en-US" dirty="0">
                <a:solidFill>
                  <a:schemeClr val="bg1"/>
                </a:solidFill>
              </a:rPr>
              <a:t>93,000,000,000 light years across</a:t>
            </a:r>
          </a:p>
        </p:txBody>
      </p:sp>
    </p:spTree>
    <p:extLst>
      <p:ext uri="{BB962C8B-B14F-4D97-AF65-F5344CB8AC3E}">
        <p14:creationId xmlns:p14="http://schemas.microsoft.com/office/powerpoint/2010/main" val="244508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fade">
                                      <p:cBhvr>
                                        <p:cTn id="7" dur="5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422" y="0"/>
            <a:ext cx="9201422" cy="6858000"/>
          </a:xfrm>
          <a:prstGeom prst="rect">
            <a:avLst/>
          </a:prstGeom>
        </p:spPr>
      </p:pic>
      <p:sp>
        <p:nvSpPr>
          <p:cNvPr id="35843" name="Title 1"/>
          <p:cNvSpPr>
            <a:spLocks noGrp="1"/>
          </p:cNvSpPr>
          <p:nvPr>
            <p:ph type="title"/>
          </p:nvPr>
        </p:nvSpPr>
        <p:spPr>
          <a:xfrm>
            <a:off x="152400" y="4876800"/>
            <a:ext cx="8839200" cy="1828800"/>
          </a:xfrm>
          <a:solidFill>
            <a:schemeClr val="tx1">
              <a:lumMod val="95000"/>
              <a:lumOff val="5000"/>
              <a:alpha val="50000"/>
            </a:schemeClr>
          </a:solidFill>
        </p:spPr>
        <p:txBody>
          <a:bodyPr>
            <a:noAutofit/>
          </a:bodyPr>
          <a:lstStyle/>
          <a:p>
            <a:pPr algn="l"/>
            <a:r>
              <a:rPr lang="en-US" altLang="en-US" sz="2800" dirty="0">
                <a:solidFill>
                  <a:schemeClr val="bg1"/>
                </a:solidFill>
              </a:rPr>
              <a:t>“When I consider your heavens, the work of your fingers, the moon and the stars, which you have set in place, what is mankind that you are mindful of them, human beings that you care for them?  Psalm 8:3,4</a:t>
            </a:r>
          </a:p>
        </p:txBody>
      </p:sp>
      <p:sp>
        <p:nvSpPr>
          <p:cNvPr id="4" name="Title 1"/>
          <p:cNvSpPr txBox="1">
            <a:spLocks/>
          </p:cNvSpPr>
          <p:nvPr/>
        </p:nvSpPr>
        <p:spPr bwMode="auto">
          <a:xfrm>
            <a:off x="457200" y="0"/>
            <a:ext cx="8229600" cy="1447800"/>
          </a:xfrm>
          <a:prstGeom prst="rect">
            <a:avLst/>
          </a:prstGeom>
          <a:solidFill>
            <a:schemeClr val="tx1">
              <a:lumMod val="95000"/>
              <a:lumOff val="5000"/>
              <a:alpha val="30000"/>
            </a:schemeClr>
          </a:solidFill>
          <a:ln>
            <a:noFill/>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800" b="1" u="sng" dirty="0">
                <a:solidFill>
                  <a:schemeClr val="bg1"/>
                </a:solidFill>
              </a:rPr>
              <a:t>The Universe</a:t>
            </a:r>
          </a:p>
          <a:p>
            <a:r>
              <a:rPr lang="en-US" dirty="0">
                <a:solidFill>
                  <a:schemeClr val="bg1"/>
                </a:solidFill>
              </a:rPr>
              <a:t>93,000,000,000 light years across</a:t>
            </a:r>
          </a:p>
        </p:txBody>
      </p:sp>
      <p:sp>
        <p:nvSpPr>
          <p:cNvPr id="3" name="TextBox 2"/>
          <p:cNvSpPr txBox="1"/>
          <p:nvPr/>
        </p:nvSpPr>
        <p:spPr>
          <a:xfrm>
            <a:off x="533400" y="2580382"/>
            <a:ext cx="8001000" cy="1200329"/>
          </a:xfrm>
          <a:prstGeom prst="rect">
            <a:avLst/>
          </a:prstGeom>
          <a:solidFill>
            <a:schemeClr val="tx1">
              <a:lumMod val="95000"/>
              <a:lumOff val="5000"/>
            </a:schemeClr>
          </a:solidFill>
        </p:spPr>
        <p:txBody>
          <a:bodyPr wrap="square" rtlCol="0">
            <a:spAutoFit/>
          </a:bodyPr>
          <a:lstStyle/>
          <a:p>
            <a:r>
              <a:rPr lang="en-US" sz="3600" dirty="0">
                <a:solidFill>
                  <a:schemeClr val="bg1"/>
                </a:solidFill>
              </a:rPr>
              <a:t>In such a huge universe, why would we think that the Creator would listen to us?</a:t>
            </a:r>
          </a:p>
        </p:txBody>
      </p:sp>
    </p:spTree>
    <p:extLst>
      <p:ext uri="{BB962C8B-B14F-4D97-AF65-F5344CB8AC3E}">
        <p14:creationId xmlns:p14="http://schemas.microsoft.com/office/powerpoint/2010/main" val="88072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fade">
                                      <p:cBhvr>
                                        <p:cTn id="7" dur="500"/>
                                        <p:tgtEl>
                                          <p:spTgt spid="3584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500" fill="hold"/>
                                        <p:tgtEl>
                                          <p:spTgt spid="3"/>
                                        </p:tgtEl>
                                        <p:attrNameLst>
                                          <p:attrName>ppt_w</p:attrName>
                                        </p:attrNameLst>
                                      </p:cBhvr>
                                      <p:tavLst>
                                        <p:tav tm="0">
                                          <p:val>
                                            <p:fltVal val="0"/>
                                          </p:val>
                                        </p:tav>
                                        <p:tav tm="100000">
                                          <p:val>
                                            <p:strVal val="#ppt_w"/>
                                          </p:val>
                                        </p:tav>
                                      </p:tavLst>
                                    </p:anim>
                                    <p:anim calcmode="lin" valueType="num">
                                      <p:cBhvr>
                                        <p:cTn id="13" dur="1500" fill="hold"/>
                                        <p:tgtEl>
                                          <p:spTgt spid="3"/>
                                        </p:tgtEl>
                                        <p:attrNameLst>
                                          <p:attrName>ppt_h</p:attrName>
                                        </p:attrNameLst>
                                      </p:cBhvr>
                                      <p:tavLst>
                                        <p:tav tm="0">
                                          <p:val>
                                            <p:fltVal val="0"/>
                                          </p:val>
                                        </p:tav>
                                        <p:tav tm="100000">
                                          <p:val>
                                            <p:strVal val="#ppt_h"/>
                                          </p:val>
                                        </p:tav>
                                      </p:tavLst>
                                    </p:anim>
                                    <p:animEffect transition="in" filter="fade">
                                      <p:cBhvr>
                                        <p:cTn id="14"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ea steaping"/>
          <p:cNvPicPr>
            <a:picLocks noChangeAspect="1" noChangeArrowheads="1"/>
          </p:cNvPicPr>
          <p:nvPr/>
        </p:nvPicPr>
        <p:blipFill rotWithShape="1">
          <a:blip r:embed="rId2">
            <a:extLst>
              <a:ext uri="{28A0092B-C50C-407E-A947-70E740481C1C}">
                <a14:useLocalDpi xmlns:a14="http://schemas.microsoft.com/office/drawing/2010/main" val="0"/>
              </a:ext>
            </a:extLst>
          </a:blip>
          <a:srcRect l="9184" r="28737"/>
          <a:stretch/>
        </p:blipFill>
        <p:spPr bwMode="auto">
          <a:xfrm>
            <a:off x="552450" y="1371600"/>
            <a:ext cx="2682518" cy="44100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6200"/>
            <a:ext cx="8229600" cy="1143000"/>
          </a:xfrm>
        </p:spPr>
        <p:txBody>
          <a:bodyPr>
            <a:normAutofit/>
          </a:bodyPr>
          <a:lstStyle/>
          <a:p>
            <a:r>
              <a:rPr lang="en-US" u="sng" dirty="0">
                <a:solidFill>
                  <a:schemeClr val="bg1"/>
                </a:solidFill>
              </a:rPr>
              <a:t>God’s desire for you</a:t>
            </a:r>
          </a:p>
        </p:txBody>
      </p:sp>
      <p:sp>
        <p:nvSpPr>
          <p:cNvPr id="4" name="TextBox 3"/>
          <p:cNvSpPr txBox="1"/>
          <p:nvPr/>
        </p:nvSpPr>
        <p:spPr>
          <a:xfrm>
            <a:off x="3619500" y="4237662"/>
            <a:ext cx="4381500" cy="954107"/>
          </a:xfrm>
          <a:prstGeom prst="rect">
            <a:avLst/>
          </a:prstGeom>
          <a:noFill/>
        </p:spPr>
        <p:txBody>
          <a:bodyPr wrap="square" rtlCol="0">
            <a:spAutoFit/>
          </a:bodyPr>
          <a:lstStyle/>
          <a:p>
            <a:r>
              <a:rPr lang="en-US" sz="2800" dirty="0">
                <a:solidFill>
                  <a:schemeClr val="bg1"/>
                </a:solidFill>
              </a:rPr>
              <a:t>An easy, comfortable life … ?</a:t>
            </a:r>
          </a:p>
          <a:p>
            <a:r>
              <a:rPr lang="en-US" sz="2800" dirty="0">
                <a:solidFill>
                  <a:schemeClr val="bg1"/>
                </a:solidFill>
              </a:rPr>
              <a:t>(Proverbs 30:7-9)</a:t>
            </a:r>
          </a:p>
        </p:txBody>
      </p:sp>
      <p:sp>
        <p:nvSpPr>
          <p:cNvPr id="5" name="TextBox 4"/>
          <p:cNvSpPr txBox="1"/>
          <p:nvPr/>
        </p:nvSpPr>
        <p:spPr>
          <a:xfrm>
            <a:off x="3657600" y="2514600"/>
            <a:ext cx="3886200" cy="1384995"/>
          </a:xfrm>
          <a:prstGeom prst="rect">
            <a:avLst/>
          </a:prstGeom>
          <a:noFill/>
        </p:spPr>
        <p:txBody>
          <a:bodyPr wrap="square" rtlCol="0">
            <a:spAutoFit/>
          </a:bodyPr>
          <a:lstStyle/>
          <a:p>
            <a:r>
              <a:rPr lang="en-US" sz="2800" u="sng" dirty="0">
                <a:solidFill>
                  <a:schemeClr val="bg1"/>
                </a:solidFill>
              </a:rPr>
              <a:t>Strong faith</a:t>
            </a:r>
            <a:r>
              <a:rPr lang="en-US" sz="2800" dirty="0">
                <a:solidFill>
                  <a:schemeClr val="bg1"/>
                </a:solidFill>
              </a:rPr>
              <a:t> also requires boiling water and </a:t>
            </a:r>
          </a:p>
          <a:p>
            <a:r>
              <a:rPr lang="en-US" sz="2800" dirty="0">
                <a:solidFill>
                  <a:schemeClr val="bg1"/>
                </a:solidFill>
              </a:rPr>
              <a:t>long soaking</a:t>
            </a:r>
          </a:p>
        </p:txBody>
      </p:sp>
      <p:sp>
        <p:nvSpPr>
          <p:cNvPr id="6" name="TextBox 5"/>
          <p:cNvSpPr txBox="1"/>
          <p:nvPr/>
        </p:nvSpPr>
        <p:spPr>
          <a:xfrm>
            <a:off x="3657600" y="1447800"/>
            <a:ext cx="4800600" cy="954107"/>
          </a:xfrm>
          <a:prstGeom prst="rect">
            <a:avLst/>
          </a:prstGeom>
          <a:noFill/>
        </p:spPr>
        <p:txBody>
          <a:bodyPr wrap="square" rtlCol="0">
            <a:spAutoFit/>
          </a:bodyPr>
          <a:lstStyle/>
          <a:p>
            <a:r>
              <a:rPr lang="en-US" sz="2800" u="sng" dirty="0">
                <a:solidFill>
                  <a:schemeClr val="bg1"/>
                </a:solidFill>
              </a:rPr>
              <a:t>Strong tea</a:t>
            </a:r>
            <a:r>
              <a:rPr lang="en-US" sz="2800" dirty="0">
                <a:solidFill>
                  <a:schemeClr val="bg1"/>
                </a:solidFill>
              </a:rPr>
              <a:t> requires boiling water and long soaking</a:t>
            </a:r>
          </a:p>
        </p:txBody>
      </p:sp>
      <p:grpSp>
        <p:nvGrpSpPr>
          <p:cNvPr id="17" name="Group 16"/>
          <p:cNvGrpSpPr/>
          <p:nvPr/>
        </p:nvGrpSpPr>
        <p:grpSpPr>
          <a:xfrm>
            <a:off x="1178256" y="1808946"/>
            <a:ext cx="4612944" cy="3225942"/>
            <a:chOff x="1178256" y="1808946"/>
            <a:chExt cx="4612944" cy="3225942"/>
          </a:xfrm>
        </p:grpSpPr>
        <p:sp>
          <p:nvSpPr>
            <p:cNvPr id="7" name="Oval 6"/>
            <p:cNvSpPr/>
            <p:nvPr/>
          </p:nvSpPr>
          <p:spPr>
            <a:xfrm>
              <a:off x="1371600" y="1808946"/>
              <a:ext cx="1447800" cy="477054"/>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Bible</a:t>
              </a:r>
            </a:p>
          </p:txBody>
        </p:sp>
        <p:sp>
          <p:nvSpPr>
            <p:cNvPr id="9" name="Oval 8"/>
            <p:cNvSpPr/>
            <p:nvPr/>
          </p:nvSpPr>
          <p:spPr>
            <a:xfrm>
              <a:off x="1178256" y="4509448"/>
              <a:ext cx="1674128" cy="52544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Prayer</a:t>
              </a:r>
            </a:p>
          </p:txBody>
        </p:sp>
        <p:sp>
          <p:nvSpPr>
            <p:cNvPr id="8" name="Oval 7"/>
            <p:cNvSpPr/>
            <p:nvPr/>
          </p:nvSpPr>
          <p:spPr>
            <a:xfrm>
              <a:off x="3505200" y="3407392"/>
              <a:ext cx="2286000" cy="492203"/>
            </a:xfrm>
            <a:prstGeom prst="ellipse">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1" name="Straight Arrow Connector 10"/>
            <p:cNvCxnSpPr>
              <a:stCxn id="8" idx="1"/>
            </p:cNvCxnSpPr>
            <p:nvPr/>
          </p:nvCxnSpPr>
          <p:spPr>
            <a:xfrm flipH="1" flipV="1">
              <a:off x="2441576" y="2286000"/>
              <a:ext cx="1398401" cy="1193473"/>
            </a:xfrm>
            <a:prstGeom prst="straightConnector1">
              <a:avLst/>
            </a:prstGeom>
            <a:ln w="381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8" idx="3"/>
              <a:endCxn id="9" idx="7"/>
            </p:cNvCxnSpPr>
            <p:nvPr/>
          </p:nvCxnSpPr>
          <p:spPr>
            <a:xfrm flipH="1">
              <a:off x="2607214" y="3827514"/>
              <a:ext cx="1232763" cy="758883"/>
            </a:xfrm>
            <a:prstGeom prst="straightConnector1">
              <a:avLst/>
            </a:prstGeom>
            <a:ln w="381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grpSp>
      <p:cxnSp>
        <p:nvCxnSpPr>
          <p:cNvPr id="20" name="Straight Connector 19"/>
          <p:cNvCxnSpPr/>
          <p:nvPr/>
        </p:nvCxnSpPr>
        <p:spPr>
          <a:xfrm>
            <a:off x="3619500" y="4499272"/>
            <a:ext cx="42291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234968" y="5420380"/>
            <a:ext cx="4038600" cy="1384995"/>
          </a:xfrm>
          <a:prstGeom prst="rect">
            <a:avLst/>
          </a:prstGeom>
          <a:noFill/>
        </p:spPr>
        <p:txBody>
          <a:bodyPr wrap="square" rtlCol="0">
            <a:spAutoFit/>
          </a:bodyPr>
          <a:lstStyle/>
          <a:p>
            <a:pPr algn="ctr"/>
            <a:r>
              <a:rPr lang="en-US" sz="2800" b="1" dirty="0">
                <a:solidFill>
                  <a:schemeClr val="bg1"/>
                </a:solidFill>
              </a:rPr>
              <a:t>To Know Him</a:t>
            </a:r>
          </a:p>
          <a:p>
            <a:pPr algn="ctr"/>
            <a:r>
              <a:rPr lang="en-US" sz="2800" dirty="0">
                <a:solidFill>
                  <a:schemeClr val="bg1"/>
                </a:solidFill>
              </a:rPr>
              <a:t>(2 Corinthians 12:7-10; Philippians 3:7-8)</a:t>
            </a:r>
          </a:p>
        </p:txBody>
      </p:sp>
      <p:grpSp>
        <p:nvGrpSpPr>
          <p:cNvPr id="28" name="Group 27"/>
          <p:cNvGrpSpPr/>
          <p:nvPr/>
        </p:nvGrpSpPr>
        <p:grpSpPr>
          <a:xfrm>
            <a:off x="3619499" y="3048000"/>
            <a:ext cx="2781301" cy="2372380"/>
            <a:chOff x="3619499" y="3048000"/>
            <a:chExt cx="2781301" cy="2372380"/>
          </a:xfrm>
        </p:grpSpPr>
        <p:sp>
          <p:nvSpPr>
            <p:cNvPr id="18" name="Oval 17"/>
            <p:cNvSpPr/>
            <p:nvPr/>
          </p:nvSpPr>
          <p:spPr>
            <a:xfrm>
              <a:off x="3619499" y="3048000"/>
              <a:ext cx="2109603" cy="3593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6" name="Curved Connector 25"/>
            <p:cNvCxnSpPr>
              <a:stCxn id="18" idx="6"/>
            </p:cNvCxnSpPr>
            <p:nvPr/>
          </p:nvCxnSpPr>
          <p:spPr>
            <a:xfrm>
              <a:off x="5729102" y="3227696"/>
              <a:ext cx="671698" cy="2192684"/>
            </a:xfrm>
            <a:prstGeom prst="curvedConnector2">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4802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500"/>
                                        <p:tgtEl>
                                          <p:spTgt spid="28"/>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u="sng" dirty="0">
                <a:solidFill>
                  <a:schemeClr val="bg1"/>
                </a:solidFill>
              </a:rPr>
              <a:t>Some Barriers to Prayer</a:t>
            </a:r>
          </a:p>
        </p:txBody>
      </p:sp>
      <p:sp>
        <p:nvSpPr>
          <p:cNvPr id="3" name="Content Placeholder 2"/>
          <p:cNvSpPr>
            <a:spLocks noGrp="1"/>
          </p:cNvSpPr>
          <p:nvPr>
            <p:ph idx="1"/>
          </p:nvPr>
        </p:nvSpPr>
        <p:spPr>
          <a:xfrm>
            <a:off x="76200" y="1295400"/>
            <a:ext cx="8915400" cy="5410200"/>
          </a:xfrm>
        </p:spPr>
        <p:txBody>
          <a:bodyPr>
            <a:normAutofit fontScale="92500" lnSpcReduction="20000"/>
          </a:bodyPr>
          <a:lstStyle/>
          <a:p>
            <a:pPr lvl="0">
              <a:spcAft>
                <a:spcPts val="1800"/>
              </a:spcAft>
            </a:pPr>
            <a:r>
              <a:rPr lang="en-US" dirty="0">
                <a:solidFill>
                  <a:schemeClr val="bg1"/>
                </a:solidFill>
              </a:rPr>
              <a:t>BITTERNESS towards your spouse or friend.  </a:t>
            </a:r>
            <a:r>
              <a:rPr lang="en-US" b="1" dirty="0">
                <a:solidFill>
                  <a:schemeClr val="bg1"/>
                </a:solidFill>
              </a:rPr>
              <a:t>1Peter 3:7</a:t>
            </a:r>
            <a:r>
              <a:rPr lang="en-US" dirty="0">
                <a:solidFill>
                  <a:schemeClr val="bg1"/>
                </a:solidFill>
              </a:rPr>
              <a:t>; Ephesians 4:30-32</a:t>
            </a:r>
          </a:p>
          <a:p>
            <a:pPr lvl="0">
              <a:spcAft>
                <a:spcPts val="1800"/>
              </a:spcAft>
            </a:pPr>
            <a:r>
              <a:rPr lang="en-US" dirty="0">
                <a:solidFill>
                  <a:schemeClr val="bg1"/>
                </a:solidFill>
              </a:rPr>
              <a:t>UNCONFESSED sin.  </a:t>
            </a:r>
            <a:r>
              <a:rPr lang="en-US" b="1" dirty="0">
                <a:solidFill>
                  <a:schemeClr val="bg1"/>
                </a:solidFill>
              </a:rPr>
              <a:t>Psalm 66:18-20</a:t>
            </a:r>
            <a:endParaRPr lang="en-US" dirty="0">
              <a:solidFill>
                <a:schemeClr val="bg1"/>
              </a:solidFill>
            </a:endParaRPr>
          </a:p>
          <a:p>
            <a:pPr lvl="0">
              <a:spcAft>
                <a:spcPts val="1800"/>
              </a:spcAft>
            </a:pPr>
            <a:r>
              <a:rPr lang="en-US" dirty="0">
                <a:solidFill>
                  <a:schemeClr val="bg1"/>
                </a:solidFill>
              </a:rPr>
              <a:t>Asking with SELFISHNESS or other wrong motives.  </a:t>
            </a:r>
            <a:r>
              <a:rPr lang="en-US" b="1" dirty="0">
                <a:solidFill>
                  <a:schemeClr val="bg1"/>
                </a:solidFill>
              </a:rPr>
              <a:t>James 4:3</a:t>
            </a:r>
            <a:endParaRPr lang="en-US" dirty="0">
              <a:solidFill>
                <a:schemeClr val="bg1"/>
              </a:solidFill>
            </a:endParaRPr>
          </a:p>
          <a:p>
            <a:pPr lvl="0">
              <a:spcAft>
                <a:spcPts val="1800"/>
              </a:spcAft>
            </a:pPr>
            <a:r>
              <a:rPr lang="en-US" dirty="0">
                <a:solidFill>
                  <a:schemeClr val="bg1"/>
                </a:solidFill>
              </a:rPr>
              <a:t>INSENSITIVITY to the Word of God.  </a:t>
            </a:r>
            <a:r>
              <a:rPr lang="en-US" b="1" dirty="0">
                <a:solidFill>
                  <a:schemeClr val="bg1"/>
                </a:solidFill>
              </a:rPr>
              <a:t>Proverbs 28:9</a:t>
            </a:r>
          </a:p>
          <a:p>
            <a:pPr>
              <a:spcAft>
                <a:spcPts val="1800"/>
              </a:spcAft>
            </a:pPr>
            <a:r>
              <a:rPr lang="en-US" dirty="0">
                <a:solidFill>
                  <a:schemeClr val="bg1"/>
                </a:solidFill>
              </a:rPr>
              <a:t>“Prayer is a war-time walkie-talkie, not a domestic intercom.  We use prayer to call in troops and reinforcements during spiritual battles, not to call the butler to bring another pillow!” (John Piper)</a:t>
            </a:r>
          </a:p>
        </p:txBody>
      </p:sp>
    </p:spTree>
    <p:extLst>
      <p:ext uri="{BB962C8B-B14F-4D97-AF65-F5344CB8AC3E}">
        <p14:creationId xmlns:p14="http://schemas.microsoft.com/office/powerpoint/2010/main" val="372148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en-US" u="sng" dirty="0">
                <a:solidFill>
                  <a:schemeClr val="bg1"/>
                </a:solidFill>
              </a:rPr>
              <a:t>Prayers that God “Hears” (Matthew 6)</a:t>
            </a:r>
          </a:p>
        </p:txBody>
      </p:sp>
      <p:sp>
        <p:nvSpPr>
          <p:cNvPr id="3" name="Content Placeholder 2"/>
          <p:cNvSpPr>
            <a:spLocks noGrp="1"/>
          </p:cNvSpPr>
          <p:nvPr>
            <p:ph idx="1"/>
          </p:nvPr>
        </p:nvSpPr>
        <p:spPr>
          <a:xfrm>
            <a:off x="76200" y="1066800"/>
            <a:ext cx="8915400" cy="5638800"/>
          </a:xfrm>
        </p:spPr>
        <p:txBody>
          <a:bodyPr>
            <a:normAutofit/>
          </a:bodyPr>
          <a:lstStyle/>
          <a:p>
            <a:pPr lvl="0">
              <a:spcAft>
                <a:spcPts val="1800"/>
              </a:spcAft>
            </a:pPr>
            <a:r>
              <a:rPr lang="en-US" dirty="0">
                <a:solidFill>
                  <a:schemeClr val="bg1"/>
                </a:solidFill>
              </a:rPr>
              <a:t>NOT because we speak with skill </a:t>
            </a:r>
            <a:r>
              <a:rPr lang="en-US" u="sng" dirty="0">
                <a:solidFill>
                  <a:schemeClr val="bg1"/>
                </a:solidFill>
              </a:rPr>
              <a:t>to impress others</a:t>
            </a:r>
            <a:r>
              <a:rPr lang="en-US" dirty="0">
                <a:solidFill>
                  <a:schemeClr val="bg1"/>
                </a:solidFill>
              </a:rPr>
              <a:t> (v.5)</a:t>
            </a:r>
          </a:p>
          <a:p>
            <a:pPr lvl="0">
              <a:spcAft>
                <a:spcPts val="1800"/>
              </a:spcAft>
            </a:pPr>
            <a:r>
              <a:rPr lang="en-US" dirty="0">
                <a:solidFill>
                  <a:schemeClr val="bg1"/>
                </a:solidFill>
              </a:rPr>
              <a:t>But because we speak about our real life to the real God (v.6).  It is </a:t>
            </a:r>
            <a:r>
              <a:rPr lang="en-US" b="1" dirty="0">
                <a:solidFill>
                  <a:schemeClr val="bg1"/>
                </a:solidFill>
              </a:rPr>
              <a:t>a personal conversation</a:t>
            </a:r>
            <a:r>
              <a:rPr lang="en-US" dirty="0">
                <a:solidFill>
                  <a:schemeClr val="bg1"/>
                </a:solidFill>
              </a:rPr>
              <a:t>.</a:t>
            </a:r>
          </a:p>
          <a:p>
            <a:pPr lvl="0">
              <a:spcAft>
                <a:spcPts val="1800"/>
              </a:spcAft>
            </a:pPr>
            <a:r>
              <a:rPr lang="en-US" dirty="0">
                <a:solidFill>
                  <a:schemeClr val="bg1"/>
                </a:solidFill>
              </a:rPr>
              <a:t>NOT because we </a:t>
            </a:r>
            <a:r>
              <a:rPr lang="en-US" u="sng" dirty="0">
                <a:solidFill>
                  <a:schemeClr val="bg1"/>
                </a:solidFill>
              </a:rPr>
              <a:t>mindlessly repeat</a:t>
            </a:r>
            <a:r>
              <a:rPr lang="en-US" dirty="0">
                <a:solidFill>
                  <a:schemeClr val="bg1"/>
                </a:solidFill>
              </a:rPr>
              <a:t> words (v.7)</a:t>
            </a:r>
          </a:p>
        </p:txBody>
      </p:sp>
    </p:spTree>
    <p:extLst>
      <p:ext uri="{BB962C8B-B14F-4D97-AF65-F5344CB8AC3E}">
        <p14:creationId xmlns:p14="http://schemas.microsoft.com/office/powerpoint/2010/main" val="187627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6200" y="3616918"/>
            <a:ext cx="4797942" cy="3198628"/>
          </a:xfrm>
          <a:prstGeom prst="rect">
            <a:avLst/>
          </a:prstGeom>
        </p:spPr>
      </p:pic>
      <p:sp>
        <p:nvSpPr>
          <p:cNvPr id="5" name="Title 4"/>
          <p:cNvSpPr>
            <a:spLocks noGrp="1"/>
          </p:cNvSpPr>
          <p:nvPr>
            <p:ph type="title"/>
          </p:nvPr>
        </p:nvSpPr>
        <p:spPr>
          <a:xfrm>
            <a:off x="457200" y="-19050"/>
            <a:ext cx="8229600" cy="1143000"/>
          </a:xfrm>
          <a:noFill/>
        </p:spPr>
        <p:txBody>
          <a:bodyPr>
            <a:normAutofit/>
          </a:bodyPr>
          <a:lstStyle/>
          <a:p>
            <a:r>
              <a:rPr lang="en-US" sz="4800" b="1" u="sng" dirty="0">
                <a:solidFill>
                  <a:schemeClr val="bg1"/>
                </a:solidFill>
              </a:rPr>
              <a:t>With Repetition</a:t>
            </a:r>
            <a:r>
              <a:rPr lang="en-US" sz="4000" dirty="0">
                <a:solidFill>
                  <a:schemeClr val="bg1"/>
                </a:solidFill>
              </a:rPr>
              <a:t> (Matthew 6:7-8)</a:t>
            </a:r>
            <a:endParaRPr lang="en-US" sz="4800" dirty="0">
              <a:solidFill>
                <a:schemeClr val="bg1"/>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600" y="1229650"/>
            <a:ext cx="1970750" cy="1970750"/>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716761" y="1929285"/>
            <a:ext cx="3065147" cy="126397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38600" y="1028702"/>
            <a:ext cx="4953000" cy="2588216"/>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72000" y="3616918"/>
            <a:ext cx="4321443" cy="3241082"/>
          </a:xfrm>
          <a:prstGeom prst="rect">
            <a:avLst/>
          </a:prstGeom>
        </p:spPr>
      </p:pic>
    </p:spTree>
    <p:extLst>
      <p:ext uri="{BB962C8B-B14F-4D97-AF65-F5344CB8AC3E}">
        <p14:creationId xmlns:p14="http://schemas.microsoft.com/office/powerpoint/2010/main" val="1662403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en-US" u="sng" dirty="0">
                <a:solidFill>
                  <a:schemeClr val="bg1"/>
                </a:solidFill>
              </a:rPr>
              <a:t>Prayers that God “Hears” (Matthew 6)</a:t>
            </a:r>
          </a:p>
        </p:txBody>
      </p:sp>
      <p:sp>
        <p:nvSpPr>
          <p:cNvPr id="3" name="Content Placeholder 2"/>
          <p:cNvSpPr>
            <a:spLocks noGrp="1"/>
          </p:cNvSpPr>
          <p:nvPr>
            <p:ph idx="1"/>
          </p:nvPr>
        </p:nvSpPr>
        <p:spPr>
          <a:xfrm>
            <a:off x="76200" y="1066800"/>
            <a:ext cx="8915400" cy="5638800"/>
          </a:xfrm>
        </p:spPr>
        <p:txBody>
          <a:bodyPr>
            <a:normAutofit/>
          </a:bodyPr>
          <a:lstStyle/>
          <a:p>
            <a:pPr lvl="0">
              <a:spcAft>
                <a:spcPts val="1800"/>
              </a:spcAft>
            </a:pPr>
            <a:r>
              <a:rPr lang="en-US" dirty="0">
                <a:solidFill>
                  <a:schemeClr val="bg1"/>
                </a:solidFill>
              </a:rPr>
              <a:t>NOT because we speak with skill </a:t>
            </a:r>
            <a:r>
              <a:rPr lang="en-US" u="sng" dirty="0">
                <a:solidFill>
                  <a:schemeClr val="bg1"/>
                </a:solidFill>
              </a:rPr>
              <a:t>to impress others</a:t>
            </a:r>
            <a:r>
              <a:rPr lang="en-US" dirty="0">
                <a:solidFill>
                  <a:schemeClr val="bg1"/>
                </a:solidFill>
              </a:rPr>
              <a:t> (v.5)</a:t>
            </a:r>
          </a:p>
          <a:p>
            <a:pPr lvl="0">
              <a:spcAft>
                <a:spcPts val="1800"/>
              </a:spcAft>
            </a:pPr>
            <a:r>
              <a:rPr lang="en-US" dirty="0">
                <a:solidFill>
                  <a:schemeClr val="bg1"/>
                </a:solidFill>
              </a:rPr>
              <a:t>But because we speak about our real life to the real God (v.6).  It is </a:t>
            </a:r>
            <a:r>
              <a:rPr lang="en-US" b="1" dirty="0">
                <a:solidFill>
                  <a:schemeClr val="bg1"/>
                </a:solidFill>
              </a:rPr>
              <a:t>a personal conversation</a:t>
            </a:r>
            <a:r>
              <a:rPr lang="en-US" dirty="0">
                <a:solidFill>
                  <a:schemeClr val="bg1"/>
                </a:solidFill>
              </a:rPr>
              <a:t>.</a:t>
            </a:r>
          </a:p>
          <a:p>
            <a:pPr lvl="0">
              <a:spcAft>
                <a:spcPts val="1800"/>
              </a:spcAft>
            </a:pPr>
            <a:r>
              <a:rPr lang="en-US" dirty="0">
                <a:solidFill>
                  <a:schemeClr val="bg1"/>
                </a:solidFill>
              </a:rPr>
              <a:t>NOT because we </a:t>
            </a:r>
            <a:r>
              <a:rPr lang="en-US" u="sng" dirty="0">
                <a:solidFill>
                  <a:schemeClr val="bg1"/>
                </a:solidFill>
              </a:rPr>
              <a:t>mindlessly repeat</a:t>
            </a:r>
            <a:r>
              <a:rPr lang="en-US" dirty="0">
                <a:solidFill>
                  <a:schemeClr val="bg1"/>
                </a:solidFill>
              </a:rPr>
              <a:t> words (v.7)</a:t>
            </a:r>
          </a:p>
          <a:p>
            <a:pPr lvl="0">
              <a:spcAft>
                <a:spcPts val="1800"/>
              </a:spcAft>
            </a:pPr>
            <a:r>
              <a:rPr lang="en-US" dirty="0">
                <a:solidFill>
                  <a:schemeClr val="bg1"/>
                </a:solidFill>
              </a:rPr>
              <a:t>But because we know the God who understands our needs already (v.8), we come </a:t>
            </a:r>
            <a:r>
              <a:rPr lang="en-US" b="1" u="sng" dirty="0">
                <a:solidFill>
                  <a:schemeClr val="bg1"/>
                </a:solidFill>
              </a:rPr>
              <a:t>humbly</a:t>
            </a:r>
            <a:r>
              <a:rPr lang="en-US" dirty="0">
                <a:solidFill>
                  <a:schemeClr val="bg1"/>
                </a:solidFill>
              </a:rPr>
              <a:t> before Him (1 Peter 5:6,7).</a:t>
            </a:r>
          </a:p>
        </p:txBody>
      </p:sp>
    </p:spTree>
    <p:extLst>
      <p:ext uri="{BB962C8B-B14F-4D97-AF65-F5344CB8AC3E}">
        <p14:creationId xmlns:p14="http://schemas.microsoft.com/office/powerpoint/2010/main" val="52687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7650" y="1219200"/>
            <a:ext cx="8667750" cy="5562600"/>
          </a:xfrm>
          <a:noFill/>
        </p:spPr>
        <p:txBody>
          <a:bodyPr>
            <a:noAutofit/>
          </a:bodyPr>
          <a:lstStyle/>
          <a:p>
            <a:pPr marL="0" indent="0">
              <a:spcBef>
                <a:spcPts val="0"/>
              </a:spcBef>
              <a:spcAft>
                <a:spcPts val="1800"/>
              </a:spcAft>
              <a:buNone/>
            </a:pPr>
            <a:r>
              <a:rPr lang="en-US" altLang="en-US" sz="2800" dirty="0">
                <a:solidFill>
                  <a:schemeClr val="bg1"/>
                </a:solidFill>
                <a:latin typeface="Book Antiqua" panose="02040602050305030304" pitchFamily="18" charset="0"/>
                <a:cs typeface="Arial" panose="020B0604020202020204" pitchFamily="34" charset="0"/>
              </a:rPr>
              <a:t>God replied to Moses, “I AM WHO I AM.” </a:t>
            </a:r>
            <a:r>
              <a:rPr lang="en-US" altLang="en-US" sz="2800" dirty="0">
                <a:solidFill>
                  <a:schemeClr val="bg1"/>
                </a:solidFill>
                <a:latin typeface="Arial Narrow" panose="020B0606020202030204" pitchFamily="34" charset="0"/>
                <a:cs typeface="Arial" panose="020B0604020202020204" pitchFamily="34" charset="0"/>
              </a:rPr>
              <a:t>Exodus 3:14</a:t>
            </a:r>
          </a:p>
          <a:p>
            <a:pPr marL="0" indent="0">
              <a:spcBef>
                <a:spcPts val="0"/>
              </a:spcBef>
              <a:spcAft>
                <a:spcPts val="1800"/>
              </a:spcAft>
              <a:buNone/>
            </a:pPr>
            <a:r>
              <a:rPr lang="en-US" altLang="en-US" sz="2800" dirty="0">
                <a:solidFill>
                  <a:schemeClr val="bg1"/>
                </a:solidFill>
                <a:latin typeface="Book Antiqua" panose="02040602050305030304" pitchFamily="18" charset="0"/>
                <a:cs typeface="Arial" panose="020B0604020202020204" pitchFamily="34" charset="0"/>
              </a:rPr>
              <a:t>“You know when I sit down and when I stand up; You understand my thoughts from far away.  Before a word is on my tongue, You know all about it, LORD.”  </a:t>
            </a:r>
            <a:r>
              <a:rPr lang="en-US" altLang="en-US" sz="2800" dirty="0">
                <a:solidFill>
                  <a:schemeClr val="bg1"/>
                </a:solidFill>
                <a:latin typeface="Arial Narrow" panose="020B0606020202030204" pitchFamily="34" charset="0"/>
                <a:cs typeface="Arial" panose="020B0604020202020204" pitchFamily="34" charset="0"/>
              </a:rPr>
              <a:t>Psalm 139:2,4</a:t>
            </a:r>
          </a:p>
          <a:p>
            <a:pPr marL="0" indent="0">
              <a:spcBef>
                <a:spcPts val="0"/>
              </a:spcBef>
              <a:spcAft>
                <a:spcPts val="1800"/>
              </a:spcAft>
              <a:buNone/>
            </a:pPr>
            <a:r>
              <a:rPr lang="en-US" altLang="en-US" sz="2800" dirty="0">
                <a:solidFill>
                  <a:schemeClr val="bg1"/>
                </a:solidFill>
                <a:latin typeface="Book Antiqua" panose="02040602050305030304" pitchFamily="18" charset="0"/>
                <a:cs typeface="Arial" panose="020B0604020202020204" pitchFamily="34" charset="0"/>
              </a:rPr>
              <a:t>“For My thoughts are not your thoughts, and your ways are not My ways.” For as heaven is higher than earth, so My ways are higher than your ways, and My thoughts than your thoughts.”  </a:t>
            </a:r>
            <a:r>
              <a:rPr lang="en-US" altLang="en-US" sz="2800" dirty="0">
                <a:solidFill>
                  <a:schemeClr val="bg1"/>
                </a:solidFill>
                <a:latin typeface="Arial Narrow" panose="020B0606020202030204" pitchFamily="34" charset="0"/>
                <a:cs typeface="Arial" panose="020B0604020202020204" pitchFamily="34" charset="0"/>
              </a:rPr>
              <a:t>Isaiah 55:8,9</a:t>
            </a:r>
          </a:p>
        </p:txBody>
      </p:sp>
      <p:sp>
        <p:nvSpPr>
          <p:cNvPr id="5" name="Title 4"/>
          <p:cNvSpPr>
            <a:spLocks noGrp="1"/>
          </p:cNvSpPr>
          <p:nvPr>
            <p:ph type="title"/>
          </p:nvPr>
        </p:nvSpPr>
        <p:spPr>
          <a:xfrm>
            <a:off x="228600" y="19050"/>
            <a:ext cx="8686800" cy="1066800"/>
          </a:xfrm>
          <a:noFill/>
        </p:spPr>
        <p:txBody>
          <a:bodyPr>
            <a:normAutofit fontScale="90000"/>
          </a:bodyPr>
          <a:lstStyle/>
          <a:p>
            <a:r>
              <a:rPr lang="en-US" sz="4800" b="1" u="sng" dirty="0">
                <a:solidFill>
                  <a:schemeClr val="bg1"/>
                </a:solidFill>
              </a:rPr>
              <a:t>Humility sees the Truth about God</a:t>
            </a:r>
            <a:endParaRPr lang="en-US" sz="4800" dirty="0">
              <a:solidFill>
                <a:schemeClr val="bg1"/>
              </a:solidFill>
            </a:endParaRPr>
          </a:p>
        </p:txBody>
      </p:sp>
    </p:spTree>
    <p:extLst>
      <p:ext uri="{BB962C8B-B14F-4D97-AF65-F5344CB8AC3E}">
        <p14:creationId xmlns:p14="http://schemas.microsoft.com/office/powerpoint/2010/main" val="96195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7650" y="1219200"/>
            <a:ext cx="8667750" cy="5562600"/>
          </a:xfrm>
          <a:noFill/>
        </p:spPr>
        <p:txBody>
          <a:bodyPr>
            <a:noAutofit/>
          </a:bodyPr>
          <a:lstStyle/>
          <a:p>
            <a:pPr marL="0" indent="0">
              <a:spcBef>
                <a:spcPts val="0"/>
              </a:spcBef>
              <a:spcAft>
                <a:spcPts val="1800"/>
              </a:spcAft>
              <a:buNone/>
            </a:pPr>
            <a:r>
              <a:rPr lang="en-US" altLang="en-US" sz="2800" dirty="0">
                <a:solidFill>
                  <a:schemeClr val="bg1"/>
                </a:solidFill>
                <a:latin typeface="Book Antiqua" panose="02040602050305030304" pitchFamily="18" charset="0"/>
                <a:cs typeface="Arial" panose="020B0604020202020204" pitchFamily="34" charset="0"/>
              </a:rPr>
              <a:t>“as it is written: There is no one righteous, not even one. There is no one who understands; there is no one who seeks God. For all have sinned and fall short of the glory of God.”  </a:t>
            </a:r>
            <a:r>
              <a:rPr lang="en-US" altLang="en-US" sz="2800" dirty="0">
                <a:solidFill>
                  <a:schemeClr val="bg1"/>
                </a:solidFill>
                <a:latin typeface="Arial Narrow" panose="020B0606020202030204" pitchFamily="34" charset="0"/>
                <a:cs typeface="Arial" panose="020B0604020202020204" pitchFamily="34" charset="0"/>
              </a:rPr>
              <a:t>Romans 3:10,11,23</a:t>
            </a:r>
          </a:p>
          <a:p>
            <a:pPr marL="0" indent="0">
              <a:spcBef>
                <a:spcPts val="0"/>
              </a:spcBef>
              <a:spcAft>
                <a:spcPts val="1800"/>
              </a:spcAft>
              <a:buNone/>
            </a:pPr>
            <a:r>
              <a:rPr lang="en-US" altLang="en-US" sz="2800" dirty="0">
                <a:solidFill>
                  <a:schemeClr val="bg1"/>
                </a:solidFill>
                <a:latin typeface="Book Antiqua" panose="02040602050305030304" pitchFamily="18" charset="0"/>
                <a:cs typeface="Arial" panose="020B0604020202020204" pitchFamily="34" charset="0"/>
              </a:rPr>
              <a:t>“you do not know what tomorrow will bring. What is your life? For you are a mist that appears for a little time and then vanishes.”  </a:t>
            </a:r>
            <a:r>
              <a:rPr lang="en-US" altLang="en-US" sz="2800" dirty="0">
                <a:solidFill>
                  <a:schemeClr val="bg1"/>
                </a:solidFill>
                <a:latin typeface="Arial Narrow" panose="020B0606020202030204" pitchFamily="34" charset="0"/>
                <a:cs typeface="Arial" panose="020B0604020202020204" pitchFamily="34" charset="0"/>
              </a:rPr>
              <a:t>James 4:14</a:t>
            </a:r>
          </a:p>
          <a:p>
            <a:pPr marL="0" indent="0">
              <a:spcBef>
                <a:spcPts val="0"/>
              </a:spcBef>
              <a:spcAft>
                <a:spcPts val="1800"/>
              </a:spcAft>
              <a:buNone/>
            </a:pPr>
            <a:r>
              <a:rPr lang="en-US" altLang="en-US" sz="2800" dirty="0">
                <a:solidFill>
                  <a:schemeClr val="bg1"/>
                </a:solidFill>
                <a:latin typeface="Book Antiqua" panose="02040602050305030304" pitchFamily="18" charset="0"/>
                <a:cs typeface="Arial" panose="020B0604020202020204" pitchFamily="34" charset="0"/>
              </a:rPr>
              <a:t>“</a:t>
            </a:r>
            <a:r>
              <a:rPr lang="en-US" altLang="en-US" sz="2800" b="1" dirty="0">
                <a:solidFill>
                  <a:schemeClr val="bg1"/>
                </a:solidFill>
                <a:latin typeface="Book Antiqua" panose="02040602050305030304" pitchFamily="18" charset="0"/>
                <a:cs typeface="Arial" panose="020B0604020202020204" pitchFamily="34" charset="0"/>
              </a:rPr>
              <a:t>Humble yourselves</a:t>
            </a:r>
            <a:r>
              <a:rPr lang="en-US" altLang="en-US" sz="2800" dirty="0">
                <a:solidFill>
                  <a:schemeClr val="bg1"/>
                </a:solidFill>
                <a:latin typeface="Book Antiqua" panose="02040602050305030304" pitchFamily="18" charset="0"/>
                <a:cs typeface="Arial" panose="020B0604020202020204" pitchFamily="34" charset="0"/>
              </a:rPr>
              <a:t>, therefore, </a:t>
            </a:r>
            <a:r>
              <a:rPr lang="en-US" altLang="en-US" sz="2800" b="1" dirty="0">
                <a:solidFill>
                  <a:schemeClr val="bg1"/>
                </a:solidFill>
                <a:latin typeface="Book Antiqua" panose="02040602050305030304" pitchFamily="18" charset="0"/>
                <a:cs typeface="Arial" panose="020B0604020202020204" pitchFamily="34" charset="0"/>
              </a:rPr>
              <a:t>under</a:t>
            </a:r>
            <a:r>
              <a:rPr lang="en-US" altLang="en-US" sz="2800" dirty="0">
                <a:solidFill>
                  <a:schemeClr val="bg1"/>
                </a:solidFill>
                <a:latin typeface="Book Antiqua" panose="02040602050305030304" pitchFamily="18" charset="0"/>
                <a:cs typeface="Arial" panose="020B0604020202020204" pitchFamily="34" charset="0"/>
              </a:rPr>
              <a:t> the mighty hand of </a:t>
            </a:r>
            <a:r>
              <a:rPr lang="en-US" altLang="en-US" sz="2800" b="1" dirty="0">
                <a:solidFill>
                  <a:schemeClr val="bg1"/>
                </a:solidFill>
                <a:latin typeface="Book Antiqua" panose="02040602050305030304" pitchFamily="18" charset="0"/>
                <a:cs typeface="Arial" panose="020B0604020202020204" pitchFamily="34" charset="0"/>
              </a:rPr>
              <a:t>God</a:t>
            </a:r>
            <a:r>
              <a:rPr lang="en-US" altLang="en-US" sz="2800" dirty="0">
                <a:solidFill>
                  <a:schemeClr val="bg1"/>
                </a:solidFill>
                <a:latin typeface="Book Antiqua" panose="02040602050305030304" pitchFamily="18" charset="0"/>
                <a:cs typeface="Arial" panose="020B0604020202020204" pitchFamily="34" charset="0"/>
              </a:rPr>
              <a:t> so that at the proper time he may exalt you, </a:t>
            </a:r>
            <a:r>
              <a:rPr lang="en-US" altLang="en-US" sz="2800" b="1" dirty="0">
                <a:solidFill>
                  <a:schemeClr val="bg1"/>
                </a:solidFill>
                <a:latin typeface="Book Antiqua" panose="02040602050305030304" pitchFamily="18" charset="0"/>
                <a:cs typeface="Arial" panose="020B0604020202020204" pitchFamily="34" charset="0"/>
              </a:rPr>
              <a:t>casting all your anxieties on Him</a:t>
            </a:r>
            <a:r>
              <a:rPr lang="en-US" altLang="en-US" sz="2800" dirty="0">
                <a:solidFill>
                  <a:schemeClr val="bg1"/>
                </a:solidFill>
                <a:latin typeface="Book Antiqua" panose="02040602050305030304" pitchFamily="18" charset="0"/>
                <a:cs typeface="Arial" panose="020B0604020202020204" pitchFamily="34" charset="0"/>
              </a:rPr>
              <a:t>, because He cares for you.”  </a:t>
            </a:r>
            <a:r>
              <a:rPr lang="en-US" altLang="en-US" sz="2800" dirty="0">
                <a:solidFill>
                  <a:schemeClr val="bg1"/>
                </a:solidFill>
                <a:latin typeface="Arial Narrow" panose="020B0606020202030204" pitchFamily="34" charset="0"/>
                <a:cs typeface="Arial" panose="020B0604020202020204" pitchFamily="34" charset="0"/>
              </a:rPr>
              <a:t>1 Peter 5:6,7</a:t>
            </a:r>
          </a:p>
        </p:txBody>
      </p:sp>
      <p:sp>
        <p:nvSpPr>
          <p:cNvPr id="5" name="Title 4"/>
          <p:cNvSpPr>
            <a:spLocks noGrp="1"/>
          </p:cNvSpPr>
          <p:nvPr>
            <p:ph type="title"/>
          </p:nvPr>
        </p:nvSpPr>
        <p:spPr>
          <a:xfrm>
            <a:off x="228600" y="19050"/>
            <a:ext cx="8686800" cy="1066800"/>
          </a:xfrm>
          <a:noFill/>
        </p:spPr>
        <p:txBody>
          <a:bodyPr>
            <a:normAutofit/>
          </a:bodyPr>
          <a:lstStyle/>
          <a:p>
            <a:r>
              <a:rPr lang="en-US" sz="4800" b="1" u="sng" dirty="0">
                <a:solidFill>
                  <a:schemeClr val="bg1"/>
                </a:solidFill>
              </a:rPr>
              <a:t>Humility sees the Truth about Me</a:t>
            </a:r>
            <a:endParaRPr lang="en-US" sz="4800" dirty="0">
              <a:solidFill>
                <a:schemeClr val="bg1"/>
              </a:solidFill>
            </a:endParaRPr>
          </a:p>
        </p:txBody>
      </p:sp>
    </p:spTree>
    <p:extLst>
      <p:ext uri="{BB962C8B-B14F-4D97-AF65-F5344CB8AC3E}">
        <p14:creationId xmlns:p14="http://schemas.microsoft.com/office/powerpoint/2010/main" val="32216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en-US" u="sng" dirty="0">
                <a:solidFill>
                  <a:schemeClr val="bg1"/>
                </a:solidFill>
              </a:rPr>
              <a:t>Prayers that God “Hears” (Matthew 6)</a:t>
            </a:r>
          </a:p>
        </p:txBody>
      </p:sp>
      <p:sp>
        <p:nvSpPr>
          <p:cNvPr id="3" name="Content Placeholder 2"/>
          <p:cNvSpPr>
            <a:spLocks noGrp="1"/>
          </p:cNvSpPr>
          <p:nvPr>
            <p:ph idx="1"/>
          </p:nvPr>
        </p:nvSpPr>
        <p:spPr>
          <a:xfrm>
            <a:off x="76200" y="1066800"/>
            <a:ext cx="8915400" cy="5638800"/>
          </a:xfrm>
        </p:spPr>
        <p:txBody>
          <a:bodyPr>
            <a:normAutofit fontScale="92500" lnSpcReduction="10000"/>
          </a:bodyPr>
          <a:lstStyle/>
          <a:p>
            <a:pPr lvl="0">
              <a:spcAft>
                <a:spcPts val="1800"/>
              </a:spcAft>
            </a:pPr>
            <a:r>
              <a:rPr lang="en-US" dirty="0">
                <a:solidFill>
                  <a:schemeClr val="bg1"/>
                </a:solidFill>
              </a:rPr>
              <a:t>NOT because we speak with skill </a:t>
            </a:r>
            <a:r>
              <a:rPr lang="en-US" u="sng" dirty="0">
                <a:solidFill>
                  <a:schemeClr val="bg1"/>
                </a:solidFill>
              </a:rPr>
              <a:t>to impress others</a:t>
            </a:r>
            <a:r>
              <a:rPr lang="en-US" dirty="0">
                <a:solidFill>
                  <a:schemeClr val="bg1"/>
                </a:solidFill>
              </a:rPr>
              <a:t> (v.5)</a:t>
            </a:r>
          </a:p>
          <a:p>
            <a:pPr lvl="0">
              <a:spcAft>
                <a:spcPts val="1800"/>
              </a:spcAft>
            </a:pPr>
            <a:r>
              <a:rPr lang="en-US" dirty="0">
                <a:solidFill>
                  <a:schemeClr val="bg1"/>
                </a:solidFill>
              </a:rPr>
              <a:t>But because we speak about our real life to the real God (v.6).  It is </a:t>
            </a:r>
            <a:r>
              <a:rPr lang="en-US" b="1" dirty="0">
                <a:solidFill>
                  <a:schemeClr val="bg1"/>
                </a:solidFill>
              </a:rPr>
              <a:t>a personal conversation</a:t>
            </a:r>
            <a:r>
              <a:rPr lang="en-US" dirty="0">
                <a:solidFill>
                  <a:schemeClr val="bg1"/>
                </a:solidFill>
              </a:rPr>
              <a:t>.</a:t>
            </a:r>
          </a:p>
          <a:p>
            <a:pPr lvl="0">
              <a:spcAft>
                <a:spcPts val="1800"/>
              </a:spcAft>
            </a:pPr>
            <a:r>
              <a:rPr lang="en-US" dirty="0">
                <a:solidFill>
                  <a:schemeClr val="bg1"/>
                </a:solidFill>
              </a:rPr>
              <a:t>NOT because we </a:t>
            </a:r>
            <a:r>
              <a:rPr lang="en-US" u="sng" dirty="0">
                <a:solidFill>
                  <a:schemeClr val="bg1"/>
                </a:solidFill>
              </a:rPr>
              <a:t>mindlessly repeat</a:t>
            </a:r>
            <a:r>
              <a:rPr lang="en-US" dirty="0">
                <a:solidFill>
                  <a:schemeClr val="bg1"/>
                </a:solidFill>
              </a:rPr>
              <a:t> words (v.7)</a:t>
            </a:r>
          </a:p>
          <a:p>
            <a:pPr lvl="0">
              <a:spcAft>
                <a:spcPts val="1800"/>
              </a:spcAft>
            </a:pPr>
            <a:r>
              <a:rPr lang="en-US" dirty="0">
                <a:solidFill>
                  <a:schemeClr val="bg1"/>
                </a:solidFill>
              </a:rPr>
              <a:t>But because we know the God who understands our needs already (v.8), we come </a:t>
            </a:r>
            <a:r>
              <a:rPr lang="en-US" b="1" dirty="0">
                <a:solidFill>
                  <a:schemeClr val="bg1"/>
                </a:solidFill>
              </a:rPr>
              <a:t>humbly</a:t>
            </a:r>
            <a:r>
              <a:rPr lang="en-US" dirty="0">
                <a:solidFill>
                  <a:schemeClr val="bg1"/>
                </a:solidFill>
              </a:rPr>
              <a:t> before Him (1Peter 5:6,7).</a:t>
            </a:r>
          </a:p>
          <a:p>
            <a:pPr lvl="0">
              <a:spcAft>
                <a:spcPts val="1800"/>
              </a:spcAft>
            </a:pPr>
            <a:r>
              <a:rPr lang="en-US" dirty="0">
                <a:solidFill>
                  <a:schemeClr val="bg1"/>
                </a:solidFill>
              </a:rPr>
              <a:t>But because He is </a:t>
            </a:r>
            <a:r>
              <a:rPr lang="en-US" b="1" dirty="0">
                <a:solidFill>
                  <a:schemeClr val="bg1"/>
                </a:solidFill>
              </a:rPr>
              <a:t>Our Father</a:t>
            </a:r>
            <a:r>
              <a:rPr lang="en-US" dirty="0">
                <a:solidFill>
                  <a:schemeClr val="bg1"/>
                </a:solidFill>
              </a:rPr>
              <a:t> and hears the prayers of </a:t>
            </a:r>
            <a:r>
              <a:rPr lang="en-US" b="1" dirty="0">
                <a:solidFill>
                  <a:schemeClr val="bg1"/>
                </a:solidFill>
              </a:rPr>
              <a:t>His child </a:t>
            </a:r>
            <a:r>
              <a:rPr lang="en-US" dirty="0">
                <a:solidFill>
                  <a:schemeClr val="bg1"/>
                </a:solidFill>
              </a:rPr>
              <a:t>(v.9); (Hebrews 4:15,16; 1 John 3:1)</a:t>
            </a:r>
          </a:p>
        </p:txBody>
      </p:sp>
    </p:spTree>
    <p:extLst>
      <p:ext uri="{BB962C8B-B14F-4D97-AF65-F5344CB8AC3E}">
        <p14:creationId xmlns:p14="http://schemas.microsoft.com/office/powerpoint/2010/main" val="273884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u="sng" dirty="0">
                <a:solidFill>
                  <a:schemeClr val="bg1"/>
                </a:solidFill>
              </a:rPr>
              <a:t>Some Prayer Thoughts</a:t>
            </a:r>
            <a:endParaRPr lang="en-US" b="1" u="sng" dirty="0">
              <a:solidFill>
                <a:schemeClr val="bg1"/>
              </a:solidFill>
            </a:endParaRPr>
          </a:p>
        </p:txBody>
      </p:sp>
      <p:sp>
        <p:nvSpPr>
          <p:cNvPr id="3" name="Content Placeholder 2"/>
          <p:cNvSpPr>
            <a:spLocks noGrp="1"/>
          </p:cNvSpPr>
          <p:nvPr>
            <p:ph idx="1"/>
          </p:nvPr>
        </p:nvSpPr>
        <p:spPr>
          <a:xfrm>
            <a:off x="76200" y="1066800"/>
            <a:ext cx="8915400" cy="5638800"/>
          </a:xfrm>
        </p:spPr>
        <p:txBody>
          <a:bodyPr>
            <a:normAutofit fontScale="92500" lnSpcReduction="10000"/>
          </a:bodyPr>
          <a:lstStyle/>
          <a:p>
            <a:r>
              <a:rPr lang="en-US" u="sng" dirty="0">
                <a:solidFill>
                  <a:schemeClr val="bg1"/>
                </a:solidFill>
              </a:rPr>
              <a:t>What does it mean to pray “in Jesus’ name”</a:t>
            </a:r>
            <a:r>
              <a:rPr lang="en-US" dirty="0">
                <a:solidFill>
                  <a:schemeClr val="bg1"/>
                </a:solidFill>
              </a:rPr>
              <a:t>? (e.g. </a:t>
            </a:r>
            <a:r>
              <a:rPr lang="en-US" b="1" dirty="0">
                <a:solidFill>
                  <a:schemeClr val="bg1"/>
                </a:solidFill>
              </a:rPr>
              <a:t>John 14:13-14</a:t>
            </a:r>
            <a:r>
              <a:rPr lang="en-US" dirty="0">
                <a:solidFill>
                  <a:schemeClr val="bg1"/>
                </a:solidFill>
              </a:rPr>
              <a:t>).  This is not a “lucky charm” to get what you want. We pray consistent with His character, seeking His glory, and desiring to grow His kingdom. </a:t>
            </a:r>
          </a:p>
          <a:p>
            <a:r>
              <a:rPr lang="en-US" u="sng" dirty="0">
                <a:solidFill>
                  <a:schemeClr val="bg1"/>
                </a:solidFill>
              </a:rPr>
              <a:t>Does my prayer have any effect</a:t>
            </a:r>
            <a:r>
              <a:rPr lang="en-US" dirty="0">
                <a:solidFill>
                  <a:schemeClr val="bg1"/>
                </a:solidFill>
              </a:rPr>
              <a:t>? God is all-powerful and does whatever He pleases (</a:t>
            </a:r>
            <a:r>
              <a:rPr lang="en-US" b="1" dirty="0">
                <a:solidFill>
                  <a:schemeClr val="bg1"/>
                </a:solidFill>
              </a:rPr>
              <a:t>Psalm 115:2,3</a:t>
            </a:r>
            <a:r>
              <a:rPr lang="en-US" dirty="0">
                <a:solidFill>
                  <a:schemeClr val="bg1"/>
                </a:solidFill>
              </a:rPr>
              <a:t>), but He also says that effective prayer can accomplish much (</a:t>
            </a:r>
            <a:r>
              <a:rPr lang="en-US" b="1" dirty="0">
                <a:solidFill>
                  <a:schemeClr val="bg1"/>
                </a:solidFill>
              </a:rPr>
              <a:t>James 5:16</a:t>
            </a:r>
            <a:r>
              <a:rPr lang="en-US" dirty="0">
                <a:solidFill>
                  <a:schemeClr val="bg1"/>
                </a:solidFill>
              </a:rPr>
              <a:t>). When we obediently pray, we join God’s providential plan (e.g. Acts 8:25-40).</a:t>
            </a:r>
          </a:p>
          <a:p>
            <a:r>
              <a:rPr lang="en-US" u="sng" dirty="0">
                <a:solidFill>
                  <a:schemeClr val="bg1"/>
                </a:solidFill>
              </a:rPr>
              <a:t>Pray anywhere and anytime</a:t>
            </a:r>
            <a:r>
              <a:rPr lang="en-US" dirty="0">
                <a:solidFill>
                  <a:schemeClr val="bg1"/>
                </a:solidFill>
              </a:rPr>
              <a:t>. (</a:t>
            </a:r>
            <a:r>
              <a:rPr lang="en-US" b="1" dirty="0">
                <a:solidFill>
                  <a:schemeClr val="bg1"/>
                </a:solidFill>
              </a:rPr>
              <a:t>1 Thessalonians 5:16-18; Nehemiah 2:4</a:t>
            </a:r>
            <a:r>
              <a:rPr lang="en-US" dirty="0">
                <a:solidFill>
                  <a:schemeClr val="bg1"/>
                </a:solidFill>
              </a:rPr>
              <a:t>).  A proper prayer life results in peace of heart and mind (</a:t>
            </a:r>
            <a:r>
              <a:rPr lang="en-US" b="1" dirty="0">
                <a:solidFill>
                  <a:schemeClr val="bg1"/>
                </a:solidFill>
              </a:rPr>
              <a:t>Philippians 4:6-7</a:t>
            </a:r>
            <a:r>
              <a:rPr lang="en-US" dirty="0">
                <a:solidFill>
                  <a:schemeClr val="bg1"/>
                </a:solidFill>
              </a:rPr>
              <a:t>).</a:t>
            </a:r>
          </a:p>
          <a:p>
            <a:endParaRPr lang="en-US" dirty="0">
              <a:solidFill>
                <a:schemeClr val="bg1"/>
              </a:solidFill>
            </a:endParaRPr>
          </a:p>
        </p:txBody>
      </p:sp>
    </p:spTree>
    <p:extLst>
      <p:ext uri="{BB962C8B-B14F-4D97-AF65-F5344CB8AC3E}">
        <p14:creationId xmlns:p14="http://schemas.microsoft.com/office/powerpoint/2010/main" val="416565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u="sng" dirty="0">
                <a:solidFill>
                  <a:schemeClr val="bg1"/>
                </a:solidFill>
              </a:rPr>
              <a:t>Some Other Prayer Thoughts</a:t>
            </a:r>
            <a:endParaRPr lang="en-US" b="1" u="sng" dirty="0">
              <a:solidFill>
                <a:schemeClr val="bg1"/>
              </a:solidFill>
            </a:endParaRPr>
          </a:p>
        </p:txBody>
      </p:sp>
      <p:sp>
        <p:nvSpPr>
          <p:cNvPr id="3" name="Content Placeholder 2"/>
          <p:cNvSpPr>
            <a:spLocks noGrp="1"/>
          </p:cNvSpPr>
          <p:nvPr>
            <p:ph idx="1"/>
          </p:nvPr>
        </p:nvSpPr>
        <p:spPr>
          <a:xfrm>
            <a:off x="76200" y="1066800"/>
            <a:ext cx="8915400" cy="5638800"/>
          </a:xfrm>
        </p:spPr>
        <p:txBody>
          <a:bodyPr>
            <a:normAutofit fontScale="85000" lnSpcReduction="10000"/>
          </a:bodyPr>
          <a:lstStyle/>
          <a:p>
            <a:r>
              <a:rPr lang="en-US" u="sng" dirty="0">
                <a:solidFill>
                  <a:schemeClr val="bg1"/>
                </a:solidFill>
              </a:rPr>
              <a:t>Does God answer all my prayers</a:t>
            </a:r>
            <a:r>
              <a:rPr lang="en-US" dirty="0">
                <a:solidFill>
                  <a:schemeClr val="bg1"/>
                </a:solidFill>
              </a:rPr>
              <a:t>?  Yes, but not always the way or at the time you may want Him to. Trust Him as a good Father who gives the best to His children.  We may not understand the ways of God (</a:t>
            </a:r>
            <a:r>
              <a:rPr lang="en-US" b="1" dirty="0">
                <a:solidFill>
                  <a:schemeClr val="bg1"/>
                </a:solidFill>
              </a:rPr>
              <a:t>Isaiah 55:8,9</a:t>
            </a:r>
            <a:r>
              <a:rPr lang="en-US" dirty="0">
                <a:solidFill>
                  <a:schemeClr val="bg1"/>
                </a:solidFill>
              </a:rPr>
              <a:t>), but we can always be confident in His love (</a:t>
            </a:r>
            <a:r>
              <a:rPr lang="en-US" b="1" dirty="0">
                <a:solidFill>
                  <a:schemeClr val="bg1"/>
                </a:solidFill>
              </a:rPr>
              <a:t>Psalm 103:11</a:t>
            </a:r>
            <a:r>
              <a:rPr lang="en-US" dirty="0">
                <a:solidFill>
                  <a:schemeClr val="bg1"/>
                </a:solidFill>
              </a:rPr>
              <a:t>). Silence does not mean absence (e.g. John 11:6).</a:t>
            </a:r>
          </a:p>
          <a:p>
            <a:r>
              <a:rPr lang="en-US" u="sng" dirty="0">
                <a:solidFill>
                  <a:schemeClr val="bg1"/>
                </a:solidFill>
              </a:rPr>
              <a:t>Don’t expect apostolic healing</a:t>
            </a:r>
            <a:r>
              <a:rPr lang="en-US" dirty="0">
                <a:solidFill>
                  <a:schemeClr val="bg1"/>
                </a:solidFill>
              </a:rPr>
              <a:t>. God can (and does) still perform miracles of healing but recognize that the apostles were given special gifts as testimony to prove the truth of the word spoken through them (</a:t>
            </a:r>
            <a:r>
              <a:rPr lang="en-US" b="1" dirty="0">
                <a:solidFill>
                  <a:schemeClr val="bg1"/>
                </a:solidFill>
              </a:rPr>
              <a:t>2 Corinthians 12:12</a:t>
            </a:r>
            <a:r>
              <a:rPr lang="en-US" dirty="0">
                <a:solidFill>
                  <a:schemeClr val="bg1"/>
                </a:solidFill>
              </a:rPr>
              <a:t>).</a:t>
            </a:r>
          </a:p>
          <a:p>
            <a:r>
              <a:rPr lang="en-US" u="sng" dirty="0">
                <a:solidFill>
                  <a:schemeClr val="bg1"/>
                </a:solidFill>
              </a:rPr>
              <a:t>Pray, even in ignorance</a:t>
            </a:r>
            <a:r>
              <a:rPr lang="en-US" dirty="0">
                <a:solidFill>
                  <a:schemeClr val="bg1"/>
                </a:solidFill>
              </a:rPr>
              <a:t>.  </a:t>
            </a:r>
            <a:r>
              <a:rPr lang="en-US" b="1" dirty="0">
                <a:solidFill>
                  <a:schemeClr val="bg1"/>
                </a:solidFill>
              </a:rPr>
              <a:t>Romans 8:26-27 </a:t>
            </a:r>
            <a:r>
              <a:rPr lang="en-US" dirty="0">
                <a:solidFill>
                  <a:schemeClr val="bg1"/>
                </a:solidFill>
              </a:rPr>
              <a:t>makes it clear that we don’t always know how to pray or what to pray for.  But the Holy Spirit intercedes for you in prayer.  You don’t need to be perfect, just obedient.</a:t>
            </a:r>
          </a:p>
        </p:txBody>
      </p:sp>
    </p:spTree>
    <p:extLst>
      <p:ext uri="{BB962C8B-B14F-4D97-AF65-F5344CB8AC3E}">
        <p14:creationId xmlns:p14="http://schemas.microsoft.com/office/powerpoint/2010/main" val="285676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u="sng" dirty="0">
                <a:solidFill>
                  <a:schemeClr val="bg1"/>
                </a:solidFill>
              </a:rPr>
              <a:t>Some Other Prayer Thoughts</a:t>
            </a:r>
            <a:endParaRPr lang="en-US" b="1" u="sng" dirty="0">
              <a:solidFill>
                <a:schemeClr val="bg1"/>
              </a:solidFill>
            </a:endParaRPr>
          </a:p>
        </p:txBody>
      </p:sp>
      <p:sp>
        <p:nvSpPr>
          <p:cNvPr id="3" name="Content Placeholder 2"/>
          <p:cNvSpPr>
            <a:spLocks noGrp="1"/>
          </p:cNvSpPr>
          <p:nvPr>
            <p:ph idx="1"/>
          </p:nvPr>
        </p:nvSpPr>
        <p:spPr>
          <a:xfrm>
            <a:off x="76200" y="1066800"/>
            <a:ext cx="8915400" cy="5638800"/>
          </a:xfrm>
        </p:spPr>
        <p:txBody>
          <a:bodyPr>
            <a:normAutofit fontScale="92500" lnSpcReduction="20000"/>
          </a:bodyPr>
          <a:lstStyle/>
          <a:p>
            <a:r>
              <a:rPr lang="en-US" u="sng" dirty="0">
                <a:solidFill>
                  <a:schemeClr val="bg1"/>
                </a:solidFill>
              </a:rPr>
              <a:t>Be honest with God</a:t>
            </a:r>
            <a:r>
              <a:rPr lang="en-US" dirty="0">
                <a:solidFill>
                  <a:schemeClr val="bg1"/>
                </a:solidFill>
              </a:rPr>
              <a:t>.  Almost half of the Psalms are desperate cries to God in the midst of distress (e.g. </a:t>
            </a:r>
            <a:r>
              <a:rPr lang="en-US" b="1" dirty="0">
                <a:solidFill>
                  <a:schemeClr val="bg1"/>
                </a:solidFill>
              </a:rPr>
              <a:t>Psalm 6:1-7; Psalm 55:1-8</a:t>
            </a:r>
            <a:r>
              <a:rPr lang="en-US" dirty="0">
                <a:solidFill>
                  <a:schemeClr val="bg1"/>
                </a:solidFill>
              </a:rPr>
              <a:t>).  Since a Christian has been given a new heart, it is reasonable to feel sorrow more deeply. Remember, Jesus prayed agonizing words in the garden.</a:t>
            </a:r>
          </a:p>
          <a:p>
            <a:r>
              <a:rPr lang="en-US" u="sng" dirty="0">
                <a:solidFill>
                  <a:schemeClr val="bg1"/>
                </a:solidFill>
              </a:rPr>
              <a:t>Tears of hope</a:t>
            </a:r>
            <a:r>
              <a:rPr lang="en-US" dirty="0">
                <a:solidFill>
                  <a:schemeClr val="bg1"/>
                </a:solidFill>
              </a:rPr>
              <a:t>.  You will experience times of weeping, but God makes an important promise – it </a:t>
            </a:r>
            <a:r>
              <a:rPr lang="en-US" u="sng" dirty="0">
                <a:solidFill>
                  <a:schemeClr val="bg1"/>
                </a:solidFill>
              </a:rPr>
              <a:t>will</a:t>
            </a:r>
            <a:r>
              <a:rPr lang="en-US" dirty="0">
                <a:solidFill>
                  <a:schemeClr val="bg1"/>
                </a:solidFill>
              </a:rPr>
              <a:t> turn to joyful harvest (</a:t>
            </a:r>
            <a:r>
              <a:rPr lang="en-US" b="1" dirty="0">
                <a:solidFill>
                  <a:schemeClr val="bg1"/>
                </a:solidFill>
              </a:rPr>
              <a:t>Psalm 126:5,6</a:t>
            </a:r>
            <a:r>
              <a:rPr lang="en-US" dirty="0">
                <a:solidFill>
                  <a:schemeClr val="bg1"/>
                </a:solidFill>
              </a:rPr>
              <a:t>).</a:t>
            </a:r>
          </a:p>
          <a:p>
            <a:r>
              <a:rPr lang="en-US" u="sng" dirty="0">
                <a:solidFill>
                  <a:schemeClr val="bg1"/>
                </a:solidFill>
              </a:rPr>
              <a:t>Keep prayer notes</a:t>
            </a:r>
            <a:r>
              <a:rPr lang="en-US" dirty="0">
                <a:solidFill>
                  <a:schemeClr val="bg1"/>
                </a:solidFill>
              </a:rPr>
              <a:t>.  You may want to keep a prayer journal to help you remember what to pray for and to be thankful for His answers.</a:t>
            </a:r>
          </a:p>
          <a:p>
            <a:r>
              <a:rPr lang="en-US" u="sng" dirty="0">
                <a:solidFill>
                  <a:schemeClr val="bg1"/>
                </a:solidFill>
              </a:rPr>
              <a:t>Praying out loud can help you focus</a:t>
            </a:r>
            <a:r>
              <a:rPr lang="en-US" dirty="0">
                <a:solidFill>
                  <a:schemeClr val="bg1"/>
                </a:solidFill>
              </a:rPr>
              <a:t>.  If your mind begins to wander, pray out loud, even if you are alone.</a:t>
            </a:r>
          </a:p>
        </p:txBody>
      </p:sp>
    </p:spTree>
    <p:extLst>
      <p:ext uri="{BB962C8B-B14F-4D97-AF65-F5344CB8AC3E}">
        <p14:creationId xmlns:p14="http://schemas.microsoft.com/office/powerpoint/2010/main" val="137239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u="sng" dirty="0">
                <a:solidFill>
                  <a:schemeClr val="bg1"/>
                </a:solidFill>
              </a:rPr>
              <a:t>A Framework for Prayer : </a:t>
            </a:r>
            <a:r>
              <a:rPr lang="en-US" b="1" u="sng" dirty="0">
                <a:solidFill>
                  <a:schemeClr val="bg1"/>
                </a:solidFill>
              </a:rPr>
              <a:t>P</a:t>
            </a:r>
            <a:r>
              <a:rPr lang="en-US" u="sng" dirty="0">
                <a:solidFill>
                  <a:schemeClr val="bg1"/>
                </a:solidFill>
              </a:rPr>
              <a:t>RAY</a:t>
            </a:r>
          </a:p>
        </p:txBody>
      </p:sp>
      <p:sp>
        <p:nvSpPr>
          <p:cNvPr id="3" name="Content Placeholder 2"/>
          <p:cNvSpPr>
            <a:spLocks noGrp="1"/>
          </p:cNvSpPr>
          <p:nvPr>
            <p:ph idx="1"/>
          </p:nvPr>
        </p:nvSpPr>
        <p:spPr>
          <a:xfrm>
            <a:off x="76200" y="1066800"/>
            <a:ext cx="9067800" cy="5638800"/>
          </a:xfrm>
        </p:spPr>
        <p:txBody>
          <a:bodyPr>
            <a:normAutofit fontScale="92500" lnSpcReduction="20000"/>
          </a:bodyPr>
          <a:lstStyle/>
          <a:p>
            <a:pPr lvl="0">
              <a:spcAft>
                <a:spcPts val="1800"/>
              </a:spcAft>
            </a:pPr>
            <a:r>
              <a:rPr lang="en-US" sz="3500" b="1" dirty="0">
                <a:solidFill>
                  <a:schemeClr val="bg1"/>
                </a:solidFill>
              </a:rPr>
              <a:t>PRAY</a:t>
            </a:r>
            <a:r>
              <a:rPr lang="en-US" sz="3500" dirty="0">
                <a:solidFill>
                  <a:schemeClr val="bg1"/>
                </a:solidFill>
              </a:rPr>
              <a:t>: </a:t>
            </a:r>
            <a:r>
              <a:rPr lang="en-US" sz="3500" b="1" dirty="0">
                <a:solidFill>
                  <a:schemeClr val="bg1"/>
                </a:solidFill>
              </a:rPr>
              <a:t>P</a:t>
            </a:r>
            <a:r>
              <a:rPr lang="en-US" sz="3500" dirty="0">
                <a:solidFill>
                  <a:schemeClr val="bg1"/>
                </a:solidFill>
              </a:rPr>
              <a:t>raise, </a:t>
            </a:r>
            <a:r>
              <a:rPr lang="en-US" sz="3500" b="1" dirty="0">
                <a:solidFill>
                  <a:schemeClr val="bg1"/>
                </a:solidFill>
              </a:rPr>
              <a:t>R</a:t>
            </a:r>
            <a:r>
              <a:rPr lang="en-US" sz="3500" dirty="0">
                <a:solidFill>
                  <a:schemeClr val="bg1"/>
                </a:solidFill>
              </a:rPr>
              <a:t>epent, </a:t>
            </a:r>
            <a:r>
              <a:rPr lang="en-US" sz="3500" b="1" dirty="0">
                <a:solidFill>
                  <a:schemeClr val="bg1"/>
                </a:solidFill>
              </a:rPr>
              <a:t>A</a:t>
            </a:r>
            <a:r>
              <a:rPr lang="en-US" sz="3500" dirty="0">
                <a:solidFill>
                  <a:schemeClr val="bg1"/>
                </a:solidFill>
              </a:rPr>
              <a:t>sk, </a:t>
            </a:r>
            <a:r>
              <a:rPr lang="en-US" sz="3500" b="1" dirty="0">
                <a:solidFill>
                  <a:schemeClr val="bg1"/>
                </a:solidFill>
              </a:rPr>
              <a:t>Y</a:t>
            </a:r>
            <a:r>
              <a:rPr lang="en-US" sz="3500" dirty="0">
                <a:solidFill>
                  <a:schemeClr val="bg1"/>
                </a:solidFill>
              </a:rPr>
              <a:t>ield</a:t>
            </a:r>
          </a:p>
          <a:p>
            <a:pPr lvl="0">
              <a:spcAft>
                <a:spcPts val="1800"/>
              </a:spcAft>
            </a:pPr>
            <a:r>
              <a:rPr lang="en-US" dirty="0">
                <a:solidFill>
                  <a:schemeClr val="bg1"/>
                </a:solidFill>
              </a:rPr>
              <a:t>This is not a formula, but a way to remember important parts of prayer.</a:t>
            </a:r>
          </a:p>
          <a:p>
            <a:pPr>
              <a:spcAft>
                <a:spcPts val="1800"/>
              </a:spcAft>
            </a:pPr>
            <a:r>
              <a:rPr lang="en-US" sz="3300" b="1" dirty="0">
                <a:solidFill>
                  <a:schemeClr val="bg1"/>
                </a:solidFill>
              </a:rPr>
              <a:t>Praise</a:t>
            </a:r>
            <a:r>
              <a:rPr lang="en-US" dirty="0">
                <a:solidFill>
                  <a:schemeClr val="bg1"/>
                </a:solidFill>
              </a:rPr>
              <a:t> - We adore something when we see its beauty and our heart is filled with praise and worship. </a:t>
            </a:r>
          </a:p>
          <a:p>
            <a:pPr lvl="1">
              <a:spcAft>
                <a:spcPts val="1800"/>
              </a:spcAft>
              <a:buFont typeface="Wingdings" panose="05000000000000000000" pitchFamily="2" charset="2"/>
              <a:buChar char="§"/>
            </a:pPr>
            <a:r>
              <a:rPr lang="en-US" dirty="0">
                <a:solidFill>
                  <a:schemeClr val="bg1"/>
                </a:solidFill>
              </a:rPr>
              <a:t>The Psalms provide helpful truth for meditation and worship (e.g. </a:t>
            </a:r>
            <a:r>
              <a:rPr lang="en-US" b="1" dirty="0">
                <a:solidFill>
                  <a:schemeClr val="bg1"/>
                </a:solidFill>
              </a:rPr>
              <a:t>Psalm 34:1</a:t>
            </a:r>
            <a:r>
              <a:rPr lang="en-US" dirty="0">
                <a:solidFill>
                  <a:schemeClr val="bg1"/>
                </a:solidFill>
              </a:rPr>
              <a:t>). </a:t>
            </a:r>
          </a:p>
          <a:p>
            <a:pPr lvl="1">
              <a:spcAft>
                <a:spcPts val="1800"/>
              </a:spcAft>
              <a:buFont typeface="Wingdings" panose="05000000000000000000" pitchFamily="2" charset="2"/>
              <a:buChar char="§"/>
            </a:pPr>
            <a:r>
              <a:rPr lang="en-US" dirty="0">
                <a:solidFill>
                  <a:schemeClr val="bg1"/>
                </a:solidFill>
              </a:rPr>
              <a:t>The truth from God’s Word inspires us to adore Him (</a:t>
            </a:r>
            <a:r>
              <a:rPr lang="en-US" b="1" dirty="0">
                <a:solidFill>
                  <a:schemeClr val="bg1"/>
                </a:solidFill>
              </a:rPr>
              <a:t>Isaiah 40</a:t>
            </a:r>
            <a:r>
              <a:rPr lang="en-US" dirty="0">
                <a:solidFill>
                  <a:schemeClr val="bg1"/>
                </a:solidFill>
              </a:rPr>
              <a:t>:</a:t>
            </a:r>
            <a:r>
              <a:rPr lang="en-US" b="1" dirty="0">
                <a:solidFill>
                  <a:schemeClr val="bg1"/>
                </a:solidFill>
              </a:rPr>
              <a:t>12-14, 21-24, and 25-26)</a:t>
            </a:r>
          </a:p>
          <a:p>
            <a:pPr lvl="1">
              <a:spcAft>
                <a:spcPts val="1800"/>
              </a:spcAft>
              <a:buFont typeface="Wingdings" panose="05000000000000000000" pitchFamily="2" charset="2"/>
              <a:buChar char="§"/>
            </a:pPr>
            <a:r>
              <a:rPr lang="en-US" dirty="0">
                <a:solidFill>
                  <a:schemeClr val="bg1"/>
                </a:solidFill>
              </a:rPr>
              <a:t>Thank God for everything that He has done </a:t>
            </a:r>
            <a:r>
              <a:rPr lang="en-US" b="1" dirty="0">
                <a:solidFill>
                  <a:schemeClr val="bg1"/>
                </a:solidFill>
              </a:rPr>
              <a:t>(Psalm 100:1-5; 1Thessalonians 5:16-18).</a:t>
            </a:r>
            <a:endParaRPr lang="en-US" dirty="0">
              <a:solidFill>
                <a:schemeClr val="bg1"/>
              </a:solidFill>
            </a:endParaRPr>
          </a:p>
        </p:txBody>
      </p:sp>
    </p:spTree>
    <p:extLst>
      <p:ext uri="{BB962C8B-B14F-4D97-AF65-F5344CB8AC3E}">
        <p14:creationId xmlns:p14="http://schemas.microsoft.com/office/powerpoint/2010/main" val="279671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u="sng" dirty="0">
                <a:solidFill>
                  <a:schemeClr val="bg1"/>
                </a:solidFill>
              </a:rPr>
              <a:t>A Framework for Prayer : P</a:t>
            </a:r>
            <a:r>
              <a:rPr lang="en-US" b="1" u="sng" dirty="0">
                <a:solidFill>
                  <a:schemeClr val="bg1"/>
                </a:solidFill>
              </a:rPr>
              <a:t>R</a:t>
            </a:r>
            <a:r>
              <a:rPr lang="en-US" u="sng" dirty="0">
                <a:solidFill>
                  <a:schemeClr val="bg1"/>
                </a:solidFill>
              </a:rPr>
              <a:t>AY</a:t>
            </a:r>
          </a:p>
        </p:txBody>
      </p:sp>
      <p:sp>
        <p:nvSpPr>
          <p:cNvPr id="3" name="Content Placeholder 2"/>
          <p:cNvSpPr>
            <a:spLocks noGrp="1"/>
          </p:cNvSpPr>
          <p:nvPr>
            <p:ph idx="1"/>
          </p:nvPr>
        </p:nvSpPr>
        <p:spPr>
          <a:xfrm>
            <a:off x="76200" y="1066800"/>
            <a:ext cx="8686800" cy="5638800"/>
          </a:xfrm>
        </p:spPr>
        <p:txBody>
          <a:bodyPr>
            <a:normAutofit/>
          </a:bodyPr>
          <a:lstStyle/>
          <a:p>
            <a:pPr>
              <a:spcAft>
                <a:spcPts val="1800"/>
              </a:spcAft>
            </a:pPr>
            <a:r>
              <a:rPr lang="en-US" b="1" dirty="0">
                <a:solidFill>
                  <a:schemeClr val="bg1"/>
                </a:solidFill>
              </a:rPr>
              <a:t>Repent – </a:t>
            </a:r>
            <a:r>
              <a:rPr lang="en-US" dirty="0">
                <a:solidFill>
                  <a:schemeClr val="bg1"/>
                </a:solidFill>
              </a:rPr>
              <a:t>The closer we get to the holy God, the more we become aware of our sinfulness</a:t>
            </a:r>
          </a:p>
          <a:p>
            <a:pPr lvl="1">
              <a:spcAft>
                <a:spcPts val="1800"/>
              </a:spcAft>
              <a:buFont typeface="Wingdings" panose="05000000000000000000" pitchFamily="2" charset="2"/>
              <a:buChar char="§"/>
            </a:pPr>
            <a:r>
              <a:rPr lang="en-US" dirty="0">
                <a:solidFill>
                  <a:schemeClr val="bg1"/>
                </a:solidFill>
              </a:rPr>
              <a:t>We must not keep silent about our sin, but confess and receive forgiveness (</a:t>
            </a:r>
            <a:r>
              <a:rPr lang="en-US" b="1" dirty="0">
                <a:solidFill>
                  <a:schemeClr val="bg1"/>
                </a:solidFill>
              </a:rPr>
              <a:t>Psalm 32:1-5).</a:t>
            </a:r>
            <a:r>
              <a:rPr lang="en-US" dirty="0">
                <a:solidFill>
                  <a:schemeClr val="bg1"/>
                </a:solidFill>
              </a:rPr>
              <a:t>  </a:t>
            </a:r>
          </a:p>
          <a:p>
            <a:pPr lvl="1">
              <a:spcAft>
                <a:spcPts val="1800"/>
              </a:spcAft>
              <a:buFont typeface="Wingdings" panose="05000000000000000000" pitchFamily="2" charset="2"/>
              <a:buChar char="§"/>
            </a:pPr>
            <a:r>
              <a:rPr lang="en-US" dirty="0">
                <a:solidFill>
                  <a:schemeClr val="bg1"/>
                </a:solidFill>
              </a:rPr>
              <a:t>Ask God for help to understand sins that are hard to see (</a:t>
            </a:r>
            <a:r>
              <a:rPr lang="en-US" b="1" dirty="0">
                <a:solidFill>
                  <a:schemeClr val="bg1"/>
                </a:solidFill>
              </a:rPr>
              <a:t>Psalm 139:23,24).</a:t>
            </a:r>
          </a:p>
          <a:p>
            <a:pPr lvl="1">
              <a:spcAft>
                <a:spcPts val="1800"/>
              </a:spcAft>
              <a:buFont typeface="Wingdings" panose="05000000000000000000" pitchFamily="2" charset="2"/>
              <a:buChar char="§"/>
            </a:pPr>
            <a:r>
              <a:rPr lang="en-US" dirty="0">
                <a:solidFill>
                  <a:schemeClr val="bg1"/>
                </a:solidFill>
              </a:rPr>
              <a:t>God will cleanse us and restore our relationship with Him (</a:t>
            </a:r>
            <a:r>
              <a:rPr lang="en-US" b="1" dirty="0">
                <a:solidFill>
                  <a:schemeClr val="bg1"/>
                </a:solidFill>
              </a:rPr>
              <a:t>1John 1:9</a:t>
            </a:r>
            <a:r>
              <a:rPr lang="en-US" dirty="0">
                <a:solidFill>
                  <a:schemeClr val="bg1"/>
                </a:solidFill>
              </a:rPr>
              <a:t>).</a:t>
            </a:r>
          </a:p>
        </p:txBody>
      </p:sp>
    </p:spTree>
    <p:extLst>
      <p:ext uri="{BB962C8B-B14F-4D97-AF65-F5344CB8AC3E}">
        <p14:creationId xmlns:p14="http://schemas.microsoft.com/office/powerpoint/2010/main" val="231657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u="sng" dirty="0">
                <a:solidFill>
                  <a:schemeClr val="bg1"/>
                </a:solidFill>
              </a:rPr>
              <a:t>A Framework for Prayer : PR</a:t>
            </a:r>
            <a:r>
              <a:rPr lang="en-US" b="1" u="sng" dirty="0">
                <a:solidFill>
                  <a:schemeClr val="bg1"/>
                </a:solidFill>
              </a:rPr>
              <a:t>A</a:t>
            </a:r>
            <a:r>
              <a:rPr lang="en-US" u="sng" dirty="0">
                <a:solidFill>
                  <a:schemeClr val="bg1"/>
                </a:solidFill>
              </a:rPr>
              <a:t>Y</a:t>
            </a:r>
            <a:endParaRPr lang="en-US" b="1" u="sng" dirty="0">
              <a:solidFill>
                <a:schemeClr val="bg1"/>
              </a:solidFill>
            </a:endParaRPr>
          </a:p>
        </p:txBody>
      </p:sp>
      <p:sp>
        <p:nvSpPr>
          <p:cNvPr id="3" name="Content Placeholder 2"/>
          <p:cNvSpPr>
            <a:spLocks noGrp="1"/>
          </p:cNvSpPr>
          <p:nvPr>
            <p:ph idx="1"/>
          </p:nvPr>
        </p:nvSpPr>
        <p:spPr>
          <a:xfrm>
            <a:off x="76200" y="1066800"/>
            <a:ext cx="8686800" cy="5638800"/>
          </a:xfrm>
        </p:spPr>
        <p:txBody>
          <a:bodyPr>
            <a:normAutofit fontScale="92500"/>
          </a:bodyPr>
          <a:lstStyle/>
          <a:p>
            <a:r>
              <a:rPr lang="en-US" b="1" dirty="0">
                <a:solidFill>
                  <a:schemeClr val="bg1"/>
                </a:solidFill>
              </a:rPr>
              <a:t>Ask</a:t>
            </a:r>
            <a:r>
              <a:rPr lang="en-US" dirty="0">
                <a:solidFill>
                  <a:schemeClr val="bg1"/>
                </a:solidFill>
              </a:rPr>
              <a:t> – He is a good Father and knows the best way to meet your needs</a:t>
            </a:r>
          </a:p>
          <a:p>
            <a:pPr lvl="1">
              <a:buFont typeface="Wingdings" panose="05000000000000000000" pitchFamily="2" charset="2"/>
              <a:buChar char="§"/>
            </a:pPr>
            <a:r>
              <a:rPr lang="en-US" dirty="0">
                <a:solidFill>
                  <a:schemeClr val="bg1"/>
                </a:solidFill>
              </a:rPr>
              <a:t>Don’t just pray for brief, earthly success – keep His eternal kingdom in mind. (</a:t>
            </a:r>
            <a:r>
              <a:rPr lang="en-US" b="1" dirty="0">
                <a:solidFill>
                  <a:schemeClr val="bg1"/>
                </a:solidFill>
              </a:rPr>
              <a:t>Matthew 6:33; Philippians 1:4,9-11)</a:t>
            </a:r>
            <a:r>
              <a:rPr lang="en-US" dirty="0">
                <a:solidFill>
                  <a:schemeClr val="bg1"/>
                </a:solidFill>
              </a:rPr>
              <a:t>.</a:t>
            </a:r>
          </a:p>
          <a:p>
            <a:pPr lvl="1">
              <a:buFont typeface="Wingdings" panose="05000000000000000000" pitchFamily="2" charset="2"/>
              <a:buChar char="§"/>
            </a:pPr>
            <a:r>
              <a:rPr lang="en-US" dirty="0">
                <a:solidFill>
                  <a:schemeClr val="bg1"/>
                </a:solidFill>
              </a:rPr>
              <a:t>It can be a sin NOT to pray for others (</a:t>
            </a:r>
            <a:r>
              <a:rPr lang="en-US" b="1" dirty="0">
                <a:solidFill>
                  <a:schemeClr val="bg1"/>
                </a:solidFill>
              </a:rPr>
              <a:t>1 Samuel 12:23</a:t>
            </a:r>
            <a:r>
              <a:rPr lang="en-US" dirty="0">
                <a:solidFill>
                  <a:schemeClr val="bg1"/>
                </a:solidFill>
              </a:rPr>
              <a:t>).</a:t>
            </a:r>
          </a:p>
          <a:p>
            <a:pPr lvl="1">
              <a:buFont typeface="Wingdings" panose="05000000000000000000" pitchFamily="2" charset="2"/>
              <a:buChar char="§"/>
            </a:pPr>
            <a:r>
              <a:rPr lang="en-US" dirty="0">
                <a:solidFill>
                  <a:schemeClr val="bg1"/>
                </a:solidFill>
              </a:rPr>
              <a:t>God is your Father and cares deeply about your needs (</a:t>
            </a:r>
            <a:r>
              <a:rPr lang="en-US" b="1" dirty="0">
                <a:solidFill>
                  <a:schemeClr val="bg1"/>
                </a:solidFill>
              </a:rPr>
              <a:t>Matthew 6:31-33).</a:t>
            </a:r>
          </a:p>
          <a:p>
            <a:pPr lvl="1">
              <a:buFont typeface="Wingdings" panose="05000000000000000000" pitchFamily="2" charset="2"/>
              <a:buChar char="§"/>
            </a:pPr>
            <a:r>
              <a:rPr lang="en-US" dirty="0">
                <a:solidFill>
                  <a:schemeClr val="bg1"/>
                </a:solidFill>
              </a:rPr>
              <a:t>He knows your needs, but still desires for you to talk with Him (</a:t>
            </a:r>
            <a:r>
              <a:rPr lang="en-US" b="1" dirty="0">
                <a:solidFill>
                  <a:schemeClr val="bg1"/>
                </a:solidFill>
              </a:rPr>
              <a:t>1 Peter 5:6,7; Matthew 6:11; 7:11; James 4:2)</a:t>
            </a:r>
            <a:r>
              <a:rPr lang="en-US" dirty="0">
                <a:solidFill>
                  <a:schemeClr val="bg1"/>
                </a:solidFill>
              </a:rPr>
              <a:t>.  </a:t>
            </a:r>
          </a:p>
          <a:p>
            <a:pPr lvl="1">
              <a:buFont typeface="Wingdings" panose="05000000000000000000" pitchFamily="2" charset="2"/>
              <a:buChar char="§"/>
            </a:pPr>
            <a:r>
              <a:rPr lang="en-US" dirty="0">
                <a:solidFill>
                  <a:schemeClr val="bg1"/>
                </a:solidFill>
              </a:rPr>
              <a:t>Don’t be afraid to ask others to pray for you (</a:t>
            </a:r>
            <a:r>
              <a:rPr lang="en-US" b="1" dirty="0">
                <a:solidFill>
                  <a:schemeClr val="bg1"/>
                </a:solidFill>
              </a:rPr>
              <a:t>2Corinthians 1:11; 2 Thessalonians 3:1</a:t>
            </a:r>
            <a:r>
              <a:rPr lang="en-US" dirty="0">
                <a:solidFill>
                  <a:schemeClr val="bg1"/>
                </a:solidFill>
              </a:rPr>
              <a:t>). </a:t>
            </a:r>
          </a:p>
          <a:p>
            <a:endParaRPr lang="en-US" dirty="0">
              <a:solidFill>
                <a:schemeClr val="bg1"/>
              </a:solidFill>
            </a:endParaRPr>
          </a:p>
        </p:txBody>
      </p:sp>
    </p:spTree>
    <p:extLst>
      <p:ext uri="{BB962C8B-B14F-4D97-AF65-F5344CB8AC3E}">
        <p14:creationId xmlns:p14="http://schemas.microsoft.com/office/powerpoint/2010/main" val="100709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u="sng" dirty="0">
                <a:solidFill>
                  <a:schemeClr val="bg1"/>
                </a:solidFill>
              </a:rPr>
              <a:t>A Framework for Prayer : PRA</a:t>
            </a:r>
            <a:r>
              <a:rPr lang="en-US" b="1" u="sng" dirty="0">
                <a:solidFill>
                  <a:schemeClr val="bg1"/>
                </a:solidFill>
              </a:rPr>
              <a:t>Y</a:t>
            </a:r>
          </a:p>
        </p:txBody>
      </p:sp>
      <p:sp>
        <p:nvSpPr>
          <p:cNvPr id="3" name="Content Placeholder 2"/>
          <p:cNvSpPr>
            <a:spLocks noGrp="1"/>
          </p:cNvSpPr>
          <p:nvPr>
            <p:ph idx="1"/>
          </p:nvPr>
        </p:nvSpPr>
        <p:spPr>
          <a:xfrm>
            <a:off x="76200" y="1066800"/>
            <a:ext cx="8686800" cy="5638800"/>
          </a:xfrm>
        </p:spPr>
        <p:txBody>
          <a:bodyPr>
            <a:normAutofit/>
          </a:bodyPr>
          <a:lstStyle/>
          <a:p>
            <a:r>
              <a:rPr lang="en-US" b="1" dirty="0">
                <a:solidFill>
                  <a:schemeClr val="bg1"/>
                </a:solidFill>
              </a:rPr>
              <a:t>Yield - </a:t>
            </a:r>
            <a:r>
              <a:rPr lang="en-US" dirty="0">
                <a:solidFill>
                  <a:schemeClr val="bg1"/>
                </a:solidFill>
              </a:rPr>
              <a:t>Ask for God to soften our hearts and make our desires line up with His</a:t>
            </a:r>
          </a:p>
          <a:p>
            <a:pPr lvl="1">
              <a:buFont typeface="Wingdings" panose="05000000000000000000" pitchFamily="2" charset="2"/>
              <a:buChar char="§"/>
            </a:pPr>
            <a:r>
              <a:rPr lang="en-US" dirty="0">
                <a:solidFill>
                  <a:schemeClr val="bg1"/>
                </a:solidFill>
              </a:rPr>
              <a:t>Sadly, it is natural to rebel and be hard hearted (like Pharaoh in </a:t>
            </a:r>
            <a:r>
              <a:rPr lang="en-US" b="1" dirty="0">
                <a:solidFill>
                  <a:schemeClr val="bg1"/>
                </a:solidFill>
              </a:rPr>
              <a:t>Exodus 7:14</a:t>
            </a:r>
            <a:r>
              <a:rPr lang="en-US" dirty="0">
                <a:solidFill>
                  <a:schemeClr val="bg1"/>
                </a:solidFill>
              </a:rPr>
              <a:t>). Ask for His grace to desire Him (</a:t>
            </a:r>
            <a:r>
              <a:rPr lang="en-US" b="1" dirty="0">
                <a:solidFill>
                  <a:schemeClr val="bg1"/>
                </a:solidFill>
              </a:rPr>
              <a:t>Psalm 37:4,5).</a:t>
            </a:r>
            <a:endParaRPr lang="en-US" dirty="0">
              <a:solidFill>
                <a:schemeClr val="bg1"/>
              </a:solidFill>
            </a:endParaRPr>
          </a:p>
          <a:p>
            <a:pPr lvl="1">
              <a:buFont typeface="Wingdings" panose="05000000000000000000" pitchFamily="2" charset="2"/>
              <a:buChar char="§"/>
            </a:pPr>
            <a:r>
              <a:rPr lang="en-US" dirty="0">
                <a:solidFill>
                  <a:schemeClr val="bg1"/>
                </a:solidFill>
              </a:rPr>
              <a:t>Blessing comes from </a:t>
            </a:r>
            <a:r>
              <a:rPr lang="en-US" b="1" dirty="0">
                <a:solidFill>
                  <a:schemeClr val="bg1"/>
                </a:solidFill>
              </a:rPr>
              <a:t>surrender</a:t>
            </a:r>
            <a:r>
              <a:rPr lang="en-US" dirty="0">
                <a:solidFill>
                  <a:schemeClr val="bg1"/>
                </a:solidFill>
              </a:rPr>
              <a:t> to God, not resistance. We need His grace to offer ourselves to Him and His will every day (</a:t>
            </a:r>
            <a:r>
              <a:rPr lang="en-US" b="1" dirty="0">
                <a:solidFill>
                  <a:schemeClr val="bg1"/>
                </a:solidFill>
              </a:rPr>
              <a:t>Romans 6:13,14; 12:1,2</a:t>
            </a:r>
            <a:r>
              <a:rPr lang="en-US" dirty="0">
                <a:solidFill>
                  <a:schemeClr val="bg1"/>
                </a:solidFill>
              </a:rPr>
              <a:t>)</a:t>
            </a:r>
          </a:p>
          <a:p>
            <a:pPr lvl="1">
              <a:buFont typeface="Wingdings" panose="05000000000000000000" pitchFamily="2" charset="2"/>
              <a:buChar char="§"/>
            </a:pPr>
            <a:r>
              <a:rPr lang="en-US" dirty="0">
                <a:solidFill>
                  <a:schemeClr val="bg1"/>
                </a:solidFill>
              </a:rPr>
              <a:t>Ask for His grace to follow Him, even through the difficulties each day (</a:t>
            </a:r>
            <a:r>
              <a:rPr lang="en-US" b="1" dirty="0">
                <a:solidFill>
                  <a:schemeClr val="bg1"/>
                </a:solidFill>
              </a:rPr>
              <a:t>Mark 8:34</a:t>
            </a:r>
            <a:r>
              <a:rPr lang="en-US" dirty="0">
                <a:solidFill>
                  <a:schemeClr val="bg1"/>
                </a:solidFill>
              </a:rPr>
              <a:t>)</a:t>
            </a:r>
          </a:p>
          <a:p>
            <a:pPr lvl="1">
              <a:buFont typeface="Wingdings" panose="05000000000000000000" pitchFamily="2" charset="2"/>
              <a:buChar char="§"/>
            </a:pPr>
            <a:r>
              <a:rPr lang="en-US" dirty="0">
                <a:solidFill>
                  <a:schemeClr val="bg1"/>
                </a:solidFill>
              </a:rPr>
              <a:t>The best example: </a:t>
            </a:r>
            <a:r>
              <a:rPr lang="en-US" b="1" dirty="0">
                <a:solidFill>
                  <a:schemeClr val="bg1"/>
                </a:solidFill>
              </a:rPr>
              <a:t>Luke 22:39-42</a:t>
            </a:r>
          </a:p>
        </p:txBody>
      </p:sp>
    </p:spTree>
    <p:extLst>
      <p:ext uri="{BB962C8B-B14F-4D97-AF65-F5344CB8AC3E}">
        <p14:creationId xmlns:p14="http://schemas.microsoft.com/office/powerpoint/2010/main" val="143705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1643</TotalTime>
  <Words>2134</Words>
  <Application>Microsoft Office PowerPoint</Application>
  <PresentationFormat>On-screen Show (4:3)</PresentationFormat>
  <Paragraphs>111</Paragraphs>
  <Slides>21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 Narrow</vt:lpstr>
      <vt:lpstr>Book Antiqua</vt:lpstr>
      <vt:lpstr>Calibri</vt:lpstr>
      <vt:lpstr>Wingdings</vt:lpstr>
      <vt:lpstr>Office Theme</vt:lpstr>
      <vt:lpstr>Practical Prayer Pointers</vt:lpstr>
      <vt:lpstr>Planet Earth 8,000,000,000 People</vt:lpstr>
      <vt:lpstr>Our Solar System One star, 9 planets, 1.5 light years across</vt:lpstr>
      <vt:lpstr>The Milky Way Galaxy 100,000 light years across</vt:lpstr>
      <vt:lpstr>“To whom will you compare me?  Or who is my equal?” says the Holy One.  Lift up your eyes and look to the heavens: Who created all these? He who brings out the starry host one by one and calls forth each of them by name.  Isaiah 40:25,26</vt:lpstr>
      <vt:lpstr>“When I consider your heavens, the work of your fingers, the moon and the stars, which you have set in place, what is mankind that you are mindful of them, human beings that you care for them?  Psalm 8:3,4</vt:lpstr>
      <vt:lpstr>God’s desire for you</vt:lpstr>
      <vt:lpstr>Some Barriers to Prayer</vt:lpstr>
      <vt:lpstr>Prayers that God “Hears” (Matthew 6)</vt:lpstr>
      <vt:lpstr>With Repetition (Matthew 6:7-8)</vt:lpstr>
      <vt:lpstr>Prayers that God “Hears” (Matthew 6)</vt:lpstr>
      <vt:lpstr>Humility sees the Truth about God</vt:lpstr>
      <vt:lpstr>Humility sees the Truth about Me</vt:lpstr>
      <vt:lpstr>Prayers that God “Hears” (Matthew 6)</vt:lpstr>
      <vt:lpstr>Some Prayer Thoughts</vt:lpstr>
      <vt:lpstr>Some Other Prayer Thoughts</vt:lpstr>
      <vt:lpstr>Some Other Prayer Thoughts</vt:lpstr>
      <vt:lpstr>A Framework for Prayer : PRAY</vt:lpstr>
      <vt:lpstr>A Framework for Prayer : PRAY</vt:lpstr>
      <vt:lpstr>A Framework for Prayer : PRAY</vt:lpstr>
      <vt:lpstr>A Framework for Prayer : PRAY</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Will for Me</dc:title>
  <dc:creator>Multiple Authors</dc:creator>
  <cp:lastModifiedBy>Mark Robnett</cp:lastModifiedBy>
  <cp:revision>86</cp:revision>
  <cp:lastPrinted>2020-06-21T11:29:56Z</cp:lastPrinted>
  <dcterms:created xsi:type="dcterms:W3CDTF">2020-02-20T01:02:39Z</dcterms:created>
  <dcterms:modified xsi:type="dcterms:W3CDTF">2026-05-01T14:30:59Z</dcterms:modified>
</cp:coreProperties>
</file>