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sldIdLst>
    <p:sldId id="256" r:id="rId2"/>
    <p:sldId id="266" r:id="rId3"/>
    <p:sldId id="265" r:id="rId4"/>
    <p:sldId id="262" r:id="rId5"/>
    <p:sldId id="264" r:id="rId6"/>
    <p:sldId id="257" r:id="rId7"/>
    <p:sldId id="258" r:id="rId8"/>
    <p:sldId id="259" r:id="rId9"/>
    <p:sldId id="263" r:id="rId10"/>
    <p:sldId id="260" r:id="rId11"/>
    <p:sldId id="261"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987" autoAdjust="0"/>
    <p:restoredTop sz="67469" autoAdjust="0"/>
  </p:normalViewPr>
  <p:slideViewPr>
    <p:cSldViewPr>
      <p:cViewPr varScale="1">
        <p:scale>
          <a:sx n="79" d="100"/>
          <a:sy n="79" d="100"/>
        </p:scale>
        <p:origin x="2526" y="96"/>
      </p:cViewPr>
      <p:guideLst>
        <p:guide orient="horz" pos="2160"/>
        <p:guide pos="2880"/>
      </p:guideLst>
    </p:cSldViewPr>
  </p:slideViewPr>
  <p:notesTextViewPr>
    <p:cViewPr>
      <p:scale>
        <a:sx n="176" d="100"/>
        <a:sy n="176" d="100"/>
      </p:scale>
      <p:origin x="0" y="-12"/>
    </p:cViewPr>
  </p:notesTextViewPr>
  <p:sorterViewPr>
    <p:cViewPr>
      <p:scale>
        <a:sx n="200" d="100"/>
        <a:sy n="200" d="100"/>
      </p:scale>
      <p:origin x="0" y="-4812"/>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6D1C9AE-2445-459E-A95B-CB3ADDB74C1A}" type="datetimeFigureOut">
              <a:rPr lang="en-US" smtClean="0"/>
              <a:t>9/16/2026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A3E0EB7-69DB-4FCF-AAA0-CED58A99E308}" type="slidenum">
              <a:rPr lang="en-US" smtClean="0"/>
              <a:t>‹#›</a:t>
            </a:fld>
            <a:endParaRPr lang="en-US"/>
          </a:p>
        </p:txBody>
      </p:sp>
    </p:spTree>
    <p:extLst>
      <p:ext uri="{BB962C8B-B14F-4D97-AF65-F5344CB8AC3E}">
        <p14:creationId xmlns:p14="http://schemas.microsoft.com/office/powerpoint/2010/main" val="34593039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don’t need to tell you that we live in a troubled world.  More than ever, we look around and see nations bombing nations, businesses cheating people (e.g. “pig-butchering”), and individuals offending one another.  By now, you know the root of the problem..</a:t>
            </a:r>
          </a:p>
        </p:txBody>
      </p:sp>
      <p:sp>
        <p:nvSpPr>
          <p:cNvPr id="4" name="Slide Number Placeholder 3"/>
          <p:cNvSpPr>
            <a:spLocks noGrp="1"/>
          </p:cNvSpPr>
          <p:nvPr>
            <p:ph type="sldNum" sz="quarter" idx="5"/>
          </p:nvPr>
        </p:nvSpPr>
        <p:spPr/>
        <p:txBody>
          <a:bodyPr/>
          <a:lstStyle/>
          <a:p>
            <a:fld id="{BA3E0EB7-69DB-4FCF-AAA0-CED58A99E308}" type="slidenum">
              <a:rPr lang="en-US" smtClean="0"/>
              <a:t>1</a:t>
            </a:fld>
            <a:endParaRPr lang="en-US"/>
          </a:p>
        </p:txBody>
      </p:sp>
    </p:spTree>
    <p:extLst>
      <p:ext uri="{BB962C8B-B14F-4D97-AF65-F5344CB8AC3E}">
        <p14:creationId xmlns:p14="http://schemas.microsoft.com/office/powerpoint/2010/main" val="16692689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God created a beautiful world. But because of Adam’s sin, we have all inherited death…</a:t>
            </a:r>
          </a:p>
        </p:txBody>
      </p:sp>
      <p:sp>
        <p:nvSpPr>
          <p:cNvPr id="4" name="Slide Number Placeholder 3"/>
          <p:cNvSpPr>
            <a:spLocks noGrp="1"/>
          </p:cNvSpPr>
          <p:nvPr>
            <p:ph type="sldNum" sz="quarter" idx="5"/>
          </p:nvPr>
        </p:nvSpPr>
        <p:spPr/>
        <p:txBody>
          <a:bodyPr/>
          <a:lstStyle/>
          <a:p>
            <a:fld id="{BA3E0EB7-69DB-4FCF-AAA0-CED58A99E308}" type="slidenum">
              <a:rPr lang="en-US" smtClean="0"/>
              <a:t>2</a:t>
            </a:fld>
            <a:endParaRPr lang="en-US"/>
          </a:p>
        </p:txBody>
      </p:sp>
    </p:spTree>
    <p:extLst>
      <p:ext uri="{BB962C8B-B14F-4D97-AF65-F5344CB8AC3E}">
        <p14:creationId xmlns:p14="http://schemas.microsoft.com/office/powerpoint/2010/main" val="36220316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bad news: sin leaves every person separated from God – spiritually dead.</a:t>
            </a:r>
          </a:p>
          <a:p>
            <a:endParaRPr lang="en-US" dirty="0"/>
          </a:p>
          <a:p>
            <a:r>
              <a:rPr lang="en-US" dirty="0"/>
              <a:t>The good news: God loves people, and at great cost to Himself, has provided a way to be made alive again!  It would be impossible for is to pay for our sin, so God did what we could never do: became a man and took our place to take our sin away and make us born again to new life.</a:t>
            </a:r>
          </a:p>
          <a:p>
            <a:endParaRPr lang="en-US" dirty="0"/>
          </a:p>
          <a:p>
            <a:r>
              <a:rPr lang="en-US" dirty="0"/>
              <a:t>To be saved is a wonderful gift, but like any gift, it can be received or refused.  </a:t>
            </a:r>
          </a:p>
          <a:p>
            <a:endParaRPr lang="en-US" dirty="0"/>
          </a:p>
          <a:p>
            <a:r>
              <a:rPr lang="en-US" dirty="0"/>
              <a:t>To declare Jesus as Lord means that we abandon our own way (“I am Lord, my parents are Lord, my career is Lord…”)</a:t>
            </a:r>
          </a:p>
        </p:txBody>
      </p:sp>
      <p:sp>
        <p:nvSpPr>
          <p:cNvPr id="4" name="Slide Number Placeholder 3"/>
          <p:cNvSpPr>
            <a:spLocks noGrp="1"/>
          </p:cNvSpPr>
          <p:nvPr>
            <p:ph type="sldNum" sz="quarter" idx="5"/>
          </p:nvPr>
        </p:nvSpPr>
        <p:spPr/>
        <p:txBody>
          <a:bodyPr/>
          <a:lstStyle/>
          <a:p>
            <a:fld id="{BA3E0EB7-69DB-4FCF-AAA0-CED58A99E308}" type="slidenum">
              <a:rPr lang="en-US" smtClean="0"/>
              <a:t>3</a:t>
            </a:fld>
            <a:endParaRPr lang="en-US"/>
          </a:p>
        </p:txBody>
      </p:sp>
    </p:spTree>
    <p:extLst>
      <p:ext uri="{BB962C8B-B14F-4D97-AF65-F5344CB8AC3E}">
        <p14:creationId xmlns:p14="http://schemas.microsoft.com/office/powerpoint/2010/main" val="28849298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effectLst/>
              </a:rPr>
              <a:t>While God loves the people of this world (</a:t>
            </a:r>
            <a:r>
              <a:rPr lang="en-US" sz="1200" b="1" dirty="0">
                <a:effectLst/>
              </a:rPr>
              <a:t>John 3:16</a:t>
            </a:r>
            <a:r>
              <a:rPr lang="en-US" sz="1200" dirty="0">
                <a:effectLst/>
              </a:rPr>
              <a:t>), He tells us that we should not love the world itself (</a:t>
            </a:r>
            <a:r>
              <a:rPr lang="en-US" sz="1200" b="1" dirty="0">
                <a:effectLst/>
              </a:rPr>
              <a:t>1 John 2:15-17</a:t>
            </a:r>
            <a:r>
              <a:rPr lang="en-US" sz="1200" dirty="0">
                <a:effectLst/>
              </a:rPr>
              <a:t>).  What He means is this: do not love the pride, purpose, and possessions of this world.  All of those things are passing away, but His kingdom will never pass away (</a:t>
            </a:r>
            <a:r>
              <a:rPr lang="en-US" sz="1200" b="1" dirty="0">
                <a:effectLst/>
              </a:rPr>
              <a:t>2 Corinthians 4:18</a:t>
            </a:r>
            <a:r>
              <a:rPr lang="en-US" sz="1200" dirty="0">
                <a:effectLst/>
              </a:rPr>
              <a:t>).</a:t>
            </a:r>
            <a:endParaRPr lang="en-US" dirty="0">
              <a:effectLst/>
            </a:endParaRPr>
          </a:p>
        </p:txBody>
      </p:sp>
      <p:sp>
        <p:nvSpPr>
          <p:cNvPr id="4" name="Slide Number Placeholder 3"/>
          <p:cNvSpPr>
            <a:spLocks noGrp="1"/>
          </p:cNvSpPr>
          <p:nvPr>
            <p:ph type="sldNum" sz="quarter" idx="10"/>
          </p:nvPr>
        </p:nvSpPr>
        <p:spPr/>
        <p:txBody>
          <a:bodyPr/>
          <a:lstStyle/>
          <a:p>
            <a:fld id="{BA3E0EB7-69DB-4FCF-AAA0-CED58A99E308}" type="slidenum">
              <a:rPr lang="en-US" smtClean="0"/>
              <a:t>4</a:t>
            </a:fld>
            <a:endParaRPr lang="en-US"/>
          </a:p>
        </p:txBody>
      </p:sp>
    </p:spTree>
    <p:extLst>
      <p:ext uri="{BB962C8B-B14F-4D97-AF65-F5344CB8AC3E}">
        <p14:creationId xmlns:p14="http://schemas.microsoft.com/office/powerpoint/2010/main" val="15020600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effectLst/>
              </a:rPr>
              <a:t>According to </a:t>
            </a:r>
            <a:r>
              <a:rPr lang="en-US" sz="1200" b="1" dirty="0">
                <a:effectLst/>
              </a:rPr>
              <a:t>1 Peter 2:9,10</a:t>
            </a:r>
            <a:r>
              <a:rPr lang="en-US" sz="1200" dirty="0">
                <a:effectLst/>
              </a:rPr>
              <a:t>, all non-believing people on earth are separated from God, in darkness and without mercy.  But when you become a Christian, God saves you and moves you from the kingdom of this world to the Kingdom of Jesus.</a:t>
            </a:r>
          </a:p>
        </p:txBody>
      </p:sp>
      <p:sp>
        <p:nvSpPr>
          <p:cNvPr id="4" name="Slide Number Placeholder 3"/>
          <p:cNvSpPr>
            <a:spLocks noGrp="1"/>
          </p:cNvSpPr>
          <p:nvPr>
            <p:ph type="sldNum" sz="quarter" idx="10"/>
          </p:nvPr>
        </p:nvSpPr>
        <p:spPr/>
        <p:txBody>
          <a:bodyPr/>
          <a:lstStyle/>
          <a:p>
            <a:fld id="{BA3E0EB7-69DB-4FCF-AAA0-CED58A99E308}" type="slidenum">
              <a:rPr lang="en-US" smtClean="0"/>
              <a:t>5</a:t>
            </a:fld>
            <a:endParaRPr lang="en-US"/>
          </a:p>
        </p:txBody>
      </p:sp>
    </p:spTree>
    <p:extLst>
      <p:ext uri="{BB962C8B-B14F-4D97-AF65-F5344CB8AC3E}">
        <p14:creationId xmlns:p14="http://schemas.microsoft.com/office/powerpoint/2010/main" val="20257694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effectLst/>
              </a:rPr>
              <a:t>Because we have changed from the kingdom of the world to the kingdom of God, we also have changed relationships with people in this world.  It should now be our desire to live for God.</a:t>
            </a:r>
            <a:r>
              <a:rPr lang="en-US" sz="1200" baseline="0" dirty="0">
                <a:effectLst/>
              </a:rPr>
              <a:t>  </a:t>
            </a:r>
            <a:r>
              <a:rPr lang="en-US" sz="1200" dirty="0">
                <a:effectLst/>
              </a:rPr>
              <a:t>Your changed lifestyle will not go unnoticed, leading some people to abuse you (</a:t>
            </a:r>
            <a:r>
              <a:rPr lang="en-US" sz="1200" b="1" dirty="0">
                <a:effectLst/>
              </a:rPr>
              <a:t>1 Peter 4:3-4</a:t>
            </a:r>
            <a:r>
              <a:rPr lang="en-US" sz="1200" dirty="0">
                <a:effectLst/>
              </a:rPr>
              <a:t>).   You will be opposed because JESUS CHRIST was opposed (</a:t>
            </a:r>
            <a:r>
              <a:rPr lang="en-US" sz="1200" b="1" dirty="0">
                <a:effectLst/>
              </a:rPr>
              <a:t>John 15:18,19</a:t>
            </a:r>
            <a:r>
              <a:rPr lang="en-US" sz="1200" dirty="0">
                <a:effectLst/>
              </a:rPr>
              <a:t>).   You will be opposed only if you LIVE GODLY for Him.  If you go along with the world, they will not oppose you (</a:t>
            </a:r>
            <a:r>
              <a:rPr lang="en-US" sz="1200" b="1" dirty="0">
                <a:effectLst/>
              </a:rPr>
              <a:t>2 Timothy 3:12</a:t>
            </a:r>
            <a:r>
              <a:rPr lang="en-US" sz="1200" dirty="0">
                <a:effectLst/>
              </a:rPr>
              <a:t>).</a:t>
            </a:r>
            <a:endParaRPr lang="en-US" dirty="0">
              <a:effectLst/>
            </a:endParaRPr>
          </a:p>
          <a:p>
            <a:endParaRPr lang="en-US" dirty="0"/>
          </a:p>
        </p:txBody>
      </p:sp>
      <p:sp>
        <p:nvSpPr>
          <p:cNvPr id="4" name="Slide Number Placeholder 3"/>
          <p:cNvSpPr>
            <a:spLocks noGrp="1"/>
          </p:cNvSpPr>
          <p:nvPr>
            <p:ph type="sldNum" sz="quarter" idx="10"/>
          </p:nvPr>
        </p:nvSpPr>
        <p:spPr/>
        <p:txBody>
          <a:bodyPr/>
          <a:lstStyle/>
          <a:p>
            <a:fld id="{BA3E0EB7-69DB-4FCF-AAA0-CED58A99E308}" type="slidenum">
              <a:rPr lang="en-US" smtClean="0"/>
              <a:t>6</a:t>
            </a:fld>
            <a:endParaRPr lang="en-US"/>
          </a:p>
        </p:txBody>
      </p:sp>
    </p:spTree>
    <p:extLst>
      <p:ext uri="{BB962C8B-B14F-4D97-AF65-F5344CB8AC3E}">
        <p14:creationId xmlns:p14="http://schemas.microsoft.com/office/powerpoint/2010/main" val="1116799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u="sng" dirty="0">
                <a:effectLst/>
              </a:rPr>
              <a:t>Where will this opposition come from</a:t>
            </a:r>
            <a:r>
              <a:rPr lang="en-US" sz="1200" dirty="0">
                <a:effectLst/>
              </a:rPr>
              <a:t>?</a:t>
            </a:r>
            <a:endParaRPr lang="en-US" dirty="0">
              <a:effectLst/>
            </a:endParaRPr>
          </a:p>
          <a:p>
            <a:r>
              <a:rPr lang="en-US" sz="1200" dirty="0">
                <a:effectLst/>
              </a:rPr>
              <a:t>* </a:t>
            </a:r>
            <a:r>
              <a:rPr lang="en-US" sz="1200" b="1" dirty="0">
                <a:effectLst/>
              </a:rPr>
              <a:t>Before a person is a Christian, he has one enemy – God</a:t>
            </a:r>
            <a:r>
              <a:rPr lang="en-US" sz="1200" dirty="0">
                <a:effectLst/>
              </a:rPr>
              <a:t>.  This is a big problem, but there is good news – although God is your enemy, He loves you and wants you to become His eternal child.  But when a person puts their faith in Jesus, they have many new enemies:</a:t>
            </a:r>
          </a:p>
          <a:p>
            <a:endParaRPr lang="en-US" sz="1200" dirty="0">
              <a:effectLst/>
            </a:endParaRPr>
          </a:p>
          <a:p>
            <a:r>
              <a:rPr lang="en-US" sz="1200" dirty="0">
                <a:effectLst/>
              </a:rPr>
              <a:t>* Your primary opposition will come from those closest to you who know you best – friends, family, fellow workers, and acquaintances. They want to keep you close to them and the things that they consider important.  (What are those things that they consider important?) </a:t>
            </a:r>
            <a:r>
              <a:rPr lang="en-US" sz="1200" b="1" dirty="0">
                <a:effectLst/>
              </a:rPr>
              <a:t>Matthew 10:35-36</a:t>
            </a:r>
            <a:endParaRPr lang="en-US" dirty="0">
              <a:effectLst/>
            </a:endParaRPr>
          </a:p>
          <a:p>
            <a:r>
              <a:rPr lang="en-US" sz="1200" dirty="0">
                <a:effectLst/>
              </a:rPr>
              <a:t> </a:t>
            </a:r>
            <a:endParaRPr lang="en-US" dirty="0">
              <a:effectLst/>
            </a:endParaRPr>
          </a:p>
          <a:p>
            <a:r>
              <a:rPr lang="en-US" sz="1200" dirty="0">
                <a:effectLst/>
              </a:rPr>
              <a:t>* From society in general. (What things does our society / culture consider important?)  The nature of this present world system is against God.  This is communicated daily through the media (books, television, newspaper, internet etc.).  If we are not careful, these ideas can slowly creep into our mind and make us insensitive to the things of God (</a:t>
            </a:r>
            <a:r>
              <a:rPr lang="en-US" sz="1200" b="1" dirty="0">
                <a:effectLst/>
              </a:rPr>
              <a:t>James 4:4; Colossians 2:8</a:t>
            </a:r>
            <a:r>
              <a:rPr lang="en-US" sz="1200" dirty="0">
                <a:effectLst/>
              </a:rPr>
              <a:t>)</a:t>
            </a:r>
            <a:endParaRPr lang="en-US" dirty="0">
              <a:effectLst/>
            </a:endParaRPr>
          </a:p>
          <a:p>
            <a:r>
              <a:rPr lang="en-US" sz="1200" dirty="0">
                <a:effectLst/>
              </a:rPr>
              <a:t> </a:t>
            </a:r>
            <a:endParaRPr lang="en-US" dirty="0">
              <a:effectLst/>
            </a:endParaRPr>
          </a:p>
          <a:p>
            <a:r>
              <a:rPr lang="en-US" sz="1200" dirty="0">
                <a:effectLst/>
              </a:rPr>
              <a:t>* Of course, the mastermind behind this opposition is Satan (2 Corinthians 4:3-4).  He is your ADVERSARY (</a:t>
            </a:r>
            <a:r>
              <a:rPr lang="en-US" sz="1200" b="1" dirty="0">
                <a:effectLst/>
              </a:rPr>
              <a:t>1 Peter 5:8</a:t>
            </a:r>
            <a:r>
              <a:rPr lang="en-US" sz="1200" dirty="0">
                <a:effectLst/>
              </a:rPr>
              <a:t>).  Just like he was working in us before, he is currently at work in lost people (</a:t>
            </a:r>
            <a:r>
              <a:rPr lang="en-US" sz="1200" b="1" dirty="0">
                <a:effectLst/>
              </a:rPr>
              <a:t>Ephesians 2:2</a:t>
            </a:r>
            <a:r>
              <a:rPr lang="en-US" sz="1200" dirty="0">
                <a:effectLst/>
              </a:rPr>
              <a:t>).</a:t>
            </a:r>
            <a:endParaRPr lang="en-US" dirty="0">
              <a:effectLst/>
            </a:endParaRPr>
          </a:p>
          <a:p>
            <a:endParaRPr lang="en-US" dirty="0"/>
          </a:p>
        </p:txBody>
      </p:sp>
      <p:sp>
        <p:nvSpPr>
          <p:cNvPr id="4" name="Slide Number Placeholder 3"/>
          <p:cNvSpPr>
            <a:spLocks noGrp="1"/>
          </p:cNvSpPr>
          <p:nvPr>
            <p:ph type="sldNum" sz="quarter" idx="10"/>
          </p:nvPr>
        </p:nvSpPr>
        <p:spPr/>
        <p:txBody>
          <a:bodyPr/>
          <a:lstStyle/>
          <a:p>
            <a:fld id="{BA3E0EB7-69DB-4FCF-AAA0-CED58A99E308}" type="slidenum">
              <a:rPr lang="en-US" smtClean="0"/>
              <a:t>7</a:t>
            </a:fld>
            <a:endParaRPr lang="en-US"/>
          </a:p>
        </p:txBody>
      </p:sp>
    </p:spTree>
    <p:extLst>
      <p:ext uri="{BB962C8B-B14F-4D97-AF65-F5344CB8AC3E}">
        <p14:creationId xmlns:p14="http://schemas.microsoft.com/office/powerpoint/2010/main" val="15519836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charset="0"/>
              <a:buNone/>
            </a:pPr>
            <a:endParaRPr lang="en-US" dirty="0">
              <a:effectLst/>
            </a:endParaRPr>
          </a:p>
        </p:txBody>
      </p:sp>
      <p:sp>
        <p:nvSpPr>
          <p:cNvPr id="4" name="Slide Number Placeholder 3"/>
          <p:cNvSpPr>
            <a:spLocks noGrp="1"/>
          </p:cNvSpPr>
          <p:nvPr>
            <p:ph type="sldNum" sz="quarter" idx="10"/>
          </p:nvPr>
        </p:nvSpPr>
        <p:spPr/>
        <p:txBody>
          <a:bodyPr/>
          <a:lstStyle/>
          <a:p>
            <a:fld id="{BA3E0EB7-69DB-4FCF-AAA0-CED58A99E308}" type="slidenum">
              <a:rPr lang="en-US" smtClean="0"/>
              <a:t>8</a:t>
            </a:fld>
            <a:endParaRPr lang="en-US"/>
          </a:p>
        </p:txBody>
      </p:sp>
    </p:spTree>
    <p:extLst>
      <p:ext uri="{BB962C8B-B14F-4D97-AF65-F5344CB8AC3E}">
        <p14:creationId xmlns:p14="http://schemas.microsoft.com/office/powerpoint/2010/main" val="3425021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u="sng" dirty="0">
                <a:effectLst/>
              </a:rPr>
              <a:t>How should the lost world view me as a Christian</a:t>
            </a:r>
            <a:r>
              <a:rPr lang="en-US" sz="1200" dirty="0">
                <a:effectLst/>
              </a:rPr>
              <a:t>?</a:t>
            </a:r>
            <a:endParaRPr lang="en-US" dirty="0">
              <a:effectLst/>
            </a:endParaRPr>
          </a:p>
          <a:p>
            <a:pPr marL="0" indent="0">
              <a:buFont typeface="Arial" panose="020B0604020202020204" pitchFamily="34" charset="0"/>
              <a:buNone/>
            </a:pPr>
            <a:r>
              <a:rPr lang="en-US" sz="1200" kern="1200" dirty="0">
                <a:solidFill>
                  <a:schemeClr val="tx1"/>
                </a:solidFill>
                <a:effectLst/>
                <a:latin typeface="+mn-lt"/>
                <a:ea typeface="+mn-ea"/>
                <a:cs typeface="+mn-cs"/>
              </a:rPr>
              <a:t>* They should know you LOVE God – NOT by your mouth only, as much as by your life and action (</a:t>
            </a:r>
            <a:r>
              <a:rPr lang="en-US" sz="1200" b="1" kern="1200" dirty="0">
                <a:solidFill>
                  <a:schemeClr val="tx1"/>
                </a:solidFill>
                <a:effectLst/>
                <a:latin typeface="+mn-lt"/>
                <a:ea typeface="+mn-ea"/>
                <a:cs typeface="+mn-cs"/>
              </a:rPr>
              <a:t>John 13:34,35</a:t>
            </a:r>
            <a:r>
              <a:rPr lang="en-US" sz="1200" kern="1200" dirty="0">
                <a:solidFill>
                  <a:schemeClr val="tx1"/>
                </a:solidFill>
                <a:effectLst/>
                <a:latin typeface="+mn-lt"/>
                <a:ea typeface="+mn-ea"/>
                <a:cs typeface="+mn-cs"/>
              </a:rPr>
              <a:t>).  </a:t>
            </a:r>
            <a:r>
              <a:rPr lang="en-US" sz="1200" dirty="0">
                <a:effectLst/>
              </a:rPr>
              <a:t>Give a SOFT ANSWER.  Avoid arguments whenever possible (</a:t>
            </a:r>
            <a:r>
              <a:rPr lang="en-US" sz="1200" b="1" dirty="0">
                <a:effectLst/>
              </a:rPr>
              <a:t>Proverbs 15:1; 2 Timothy 2:24,25</a:t>
            </a:r>
            <a:r>
              <a:rPr lang="en-US" sz="1200" dirty="0">
                <a:effectLst/>
              </a:rPr>
              <a:t>)</a:t>
            </a:r>
          </a:p>
          <a:p>
            <a:pPr marL="0" indent="0">
              <a:buFont typeface="Arial" charset="0"/>
              <a:buNone/>
            </a:pPr>
            <a:r>
              <a:rPr lang="en-US" sz="1200" dirty="0">
                <a:effectLst/>
              </a:rPr>
              <a:t>* Our behavior should shine a light into this dark world, drawing them to our Savior (</a:t>
            </a:r>
            <a:r>
              <a:rPr lang="en-US" sz="1200" b="1" dirty="0">
                <a:effectLst/>
              </a:rPr>
              <a:t>Matthew 5:14-16</a:t>
            </a:r>
            <a:r>
              <a:rPr lang="en-US" sz="1200" dirty="0">
                <a:effectLst/>
              </a:rPr>
              <a:t>).   Don’t complain about the world and your personal situation, but stand out as a person who trusts God and His plan (</a:t>
            </a:r>
            <a:r>
              <a:rPr lang="en-US" sz="1200" b="1" dirty="0">
                <a:effectLst/>
              </a:rPr>
              <a:t>Philippians 2:14,15</a:t>
            </a:r>
            <a:r>
              <a:rPr lang="en-US" sz="1200" dirty="0">
                <a:effectLst/>
              </a:rPr>
              <a:t>).</a:t>
            </a:r>
            <a:endParaRPr lang="en-US" dirty="0">
              <a:effectLst/>
            </a:endParaRPr>
          </a:p>
          <a:p>
            <a:pPr marL="0" indent="0">
              <a:buFont typeface="Arial" panose="020B0604020202020204" pitchFamily="34" charset="0"/>
              <a:buNone/>
            </a:pPr>
            <a:r>
              <a:rPr lang="en-US" sz="1200" dirty="0">
                <a:effectLst/>
              </a:rPr>
              <a:t>* We should be separated from the ways of this world, but we should not be so strangely different that we lose our influence (</a:t>
            </a:r>
            <a:r>
              <a:rPr lang="en-US" sz="1200" b="1" dirty="0">
                <a:effectLst/>
              </a:rPr>
              <a:t>1 Corinthians 9:19-23</a:t>
            </a:r>
            <a:r>
              <a:rPr lang="en-US" sz="1200" dirty="0">
                <a:effectLst/>
              </a:rPr>
              <a:t>)</a:t>
            </a:r>
            <a:endParaRPr lang="en-US" dirty="0">
              <a:effectLst/>
            </a:endParaRPr>
          </a:p>
          <a:p>
            <a:pPr marL="0" indent="0">
              <a:buFont typeface="Arial" panose="020B0604020202020204" pitchFamily="34" charset="0"/>
              <a:buNone/>
            </a:pPr>
            <a:r>
              <a:rPr lang="en-US" sz="1200" dirty="0">
                <a:effectLst/>
              </a:rPr>
              <a:t>* Balance boldness in what you say (</a:t>
            </a:r>
            <a:r>
              <a:rPr lang="en-US" sz="1200" b="1" dirty="0">
                <a:effectLst/>
              </a:rPr>
              <a:t>Acts 4:13,29)</a:t>
            </a:r>
            <a:r>
              <a:rPr lang="en-US" sz="1200" dirty="0">
                <a:effectLst/>
              </a:rPr>
              <a:t> with carefulness of when you say it (</a:t>
            </a:r>
            <a:r>
              <a:rPr lang="en-US" sz="1200" b="1" dirty="0">
                <a:effectLst/>
              </a:rPr>
              <a:t>Mark 7:36; Luke 5:14</a:t>
            </a:r>
            <a:r>
              <a:rPr lang="en-US" sz="1200" dirty="0">
                <a:effectLst/>
              </a:rPr>
              <a:t>).</a:t>
            </a:r>
            <a:endParaRPr lang="en-US" dirty="0">
              <a:effectLst/>
            </a:endParaRPr>
          </a:p>
          <a:p>
            <a:pPr marL="0" indent="0">
              <a:buFont typeface="Arial" panose="020B0604020202020204" pitchFamily="34" charset="0"/>
              <a:buNone/>
            </a:pPr>
            <a:r>
              <a:rPr lang="en-US" sz="1200" dirty="0">
                <a:effectLst/>
              </a:rPr>
              <a:t>* Be diligent in your work, serving God (your real boss). </a:t>
            </a:r>
            <a:r>
              <a:rPr lang="en-US" sz="1200" b="1" dirty="0">
                <a:effectLst/>
              </a:rPr>
              <a:t>Colossians 3:23</a:t>
            </a:r>
            <a:endParaRPr lang="en-US" dirty="0">
              <a:effectLst/>
            </a:endParaRPr>
          </a:p>
          <a:p>
            <a:pPr marL="0" indent="0">
              <a:buFont typeface="Arial" charset="0"/>
              <a:buNone/>
            </a:pPr>
            <a:endParaRPr lang="en-US" dirty="0">
              <a:effectLst/>
            </a:endParaRPr>
          </a:p>
        </p:txBody>
      </p:sp>
      <p:sp>
        <p:nvSpPr>
          <p:cNvPr id="4" name="Slide Number Placeholder 3"/>
          <p:cNvSpPr>
            <a:spLocks noGrp="1"/>
          </p:cNvSpPr>
          <p:nvPr>
            <p:ph type="sldNum" sz="quarter" idx="10"/>
          </p:nvPr>
        </p:nvSpPr>
        <p:spPr/>
        <p:txBody>
          <a:bodyPr/>
          <a:lstStyle/>
          <a:p>
            <a:fld id="{BA3E0EB7-69DB-4FCF-AAA0-CED58A99E308}" type="slidenum">
              <a:rPr lang="en-US" smtClean="0"/>
              <a:t>9</a:t>
            </a:fld>
            <a:endParaRPr lang="en-US"/>
          </a:p>
        </p:txBody>
      </p:sp>
    </p:spTree>
    <p:extLst>
      <p:ext uri="{BB962C8B-B14F-4D97-AF65-F5344CB8AC3E}">
        <p14:creationId xmlns:p14="http://schemas.microsoft.com/office/powerpoint/2010/main" val="3425021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u="sng" dirty="0">
                <a:effectLst/>
              </a:rPr>
              <a:t>How can I stand true to God in the face of this opposition</a:t>
            </a:r>
            <a:r>
              <a:rPr lang="en-US" sz="1200" dirty="0">
                <a:effectLst/>
              </a:rPr>
              <a:t>?</a:t>
            </a:r>
            <a:endParaRPr lang="en-US" dirty="0">
              <a:effectLst/>
            </a:endParaRPr>
          </a:p>
          <a:p>
            <a:r>
              <a:rPr lang="en-US" sz="1200" dirty="0">
                <a:effectLst/>
              </a:rPr>
              <a:t>* PLEASE GOD with your life and have FAITH in Him (</a:t>
            </a:r>
            <a:r>
              <a:rPr lang="en-US" sz="1200" b="1" dirty="0">
                <a:effectLst/>
              </a:rPr>
              <a:t>1 John 5:4-5</a:t>
            </a:r>
            <a:r>
              <a:rPr lang="en-US" sz="1200" dirty="0">
                <a:effectLst/>
              </a:rPr>
              <a:t>).  Ask God to strengthen your faith by regular meditation on the Bible (</a:t>
            </a:r>
            <a:r>
              <a:rPr lang="en-US" sz="1200" b="1" dirty="0">
                <a:effectLst/>
              </a:rPr>
              <a:t>Romans 10:17; Romans 12:2</a:t>
            </a:r>
            <a:r>
              <a:rPr lang="en-US" sz="1200" dirty="0">
                <a:effectLst/>
              </a:rPr>
              <a:t>).</a:t>
            </a:r>
            <a:endParaRPr lang="en-US" dirty="0">
              <a:effectLst/>
            </a:endParaRPr>
          </a:p>
          <a:p>
            <a:r>
              <a:rPr lang="en-US" sz="1200" dirty="0">
                <a:effectLst/>
              </a:rPr>
              <a:t> </a:t>
            </a:r>
            <a:endParaRPr lang="en-US" dirty="0">
              <a:effectLst/>
            </a:endParaRPr>
          </a:p>
          <a:p>
            <a:r>
              <a:rPr lang="en-US" sz="1200" dirty="0">
                <a:effectLst/>
              </a:rPr>
              <a:t>* Ask God for grace to help your love people, including those who hate you.  Jesus Christ loved His enemies enough to die for them when He didn’t have to do it.  The world cannot understand this type of love, and those who are seeking the truth will be drawn to it. People can argue with your philosophy, but it is hard to argue with a life of love (</a:t>
            </a:r>
            <a:r>
              <a:rPr lang="en-US" sz="1200" b="1" dirty="0">
                <a:effectLst/>
              </a:rPr>
              <a:t>Romans 12:14, 17, 18, 20-21</a:t>
            </a:r>
            <a:r>
              <a:rPr lang="en-US" sz="1200" dirty="0">
                <a:effectLst/>
              </a:rPr>
              <a:t>).</a:t>
            </a:r>
            <a:endParaRPr lang="en-US" dirty="0">
              <a:effectLst/>
            </a:endParaRPr>
          </a:p>
          <a:p>
            <a:r>
              <a:rPr lang="en-US" sz="1200" dirty="0">
                <a:effectLst/>
              </a:rPr>
              <a:t> </a:t>
            </a:r>
            <a:endParaRPr lang="en-US" dirty="0">
              <a:effectLst/>
            </a:endParaRPr>
          </a:p>
          <a:p>
            <a:r>
              <a:rPr lang="en-US" sz="1200" dirty="0">
                <a:effectLst/>
              </a:rPr>
              <a:t>* PRAY for those who hate you, and pray with pure motives (</a:t>
            </a:r>
            <a:r>
              <a:rPr lang="en-US" sz="1200" b="1" dirty="0">
                <a:effectLst/>
              </a:rPr>
              <a:t>Matthew 5:44</a:t>
            </a:r>
            <a:r>
              <a:rPr lang="en-US" sz="1200" dirty="0">
                <a:effectLst/>
              </a:rPr>
              <a:t>).</a:t>
            </a:r>
            <a:endParaRPr lang="en-US" dirty="0">
              <a:effectLst/>
            </a:endParaRPr>
          </a:p>
          <a:p>
            <a:r>
              <a:rPr lang="en-US" sz="1200" dirty="0">
                <a:effectLst/>
              </a:rPr>
              <a:t> </a:t>
            </a:r>
            <a:endParaRPr lang="en-US" dirty="0">
              <a:effectLst/>
            </a:endParaRPr>
          </a:p>
          <a:p>
            <a:pPr marL="171450" indent="-171450">
              <a:buFont typeface="Arial" charset="0"/>
              <a:buChar char="•"/>
            </a:pPr>
            <a:r>
              <a:rPr lang="en-US" sz="1200" dirty="0">
                <a:effectLst/>
              </a:rPr>
              <a:t>Spend time people who love God and want to serve Him (</a:t>
            </a:r>
            <a:r>
              <a:rPr lang="en-US" sz="1200" b="1" dirty="0">
                <a:effectLst/>
              </a:rPr>
              <a:t>Hebrews 10:24,25</a:t>
            </a:r>
            <a:r>
              <a:rPr lang="en-US" sz="1200" dirty="0">
                <a:effectLst/>
              </a:rPr>
              <a:t>).  Do not enter deep, permanent bonds with unbelievers (</a:t>
            </a:r>
            <a:r>
              <a:rPr lang="en-US" sz="1200" b="1" dirty="0">
                <a:effectLst/>
              </a:rPr>
              <a:t>2 Corinthians 6:14,15</a:t>
            </a:r>
            <a:r>
              <a:rPr lang="en-US" sz="1200" dirty="0">
                <a:effectLst/>
              </a:rPr>
              <a:t>).</a:t>
            </a:r>
          </a:p>
          <a:p>
            <a:endParaRPr lang="en-US" dirty="0"/>
          </a:p>
        </p:txBody>
      </p:sp>
      <p:sp>
        <p:nvSpPr>
          <p:cNvPr id="4" name="Slide Number Placeholder 3"/>
          <p:cNvSpPr>
            <a:spLocks noGrp="1"/>
          </p:cNvSpPr>
          <p:nvPr>
            <p:ph type="sldNum" sz="quarter" idx="10"/>
          </p:nvPr>
        </p:nvSpPr>
        <p:spPr/>
        <p:txBody>
          <a:bodyPr/>
          <a:lstStyle/>
          <a:p>
            <a:fld id="{BA3E0EB7-69DB-4FCF-AAA0-CED58A99E308}" type="slidenum">
              <a:rPr lang="en-US" smtClean="0"/>
              <a:t>10</a:t>
            </a:fld>
            <a:endParaRPr lang="en-US"/>
          </a:p>
        </p:txBody>
      </p:sp>
    </p:spTree>
    <p:extLst>
      <p:ext uri="{BB962C8B-B14F-4D97-AF65-F5344CB8AC3E}">
        <p14:creationId xmlns:p14="http://schemas.microsoft.com/office/powerpoint/2010/main" val="13862533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u="sng" dirty="0">
                <a:effectLst/>
              </a:rPr>
              <a:t>How should I view my life in this the world</a:t>
            </a:r>
            <a:r>
              <a:rPr lang="en-US" sz="1200" dirty="0">
                <a:effectLst/>
              </a:rPr>
              <a:t>?</a:t>
            </a:r>
            <a:endParaRPr lang="en-US" dirty="0">
              <a:effectLst/>
            </a:endParaRPr>
          </a:p>
          <a:p>
            <a:r>
              <a:rPr lang="en-US" sz="1200" dirty="0">
                <a:effectLst/>
              </a:rPr>
              <a:t>* You are on a journey to your true country; temporary resident in this land (</a:t>
            </a:r>
            <a:r>
              <a:rPr lang="en-US" sz="1200" b="1" dirty="0">
                <a:effectLst/>
              </a:rPr>
              <a:t>Hebrews 11:13; 1 Peter 2:11</a:t>
            </a:r>
            <a:r>
              <a:rPr lang="en-US" sz="1200" dirty="0">
                <a:effectLst/>
              </a:rPr>
              <a:t>).  Your true home is in HEAVEN with your eternal Father (</a:t>
            </a:r>
            <a:r>
              <a:rPr lang="en-US" sz="1200" b="1" dirty="0">
                <a:effectLst/>
              </a:rPr>
              <a:t>Philippians 3:20; John 14:2,3</a:t>
            </a:r>
            <a:r>
              <a:rPr lang="en-US" sz="1200" dirty="0">
                <a:effectLst/>
              </a:rPr>
              <a:t>).</a:t>
            </a:r>
            <a:endParaRPr lang="en-US" dirty="0">
              <a:effectLst/>
            </a:endParaRPr>
          </a:p>
          <a:p>
            <a:r>
              <a:rPr lang="en-US" sz="1200" dirty="0">
                <a:effectLst/>
              </a:rPr>
              <a:t> </a:t>
            </a:r>
            <a:endParaRPr lang="en-US" dirty="0">
              <a:effectLst/>
            </a:endParaRPr>
          </a:p>
          <a:p>
            <a:r>
              <a:rPr lang="en-US" sz="1200" dirty="0">
                <a:effectLst/>
              </a:rPr>
              <a:t>* This world is a “mission field” to reach the lost for Jesus Christ (Acts 1:8; Matthew 28:18-20).  As long as we are here, we should make it our great desire to share good news with others (</a:t>
            </a:r>
            <a:r>
              <a:rPr lang="en-US" sz="1200" b="1" dirty="0">
                <a:effectLst/>
              </a:rPr>
              <a:t>Philippians 1:21-23</a:t>
            </a:r>
            <a:r>
              <a:rPr lang="en-US" sz="1200" dirty="0">
                <a:effectLst/>
              </a:rPr>
              <a:t>).</a:t>
            </a:r>
            <a:endParaRPr lang="en-US" dirty="0">
              <a:effectLst/>
            </a:endParaRPr>
          </a:p>
          <a:p>
            <a:endParaRPr lang="en-US" dirty="0"/>
          </a:p>
        </p:txBody>
      </p:sp>
      <p:sp>
        <p:nvSpPr>
          <p:cNvPr id="4" name="Slide Number Placeholder 3"/>
          <p:cNvSpPr>
            <a:spLocks noGrp="1"/>
          </p:cNvSpPr>
          <p:nvPr>
            <p:ph type="sldNum" sz="quarter" idx="10"/>
          </p:nvPr>
        </p:nvSpPr>
        <p:spPr/>
        <p:txBody>
          <a:bodyPr/>
          <a:lstStyle/>
          <a:p>
            <a:fld id="{BA3E0EB7-69DB-4FCF-AAA0-CED58A99E308}" type="slidenum">
              <a:rPr lang="en-US" smtClean="0"/>
              <a:t>11</a:t>
            </a:fld>
            <a:endParaRPr lang="en-US"/>
          </a:p>
        </p:txBody>
      </p:sp>
    </p:spTree>
    <p:extLst>
      <p:ext uri="{BB962C8B-B14F-4D97-AF65-F5344CB8AC3E}">
        <p14:creationId xmlns:p14="http://schemas.microsoft.com/office/powerpoint/2010/main" val="4423692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9827B4E7-874A-4B26-89F3-4EC5F8139E0F}" type="datetimeFigureOut">
              <a:rPr lang="en-US" smtClean="0"/>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B0360C-E079-45B0-B156-9F15607A6ED0}" type="slidenum">
              <a:rPr lang="en-US" smtClean="0"/>
              <a:t>‹#›</a:t>
            </a:fld>
            <a:endParaRPr lang="en-US"/>
          </a:p>
        </p:txBody>
      </p:sp>
    </p:spTree>
    <p:extLst>
      <p:ext uri="{BB962C8B-B14F-4D97-AF65-F5344CB8AC3E}">
        <p14:creationId xmlns:p14="http://schemas.microsoft.com/office/powerpoint/2010/main" val="79947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827B4E7-874A-4B26-89F3-4EC5F8139E0F}" type="datetimeFigureOut">
              <a:rPr lang="en-US" smtClean="0"/>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B0360C-E079-45B0-B156-9F15607A6ED0}" type="slidenum">
              <a:rPr lang="en-US" smtClean="0"/>
              <a:t>‹#›</a:t>
            </a:fld>
            <a:endParaRPr lang="en-US"/>
          </a:p>
        </p:txBody>
      </p:sp>
    </p:spTree>
    <p:extLst>
      <p:ext uri="{BB962C8B-B14F-4D97-AF65-F5344CB8AC3E}">
        <p14:creationId xmlns:p14="http://schemas.microsoft.com/office/powerpoint/2010/main" val="42694846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827B4E7-874A-4B26-89F3-4EC5F8139E0F}" type="datetimeFigureOut">
              <a:rPr lang="en-US" smtClean="0"/>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B0360C-E079-45B0-B156-9F15607A6ED0}" type="slidenum">
              <a:rPr lang="en-US" smtClean="0"/>
              <a:t>‹#›</a:t>
            </a:fld>
            <a:endParaRPr lang="en-US"/>
          </a:p>
        </p:txBody>
      </p:sp>
    </p:spTree>
    <p:extLst>
      <p:ext uri="{BB962C8B-B14F-4D97-AF65-F5344CB8AC3E}">
        <p14:creationId xmlns:p14="http://schemas.microsoft.com/office/powerpoint/2010/main" val="2018630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827B4E7-874A-4B26-89F3-4EC5F8139E0F}" type="datetimeFigureOut">
              <a:rPr lang="en-US" smtClean="0"/>
              <a:t>9/16/2026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DB0360C-E079-45B0-B156-9F15607A6ED0}" type="slidenum">
              <a:rPr lang="en-US" smtClean="0"/>
              <a:t>‹#›</a:t>
            </a:fld>
            <a:endParaRPr lang="en-US"/>
          </a:p>
        </p:txBody>
      </p:sp>
    </p:spTree>
    <p:extLst>
      <p:ext uri="{BB962C8B-B14F-4D97-AF65-F5344CB8AC3E}">
        <p14:creationId xmlns:p14="http://schemas.microsoft.com/office/powerpoint/2010/main" val="15944564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827B4E7-874A-4B26-89F3-4EC5F8139E0F}" type="datetimeFigureOut">
              <a:rPr lang="en-US" smtClean="0"/>
              <a:t>9/16/2026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DB0360C-E079-45B0-B156-9F15607A6ED0}" type="slidenum">
              <a:rPr lang="en-US" smtClean="0"/>
              <a:t>‹#›</a:t>
            </a:fld>
            <a:endParaRPr lang="en-US"/>
          </a:p>
        </p:txBody>
      </p:sp>
    </p:spTree>
    <p:extLst>
      <p:ext uri="{BB962C8B-B14F-4D97-AF65-F5344CB8AC3E}">
        <p14:creationId xmlns:p14="http://schemas.microsoft.com/office/powerpoint/2010/main" val="33006511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827B4E7-874A-4B26-89F3-4EC5F8139E0F}" type="datetimeFigureOut">
              <a:rPr lang="en-US" smtClean="0"/>
              <a:t>9/16/2026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DB0360C-E079-45B0-B156-9F15607A6ED0}" type="slidenum">
              <a:rPr lang="en-US" smtClean="0"/>
              <a:t>‹#›</a:t>
            </a:fld>
            <a:endParaRPr lang="en-US"/>
          </a:p>
        </p:txBody>
      </p:sp>
    </p:spTree>
    <p:extLst>
      <p:ext uri="{BB962C8B-B14F-4D97-AF65-F5344CB8AC3E}">
        <p14:creationId xmlns:p14="http://schemas.microsoft.com/office/powerpoint/2010/main" val="22277997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827B4E7-874A-4B26-89F3-4EC5F8139E0F}" type="datetimeFigureOut">
              <a:rPr lang="en-US" smtClean="0"/>
              <a:t>9/16/2026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DB0360C-E079-45B0-B156-9F15607A6ED0}" type="slidenum">
              <a:rPr lang="en-US" smtClean="0"/>
              <a:t>‹#›</a:t>
            </a:fld>
            <a:endParaRPr lang="en-US"/>
          </a:p>
        </p:txBody>
      </p:sp>
    </p:spTree>
    <p:extLst>
      <p:ext uri="{BB962C8B-B14F-4D97-AF65-F5344CB8AC3E}">
        <p14:creationId xmlns:p14="http://schemas.microsoft.com/office/powerpoint/2010/main" val="33506083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827B4E7-874A-4B26-89F3-4EC5F8139E0F}" type="datetimeFigureOut">
              <a:rPr lang="en-US" smtClean="0"/>
              <a:t>9/16/2026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DB0360C-E079-45B0-B156-9F15607A6ED0}" type="slidenum">
              <a:rPr lang="en-US" smtClean="0"/>
              <a:t>‹#›</a:t>
            </a:fld>
            <a:endParaRPr lang="en-US"/>
          </a:p>
        </p:txBody>
      </p:sp>
    </p:spTree>
    <p:extLst>
      <p:ext uri="{BB962C8B-B14F-4D97-AF65-F5344CB8AC3E}">
        <p14:creationId xmlns:p14="http://schemas.microsoft.com/office/powerpoint/2010/main" val="32831252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827B4E7-874A-4B26-89F3-4EC5F8139E0F}" type="datetimeFigureOut">
              <a:rPr lang="en-US" smtClean="0"/>
              <a:t>9/16/2026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DB0360C-E079-45B0-B156-9F15607A6ED0}" type="slidenum">
              <a:rPr lang="en-US" smtClean="0"/>
              <a:t>‹#›</a:t>
            </a:fld>
            <a:endParaRPr lang="en-US"/>
          </a:p>
        </p:txBody>
      </p:sp>
    </p:spTree>
    <p:extLst>
      <p:ext uri="{BB962C8B-B14F-4D97-AF65-F5344CB8AC3E}">
        <p14:creationId xmlns:p14="http://schemas.microsoft.com/office/powerpoint/2010/main" val="6640125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827B4E7-874A-4B26-89F3-4EC5F8139E0F}" type="datetimeFigureOut">
              <a:rPr lang="en-US" smtClean="0"/>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B0360C-E079-45B0-B156-9F15607A6ED0}" type="slidenum">
              <a:rPr lang="en-US" smtClean="0"/>
              <a:t>‹#›</a:t>
            </a:fld>
            <a:endParaRPr lang="en-US"/>
          </a:p>
        </p:txBody>
      </p:sp>
    </p:spTree>
    <p:extLst>
      <p:ext uri="{BB962C8B-B14F-4D97-AF65-F5344CB8AC3E}">
        <p14:creationId xmlns:p14="http://schemas.microsoft.com/office/powerpoint/2010/main" val="40171667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827B4E7-874A-4B26-89F3-4EC5F8139E0F}" type="datetimeFigureOut">
              <a:rPr lang="en-US" smtClean="0"/>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B0360C-E079-45B0-B156-9F15607A6ED0}" type="slidenum">
              <a:rPr lang="en-US" smtClean="0"/>
              <a:t>‹#›</a:t>
            </a:fld>
            <a:endParaRPr lang="en-US"/>
          </a:p>
        </p:txBody>
      </p:sp>
    </p:spTree>
    <p:extLst>
      <p:ext uri="{BB962C8B-B14F-4D97-AF65-F5344CB8AC3E}">
        <p14:creationId xmlns:p14="http://schemas.microsoft.com/office/powerpoint/2010/main" val="14479361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827B4E7-874A-4B26-89F3-4EC5F8139E0F}" type="datetimeFigureOut">
              <a:rPr lang="en-US" smtClean="0"/>
              <a:t>9/16/2026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DB0360C-E079-45B0-B156-9F15607A6ED0}" type="slidenum">
              <a:rPr lang="en-US" smtClean="0"/>
              <a:t>‹#›</a:t>
            </a:fld>
            <a:endParaRPr lang="en-US"/>
          </a:p>
        </p:txBody>
      </p:sp>
    </p:spTree>
    <p:extLst>
      <p:ext uri="{BB962C8B-B14F-4D97-AF65-F5344CB8AC3E}">
        <p14:creationId xmlns:p14="http://schemas.microsoft.com/office/powerpoint/2010/main" val="34818840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1.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6.xml"/><Relationship Id="rId4" Type="http://schemas.openxmlformats.org/officeDocument/2006/relationships/image" Target="../media/image3.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600200"/>
            <a:ext cx="8229600" cy="1470025"/>
          </a:xfrm>
        </p:spPr>
        <p:txBody>
          <a:bodyPr>
            <a:normAutofit/>
          </a:bodyPr>
          <a:lstStyle/>
          <a:p>
            <a:r>
              <a:rPr lang="en-US" sz="4800" b="1" dirty="0">
                <a:solidFill>
                  <a:schemeClr val="bg1"/>
                </a:solidFill>
              </a:rPr>
              <a:t>Living in a Troubled World</a:t>
            </a:r>
          </a:p>
        </p:txBody>
      </p:sp>
      <p:sp>
        <p:nvSpPr>
          <p:cNvPr id="3" name="Subtitle 2"/>
          <p:cNvSpPr>
            <a:spLocks noGrp="1"/>
          </p:cNvSpPr>
          <p:nvPr>
            <p:ph type="subTitle" idx="1"/>
          </p:nvPr>
        </p:nvSpPr>
        <p:spPr/>
        <p:txBody>
          <a:bodyPr/>
          <a:lstStyle/>
          <a:p>
            <a:r>
              <a:rPr lang="en-US" dirty="0">
                <a:solidFill>
                  <a:schemeClr val="bg1"/>
                </a:solidFill>
              </a:rPr>
              <a:t>In the world, but not of it</a:t>
            </a:r>
          </a:p>
        </p:txBody>
      </p:sp>
    </p:spTree>
    <p:extLst>
      <p:ext uri="{BB962C8B-B14F-4D97-AF65-F5344CB8AC3E}">
        <p14:creationId xmlns:p14="http://schemas.microsoft.com/office/powerpoint/2010/main" val="4003855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1DCD14-03FE-C848-15B3-976AC5F665A5}"/>
              </a:ext>
            </a:extLst>
          </p:cNvPr>
          <p:cNvSpPr>
            <a:spLocks noGrp="1"/>
          </p:cNvSpPr>
          <p:nvPr>
            <p:ph type="title"/>
          </p:nvPr>
        </p:nvSpPr>
        <p:spPr>
          <a:xfrm>
            <a:off x="457200" y="152400"/>
            <a:ext cx="8229600" cy="791338"/>
          </a:xfrm>
        </p:spPr>
        <p:txBody>
          <a:bodyPr>
            <a:normAutofit/>
          </a:bodyPr>
          <a:lstStyle/>
          <a:p>
            <a:r>
              <a:rPr lang="en-US" sz="4000" dirty="0">
                <a:solidFill>
                  <a:srgbClr val="FFFF00"/>
                </a:solidFill>
              </a:rPr>
              <a:t>at the root of our troubled world…</a:t>
            </a:r>
          </a:p>
        </p:txBody>
      </p:sp>
      <p:pic>
        <p:nvPicPr>
          <p:cNvPr id="4" name="The Fall from Hope">
            <a:hlinkClick r:id="" action="ppaction://media"/>
            <a:extLst>
              <a:ext uri="{FF2B5EF4-FFF2-40B4-BE49-F238E27FC236}">
                <a16:creationId xmlns:a16="http://schemas.microsoft.com/office/drawing/2014/main" id="{91F7EC44-559B-19CB-8E8C-628E71DB5883}"/>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5"/>
          <a:stretch>
            <a:fillRect/>
          </a:stretch>
        </p:blipFill>
        <p:spPr>
          <a:xfrm>
            <a:off x="13447" y="1065976"/>
            <a:ext cx="9130553" cy="5136387"/>
          </a:xfrm>
        </p:spPr>
      </p:pic>
    </p:spTree>
    <p:extLst>
      <p:ext uri="{BB962C8B-B14F-4D97-AF65-F5344CB8AC3E}">
        <p14:creationId xmlns:p14="http://schemas.microsoft.com/office/powerpoint/2010/main" val="37721313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29297"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DBC02F-B897-9EB9-B3B4-21875021D65B}"/>
              </a:ext>
            </a:extLst>
          </p:cNvPr>
          <p:cNvSpPr>
            <a:spLocks noGrp="1"/>
          </p:cNvSpPr>
          <p:nvPr>
            <p:ph type="title"/>
          </p:nvPr>
        </p:nvSpPr>
        <p:spPr>
          <a:xfrm>
            <a:off x="228600" y="152400"/>
            <a:ext cx="8686800" cy="1143000"/>
          </a:xfrm>
        </p:spPr>
        <p:txBody>
          <a:bodyPr>
            <a:normAutofit fontScale="90000"/>
          </a:bodyPr>
          <a:lstStyle/>
          <a:p>
            <a:r>
              <a:rPr lang="en-US" u="sng" dirty="0">
                <a:solidFill>
                  <a:schemeClr val="bg1"/>
                </a:solidFill>
              </a:rPr>
              <a:t>Because of sin, two kinds of people</a:t>
            </a:r>
            <a:r>
              <a:rPr lang="en-US" dirty="0">
                <a:solidFill>
                  <a:schemeClr val="bg1"/>
                </a:solidFill>
              </a:rPr>
              <a:t>:</a:t>
            </a:r>
            <a:br>
              <a:rPr lang="en-US" dirty="0">
                <a:solidFill>
                  <a:schemeClr val="bg1"/>
                </a:solidFill>
              </a:rPr>
            </a:br>
            <a:r>
              <a:rPr lang="en-US" sz="3600" dirty="0">
                <a:solidFill>
                  <a:schemeClr val="bg1"/>
                </a:solidFill>
              </a:rPr>
              <a:t>(Ephesians 2)</a:t>
            </a:r>
            <a:endParaRPr lang="en-US" dirty="0">
              <a:solidFill>
                <a:schemeClr val="bg1"/>
              </a:solidFill>
            </a:endParaRPr>
          </a:p>
        </p:txBody>
      </p:sp>
      <p:sp>
        <p:nvSpPr>
          <p:cNvPr id="3" name="Content Placeholder 2">
            <a:extLst>
              <a:ext uri="{FF2B5EF4-FFF2-40B4-BE49-F238E27FC236}">
                <a16:creationId xmlns:a16="http://schemas.microsoft.com/office/drawing/2014/main" id="{5E1A405F-464F-67D3-4B02-C5E5D42C5337}"/>
              </a:ext>
            </a:extLst>
          </p:cNvPr>
          <p:cNvSpPr>
            <a:spLocks noGrp="1"/>
          </p:cNvSpPr>
          <p:nvPr>
            <p:ph idx="1"/>
          </p:nvPr>
        </p:nvSpPr>
        <p:spPr>
          <a:xfrm>
            <a:off x="228600" y="1447800"/>
            <a:ext cx="8686800" cy="5410200"/>
          </a:xfrm>
        </p:spPr>
        <p:txBody>
          <a:bodyPr>
            <a:normAutofit fontScale="85000" lnSpcReduction="10000"/>
          </a:bodyPr>
          <a:lstStyle/>
          <a:p>
            <a:pPr marL="0" indent="0">
              <a:spcBef>
                <a:spcPts val="0"/>
              </a:spcBef>
              <a:spcAft>
                <a:spcPts val="1200"/>
              </a:spcAft>
              <a:buNone/>
            </a:pPr>
            <a:r>
              <a:rPr lang="en-US" b="1" dirty="0">
                <a:solidFill>
                  <a:schemeClr val="bg1"/>
                </a:solidFill>
              </a:rPr>
              <a:t>2:1-2</a:t>
            </a:r>
            <a:r>
              <a:rPr lang="en-US" dirty="0">
                <a:solidFill>
                  <a:schemeClr val="bg1"/>
                </a:solidFill>
              </a:rPr>
              <a:t>  “As for you, you were </a:t>
            </a:r>
            <a:r>
              <a:rPr lang="en-US" u="sng" dirty="0">
                <a:solidFill>
                  <a:schemeClr val="bg1"/>
                </a:solidFill>
              </a:rPr>
              <a:t>dead</a:t>
            </a:r>
            <a:r>
              <a:rPr lang="en-US" dirty="0">
                <a:solidFill>
                  <a:schemeClr val="bg1"/>
                </a:solidFill>
              </a:rPr>
              <a:t> in your transgressions and sins, in which you used to live when you followed the ways of this world and of the ruler of the kingdom of the air, the spirit who is now at work in those who are disobedient.”</a:t>
            </a:r>
          </a:p>
          <a:p>
            <a:pPr marL="0" indent="0">
              <a:spcBef>
                <a:spcPts val="0"/>
              </a:spcBef>
              <a:spcAft>
                <a:spcPts val="1200"/>
              </a:spcAft>
              <a:buNone/>
            </a:pPr>
            <a:r>
              <a:rPr lang="en-US" b="1" dirty="0">
                <a:solidFill>
                  <a:schemeClr val="bg1"/>
                </a:solidFill>
              </a:rPr>
              <a:t>2:4-5</a:t>
            </a:r>
            <a:r>
              <a:rPr lang="en-US" dirty="0">
                <a:solidFill>
                  <a:schemeClr val="bg1"/>
                </a:solidFill>
              </a:rPr>
              <a:t>  “But because of His great love for us, God, who is rich in mercy, made us </a:t>
            </a:r>
            <a:r>
              <a:rPr lang="en-US" u="sng" dirty="0">
                <a:solidFill>
                  <a:schemeClr val="bg1"/>
                </a:solidFill>
              </a:rPr>
              <a:t>alive</a:t>
            </a:r>
            <a:r>
              <a:rPr lang="en-US" dirty="0">
                <a:solidFill>
                  <a:schemeClr val="bg1"/>
                </a:solidFill>
              </a:rPr>
              <a:t> with Christ even when we were dead in transgressions—it is by grace you have been saved.”</a:t>
            </a:r>
          </a:p>
          <a:p>
            <a:pPr marL="0" indent="0">
              <a:spcBef>
                <a:spcPts val="0"/>
              </a:spcBef>
              <a:spcAft>
                <a:spcPts val="1200"/>
              </a:spcAft>
              <a:buNone/>
            </a:pPr>
            <a:r>
              <a:rPr lang="en-US" b="1" dirty="0">
                <a:solidFill>
                  <a:schemeClr val="bg1"/>
                </a:solidFill>
              </a:rPr>
              <a:t>2:8</a:t>
            </a:r>
            <a:r>
              <a:rPr lang="en-US" dirty="0">
                <a:solidFill>
                  <a:schemeClr val="bg1"/>
                </a:solidFill>
              </a:rPr>
              <a:t>  “For it is by grace you have been saved, through faith—and this is not from yourselves, it is the gift of God”</a:t>
            </a:r>
          </a:p>
          <a:p>
            <a:pPr marL="0" indent="0">
              <a:spcBef>
                <a:spcPts val="0"/>
              </a:spcBef>
              <a:spcAft>
                <a:spcPts val="1200"/>
              </a:spcAft>
              <a:buNone/>
            </a:pPr>
            <a:r>
              <a:rPr lang="en-US" b="1" dirty="0">
                <a:solidFill>
                  <a:schemeClr val="bg1"/>
                </a:solidFill>
              </a:rPr>
              <a:t>Romans 10:9  </a:t>
            </a:r>
            <a:r>
              <a:rPr lang="en-US" dirty="0">
                <a:solidFill>
                  <a:schemeClr val="bg1"/>
                </a:solidFill>
              </a:rPr>
              <a:t>“If you declare with your mouth, ‘Jesus is Lord,’ and believe in your heart that God raised him from the dead, you will be saved.”</a:t>
            </a:r>
          </a:p>
          <a:p>
            <a:pPr marL="0" indent="0">
              <a:spcBef>
                <a:spcPts val="0"/>
              </a:spcBef>
              <a:spcAft>
                <a:spcPts val="1200"/>
              </a:spcAft>
              <a:buNone/>
            </a:pPr>
            <a:endParaRPr lang="en-US" dirty="0">
              <a:solidFill>
                <a:schemeClr val="bg1"/>
              </a:solidFill>
            </a:endParaRPr>
          </a:p>
        </p:txBody>
      </p:sp>
    </p:spTree>
    <p:extLst>
      <p:ext uri="{BB962C8B-B14F-4D97-AF65-F5344CB8AC3E}">
        <p14:creationId xmlns:p14="http://schemas.microsoft.com/office/powerpoint/2010/main" val="31810005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left)">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76200"/>
            <a:ext cx="8229600" cy="944562"/>
          </a:xfrm>
          <a:solidFill>
            <a:schemeClr val="tx1"/>
          </a:solidFill>
        </p:spPr>
        <p:txBody>
          <a:bodyPr>
            <a:normAutofit/>
          </a:bodyPr>
          <a:lstStyle/>
          <a:p>
            <a:r>
              <a:rPr lang="en-US" u="sng" dirty="0">
                <a:solidFill>
                  <a:schemeClr val="bg1"/>
                </a:solidFill>
              </a:rPr>
              <a:t>What is “The World”</a:t>
            </a:r>
            <a:r>
              <a:rPr lang="en-US" dirty="0">
                <a:solidFill>
                  <a:schemeClr val="bg1"/>
                </a:solidFill>
              </a:rPr>
              <a:t>?</a:t>
            </a:r>
          </a:p>
        </p:txBody>
      </p:sp>
      <p:sp>
        <p:nvSpPr>
          <p:cNvPr id="6" name="Cloud Callout 8"/>
          <p:cNvSpPr>
            <a:spLocks noChangeArrowheads="1"/>
          </p:cNvSpPr>
          <p:nvPr/>
        </p:nvSpPr>
        <p:spPr bwMode="auto">
          <a:xfrm>
            <a:off x="4721225" y="3640137"/>
            <a:ext cx="3733800" cy="2314351"/>
          </a:xfrm>
          <a:prstGeom prst="cloudCallout">
            <a:avLst>
              <a:gd name="adj1" fmla="val -18486"/>
              <a:gd name="adj2" fmla="val 44769"/>
            </a:avLst>
          </a:prstGeom>
          <a:solidFill>
            <a:schemeClr val="tx1"/>
          </a:solidFill>
          <a:ln w="25400">
            <a:solidFill>
              <a:srgbClr val="7F7F7F"/>
            </a:solidFill>
            <a:round/>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400" b="1" i="0" u="sng" strike="noStrike" cap="none" normalizeH="0" baseline="0" dirty="0">
                <a:ln>
                  <a:noFill/>
                </a:ln>
                <a:solidFill>
                  <a:schemeClr val="bg1"/>
                </a:solidFill>
                <a:effectLst/>
                <a:ea typeface="SimSun" pitchFamily="2" charset="-122"/>
                <a:cs typeface="Times New Roman" pitchFamily="18" charset="0"/>
              </a:rPr>
              <a:t>The World</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000" b="0" i="0" u="none" strike="noStrike" cap="none" normalizeH="0" baseline="0" dirty="0">
                <a:ln>
                  <a:noFill/>
                </a:ln>
                <a:solidFill>
                  <a:schemeClr val="bg1"/>
                </a:solidFill>
                <a:effectLst/>
                <a:ea typeface="SimSun" pitchFamily="2" charset="-122"/>
                <a:cs typeface="Times New Roman" pitchFamily="18" charset="0"/>
              </a:rPr>
              <a:t>Purposes, Philosophy, Pride, Possessions</a:t>
            </a:r>
            <a:endParaRPr kumimoji="0" lang="en-US" altLang="zh-CN" sz="1100" b="0" i="0" u="none" strike="noStrike" cap="none" normalizeH="0" baseline="0" dirty="0">
              <a:ln>
                <a:noFill/>
              </a:ln>
              <a:solidFill>
                <a:schemeClr val="bg1"/>
              </a:solidFill>
              <a:effectLst/>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CN" sz="2000" b="1" i="0" u="none" strike="noStrike" cap="none" normalizeH="0" baseline="0" dirty="0">
                <a:ln>
                  <a:noFill/>
                </a:ln>
                <a:solidFill>
                  <a:schemeClr val="bg1"/>
                </a:solidFill>
                <a:effectLst/>
                <a:latin typeface="Arial Narrow" panose="020B0606020202030204" pitchFamily="34" charset="0"/>
                <a:ea typeface="SimSun" pitchFamily="2" charset="-122"/>
                <a:cs typeface="Times New Roman" pitchFamily="18" charset="0"/>
              </a:rPr>
              <a:t>(1 John 2:15-17)</a:t>
            </a:r>
            <a:endParaRPr kumimoji="0" lang="en-US" altLang="zh-CN" sz="3200" b="1" i="0" u="none" strike="noStrike" cap="none" normalizeH="0" baseline="0" dirty="0">
              <a:ln>
                <a:noFill/>
              </a:ln>
              <a:solidFill>
                <a:schemeClr val="bg1"/>
              </a:solidFill>
              <a:effectLst/>
              <a:latin typeface="Arial Narrow" panose="020B0606020202030204" pitchFamily="34" charset="0"/>
              <a:cs typeface="Arial" pitchFamily="34" charset="0"/>
            </a:endParaRPr>
          </a:p>
        </p:txBody>
      </p:sp>
      <p:sp>
        <p:nvSpPr>
          <p:cNvPr id="10" name="Rectangle 9"/>
          <p:cNvSpPr>
            <a:spLocks noChangeArrowheads="1"/>
          </p:cNvSpPr>
          <p:nvPr/>
        </p:nvSpPr>
        <p:spPr bwMode="auto">
          <a:xfrm>
            <a:off x="0" y="272534"/>
            <a:ext cx="184731" cy="369332"/>
          </a:xfrm>
          <a:prstGeom prst="rect">
            <a:avLst/>
          </a:prstGeom>
          <a:solidFill>
            <a:schemeClr val="tx1"/>
          </a:solidFill>
          <a:ln>
            <a:noFill/>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bg1"/>
              </a:solidFill>
              <a:effectLst/>
              <a:latin typeface="Arial" pitchFamily="34" charset="0"/>
              <a:cs typeface="Arial" pitchFamily="34" charset="0"/>
            </a:endParaRPr>
          </a:p>
        </p:txBody>
      </p:sp>
      <p:grpSp>
        <p:nvGrpSpPr>
          <p:cNvPr id="3" name="Group 2"/>
          <p:cNvGrpSpPr/>
          <p:nvPr/>
        </p:nvGrpSpPr>
        <p:grpSpPr>
          <a:xfrm>
            <a:off x="650875" y="858837"/>
            <a:ext cx="7842250" cy="2408238"/>
            <a:chOff x="650875" y="858837"/>
            <a:chExt cx="7842250" cy="2408238"/>
          </a:xfrm>
          <a:solidFill>
            <a:schemeClr val="tx1"/>
          </a:solidFill>
        </p:grpSpPr>
        <p:pic>
          <p:nvPicPr>
            <p:cNvPr id="1032" name="Picture 8" descr="How can 8 billion people sustainably share a planet? – DW – 11/15/2022"/>
            <p:cNvPicPr>
              <a:picLocks noChangeAspect="1" noChangeArrowheads="1"/>
            </p:cNvPicPr>
            <p:nvPr/>
          </p:nvPicPr>
          <p:blipFill rotWithShape="1">
            <a:blip r:embed="rId3">
              <a:extLst>
                <a:ext uri="{28A0092B-C50C-407E-A947-70E740481C1C}">
                  <a14:useLocalDpi xmlns:a14="http://schemas.microsoft.com/office/drawing/2010/main" val="0"/>
                </a:ext>
              </a:extLst>
            </a:blip>
            <a:srcRect b="45478"/>
            <a:stretch/>
          </p:blipFill>
          <p:spPr bwMode="auto">
            <a:xfrm>
              <a:off x="650875" y="858837"/>
              <a:ext cx="7842250" cy="2408238"/>
            </a:xfrm>
            <a:prstGeom prst="rect">
              <a:avLst/>
            </a:prstGeom>
            <a:grpFill/>
          </p:spPr>
        </p:pic>
        <p:sp>
          <p:nvSpPr>
            <p:cNvPr id="11" name="Rectangle 10"/>
            <p:cNvSpPr/>
            <p:nvPr/>
          </p:nvSpPr>
          <p:spPr>
            <a:xfrm>
              <a:off x="3260611" y="2514600"/>
              <a:ext cx="2622778" cy="461665"/>
            </a:xfrm>
            <a:prstGeom prst="rect">
              <a:avLst/>
            </a:prstGeom>
            <a:grpFill/>
          </p:spPr>
          <p:txBody>
            <a:bodyPr wrap="square">
              <a:spAutoFit/>
            </a:bodyPr>
            <a:lstStyle/>
            <a:p>
              <a:pPr algn="ctr">
                <a:spcAft>
                  <a:spcPts val="1200"/>
                </a:spcAft>
              </a:pPr>
              <a:r>
                <a:rPr lang="en-US" sz="2400" dirty="0">
                  <a:solidFill>
                    <a:schemeClr val="bg1"/>
                  </a:solidFill>
                  <a:effectLst/>
                </a:rPr>
                <a:t>People (</a:t>
              </a:r>
              <a:r>
                <a:rPr lang="en-US" sz="2400" b="1" dirty="0">
                  <a:solidFill>
                    <a:schemeClr val="bg1"/>
                  </a:solidFill>
                  <a:effectLst/>
                </a:rPr>
                <a:t>John 3:16</a:t>
              </a:r>
              <a:r>
                <a:rPr lang="en-US" sz="2400" dirty="0">
                  <a:solidFill>
                    <a:schemeClr val="bg1"/>
                  </a:solidFill>
                  <a:effectLst/>
                </a:rPr>
                <a:t>)</a:t>
              </a:r>
            </a:p>
          </p:txBody>
        </p:sp>
      </p:grpSp>
      <p:grpSp>
        <p:nvGrpSpPr>
          <p:cNvPr id="2" name="Group 1"/>
          <p:cNvGrpSpPr/>
          <p:nvPr/>
        </p:nvGrpSpPr>
        <p:grpSpPr>
          <a:xfrm>
            <a:off x="663689" y="3621087"/>
            <a:ext cx="2917711" cy="2564233"/>
            <a:chOff x="663689" y="3621087"/>
            <a:chExt cx="2917711" cy="2564233"/>
          </a:xfrm>
          <a:solidFill>
            <a:schemeClr val="tx1"/>
          </a:solidFill>
        </p:grpSpPr>
        <p:pic>
          <p:nvPicPr>
            <p:cNvPr id="1028" name="Picture 4" descr="Planet Earth facts and information"/>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7973" r="16027"/>
            <a:stretch/>
          </p:blipFill>
          <p:spPr bwMode="auto">
            <a:xfrm>
              <a:off x="866433" y="3621087"/>
              <a:ext cx="2394178" cy="2040493"/>
            </a:xfrm>
            <a:prstGeom prst="rect">
              <a:avLst/>
            </a:prstGeom>
            <a:grpFill/>
          </p:spPr>
        </p:pic>
        <p:sp>
          <p:nvSpPr>
            <p:cNvPr id="14" name="Rectangle 13"/>
            <p:cNvSpPr/>
            <p:nvPr/>
          </p:nvSpPr>
          <p:spPr>
            <a:xfrm>
              <a:off x="663689" y="5723655"/>
              <a:ext cx="2917711" cy="461665"/>
            </a:xfrm>
            <a:prstGeom prst="rect">
              <a:avLst/>
            </a:prstGeom>
            <a:grpFill/>
          </p:spPr>
          <p:txBody>
            <a:bodyPr wrap="square">
              <a:spAutoFit/>
            </a:bodyPr>
            <a:lstStyle/>
            <a:p>
              <a:pPr algn="ctr">
                <a:spcAft>
                  <a:spcPts val="1200"/>
                </a:spcAft>
              </a:pPr>
              <a:r>
                <a:rPr lang="en-US" sz="2400" dirty="0">
                  <a:solidFill>
                    <a:schemeClr val="bg1"/>
                  </a:solidFill>
                  <a:effectLst/>
                </a:rPr>
                <a:t>Planet (Genesis 1:31)</a:t>
              </a:r>
            </a:p>
          </p:txBody>
        </p:sp>
      </p:grpSp>
    </p:spTree>
    <p:extLst>
      <p:ext uri="{BB962C8B-B14F-4D97-AF65-F5344CB8AC3E}">
        <p14:creationId xmlns:p14="http://schemas.microsoft.com/office/powerpoint/2010/main" val="24946889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1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76200"/>
            <a:ext cx="8229600" cy="944562"/>
          </a:xfrm>
          <a:ln>
            <a:noFill/>
          </a:ln>
        </p:spPr>
        <p:txBody>
          <a:bodyPr>
            <a:normAutofit/>
          </a:bodyPr>
          <a:lstStyle/>
          <a:p>
            <a:r>
              <a:rPr lang="en-US" u="sng" dirty="0">
                <a:solidFill>
                  <a:schemeClr val="bg1"/>
                </a:solidFill>
              </a:rPr>
              <a:t>New People in a New Kingdom</a:t>
            </a:r>
          </a:p>
        </p:txBody>
      </p:sp>
      <p:sp>
        <p:nvSpPr>
          <p:cNvPr id="5" name="Snip Same Side Corner Rectangle 7"/>
          <p:cNvSpPr>
            <a:spLocks/>
          </p:cNvSpPr>
          <p:nvPr/>
        </p:nvSpPr>
        <p:spPr bwMode="auto">
          <a:xfrm>
            <a:off x="285114" y="1726842"/>
            <a:ext cx="3372486" cy="2104801"/>
          </a:xfrm>
          <a:custGeom>
            <a:avLst/>
            <a:gdLst>
              <a:gd name="T0" fmla="*/ 231780 w 2105025"/>
              <a:gd name="T1" fmla="*/ 0 h 1390650"/>
              <a:gd name="T2" fmla="*/ 1873245 w 2105025"/>
              <a:gd name="T3" fmla="*/ 0 h 1390650"/>
              <a:gd name="T4" fmla="*/ 2105025 w 2105025"/>
              <a:gd name="T5" fmla="*/ 231780 h 1390650"/>
              <a:gd name="T6" fmla="*/ 2105025 w 2105025"/>
              <a:gd name="T7" fmla="*/ 1390650 h 1390650"/>
              <a:gd name="T8" fmla="*/ 2105025 w 2105025"/>
              <a:gd name="T9" fmla="*/ 1390650 h 1390650"/>
              <a:gd name="T10" fmla="*/ 0 w 2105025"/>
              <a:gd name="T11" fmla="*/ 1390650 h 1390650"/>
              <a:gd name="T12" fmla="*/ 0 w 2105025"/>
              <a:gd name="T13" fmla="*/ 1390650 h 1390650"/>
              <a:gd name="T14" fmla="*/ 0 w 2105025"/>
              <a:gd name="T15" fmla="*/ 231780 h 1390650"/>
              <a:gd name="T16" fmla="*/ 231780 w 2105025"/>
              <a:gd name="T17" fmla="*/ 0 h 139065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105025"/>
              <a:gd name="T28" fmla="*/ 0 h 1390650"/>
              <a:gd name="T29" fmla="*/ 2105025 w 2105025"/>
              <a:gd name="T30" fmla="*/ 1390650 h 139065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105025" h="1390650">
                <a:moveTo>
                  <a:pt x="231780" y="0"/>
                </a:moveTo>
                <a:lnTo>
                  <a:pt x="1873245" y="0"/>
                </a:lnTo>
                <a:lnTo>
                  <a:pt x="2105025" y="231780"/>
                </a:lnTo>
                <a:lnTo>
                  <a:pt x="2105025" y="1390650"/>
                </a:lnTo>
                <a:lnTo>
                  <a:pt x="0" y="1390650"/>
                </a:lnTo>
                <a:lnTo>
                  <a:pt x="0" y="231780"/>
                </a:lnTo>
                <a:lnTo>
                  <a:pt x="231780" y="0"/>
                </a:lnTo>
                <a:close/>
              </a:path>
            </a:pathLst>
          </a:custGeom>
          <a:noFill/>
          <a:ln w="76200">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400" b="1" i="0" u="sng" strike="noStrike" cap="none" normalizeH="0" baseline="0" dirty="0">
                <a:ln>
                  <a:noFill/>
                </a:ln>
                <a:solidFill>
                  <a:schemeClr val="bg1"/>
                </a:solidFill>
                <a:effectLst/>
                <a:ea typeface="SimSun" pitchFamily="2" charset="-122"/>
                <a:cs typeface="Times New Roman" pitchFamily="18" charset="0"/>
              </a:rPr>
              <a:t>God’s Kingdom</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000" b="0" i="0" u="none" strike="noStrike" cap="none" normalizeH="0" baseline="0" dirty="0">
                <a:ln>
                  <a:noFill/>
                </a:ln>
                <a:solidFill>
                  <a:schemeClr val="bg1"/>
                </a:solidFill>
                <a:effectLst/>
                <a:ea typeface="SimSun" pitchFamily="2" charset="-122"/>
                <a:cs typeface="Times New Roman" pitchFamily="18" charset="0"/>
              </a:rPr>
              <a:t>Eternal, Unshakeable</a:t>
            </a:r>
            <a:endParaRPr kumimoji="0" lang="en-US" altLang="zh-CN" sz="2000" b="0" i="0" u="none" strike="noStrike" cap="none" normalizeH="0" baseline="0" dirty="0">
              <a:ln>
                <a:noFill/>
              </a:ln>
              <a:solidFill>
                <a:schemeClr val="bg1"/>
              </a:solidFill>
              <a:effectLst/>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CN" sz="2000" b="1" i="0" u="none" strike="noStrike" cap="none" normalizeH="0" baseline="0" dirty="0">
                <a:ln>
                  <a:noFill/>
                </a:ln>
                <a:solidFill>
                  <a:schemeClr val="bg1"/>
                </a:solidFill>
                <a:effectLst/>
                <a:latin typeface="Arial Narrow" panose="020B0606020202030204" pitchFamily="34" charset="0"/>
                <a:ea typeface="SimSun" pitchFamily="2" charset="-122"/>
                <a:cs typeface="Times New Roman" pitchFamily="18" charset="0"/>
              </a:rPr>
              <a:t>(2 Corinthians 4:18)</a:t>
            </a:r>
            <a:endParaRPr kumimoji="0" lang="en-US" altLang="zh-CN" sz="2000" b="1" i="0" u="none" strike="noStrike" cap="none" normalizeH="0" baseline="0" dirty="0">
              <a:ln>
                <a:noFill/>
              </a:ln>
              <a:solidFill>
                <a:schemeClr val="bg1"/>
              </a:solidFill>
              <a:effectLst/>
              <a:latin typeface="Arial Narrow" panose="020B0606020202030204"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CN" sz="2000" b="1" i="0" u="none" strike="noStrike" cap="none" normalizeH="0" baseline="0" dirty="0">
                <a:ln>
                  <a:noFill/>
                </a:ln>
                <a:solidFill>
                  <a:schemeClr val="bg1"/>
                </a:solidFill>
                <a:effectLst/>
                <a:latin typeface="Arial Narrow" panose="020B0606020202030204" pitchFamily="34" charset="0"/>
                <a:ea typeface="SimSun" pitchFamily="2" charset="-122"/>
                <a:cs typeface="Times New Roman" pitchFamily="18" charset="0"/>
              </a:rPr>
              <a:t>(Hebrews 12:28)</a:t>
            </a:r>
            <a:endParaRPr kumimoji="0" lang="en-US" altLang="zh-CN" sz="2000" b="1" i="0" u="none" strike="noStrike" cap="none" normalizeH="0" baseline="0" dirty="0">
              <a:ln>
                <a:noFill/>
              </a:ln>
              <a:solidFill>
                <a:schemeClr val="bg1"/>
              </a:solidFill>
              <a:effectLst/>
              <a:latin typeface="Arial Narrow" panose="020B0606020202030204" pitchFamily="34" charset="0"/>
              <a:cs typeface="Arial" pitchFamily="34" charset="0"/>
            </a:endParaRPr>
          </a:p>
        </p:txBody>
      </p:sp>
      <p:sp>
        <p:nvSpPr>
          <p:cNvPr id="6" name="Cloud Callout 8"/>
          <p:cNvSpPr>
            <a:spLocks noChangeArrowheads="1"/>
          </p:cNvSpPr>
          <p:nvPr/>
        </p:nvSpPr>
        <p:spPr bwMode="auto">
          <a:xfrm>
            <a:off x="5299364" y="1608338"/>
            <a:ext cx="3733800" cy="2314351"/>
          </a:xfrm>
          <a:prstGeom prst="cloudCallout">
            <a:avLst>
              <a:gd name="adj1" fmla="val -18486"/>
              <a:gd name="adj2" fmla="val 44769"/>
            </a:avLst>
          </a:prstGeom>
          <a:noFill/>
          <a:ln w="25400">
            <a:solidFill>
              <a:schemeClr val="bg1"/>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400" b="1" i="0" u="sng" strike="noStrike" cap="none" normalizeH="0" baseline="0" dirty="0">
                <a:ln>
                  <a:noFill/>
                </a:ln>
                <a:solidFill>
                  <a:schemeClr val="bg1"/>
                </a:solidFill>
                <a:effectLst/>
                <a:ea typeface="SimSun" pitchFamily="2" charset="-122"/>
                <a:cs typeface="Times New Roman" pitchFamily="18" charset="0"/>
              </a:rPr>
              <a:t>The World</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000" b="0" i="0" u="none" strike="noStrike" cap="none" normalizeH="0" baseline="0" dirty="0">
                <a:ln>
                  <a:noFill/>
                </a:ln>
                <a:solidFill>
                  <a:schemeClr val="bg1"/>
                </a:solidFill>
                <a:effectLst/>
                <a:ea typeface="SimSun" pitchFamily="2" charset="-122"/>
                <a:cs typeface="Times New Roman" pitchFamily="18" charset="0"/>
              </a:rPr>
              <a:t>Purposes, Philosophy, Pride, Possessions</a:t>
            </a:r>
            <a:endParaRPr kumimoji="0" lang="en-US" altLang="zh-CN" sz="1100" b="0" i="0" u="none" strike="noStrike" cap="none" normalizeH="0" baseline="0" dirty="0">
              <a:ln>
                <a:noFill/>
              </a:ln>
              <a:solidFill>
                <a:schemeClr val="bg1"/>
              </a:solidFill>
              <a:effectLst/>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CN" sz="2000" b="1" i="0" u="none" strike="noStrike" cap="none" normalizeH="0" baseline="0" dirty="0">
                <a:ln>
                  <a:noFill/>
                </a:ln>
                <a:solidFill>
                  <a:schemeClr val="bg1"/>
                </a:solidFill>
                <a:effectLst/>
                <a:latin typeface="Arial Narrow" panose="020B0606020202030204" pitchFamily="34" charset="0"/>
                <a:ea typeface="SimSun" pitchFamily="2" charset="-122"/>
                <a:cs typeface="Times New Roman" pitchFamily="18" charset="0"/>
              </a:rPr>
              <a:t>(1 John 2:15-17)</a:t>
            </a:r>
            <a:endParaRPr kumimoji="0" lang="en-US" altLang="zh-CN" sz="3200" b="1" i="0" u="none" strike="noStrike" cap="none" normalizeH="0" baseline="0" dirty="0">
              <a:ln>
                <a:noFill/>
              </a:ln>
              <a:solidFill>
                <a:schemeClr val="bg1"/>
              </a:solidFill>
              <a:effectLst/>
              <a:latin typeface="Arial Narrow" panose="020B0606020202030204" pitchFamily="34" charset="0"/>
              <a:cs typeface="Arial" pitchFamily="34" charset="0"/>
            </a:endParaRPr>
          </a:p>
        </p:txBody>
      </p:sp>
      <p:sp>
        <p:nvSpPr>
          <p:cNvPr id="10" name="Rectangle 9"/>
          <p:cNvSpPr>
            <a:spLocks noChangeArrowheads="1"/>
          </p:cNvSpPr>
          <p:nvPr/>
        </p:nvSpPr>
        <p:spPr bwMode="auto">
          <a:xfrm>
            <a:off x="0" y="272534"/>
            <a:ext cx="184731" cy="369332"/>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bg1"/>
              </a:solidFill>
              <a:effectLst/>
              <a:latin typeface="Arial" pitchFamily="34" charset="0"/>
              <a:cs typeface="Arial" pitchFamily="34" charset="0"/>
            </a:endParaRPr>
          </a:p>
        </p:txBody>
      </p:sp>
      <p:sp>
        <p:nvSpPr>
          <p:cNvPr id="11" name="Rectangle 10"/>
          <p:cNvSpPr/>
          <p:nvPr/>
        </p:nvSpPr>
        <p:spPr>
          <a:xfrm>
            <a:off x="88444" y="4382631"/>
            <a:ext cx="8979356" cy="2246769"/>
          </a:xfrm>
          <a:prstGeom prst="rect">
            <a:avLst/>
          </a:prstGeom>
          <a:ln>
            <a:noFill/>
          </a:ln>
        </p:spPr>
        <p:txBody>
          <a:bodyPr wrap="square">
            <a:spAutoFit/>
          </a:bodyPr>
          <a:lstStyle/>
          <a:p>
            <a:pPr marL="182880" indent="-182880">
              <a:spcAft>
                <a:spcPts val="1200"/>
              </a:spcAft>
              <a:buFont typeface="Arial" panose="020B0604020202020204" pitchFamily="34" charset="0"/>
              <a:buChar char="•"/>
            </a:pPr>
            <a:r>
              <a:rPr lang="en-US" sz="2400" dirty="0">
                <a:solidFill>
                  <a:schemeClr val="bg1"/>
                </a:solidFill>
                <a:effectLst/>
              </a:rPr>
              <a:t>What are some of the things that the world considers important?</a:t>
            </a:r>
          </a:p>
          <a:p>
            <a:pPr marL="182880" indent="-182880">
              <a:spcAft>
                <a:spcPts val="1200"/>
              </a:spcAft>
              <a:buFont typeface="Arial" panose="020B0604020202020204" pitchFamily="34" charset="0"/>
              <a:buChar char="•"/>
            </a:pPr>
            <a:r>
              <a:rPr lang="en-US" sz="2400" dirty="0">
                <a:solidFill>
                  <a:schemeClr val="bg1"/>
                </a:solidFill>
                <a:effectLst/>
              </a:rPr>
              <a:t>God loves the people of this world (</a:t>
            </a:r>
            <a:r>
              <a:rPr lang="en-US" sz="2400" b="1" dirty="0">
                <a:solidFill>
                  <a:schemeClr val="bg1"/>
                </a:solidFill>
                <a:effectLst/>
              </a:rPr>
              <a:t>John 3:16</a:t>
            </a:r>
            <a:r>
              <a:rPr lang="en-US" sz="2400" dirty="0">
                <a:solidFill>
                  <a:schemeClr val="bg1"/>
                </a:solidFill>
                <a:effectLst/>
              </a:rPr>
              <a:t>) but tells us that we should not love the world (</a:t>
            </a:r>
            <a:r>
              <a:rPr lang="en-US" sz="2400" b="1" dirty="0">
                <a:solidFill>
                  <a:schemeClr val="bg1"/>
                </a:solidFill>
                <a:effectLst/>
              </a:rPr>
              <a:t>1 John 2:15-17</a:t>
            </a:r>
            <a:r>
              <a:rPr lang="en-US" sz="2400" dirty="0">
                <a:solidFill>
                  <a:schemeClr val="bg1"/>
                </a:solidFill>
                <a:effectLst/>
              </a:rPr>
              <a:t>) that </a:t>
            </a:r>
            <a:r>
              <a:rPr lang="en-US" sz="2400" dirty="0">
                <a:solidFill>
                  <a:schemeClr val="bg1"/>
                </a:solidFill>
              </a:rPr>
              <a:t>is </a:t>
            </a:r>
            <a:r>
              <a:rPr lang="en-US" sz="2400" dirty="0">
                <a:solidFill>
                  <a:schemeClr val="bg1"/>
                </a:solidFill>
                <a:effectLst/>
              </a:rPr>
              <a:t>passing away.</a:t>
            </a:r>
          </a:p>
          <a:p>
            <a:pPr marL="182880" indent="-182880">
              <a:spcAft>
                <a:spcPts val="1200"/>
              </a:spcAft>
              <a:buFont typeface="Arial" panose="020B0604020202020204" pitchFamily="34" charset="0"/>
              <a:buChar char="•"/>
            </a:pPr>
            <a:r>
              <a:rPr lang="en-US" sz="2400" dirty="0">
                <a:solidFill>
                  <a:schemeClr val="bg1"/>
                </a:solidFill>
              </a:rPr>
              <a:t>Christians have a new relationship with God (</a:t>
            </a:r>
            <a:r>
              <a:rPr lang="en-US" sz="2400" b="1" dirty="0">
                <a:solidFill>
                  <a:schemeClr val="bg1"/>
                </a:solidFill>
              </a:rPr>
              <a:t>John 1:12</a:t>
            </a:r>
            <a:r>
              <a:rPr lang="en-US" sz="2400" dirty="0">
                <a:solidFill>
                  <a:schemeClr val="bg1"/>
                </a:solidFill>
              </a:rPr>
              <a:t>) and have new desires (</a:t>
            </a:r>
            <a:r>
              <a:rPr lang="en-US" sz="2400" b="1" dirty="0">
                <a:solidFill>
                  <a:schemeClr val="bg1"/>
                </a:solidFill>
              </a:rPr>
              <a:t>1 Peter 4:1,2; </a:t>
            </a:r>
            <a:r>
              <a:rPr lang="en-US" sz="2400" dirty="0">
                <a:solidFill>
                  <a:schemeClr val="bg1"/>
                </a:solidFill>
              </a:rPr>
              <a:t> </a:t>
            </a:r>
            <a:r>
              <a:rPr lang="en-US" sz="2400" b="1" dirty="0">
                <a:solidFill>
                  <a:schemeClr val="bg1"/>
                </a:solidFill>
              </a:rPr>
              <a:t>Colossians 3:1-3</a:t>
            </a:r>
            <a:r>
              <a:rPr lang="en-US" sz="2400" dirty="0">
                <a:solidFill>
                  <a:schemeClr val="bg1"/>
                </a:solidFill>
              </a:rPr>
              <a:t>).</a:t>
            </a:r>
          </a:p>
        </p:txBody>
      </p:sp>
      <p:grpSp>
        <p:nvGrpSpPr>
          <p:cNvPr id="16" name="Group 15"/>
          <p:cNvGrpSpPr/>
          <p:nvPr/>
        </p:nvGrpSpPr>
        <p:grpSpPr>
          <a:xfrm>
            <a:off x="2133600" y="772160"/>
            <a:ext cx="4876800" cy="954682"/>
            <a:chOff x="2133600" y="569318"/>
            <a:chExt cx="4876800" cy="954682"/>
          </a:xfrm>
        </p:grpSpPr>
        <p:sp>
          <p:nvSpPr>
            <p:cNvPr id="8" name="Text Box 11"/>
            <p:cNvSpPr txBox="1">
              <a:spLocks noChangeArrowheads="1"/>
            </p:cNvSpPr>
            <p:nvPr/>
          </p:nvSpPr>
          <p:spPr bwMode="auto">
            <a:xfrm>
              <a:off x="3507918" y="569318"/>
              <a:ext cx="2143761" cy="649311"/>
            </a:xfrm>
            <a:prstGeom prst="rect">
              <a:avLst/>
            </a:prstGeom>
            <a:noFill/>
            <a:ln w="635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000" b="1" i="0" u="none" strike="noStrike" cap="none" normalizeH="0" baseline="0" dirty="0">
                  <a:ln>
                    <a:noFill/>
                  </a:ln>
                  <a:solidFill>
                    <a:schemeClr val="bg1"/>
                  </a:solidFill>
                  <a:effectLst/>
                  <a:latin typeface="Arial Narrow" pitchFamily="34" charset="0"/>
                  <a:ea typeface="SimSun" pitchFamily="2" charset="-122"/>
                  <a:cs typeface="Times New Roman" pitchFamily="18" charset="0"/>
                </a:rPr>
                <a:t>Colossians 1:13</a:t>
              </a:r>
            </a:p>
            <a:p>
              <a:pPr marL="0" marR="0" lvl="0" indent="0" algn="ctr" defTabSz="914400" rtl="0" eaLnBrk="1" fontAlgn="base" latinLnBrk="0" hangingPunct="1">
                <a:lnSpc>
                  <a:spcPct val="100000"/>
                </a:lnSpc>
                <a:spcBef>
                  <a:spcPct val="0"/>
                </a:spcBef>
                <a:spcAft>
                  <a:spcPct val="0"/>
                </a:spcAft>
                <a:buClrTx/>
                <a:buSzTx/>
                <a:buFontTx/>
                <a:buNone/>
                <a:tabLst/>
              </a:pPr>
              <a:r>
                <a:rPr lang="en-US" altLang="zh-CN" sz="2000" b="1" dirty="0">
                  <a:solidFill>
                    <a:schemeClr val="bg1"/>
                  </a:solidFill>
                  <a:latin typeface="Arial Narrow" pitchFamily="34" charset="0"/>
                  <a:ea typeface="SimSun" pitchFamily="2" charset="-122"/>
                  <a:cs typeface="Times New Roman" pitchFamily="18" charset="0"/>
                </a:rPr>
                <a:t>1 Peter 2:9,10</a:t>
              </a:r>
              <a:endParaRPr kumimoji="0" lang="en-US" altLang="zh-CN" sz="3200" b="0" i="0" u="none" strike="noStrike" cap="none" normalizeH="0" baseline="0" dirty="0">
                <a:ln>
                  <a:noFill/>
                </a:ln>
                <a:solidFill>
                  <a:schemeClr val="bg1"/>
                </a:solidFill>
                <a:effectLst/>
                <a:latin typeface="Arial" pitchFamily="34" charset="0"/>
                <a:cs typeface="Arial" pitchFamily="34" charset="0"/>
              </a:endParaRPr>
            </a:p>
          </p:txBody>
        </p:sp>
        <p:sp>
          <p:nvSpPr>
            <p:cNvPr id="15" name="Curved Down Arrow 14"/>
            <p:cNvSpPr/>
            <p:nvPr/>
          </p:nvSpPr>
          <p:spPr>
            <a:xfrm flipH="1">
              <a:off x="2133600" y="914400"/>
              <a:ext cx="4876800" cy="609600"/>
            </a:xfrm>
            <a:prstGeom prst="curvedDownArrow">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grpSp>
    </p:spTree>
    <p:extLst>
      <p:ext uri="{BB962C8B-B14F-4D97-AF65-F5344CB8AC3E}">
        <p14:creationId xmlns:p14="http://schemas.microsoft.com/office/powerpoint/2010/main" val="28828719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wipe(right)">
                                      <p:cBhvr>
                                        <p:cTn id="12" dur="1000"/>
                                        <p:tgtEl>
                                          <p:spTgt spid="16"/>
                                        </p:tgtEl>
                                      </p:cBhvr>
                                    </p:animEffect>
                                  </p:childTnLst>
                                </p:cTn>
                              </p:par>
                            </p:childTnLst>
                          </p:cTn>
                        </p:par>
                        <p:par>
                          <p:cTn id="13" fill="hold">
                            <p:stCondLst>
                              <p:cond delay="1000"/>
                            </p:stCondLst>
                            <p:childTnLst>
                              <p:par>
                                <p:cTn id="14" presetID="10" presetClass="entr" presetSubtype="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10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11">
                                            <p:bg/>
                                          </p:spTgt>
                                        </p:tgtEl>
                                        <p:attrNameLst>
                                          <p:attrName>style.visibility</p:attrName>
                                        </p:attrNameLst>
                                      </p:cBhvr>
                                      <p:to>
                                        <p:strVal val="visible"/>
                                      </p:to>
                                    </p:set>
                                    <p:animEffect transition="in" filter="wipe(left)">
                                      <p:cBhvr>
                                        <p:cTn id="21" dur="500"/>
                                        <p:tgtEl>
                                          <p:spTgt spid="11">
                                            <p:bg/>
                                          </p:spTgt>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11">
                                            <p:txEl>
                                              <p:pRg st="0" end="0"/>
                                            </p:txEl>
                                          </p:spTgt>
                                        </p:tgtEl>
                                        <p:attrNameLst>
                                          <p:attrName>style.visibility</p:attrName>
                                        </p:attrNameLst>
                                      </p:cBhvr>
                                      <p:to>
                                        <p:strVal val="visible"/>
                                      </p:to>
                                    </p:set>
                                    <p:animEffect transition="in" filter="wipe(left)">
                                      <p:cBhvr>
                                        <p:cTn id="26" dur="500"/>
                                        <p:tgtEl>
                                          <p:spTgt spid="11">
                                            <p:txEl>
                                              <p:pRg st="0" end="0"/>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11">
                                            <p:txEl>
                                              <p:pRg st="1" end="1"/>
                                            </p:txEl>
                                          </p:spTgt>
                                        </p:tgtEl>
                                        <p:attrNameLst>
                                          <p:attrName>style.visibility</p:attrName>
                                        </p:attrNameLst>
                                      </p:cBhvr>
                                      <p:to>
                                        <p:strVal val="visible"/>
                                      </p:to>
                                    </p:set>
                                    <p:animEffect transition="in" filter="wipe(left)">
                                      <p:cBhvr>
                                        <p:cTn id="31" dur="500"/>
                                        <p:tgtEl>
                                          <p:spTgt spid="11">
                                            <p:txEl>
                                              <p:pRg st="1" end="1"/>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8" fill="hold" grpId="0" nodeType="clickEffect">
                                  <p:stCondLst>
                                    <p:cond delay="0"/>
                                  </p:stCondLst>
                                  <p:childTnLst>
                                    <p:set>
                                      <p:cBhvr>
                                        <p:cTn id="35" dur="1" fill="hold">
                                          <p:stCondLst>
                                            <p:cond delay="0"/>
                                          </p:stCondLst>
                                        </p:cTn>
                                        <p:tgtEl>
                                          <p:spTgt spid="11">
                                            <p:txEl>
                                              <p:pRg st="2" end="2"/>
                                            </p:txEl>
                                          </p:spTgt>
                                        </p:tgtEl>
                                        <p:attrNameLst>
                                          <p:attrName>style.visibility</p:attrName>
                                        </p:attrNameLst>
                                      </p:cBhvr>
                                      <p:to>
                                        <p:strVal val="visible"/>
                                      </p:to>
                                    </p:set>
                                    <p:animEffect transition="in" filter="wipe(left)">
                                      <p:cBhvr>
                                        <p:cTn id="36" dur="500"/>
                                        <p:tgtEl>
                                          <p:spTgt spid="1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11" grpId="0" build="p"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868362"/>
          </a:xfrm>
        </p:spPr>
        <p:txBody>
          <a:bodyPr>
            <a:normAutofit/>
          </a:bodyPr>
          <a:lstStyle/>
          <a:p>
            <a:r>
              <a:rPr lang="en-US" b="1" u="sng" dirty="0">
                <a:solidFill>
                  <a:schemeClr val="bg1"/>
                </a:solidFill>
              </a:rPr>
              <a:t>New Relationships</a:t>
            </a:r>
          </a:p>
        </p:txBody>
      </p:sp>
      <p:sp>
        <p:nvSpPr>
          <p:cNvPr id="3" name="Content Placeholder 2"/>
          <p:cNvSpPr>
            <a:spLocks noGrp="1"/>
          </p:cNvSpPr>
          <p:nvPr>
            <p:ph idx="1"/>
          </p:nvPr>
        </p:nvSpPr>
        <p:spPr>
          <a:xfrm>
            <a:off x="228600" y="1143000"/>
            <a:ext cx="8686800" cy="5410200"/>
          </a:xfrm>
        </p:spPr>
        <p:txBody>
          <a:bodyPr>
            <a:normAutofit/>
          </a:bodyPr>
          <a:lstStyle/>
          <a:p>
            <a:r>
              <a:rPr lang="en-US" dirty="0">
                <a:solidFill>
                  <a:schemeClr val="bg1"/>
                </a:solidFill>
              </a:rPr>
              <a:t>We have a new relationship with God.  We also have a new relationship with the world.</a:t>
            </a:r>
          </a:p>
          <a:p>
            <a:r>
              <a:rPr lang="en-US" b="1" dirty="0">
                <a:solidFill>
                  <a:schemeClr val="bg1"/>
                </a:solidFill>
              </a:rPr>
              <a:t>John 15:18,19 </a:t>
            </a:r>
            <a:r>
              <a:rPr lang="en-US" dirty="0">
                <a:solidFill>
                  <a:schemeClr val="bg1"/>
                </a:solidFill>
              </a:rPr>
              <a:t>– Jesus Christ was opposed, and His followers will also be opposed.</a:t>
            </a:r>
          </a:p>
          <a:p>
            <a:r>
              <a:rPr lang="en-US" b="1" dirty="0">
                <a:solidFill>
                  <a:schemeClr val="bg1"/>
                </a:solidFill>
              </a:rPr>
              <a:t>2 Timothy 3:12</a:t>
            </a:r>
            <a:r>
              <a:rPr lang="en-US" dirty="0">
                <a:solidFill>
                  <a:schemeClr val="bg1"/>
                </a:solidFill>
              </a:rPr>
              <a:t> – If you live a godly life, you will be opposed.  If you go along with the world, they will not notice and oppose you.</a:t>
            </a:r>
          </a:p>
          <a:p>
            <a:r>
              <a:rPr lang="en-US" b="1" dirty="0">
                <a:solidFill>
                  <a:schemeClr val="bg1"/>
                </a:solidFill>
              </a:rPr>
              <a:t>Proverbs 4:14-16 </a:t>
            </a:r>
            <a:r>
              <a:rPr lang="en-US" dirty="0">
                <a:solidFill>
                  <a:schemeClr val="bg1"/>
                </a:solidFill>
              </a:rPr>
              <a:t>– As you become more like Jesus, some people </a:t>
            </a:r>
            <a:r>
              <a:rPr lang="en-US" u="sng" dirty="0">
                <a:solidFill>
                  <a:schemeClr val="bg1"/>
                </a:solidFill>
              </a:rPr>
              <a:t>will not like</a:t>
            </a:r>
            <a:r>
              <a:rPr lang="en-US" dirty="0">
                <a:solidFill>
                  <a:schemeClr val="bg1"/>
                </a:solidFill>
              </a:rPr>
              <a:t> it (</a:t>
            </a:r>
            <a:r>
              <a:rPr lang="en-US" b="1" dirty="0">
                <a:solidFill>
                  <a:schemeClr val="bg1"/>
                </a:solidFill>
              </a:rPr>
              <a:t>1 Peter 4:3-4</a:t>
            </a:r>
            <a:r>
              <a:rPr lang="en-US" dirty="0">
                <a:solidFill>
                  <a:schemeClr val="bg1"/>
                </a:solidFill>
              </a:rPr>
              <a:t>).</a:t>
            </a:r>
          </a:p>
        </p:txBody>
      </p:sp>
    </p:spTree>
    <p:extLst>
      <p:ext uri="{BB962C8B-B14F-4D97-AF65-F5344CB8AC3E}">
        <p14:creationId xmlns:p14="http://schemas.microsoft.com/office/powerpoint/2010/main" val="18770472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left)">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838200"/>
          </a:xfrm>
        </p:spPr>
        <p:txBody>
          <a:bodyPr/>
          <a:lstStyle/>
          <a:p>
            <a:r>
              <a:rPr lang="en-US" b="1" u="sng" dirty="0">
                <a:solidFill>
                  <a:schemeClr val="bg1"/>
                </a:solidFill>
              </a:rPr>
              <a:t>New Sources of Tension</a:t>
            </a:r>
          </a:p>
        </p:txBody>
      </p:sp>
      <p:sp>
        <p:nvSpPr>
          <p:cNvPr id="3" name="Content Placeholder 2"/>
          <p:cNvSpPr>
            <a:spLocks noGrp="1"/>
          </p:cNvSpPr>
          <p:nvPr>
            <p:ph idx="1"/>
          </p:nvPr>
        </p:nvSpPr>
        <p:spPr>
          <a:xfrm>
            <a:off x="152400" y="914400"/>
            <a:ext cx="8610600" cy="5638800"/>
          </a:xfrm>
        </p:spPr>
        <p:txBody>
          <a:bodyPr>
            <a:noAutofit/>
          </a:bodyPr>
          <a:lstStyle/>
          <a:p>
            <a:pPr>
              <a:spcBef>
                <a:spcPts val="0"/>
              </a:spcBef>
              <a:spcAft>
                <a:spcPts val="2400"/>
              </a:spcAft>
            </a:pPr>
            <a:r>
              <a:rPr lang="en-US" sz="2800" b="1" u="sng" dirty="0">
                <a:solidFill>
                  <a:schemeClr val="bg1"/>
                </a:solidFill>
                <a:effectLst/>
              </a:rPr>
              <a:t>Family and Friends</a:t>
            </a:r>
            <a:r>
              <a:rPr lang="en-US" sz="2800" dirty="0">
                <a:solidFill>
                  <a:schemeClr val="bg1"/>
                </a:solidFill>
                <a:effectLst/>
              </a:rPr>
              <a:t>.  Those close to you who know you best (friends, family, coworkers) don’t want you to change (values and philosophy) (</a:t>
            </a:r>
            <a:r>
              <a:rPr lang="en-US" sz="2800" b="1">
                <a:solidFill>
                  <a:schemeClr val="bg1"/>
                </a:solidFill>
                <a:effectLst/>
              </a:rPr>
              <a:t>Matthew 10:34-36</a:t>
            </a:r>
            <a:r>
              <a:rPr lang="en-US" sz="2800" b="1" dirty="0">
                <a:solidFill>
                  <a:schemeClr val="bg1"/>
                </a:solidFill>
                <a:effectLst/>
              </a:rPr>
              <a:t>).</a:t>
            </a:r>
            <a:endParaRPr lang="en-US" sz="2800" dirty="0">
              <a:solidFill>
                <a:schemeClr val="bg1"/>
              </a:solidFill>
              <a:effectLst/>
            </a:endParaRPr>
          </a:p>
          <a:p>
            <a:pPr>
              <a:spcBef>
                <a:spcPts val="0"/>
              </a:spcBef>
              <a:spcAft>
                <a:spcPts val="2400"/>
              </a:spcAft>
            </a:pPr>
            <a:r>
              <a:rPr lang="en-US" sz="2800" b="1" u="sng" dirty="0">
                <a:solidFill>
                  <a:schemeClr val="bg1"/>
                </a:solidFill>
              </a:rPr>
              <a:t>Society / culture</a:t>
            </a:r>
            <a:r>
              <a:rPr lang="en-US" sz="2800" dirty="0">
                <a:solidFill>
                  <a:schemeClr val="bg1"/>
                </a:solidFill>
              </a:rPr>
              <a:t>.  </a:t>
            </a:r>
            <a:r>
              <a:rPr lang="en-US" sz="2800" dirty="0">
                <a:solidFill>
                  <a:schemeClr val="bg1"/>
                </a:solidFill>
                <a:effectLst/>
              </a:rPr>
              <a:t>The world lifts up man and ignores God. The goals of society creep into our mind through the media (videos, TV, internet, etc.) and make us insensitive to God (</a:t>
            </a:r>
            <a:r>
              <a:rPr lang="en-US" sz="2800" b="1" dirty="0">
                <a:solidFill>
                  <a:schemeClr val="bg1"/>
                </a:solidFill>
              </a:rPr>
              <a:t>Colossians 2:8; James 4:4-5</a:t>
            </a:r>
            <a:r>
              <a:rPr lang="en-US" sz="2800" dirty="0">
                <a:solidFill>
                  <a:schemeClr val="bg1"/>
                </a:solidFill>
                <a:effectLst/>
              </a:rPr>
              <a:t>)</a:t>
            </a:r>
          </a:p>
          <a:p>
            <a:pPr>
              <a:spcBef>
                <a:spcPts val="0"/>
              </a:spcBef>
              <a:spcAft>
                <a:spcPts val="2400"/>
              </a:spcAft>
            </a:pPr>
            <a:r>
              <a:rPr lang="en-US" sz="2800" b="1" u="sng" dirty="0">
                <a:solidFill>
                  <a:schemeClr val="bg1"/>
                </a:solidFill>
                <a:effectLst/>
              </a:rPr>
              <a:t>Satan</a:t>
            </a:r>
            <a:r>
              <a:rPr lang="en-US" sz="2800" dirty="0">
                <a:solidFill>
                  <a:schemeClr val="bg1"/>
                </a:solidFill>
                <a:effectLst/>
              </a:rPr>
              <a:t>.  He is your ADVERSARY (</a:t>
            </a:r>
            <a:r>
              <a:rPr lang="en-US" sz="2800" b="1" dirty="0">
                <a:solidFill>
                  <a:schemeClr val="bg1"/>
                </a:solidFill>
                <a:effectLst/>
              </a:rPr>
              <a:t>1 Peter 5:8</a:t>
            </a:r>
            <a:r>
              <a:rPr lang="en-US" sz="2800" dirty="0">
                <a:solidFill>
                  <a:schemeClr val="bg1"/>
                </a:solidFill>
                <a:effectLst/>
              </a:rPr>
              <a:t>).  He cannot take away your salvation, so he wants </a:t>
            </a:r>
            <a:r>
              <a:rPr lang="en-US" sz="2800" dirty="0">
                <a:solidFill>
                  <a:schemeClr val="bg1"/>
                </a:solidFill>
              </a:rPr>
              <a:t>you to compromise and ignore God’s purposes and plan</a:t>
            </a:r>
            <a:r>
              <a:rPr lang="en-US" sz="2800" dirty="0">
                <a:solidFill>
                  <a:schemeClr val="bg1"/>
                </a:solidFill>
                <a:effectLst/>
              </a:rPr>
              <a:t> (</a:t>
            </a:r>
            <a:r>
              <a:rPr lang="en-US" sz="2800" b="1" dirty="0">
                <a:solidFill>
                  <a:schemeClr val="bg1"/>
                </a:solidFill>
                <a:effectLst/>
              </a:rPr>
              <a:t>Ephesians 2:2; 2 Corinthians 4:4</a:t>
            </a:r>
            <a:r>
              <a:rPr lang="en-US" sz="2800" dirty="0">
                <a:solidFill>
                  <a:schemeClr val="bg1"/>
                </a:solidFill>
                <a:effectLst/>
              </a:rPr>
              <a:t>).</a:t>
            </a:r>
          </a:p>
        </p:txBody>
      </p:sp>
    </p:spTree>
    <p:extLst>
      <p:ext uri="{BB962C8B-B14F-4D97-AF65-F5344CB8AC3E}">
        <p14:creationId xmlns:p14="http://schemas.microsoft.com/office/powerpoint/2010/main" val="18944471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868362"/>
          </a:xfrm>
        </p:spPr>
        <p:txBody>
          <a:bodyPr>
            <a:normAutofit/>
          </a:bodyPr>
          <a:lstStyle/>
          <a:p>
            <a:r>
              <a:rPr lang="en-US" b="1" dirty="0">
                <a:solidFill>
                  <a:schemeClr val="bg1"/>
                </a:solidFill>
              </a:rPr>
              <a:t>How should </a:t>
            </a:r>
            <a:r>
              <a:rPr lang="en-US" b="1" u="sng" dirty="0">
                <a:solidFill>
                  <a:schemeClr val="bg1"/>
                </a:solidFill>
              </a:rPr>
              <a:t>I see the world</a:t>
            </a:r>
            <a:r>
              <a:rPr lang="en-US" b="1" dirty="0">
                <a:solidFill>
                  <a:schemeClr val="bg1"/>
                </a:solidFill>
              </a:rPr>
              <a:t>?</a:t>
            </a:r>
          </a:p>
        </p:txBody>
      </p:sp>
      <p:sp>
        <p:nvSpPr>
          <p:cNvPr id="3" name="Content Placeholder 2"/>
          <p:cNvSpPr>
            <a:spLocks noGrp="1"/>
          </p:cNvSpPr>
          <p:nvPr>
            <p:ph idx="1"/>
          </p:nvPr>
        </p:nvSpPr>
        <p:spPr>
          <a:xfrm>
            <a:off x="228600" y="1066800"/>
            <a:ext cx="8763000" cy="5486400"/>
          </a:xfrm>
        </p:spPr>
        <p:txBody>
          <a:bodyPr>
            <a:noAutofit/>
          </a:bodyPr>
          <a:lstStyle/>
          <a:p>
            <a:pPr marL="0" indent="182880">
              <a:spcBef>
                <a:spcPts val="0"/>
              </a:spcBef>
              <a:spcAft>
                <a:spcPts val="1200"/>
              </a:spcAft>
            </a:pPr>
            <a:r>
              <a:rPr lang="en-US" sz="2800" dirty="0">
                <a:solidFill>
                  <a:schemeClr val="bg1"/>
                </a:solidFill>
              </a:rPr>
              <a:t>By the grace of God, seek to love those who oppose you (</a:t>
            </a:r>
            <a:r>
              <a:rPr lang="en-US" sz="2800" b="1" dirty="0">
                <a:solidFill>
                  <a:schemeClr val="bg1"/>
                </a:solidFill>
              </a:rPr>
              <a:t>Matthew 5:44</a:t>
            </a:r>
            <a:r>
              <a:rPr lang="en-US" sz="2800" dirty="0">
                <a:solidFill>
                  <a:schemeClr val="bg1"/>
                </a:solidFill>
              </a:rPr>
              <a:t>) by what you say and what you do (</a:t>
            </a:r>
            <a:r>
              <a:rPr lang="en-US" sz="2800" b="1" dirty="0">
                <a:solidFill>
                  <a:schemeClr val="bg1"/>
                </a:solidFill>
              </a:rPr>
              <a:t>John 13:34,35</a:t>
            </a:r>
            <a:r>
              <a:rPr lang="en-US" sz="2800" dirty="0">
                <a:solidFill>
                  <a:schemeClr val="bg1"/>
                </a:solidFill>
              </a:rPr>
              <a:t>). Speak the </a:t>
            </a:r>
            <a:r>
              <a:rPr lang="en-US" sz="2800" u="sng" dirty="0">
                <a:solidFill>
                  <a:schemeClr val="bg1"/>
                </a:solidFill>
              </a:rPr>
              <a:t>truth in love</a:t>
            </a:r>
            <a:r>
              <a:rPr lang="en-US" sz="2800" dirty="0">
                <a:solidFill>
                  <a:schemeClr val="bg1"/>
                </a:solidFill>
              </a:rPr>
              <a:t> (</a:t>
            </a:r>
            <a:r>
              <a:rPr lang="en-US" sz="2800" b="1" dirty="0">
                <a:solidFill>
                  <a:schemeClr val="bg1"/>
                </a:solidFill>
              </a:rPr>
              <a:t>Ephesians 4:15</a:t>
            </a:r>
            <a:r>
              <a:rPr lang="en-US" sz="2800" dirty="0">
                <a:solidFill>
                  <a:schemeClr val="bg1"/>
                </a:solidFill>
              </a:rPr>
              <a:t>).</a:t>
            </a:r>
          </a:p>
          <a:p>
            <a:pPr marL="0" indent="182880">
              <a:spcBef>
                <a:spcPts val="0"/>
              </a:spcBef>
              <a:spcAft>
                <a:spcPts val="1200"/>
              </a:spcAft>
            </a:pPr>
            <a:r>
              <a:rPr lang="en-US" sz="2800" dirty="0">
                <a:solidFill>
                  <a:schemeClr val="bg1"/>
                </a:solidFill>
              </a:rPr>
              <a:t>Don’t be overcome by the cares of this world (</a:t>
            </a:r>
            <a:r>
              <a:rPr lang="en-US" sz="2800" b="1" dirty="0">
                <a:solidFill>
                  <a:schemeClr val="bg1"/>
                </a:solidFill>
              </a:rPr>
              <a:t>Luke 8:7,14</a:t>
            </a:r>
            <a:r>
              <a:rPr lang="en-US" sz="2800" dirty="0">
                <a:solidFill>
                  <a:schemeClr val="bg1"/>
                </a:solidFill>
              </a:rPr>
              <a:t>), but be “sober-minded,” alert and ready to serve God daily (</a:t>
            </a:r>
            <a:r>
              <a:rPr lang="en-US" sz="2800" b="1" dirty="0">
                <a:solidFill>
                  <a:schemeClr val="bg1"/>
                </a:solidFill>
              </a:rPr>
              <a:t>1 Peter 1:13,14</a:t>
            </a:r>
            <a:r>
              <a:rPr lang="en-US" sz="2800" dirty="0">
                <a:solidFill>
                  <a:schemeClr val="bg1"/>
                </a:solidFill>
              </a:rPr>
              <a:t>).</a:t>
            </a:r>
          </a:p>
          <a:p>
            <a:pPr marL="0" indent="182880">
              <a:spcBef>
                <a:spcPts val="0"/>
              </a:spcBef>
              <a:spcAft>
                <a:spcPts val="1200"/>
              </a:spcAft>
            </a:pPr>
            <a:r>
              <a:rPr lang="en-US" sz="2800" dirty="0">
                <a:solidFill>
                  <a:schemeClr val="bg1"/>
                </a:solidFill>
              </a:rPr>
              <a:t>Balance boldness in what you say (</a:t>
            </a:r>
            <a:r>
              <a:rPr lang="en-US" sz="2800" b="1" dirty="0">
                <a:solidFill>
                  <a:schemeClr val="bg1"/>
                </a:solidFill>
              </a:rPr>
              <a:t>Acts 4:19-20,29</a:t>
            </a:r>
            <a:r>
              <a:rPr lang="en-US" sz="2800" dirty="0">
                <a:solidFill>
                  <a:schemeClr val="bg1"/>
                </a:solidFill>
              </a:rPr>
              <a:t>) with wisdom of when you say it (</a:t>
            </a:r>
            <a:r>
              <a:rPr lang="en-US" sz="2800" b="1" dirty="0">
                <a:solidFill>
                  <a:schemeClr val="bg1"/>
                </a:solidFill>
              </a:rPr>
              <a:t>1 Kings 17:3</a:t>
            </a:r>
            <a:r>
              <a:rPr lang="en-US" sz="2800" dirty="0">
                <a:solidFill>
                  <a:schemeClr val="bg1"/>
                </a:solidFill>
              </a:rPr>
              <a:t>; </a:t>
            </a:r>
            <a:r>
              <a:rPr lang="en-US" sz="2800" b="1" dirty="0">
                <a:solidFill>
                  <a:schemeClr val="bg1"/>
                </a:solidFill>
              </a:rPr>
              <a:t>Mark 8:29,30).</a:t>
            </a:r>
            <a:endParaRPr lang="en-US" sz="2800" dirty="0">
              <a:solidFill>
                <a:schemeClr val="bg1"/>
              </a:solidFill>
            </a:endParaRPr>
          </a:p>
          <a:p>
            <a:pPr marL="0" indent="182880">
              <a:spcBef>
                <a:spcPts val="0"/>
              </a:spcBef>
              <a:spcAft>
                <a:spcPts val="1200"/>
              </a:spcAft>
            </a:pPr>
            <a:r>
              <a:rPr lang="en-US" sz="2800" dirty="0">
                <a:solidFill>
                  <a:schemeClr val="bg1"/>
                </a:solidFill>
              </a:rPr>
              <a:t>Resist the temptation to behave like those who don’t know Jesus (</a:t>
            </a:r>
            <a:r>
              <a:rPr lang="en-US" sz="2800" b="1" dirty="0">
                <a:solidFill>
                  <a:schemeClr val="bg1"/>
                </a:solidFill>
              </a:rPr>
              <a:t>Ephesians 4:17,22-25</a:t>
            </a:r>
            <a:r>
              <a:rPr lang="en-US" sz="2800" dirty="0">
                <a:solidFill>
                  <a:schemeClr val="bg1"/>
                </a:solidFill>
              </a:rPr>
              <a:t>).</a:t>
            </a:r>
          </a:p>
        </p:txBody>
      </p:sp>
    </p:spTree>
    <p:extLst>
      <p:ext uri="{BB962C8B-B14F-4D97-AF65-F5344CB8AC3E}">
        <p14:creationId xmlns:p14="http://schemas.microsoft.com/office/powerpoint/2010/main" val="1186390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left)">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868362"/>
          </a:xfrm>
        </p:spPr>
        <p:txBody>
          <a:bodyPr>
            <a:normAutofit/>
          </a:bodyPr>
          <a:lstStyle/>
          <a:p>
            <a:r>
              <a:rPr lang="en-US" b="1" dirty="0">
                <a:solidFill>
                  <a:schemeClr val="bg1"/>
                </a:solidFill>
              </a:rPr>
              <a:t>How should </a:t>
            </a:r>
            <a:r>
              <a:rPr lang="en-US" b="1" u="sng" dirty="0">
                <a:solidFill>
                  <a:schemeClr val="bg1"/>
                </a:solidFill>
              </a:rPr>
              <a:t>the world see me?</a:t>
            </a:r>
          </a:p>
        </p:txBody>
      </p:sp>
      <p:sp>
        <p:nvSpPr>
          <p:cNvPr id="3" name="Content Placeholder 2"/>
          <p:cNvSpPr>
            <a:spLocks noGrp="1"/>
          </p:cNvSpPr>
          <p:nvPr>
            <p:ph idx="1"/>
          </p:nvPr>
        </p:nvSpPr>
        <p:spPr>
          <a:xfrm>
            <a:off x="304800" y="1066800"/>
            <a:ext cx="8534400" cy="5486400"/>
          </a:xfrm>
        </p:spPr>
        <p:txBody>
          <a:bodyPr>
            <a:noAutofit/>
          </a:bodyPr>
          <a:lstStyle/>
          <a:p>
            <a:pPr marL="0" indent="182880">
              <a:spcBef>
                <a:spcPts val="0"/>
              </a:spcBef>
              <a:spcAft>
                <a:spcPts val="1200"/>
              </a:spcAft>
            </a:pPr>
            <a:r>
              <a:rPr lang="en-US" sz="2800" dirty="0">
                <a:solidFill>
                  <a:schemeClr val="bg1"/>
                </a:solidFill>
                <a:effectLst/>
              </a:rPr>
              <a:t>Give a soft answer.  Avoid arguments whenever possible (</a:t>
            </a:r>
            <a:r>
              <a:rPr lang="en-US" sz="2800" b="1" dirty="0">
                <a:solidFill>
                  <a:schemeClr val="bg1"/>
                </a:solidFill>
                <a:effectLst/>
              </a:rPr>
              <a:t>1 Peter 3:15; 2Timothy 2:24,25</a:t>
            </a:r>
            <a:r>
              <a:rPr lang="en-US" sz="2800" dirty="0">
                <a:solidFill>
                  <a:schemeClr val="bg1"/>
                </a:solidFill>
                <a:effectLst/>
              </a:rPr>
              <a:t>)</a:t>
            </a:r>
          </a:p>
          <a:p>
            <a:pPr marL="0" indent="182880">
              <a:spcBef>
                <a:spcPts val="0"/>
              </a:spcBef>
              <a:spcAft>
                <a:spcPts val="1200"/>
              </a:spcAft>
            </a:pPr>
            <a:r>
              <a:rPr lang="en-US" sz="2800" dirty="0">
                <a:solidFill>
                  <a:schemeClr val="bg1"/>
                </a:solidFill>
              </a:rPr>
              <a:t>Don’t complain about the world and your personal situation but stand out as a person with unshakeable hope, trusting God and His plan (</a:t>
            </a:r>
            <a:r>
              <a:rPr lang="en-US" sz="2800" b="1" dirty="0">
                <a:solidFill>
                  <a:schemeClr val="bg1"/>
                </a:solidFill>
              </a:rPr>
              <a:t>Philippians 2:14,15</a:t>
            </a:r>
            <a:r>
              <a:rPr lang="en-US" sz="2800" dirty="0">
                <a:solidFill>
                  <a:schemeClr val="bg1"/>
                </a:solidFill>
              </a:rPr>
              <a:t>).</a:t>
            </a:r>
            <a:endParaRPr lang="en-US" sz="2800" dirty="0">
              <a:solidFill>
                <a:schemeClr val="bg1"/>
              </a:solidFill>
              <a:effectLst/>
            </a:endParaRPr>
          </a:p>
          <a:p>
            <a:pPr marL="0" indent="182880">
              <a:spcBef>
                <a:spcPts val="0"/>
              </a:spcBef>
              <a:spcAft>
                <a:spcPts val="1200"/>
              </a:spcAft>
            </a:pPr>
            <a:r>
              <a:rPr lang="en-US" sz="2800" dirty="0">
                <a:solidFill>
                  <a:schemeClr val="bg1"/>
                </a:solidFill>
                <a:effectLst/>
              </a:rPr>
              <a:t>Be </a:t>
            </a:r>
            <a:r>
              <a:rPr lang="en-US" sz="2800" b="1" dirty="0">
                <a:solidFill>
                  <a:schemeClr val="bg1"/>
                </a:solidFill>
                <a:effectLst/>
              </a:rPr>
              <a:t>separated</a:t>
            </a:r>
            <a:r>
              <a:rPr lang="en-US" sz="2800" dirty="0">
                <a:solidFill>
                  <a:schemeClr val="bg1"/>
                </a:solidFill>
                <a:effectLst/>
              </a:rPr>
              <a:t> from the </a:t>
            </a:r>
            <a:r>
              <a:rPr lang="en-US" sz="2800" b="1" dirty="0">
                <a:solidFill>
                  <a:schemeClr val="bg1"/>
                </a:solidFill>
                <a:effectLst/>
              </a:rPr>
              <a:t>ways</a:t>
            </a:r>
            <a:r>
              <a:rPr lang="en-US" sz="2800" dirty="0">
                <a:solidFill>
                  <a:schemeClr val="bg1"/>
                </a:solidFill>
                <a:effectLst/>
              </a:rPr>
              <a:t> of this world, but </a:t>
            </a:r>
            <a:r>
              <a:rPr lang="en-US" sz="2800" b="1" dirty="0">
                <a:solidFill>
                  <a:schemeClr val="bg1"/>
                </a:solidFill>
                <a:effectLst/>
              </a:rPr>
              <a:t>close</a:t>
            </a:r>
            <a:r>
              <a:rPr lang="en-US" sz="2800" dirty="0">
                <a:solidFill>
                  <a:schemeClr val="bg1"/>
                </a:solidFill>
                <a:effectLst/>
              </a:rPr>
              <a:t> to </a:t>
            </a:r>
            <a:r>
              <a:rPr lang="en-US" sz="2800" b="1" dirty="0">
                <a:solidFill>
                  <a:schemeClr val="bg1"/>
                </a:solidFill>
                <a:effectLst/>
              </a:rPr>
              <a:t>people</a:t>
            </a:r>
            <a:r>
              <a:rPr lang="en-US" sz="2800" dirty="0">
                <a:solidFill>
                  <a:schemeClr val="bg1"/>
                </a:solidFill>
                <a:effectLst/>
              </a:rPr>
              <a:t> (</a:t>
            </a:r>
            <a:r>
              <a:rPr lang="en-US" sz="2800" b="1" dirty="0">
                <a:solidFill>
                  <a:schemeClr val="bg1"/>
                </a:solidFill>
                <a:effectLst/>
              </a:rPr>
              <a:t>1 Corinthians 15:33;</a:t>
            </a:r>
            <a:r>
              <a:rPr lang="en-US" sz="2800" dirty="0">
                <a:solidFill>
                  <a:schemeClr val="bg1"/>
                </a:solidFill>
                <a:effectLst/>
              </a:rPr>
              <a:t> </a:t>
            </a:r>
            <a:r>
              <a:rPr lang="en-US" sz="2800" b="1" dirty="0">
                <a:solidFill>
                  <a:schemeClr val="bg1"/>
                </a:solidFill>
                <a:effectLst/>
              </a:rPr>
              <a:t>1Corinthians 9:19-23</a:t>
            </a:r>
            <a:r>
              <a:rPr lang="en-US" sz="2800" dirty="0">
                <a:solidFill>
                  <a:schemeClr val="bg1"/>
                </a:solidFill>
                <a:effectLst/>
              </a:rPr>
              <a:t>).</a:t>
            </a:r>
          </a:p>
          <a:p>
            <a:pPr marL="0" indent="182880">
              <a:spcBef>
                <a:spcPts val="0"/>
              </a:spcBef>
              <a:spcAft>
                <a:spcPts val="1200"/>
              </a:spcAft>
            </a:pPr>
            <a:r>
              <a:rPr lang="en-US" sz="2800" dirty="0">
                <a:solidFill>
                  <a:schemeClr val="bg1"/>
                </a:solidFill>
                <a:effectLst/>
              </a:rPr>
              <a:t>Be diligent in your work, serving God – your real boss (</a:t>
            </a:r>
            <a:r>
              <a:rPr lang="en-US" sz="2800" b="1" dirty="0">
                <a:solidFill>
                  <a:schemeClr val="bg1"/>
                </a:solidFill>
                <a:effectLst/>
              </a:rPr>
              <a:t>Colossians 3:23).</a:t>
            </a:r>
            <a:endParaRPr lang="en-US" sz="2800" dirty="0">
              <a:solidFill>
                <a:schemeClr val="bg1"/>
              </a:solidFill>
            </a:endParaRPr>
          </a:p>
        </p:txBody>
      </p:sp>
    </p:spTree>
    <p:extLst>
      <p:ext uri="{BB962C8B-B14F-4D97-AF65-F5344CB8AC3E}">
        <p14:creationId xmlns:p14="http://schemas.microsoft.com/office/powerpoint/2010/main" val="19191356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left)">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lstStyle/>
          <a:p>
            <a:r>
              <a:rPr lang="en-US" b="1" u="sng" dirty="0">
                <a:solidFill>
                  <a:schemeClr val="bg1"/>
                </a:solidFill>
              </a:rPr>
              <a:t>How can I stand strong and true?</a:t>
            </a:r>
          </a:p>
        </p:txBody>
      </p:sp>
      <p:sp>
        <p:nvSpPr>
          <p:cNvPr id="3" name="Content Placeholder 2"/>
          <p:cNvSpPr>
            <a:spLocks noGrp="1"/>
          </p:cNvSpPr>
          <p:nvPr>
            <p:ph idx="1"/>
          </p:nvPr>
        </p:nvSpPr>
        <p:spPr>
          <a:xfrm>
            <a:off x="0" y="1295400"/>
            <a:ext cx="8915400" cy="5257800"/>
          </a:xfrm>
        </p:spPr>
        <p:txBody>
          <a:bodyPr>
            <a:noAutofit/>
          </a:bodyPr>
          <a:lstStyle/>
          <a:p>
            <a:pPr>
              <a:lnSpc>
                <a:spcPct val="90000"/>
              </a:lnSpc>
              <a:spcAft>
                <a:spcPts val="1200"/>
              </a:spcAft>
            </a:pPr>
            <a:r>
              <a:rPr lang="en-US" dirty="0">
                <a:solidFill>
                  <a:schemeClr val="bg1"/>
                </a:solidFill>
                <a:effectLst/>
              </a:rPr>
              <a:t>Ask God to strengthen your faith by prayer, regular meditation on the Bible, and fellowship with other believers  (</a:t>
            </a:r>
            <a:r>
              <a:rPr lang="en-US" b="1" dirty="0">
                <a:solidFill>
                  <a:schemeClr val="bg1"/>
                </a:solidFill>
                <a:effectLst/>
              </a:rPr>
              <a:t>Romans 10:17; Romans 12:2; Hebrews 10:24,25</a:t>
            </a:r>
            <a:r>
              <a:rPr lang="en-US" dirty="0">
                <a:solidFill>
                  <a:schemeClr val="bg1"/>
                </a:solidFill>
                <a:effectLst/>
              </a:rPr>
              <a:t>).</a:t>
            </a:r>
          </a:p>
          <a:p>
            <a:pPr>
              <a:lnSpc>
                <a:spcPct val="90000"/>
              </a:lnSpc>
              <a:spcAft>
                <a:spcPts val="1200"/>
              </a:spcAft>
            </a:pPr>
            <a:r>
              <a:rPr lang="en-US" dirty="0">
                <a:solidFill>
                  <a:schemeClr val="bg1"/>
                </a:solidFill>
                <a:effectLst/>
              </a:rPr>
              <a:t>Ask God for </a:t>
            </a:r>
            <a:r>
              <a:rPr lang="en-US" b="1" dirty="0">
                <a:solidFill>
                  <a:schemeClr val="bg1"/>
                </a:solidFill>
                <a:effectLst/>
              </a:rPr>
              <a:t>grace</a:t>
            </a:r>
            <a:r>
              <a:rPr lang="en-US" dirty="0">
                <a:solidFill>
                  <a:schemeClr val="bg1"/>
                </a:solidFill>
                <a:effectLst/>
              </a:rPr>
              <a:t> to help you </a:t>
            </a:r>
            <a:r>
              <a:rPr lang="en-US" b="1" dirty="0">
                <a:solidFill>
                  <a:schemeClr val="bg1"/>
                </a:solidFill>
                <a:effectLst/>
              </a:rPr>
              <a:t>love people</a:t>
            </a:r>
            <a:r>
              <a:rPr lang="en-US" dirty="0">
                <a:solidFill>
                  <a:schemeClr val="bg1"/>
                </a:solidFill>
                <a:effectLst/>
              </a:rPr>
              <a:t>, including those who hate you. People can argue with your philosophy, but it is hard to argue with a life of love (</a:t>
            </a:r>
            <a:r>
              <a:rPr lang="en-US" b="1" dirty="0">
                <a:solidFill>
                  <a:schemeClr val="bg1"/>
                </a:solidFill>
                <a:effectLst/>
              </a:rPr>
              <a:t>Romans 12:14-18</a:t>
            </a:r>
            <a:r>
              <a:rPr lang="en-US" dirty="0">
                <a:solidFill>
                  <a:schemeClr val="bg1"/>
                </a:solidFill>
                <a:effectLst/>
              </a:rPr>
              <a:t>).</a:t>
            </a:r>
          </a:p>
          <a:p>
            <a:pPr>
              <a:lnSpc>
                <a:spcPct val="90000"/>
              </a:lnSpc>
              <a:spcAft>
                <a:spcPts val="1200"/>
              </a:spcAft>
            </a:pPr>
            <a:r>
              <a:rPr lang="en-US" dirty="0">
                <a:solidFill>
                  <a:schemeClr val="bg1"/>
                </a:solidFill>
                <a:effectLst/>
              </a:rPr>
              <a:t>Pray (with pure motives) for those who hate you (</a:t>
            </a:r>
            <a:r>
              <a:rPr lang="en-US" b="1" dirty="0">
                <a:solidFill>
                  <a:schemeClr val="bg1"/>
                </a:solidFill>
                <a:effectLst/>
              </a:rPr>
              <a:t>Matthew 5:44</a:t>
            </a:r>
            <a:r>
              <a:rPr lang="en-US" dirty="0">
                <a:solidFill>
                  <a:schemeClr val="bg1"/>
                </a:solidFill>
                <a:effectLst/>
              </a:rPr>
              <a:t>).</a:t>
            </a:r>
          </a:p>
        </p:txBody>
      </p:sp>
    </p:spTree>
    <p:extLst>
      <p:ext uri="{BB962C8B-B14F-4D97-AF65-F5344CB8AC3E}">
        <p14:creationId xmlns:p14="http://schemas.microsoft.com/office/powerpoint/2010/main" val="5762515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944562"/>
          </a:xfrm>
        </p:spPr>
        <p:txBody>
          <a:bodyPr/>
          <a:lstStyle/>
          <a:p>
            <a:r>
              <a:rPr lang="en-US" b="1" u="sng" dirty="0">
                <a:solidFill>
                  <a:schemeClr val="bg1"/>
                </a:solidFill>
              </a:rPr>
              <a:t>How should I view my life?</a:t>
            </a:r>
          </a:p>
        </p:txBody>
      </p:sp>
      <p:sp>
        <p:nvSpPr>
          <p:cNvPr id="3" name="Content Placeholder 2"/>
          <p:cNvSpPr>
            <a:spLocks noGrp="1"/>
          </p:cNvSpPr>
          <p:nvPr>
            <p:ph idx="1"/>
          </p:nvPr>
        </p:nvSpPr>
        <p:spPr>
          <a:xfrm>
            <a:off x="76200" y="1066800"/>
            <a:ext cx="9067800" cy="5562600"/>
          </a:xfrm>
        </p:spPr>
        <p:txBody>
          <a:bodyPr>
            <a:noAutofit/>
          </a:bodyPr>
          <a:lstStyle/>
          <a:p>
            <a:pPr>
              <a:spcAft>
                <a:spcPts val="1800"/>
              </a:spcAft>
            </a:pPr>
            <a:r>
              <a:rPr lang="en-US" sz="2800" dirty="0">
                <a:solidFill>
                  <a:schemeClr val="bg1"/>
                </a:solidFill>
                <a:effectLst/>
              </a:rPr>
              <a:t>We have been created to reflect God’s glory (</a:t>
            </a:r>
            <a:r>
              <a:rPr lang="en-US" sz="2800" b="1" dirty="0">
                <a:solidFill>
                  <a:schemeClr val="bg1"/>
                </a:solidFill>
                <a:effectLst/>
              </a:rPr>
              <a:t>Isaiah 43:7</a:t>
            </a:r>
            <a:r>
              <a:rPr lang="en-US" sz="2800" dirty="0">
                <a:solidFill>
                  <a:schemeClr val="bg1"/>
                </a:solidFill>
              </a:rPr>
              <a:t>)</a:t>
            </a:r>
            <a:r>
              <a:rPr lang="en-US" sz="2800" dirty="0">
                <a:solidFill>
                  <a:schemeClr val="bg1"/>
                </a:solidFill>
                <a:effectLst/>
              </a:rPr>
              <a:t> and now, we can do it</a:t>
            </a:r>
            <a:r>
              <a:rPr lang="en-US" sz="2800" dirty="0">
                <a:solidFill>
                  <a:schemeClr val="bg1"/>
                </a:solidFill>
              </a:rPr>
              <a:t>.  We should shine a light into this dark world (</a:t>
            </a:r>
            <a:r>
              <a:rPr lang="en-US" sz="2800" b="1" dirty="0">
                <a:solidFill>
                  <a:schemeClr val="bg1"/>
                </a:solidFill>
              </a:rPr>
              <a:t>1 Peter 2:12</a:t>
            </a:r>
            <a:r>
              <a:rPr lang="en-US" sz="2800" dirty="0">
                <a:solidFill>
                  <a:schemeClr val="bg1"/>
                </a:solidFill>
              </a:rPr>
              <a:t>; </a:t>
            </a:r>
            <a:r>
              <a:rPr lang="en-US" sz="2800" b="1" dirty="0">
                <a:solidFill>
                  <a:schemeClr val="bg1"/>
                </a:solidFill>
              </a:rPr>
              <a:t>Matthew 5:14-16</a:t>
            </a:r>
            <a:r>
              <a:rPr lang="en-US" sz="2800" dirty="0">
                <a:solidFill>
                  <a:schemeClr val="bg1"/>
                </a:solidFill>
              </a:rPr>
              <a:t>).</a:t>
            </a:r>
            <a:endParaRPr lang="en-US" sz="2800" dirty="0">
              <a:solidFill>
                <a:schemeClr val="bg1"/>
              </a:solidFill>
              <a:effectLst/>
            </a:endParaRPr>
          </a:p>
          <a:p>
            <a:pPr>
              <a:spcAft>
                <a:spcPts val="1800"/>
              </a:spcAft>
            </a:pPr>
            <a:r>
              <a:rPr lang="en-US" sz="2800" dirty="0">
                <a:solidFill>
                  <a:schemeClr val="bg1"/>
                </a:solidFill>
                <a:effectLst/>
              </a:rPr>
              <a:t>People around you</a:t>
            </a:r>
            <a:r>
              <a:rPr lang="en-US" sz="2800" dirty="0">
                <a:solidFill>
                  <a:schemeClr val="bg1"/>
                </a:solidFill>
              </a:rPr>
              <a:t> are seeking fulfillment in temporary things. M</a:t>
            </a:r>
            <a:r>
              <a:rPr lang="en-US" sz="2800" dirty="0">
                <a:solidFill>
                  <a:schemeClr val="bg1"/>
                </a:solidFill>
                <a:effectLst/>
              </a:rPr>
              <a:t>ake it your great desire to share the good news with others (</a:t>
            </a:r>
            <a:r>
              <a:rPr lang="en-US" sz="2800" b="1" dirty="0">
                <a:solidFill>
                  <a:schemeClr val="bg1"/>
                </a:solidFill>
              </a:rPr>
              <a:t>Matthew 28:18-20; </a:t>
            </a:r>
            <a:r>
              <a:rPr lang="en-US" sz="2800" b="1" dirty="0">
                <a:solidFill>
                  <a:schemeClr val="bg1"/>
                </a:solidFill>
                <a:effectLst/>
              </a:rPr>
              <a:t>Colossians 4:5</a:t>
            </a:r>
            <a:r>
              <a:rPr lang="en-US" sz="2800" dirty="0">
                <a:solidFill>
                  <a:schemeClr val="bg1"/>
                </a:solidFill>
                <a:effectLst/>
              </a:rPr>
              <a:t>).</a:t>
            </a:r>
          </a:p>
          <a:p>
            <a:pPr>
              <a:spcAft>
                <a:spcPts val="1800"/>
              </a:spcAft>
            </a:pPr>
            <a:r>
              <a:rPr lang="en-US" sz="2800" dirty="0">
                <a:solidFill>
                  <a:schemeClr val="bg1"/>
                </a:solidFill>
              </a:rPr>
              <a:t>We are only short-term residents in this land (</a:t>
            </a:r>
            <a:r>
              <a:rPr lang="en-US" sz="2800" b="1" dirty="0">
                <a:solidFill>
                  <a:schemeClr val="bg1"/>
                </a:solidFill>
              </a:rPr>
              <a:t>Hebrews 11:13; 1Peter 2:11</a:t>
            </a:r>
            <a:r>
              <a:rPr lang="en-US" sz="2800" dirty="0">
                <a:solidFill>
                  <a:schemeClr val="bg1"/>
                </a:solidFill>
              </a:rPr>
              <a:t>).  Our true home is in HEAVEN with our eternal Father (</a:t>
            </a:r>
            <a:r>
              <a:rPr lang="en-US" sz="2800" b="1" dirty="0">
                <a:solidFill>
                  <a:schemeClr val="bg1"/>
                </a:solidFill>
              </a:rPr>
              <a:t>Philippians 3:20; John 14:2,3</a:t>
            </a:r>
            <a:r>
              <a:rPr lang="en-US" sz="2800" dirty="0">
                <a:solidFill>
                  <a:schemeClr val="bg1"/>
                </a:solidFill>
              </a:rPr>
              <a:t>).</a:t>
            </a:r>
            <a:endParaRPr lang="en-US" sz="2800" dirty="0">
              <a:solidFill>
                <a:schemeClr val="bg1"/>
              </a:solidFill>
              <a:effectLst/>
            </a:endParaRPr>
          </a:p>
          <a:p>
            <a:pPr>
              <a:spcAft>
                <a:spcPts val="1800"/>
              </a:spcAft>
            </a:pPr>
            <a:endParaRPr lang="en-US" sz="2800" dirty="0">
              <a:solidFill>
                <a:schemeClr val="bg1"/>
              </a:solidFill>
            </a:endParaRPr>
          </a:p>
        </p:txBody>
      </p:sp>
    </p:spTree>
    <p:extLst>
      <p:ext uri="{BB962C8B-B14F-4D97-AF65-F5344CB8AC3E}">
        <p14:creationId xmlns:p14="http://schemas.microsoft.com/office/powerpoint/2010/main" val="10529280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1370</TotalTime>
  <Words>2064</Words>
  <Application>Microsoft Office PowerPoint</Application>
  <PresentationFormat>On-screen Show (4:3)</PresentationFormat>
  <Paragraphs>103</Paragraphs>
  <Slides>11</Slides>
  <Notes>11</Notes>
  <HiddenSlides>0</HiddenSlides>
  <MMClips>1</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SimSun</vt:lpstr>
      <vt:lpstr>Arial</vt:lpstr>
      <vt:lpstr>Arial Narrow</vt:lpstr>
      <vt:lpstr>Calibri</vt:lpstr>
      <vt:lpstr>Office Theme</vt:lpstr>
      <vt:lpstr>Living in a Troubled World</vt:lpstr>
      <vt:lpstr>at the root of our troubled world…</vt:lpstr>
      <vt:lpstr>Because of sin, two kinds of people: (Ephesians 2)</vt:lpstr>
      <vt:lpstr>What is “The World”?</vt:lpstr>
      <vt:lpstr>New People in a New Kingdom</vt:lpstr>
      <vt:lpstr>New Relationships</vt:lpstr>
      <vt:lpstr>New Sources of Tension</vt:lpstr>
      <vt:lpstr>How should I see the world?</vt:lpstr>
      <vt:lpstr>How should the world see me?</vt:lpstr>
      <vt:lpstr>How can I stand strong and true?</vt:lpstr>
      <vt:lpstr>How should I view my life?</vt:lpstr>
    </vt:vector>
  </TitlesOfParts>
  <Company>Toshiba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Relating to the Lost World</dc:title>
  <dc:creator>Multiple Authors</dc:creator>
  <cp:lastModifiedBy>Mark Robnett</cp:lastModifiedBy>
  <cp:revision>43</cp:revision>
  <dcterms:created xsi:type="dcterms:W3CDTF">2020-03-25T21:30:37Z</dcterms:created>
  <dcterms:modified xsi:type="dcterms:W3CDTF">2026-09-16T12:23:19Z</dcterms:modified>
</cp:coreProperties>
</file>