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0" r:id="rId3"/>
    <p:sldId id="269" r:id="rId4"/>
    <p:sldId id="258" r:id="rId5"/>
    <p:sldId id="268" r:id="rId6"/>
    <p:sldId id="262" r:id="rId7"/>
    <p:sldId id="261" r:id="rId8"/>
    <p:sldId id="257" r:id="rId9"/>
    <p:sldId id="263" r:id="rId10"/>
    <p:sldId id="264" r:id="rId11"/>
    <p:sldId id="267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85" autoAdjust="0"/>
    <p:restoredTop sz="72653" autoAdjust="0"/>
  </p:normalViewPr>
  <p:slideViewPr>
    <p:cSldViewPr>
      <p:cViewPr varScale="1">
        <p:scale>
          <a:sx n="85" d="100"/>
          <a:sy n="85" d="100"/>
        </p:scale>
        <p:origin x="216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46A6A-80D1-4BB4-83CA-241252943A7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A85EE5-4E11-4754-807C-33C41BAEF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4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Satan is a deceiver.  He tries to make what is good appear useless or evil, and what is evil appear good.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 masquerades as beautiful and fulfilling, when actually it is ugly and destructive.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hangingPunct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hangingPunct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evil of sin becomes even more apparent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when we consider the level of authority of the One we have offended!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r>
              <a:rPr lang="en-US" dirty="0"/>
              <a:t>Although</a:t>
            </a:r>
            <a:r>
              <a:rPr lang="en-US" baseline="0" dirty="0"/>
              <a:t> we might not think that we are taking the place of God, it becomes clear when we define our own morality, meaning, and salvation method.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91297-963C-41A2-AD41-1DEFD15B2C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8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evil of sin becomes even more apparent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when we consider the level of authority of the One we have offended!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r>
              <a:rPr lang="en-US" dirty="0"/>
              <a:t>Although</a:t>
            </a:r>
            <a:r>
              <a:rPr lang="en-US" baseline="0" dirty="0"/>
              <a:t> we might not think that we are taking the place of God, it becomes clear when we define our own morality, meaning, and salvation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91297-963C-41A2-AD41-1DEFD15B2C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51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The Old Testament was written in Hebrew and translated into Greek “Septuagint” (~250BC).  The Greek word “</a:t>
            </a:r>
            <a:r>
              <a:rPr lang="en-US" dirty="0" err="1"/>
              <a:t>euanglion</a:t>
            </a:r>
            <a:r>
              <a:rPr lang="en-US" dirty="0"/>
              <a:t>” is used in </a:t>
            </a:r>
            <a:r>
              <a:rPr lang="en-US" b="1" dirty="0"/>
              <a:t>Isaiah 40:9-10 </a:t>
            </a:r>
            <a:r>
              <a:rPr lang="en-US" dirty="0"/>
              <a:t>to describe </a:t>
            </a:r>
            <a:r>
              <a:rPr lang="en-US" b="1" dirty="0"/>
              <a:t>good news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The English word “</a:t>
            </a:r>
            <a:r>
              <a:rPr lang="en-US" b="1" dirty="0"/>
              <a:t>Gospel</a:t>
            </a:r>
            <a:r>
              <a:rPr lang="en-US" dirty="0"/>
              <a:t>” comes from “</a:t>
            </a:r>
            <a:r>
              <a:rPr lang="en-US" dirty="0" err="1"/>
              <a:t>euanglion</a:t>
            </a:r>
            <a:r>
              <a:rPr lang="en-US" dirty="0"/>
              <a:t>” which described a military </a:t>
            </a:r>
            <a:r>
              <a:rPr lang="en-US" b="1" dirty="0"/>
              <a:t>victory</a:t>
            </a:r>
            <a:r>
              <a:rPr lang="en-US" dirty="0"/>
              <a:t> or a physical </a:t>
            </a:r>
            <a:r>
              <a:rPr lang="en-US" b="1" dirty="0"/>
              <a:t>rescue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the original New Testament, “</a:t>
            </a:r>
            <a:r>
              <a:rPr lang="en-US" b="1" dirty="0"/>
              <a:t>Gospel</a:t>
            </a:r>
            <a:r>
              <a:rPr lang="en-US" dirty="0"/>
              <a:t>” didn’t describe a book – it referred to the </a:t>
            </a:r>
            <a:r>
              <a:rPr lang="en-US" b="1" dirty="0"/>
              <a:t>message of salvation</a:t>
            </a:r>
            <a:r>
              <a:rPr lang="en-US" dirty="0"/>
              <a:t> (the best possible good news).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(Jeremiah 52:31-34  set free from prison, like </a:t>
            </a:r>
            <a:r>
              <a:rPr lang="en-US" dirty="0" err="1"/>
              <a:t>Jehoiachin</a:t>
            </a:r>
            <a:r>
              <a:rPr lang="en-US" dirty="0"/>
              <a:t> who was released from prison and</a:t>
            </a:r>
            <a:r>
              <a:rPr lang="en-US" baseline="0" dirty="0"/>
              <a:t> given a seat at the king’s table.)</a:t>
            </a:r>
            <a:endParaRPr lang="en-US" dirty="0"/>
          </a:p>
          <a:p>
            <a:pPr>
              <a:spcBef>
                <a:spcPts val="0"/>
              </a:spcBef>
              <a:spcAft>
                <a:spcPts val="18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85EE5-4E11-4754-807C-33C41BAEFC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9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85EE5-4E11-4754-807C-33C41BAEFC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55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Matthew 23:37  </a:t>
            </a:r>
            <a:r>
              <a:rPr lang="en-US" dirty="0"/>
              <a:t>“I longed to gather … you were </a:t>
            </a:r>
            <a:r>
              <a:rPr lang="en-US" u="sng" dirty="0"/>
              <a:t>not willing</a:t>
            </a:r>
            <a:r>
              <a:rPr lang="en-US" dirty="0"/>
              <a:t>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85EE5-4E11-4754-807C-33C41BAEFC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825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07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58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43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7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11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35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74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7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49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9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1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8F585-EED3-4D4F-8F29-AE9F0EEB84B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23E6-1FFB-47F6-BCB7-A6BA0DCEB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865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Franklin Gothic Medium" panose="020B0603020102020204" pitchFamily="34" charset="0"/>
              </a:rPr>
              <a:t>Salvation and Security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Best News of All</a:t>
            </a:r>
          </a:p>
        </p:txBody>
      </p:sp>
    </p:spTree>
    <p:extLst>
      <p:ext uri="{BB962C8B-B14F-4D97-AF65-F5344CB8AC3E}">
        <p14:creationId xmlns:p14="http://schemas.microsoft.com/office/powerpoint/2010/main" val="1450929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4562"/>
          </a:xfrm>
        </p:spPr>
        <p:txBody>
          <a:bodyPr/>
          <a:lstStyle/>
          <a:p>
            <a:r>
              <a:rPr lang="en-US" u="sng" dirty="0"/>
              <a:t>A Terrible Choice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534400" cy="5715000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Genesis 2:16,17a</a:t>
            </a:r>
            <a:r>
              <a:rPr lang="en-US" dirty="0"/>
              <a:t> – The command of God: “And the </a:t>
            </a:r>
            <a:r>
              <a:rPr lang="en-US" b="1" dirty="0"/>
              <a:t>LORD God commanded</a:t>
            </a:r>
            <a:r>
              <a:rPr lang="en-US" dirty="0"/>
              <a:t> the man, saying, “You may surely eat of every tree of the garden, but of the tree of the knowledge of good and evil </a:t>
            </a:r>
            <a:r>
              <a:rPr lang="en-US" b="1" dirty="0"/>
              <a:t>you shall not eat</a:t>
            </a:r>
            <a:r>
              <a:rPr lang="en-US" dirty="0"/>
              <a:t>,…”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Genesis 3:4,5</a:t>
            </a:r>
            <a:r>
              <a:rPr lang="en-US" dirty="0"/>
              <a:t> – The lie of Satan: “‘</a:t>
            </a:r>
            <a:r>
              <a:rPr lang="en-US" b="1" dirty="0"/>
              <a:t>You will not certainly die</a:t>
            </a:r>
            <a:r>
              <a:rPr lang="en-US" dirty="0"/>
              <a:t>,’ the serpent said to the woman. ‘For God knows that when you eat from it your eyes will be opened, and </a:t>
            </a:r>
            <a:r>
              <a:rPr lang="en-US" b="1" dirty="0"/>
              <a:t>you will be like God</a:t>
            </a:r>
            <a:r>
              <a:rPr lang="en-US" dirty="0"/>
              <a:t>, knowing good and evil.’”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Sin</a:t>
            </a:r>
            <a:r>
              <a:rPr lang="en-US" dirty="0"/>
              <a:t> – to </a:t>
            </a:r>
            <a:r>
              <a:rPr lang="en-US" b="1" dirty="0"/>
              <a:t>turn away from God</a:t>
            </a:r>
            <a:r>
              <a:rPr lang="en-US" dirty="0"/>
              <a:t> and go your own way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dirty="0"/>
              <a:t>When we sin, we actually put ourselves in the place of God (a terrible choice!)</a:t>
            </a:r>
          </a:p>
        </p:txBody>
      </p:sp>
    </p:spTree>
    <p:extLst>
      <p:ext uri="{BB962C8B-B14F-4D97-AF65-F5344CB8AC3E}">
        <p14:creationId xmlns:p14="http://schemas.microsoft.com/office/powerpoint/2010/main" val="27770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30162"/>
            <a:ext cx="8229600" cy="792162"/>
          </a:xfrm>
        </p:spPr>
        <p:txBody>
          <a:bodyPr>
            <a:normAutofit/>
          </a:bodyPr>
          <a:lstStyle/>
          <a:p>
            <a:r>
              <a:rPr lang="en-US" u="sng" dirty="0"/>
              <a:t>The “Bad News” of the Bible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" y="914400"/>
            <a:ext cx="8991600" cy="5867400"/>
          </a:xfrm>
        </p:spPr>
        <p:txBody>
          <a:bodyPr>
            <a:normAutofit fontScale="77500" lnSpcReduction="20000"/>
          </a:bodyPr>
          <a:lstStyle/>
          <a:p>
            <a:pPr marL="274320">
              <a:spcAft>
                <a:spcPts val="1200"/>
              </a:spcAft>
            </a:pPr>
            <a:r>
              <a:rPr lang="en-US" b="1" dirty="0"/>
              <a:t>Jeremiah 32:33 – </a:t>
            </a:r>
            <a:r>
              <a:rPr lang="en-US" dirty="0"/>
              <a:t>“They have </a:t>
            </a:r>
            <a:r>
              <a:rPr lang="en-US" b="1" dirty="0"/>
              <a:t>turned to me their back </a:t>
            </a:r>
            <a:r>
              <a:rPr lang="en-US" dirty="0"/>
              <a:t>and </a:t>
            </a:r>
            <a:r>
              <a:rPr lang="en-US" b="1" dirty="0"/>
              <a:t>not their face</a:t>
            </a:r>
            <a:r>
              <a:rPr lang="en-US" dirty="0"/>
              <a:t>. And though I have taught them persistently, they have </a:t>
            </a:r>
            <a:r>
              <a:rPr lang="en-US" b="1" dirty="0"/>
              <a:t>not listened </a:t>
            </a:r>
            <a:r>
              <a:rPr lang="en-US" dirty="0"/>
              <a:t>to receive instruction.”</a:t>
            </a:r>
          </a:p>
          <a:p>
            <a:pPr marL="274320">
              <a:spcAft>
                <a:spcPts val="1200"/>
              </a:spcAft>
            </a:pPr>
            <a:r>
              <a:rPr lang="en-US" b="1" dirty="0"/>
              <a:t>Romans 1:21-23</a:t>
            </a:r>
            <a:r>
              <a:rPr lang="en-US" dirty="0"/>
              <a:t> – “For although they knew God, they </a:t>
            </a:r>
            <a:r>
              <a:rPr lang="en-US" b="1" dirty="0"/>
              <a:t>did not honor him as God </a:t>
            </a:r>
            <a:r>
              <a:rPr lang="en-US" dirty="0"/>
              <a:t>or </a:t>
            </a:r>
            <a:r>
              <a:rPr lang="en-US" b="1" dirty="0"/>
              <a:t>give thanks </a:t>
            </a:r>
            <a:r>
              <a:rPr lang="en-US" dirty="0"/>
              <a:t>to him, but they became futile in their thinking, and their foolish hearts were darkened. Claiming to be wise, they became fools, and </a:t>
            </a:r>
            <a:r>
              <a:rPr lang="en-US" b="1" dirty="0"/>
              <a:t>exchanged the glory </a:t>
            </a:r>
            <a:r>
              <a:rPr lang="en-US" dirty="0"/>
              <a:t>of the immortal </a:t>
            </a:r>
            <a:r>
              <a:rPr lang="en-US" b="1" dirty="0"/>
              <a:t>God</a:t>
            </a:r>
            <a:r>
              <a:rPr lang="en-US" dirty="0"/>
              <a:t> for images resembling mortal man and birds and animals and creeping things.”</a:t>
            </a:r>
          </a:p>
          <a:p>
            <a:pPr marL="274320">
              <a:spcAft>
                <a:spcPts val="1200"/>
              </a:spcAft>
            </a:pPr>
            <a:r>
              <a:rPr lang="en-US" b="1" dirty="0"/>
              <a:t>Isaiah 59:2 – “</a:t>
            </a:r>
            <a:r>
              <a:rPr lang="en-US" dirty="0"/>
              <a:t>Behold, the LORD's hand is not shortened, that it cannot save, or his ear dull, that it cannot hear; but your iniquities have </a:t>
            </a:r>
            <a:r>
              <a:rPr lang="en-US" b="1" dirty="0"/>
              <a:t>made a separation </a:t>
            </a:r>
            <a:r>
              <a:rPr lang="en-US" dirty="0"/>
              <a:t>between you and your God, and your sins have hidden His face from you so that He does not hear.” </a:t>
            </a:r>
          </a:p>
          <a:p>
            <a:pPr marL="274320">
              <a:spcAft>
                <a:spcPts val="1200"/>
              </a:spcAft>
            </a:pPr>
            <a:r>
              <a:rPr lang="en-US" dirty="0"/>
              <a:t>Because of sin, we are all separated from God</a:t>
            </a:r>
          </a:p>
        </p:txBody>
      </p:sp>
    </p:spTree>
    <p:extLst>
      <p:ext uri="{BB962C8B-B14F-4D97-AF65-F5344CB8AC3E}">
        <p14:creationId xmlns:p14="http://schemas.microsoft.com/office/powerpoint/2010/main" val="383942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6362"/>
            <a:ext cx="8229600" cy="1020762"/>
          </a:xfrm>
        </p:spPr>
        <p:txBody>
          <a:bodyPr/>
          <a:lstStyle/>
          <a:p>
            <a:r>
              <a:rPr lang="en-US" u="sng" dirty="0"/>
              <a:t>The Good News of the Bible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15400" cy="5715000"/>
          </a:xfrm>
        </p:spPr>
        <p:txBody>
          <a:bodyPr>
            <a:noAutofit/>
          </a:bodyPr>
          <a:lstStyle/>
          <a:p>
            <a:pPr marL="91440" indent="-274320">
              <a:lnSpc>
                <a:spcPct val="90000"/>
              </a:lnSpc>
              <a:spcAft>
                <a:spcPts val="1200"/>
              </a:spcAft>
            </a:pPr>
            <a:r>
              <a:rPr lang="en-US" sz="2800" b="1" dirty="0"/>
              <a:t>Luke 19:10  “</a:t>
            </a:r>
            <a:r>
              <a:rPr lang="en-US" sz="2800" dirty="0"/>
              <a:t>For the Son of Man </a:t>
            </a:r>
            <a:r>
              <a:rPr lang="en-US" sz="2800" b="1" dirty="0"/>
              <a:t>came</a:t>
            </a:r>
            <a:r>
              <a:rPr lang="en-US" sz="2800" dirty="0"/>
              <a:t> to </a:t>
            </a:r>
            <a:r>
              <a:rPr lang="en-US" sz="2800" b="1" dirty="0"/>
              <a:t>seek</a:t>
            </a:r>
            <a:r>
              <a:rPr lang="en-US" sz="2800" dirty="0"/>
              <a:t> and to </a:t>
            </a:r>
            <a:r>
              <a:rPr lang="en-US" sz="2800" b="1" dirty="0"/>
              <a:t>save</a:t>
            </a:r>
            <a:r>
              <a:rPr lang="en-US" sz="2800" dirty="0"/>
              <a:t> the lost.”</a:t>
            </a:r>
          </a:p>
          <a:p>
            <a:pPr marL="91440" indent="-274320">
              <a:lnSpc>
                <a:spcPct val="90000"/>
              </a:lnSpc>
              <a:spcAft>
                <a:spcPts val="1200"/>
              </a:spcAft>
            </a:pPr>
            <a:r>
              <a:rPr lang="en-US" sz="2800" b="1" dirty="0"/>
              <a:t>Mark 1:14,15</a:t>
            </a:r>
            <a:r>
              <a:rPr lang="en-US" sz="2800" dirty="0"/>
              <a:t>  “Now after John was arrested, </a:t>
            </a:r>
            <a:r>
              <a:rPr lang="en-US" sz="2800" b="1" dirty="0"/>
              <a:t>Jesus came </a:t>
            </a:r>
            <a:r>
              <a:rPr lang="en-US" sz="2800" dirty="0"/>
              <a:t>into Galilee, </a:t>
            </a:r>
            <a:r>
              <a:rPr lang="en-US" sz="2800" b="1" dirty="0"/>
              <a:t>proclaiming</a:t>
            </a:r>
            <a:r>
              <a:rPr lang="en-US" sz="2800" dirty="0"/>
              <a:t> </a:t>
            </a:r>
            <a:r>
              <a:rPr lang="en-US" sz="2800" b="1" dirty="0"/>
              <a:t>the gospel </a:t>
            </a:r>
            <a:r>
              <a:rPr lang="en-US" sz="2800" dirty="0"/>
              <a:t>of God, and saying, “The time is fulfilled, and the kingdom of God is at hand; </a:t>
            </a:r>
            <a:r>
              <a:rPr lang="en-US" sz="2800" b="1" u="sng" dirty="0"/>
              <a:t>repent</a:t>
            </a:r>
            <a:r>
              <a:rPr lang="en-US" sz="2800" dirty="0"/>
              <a:t> and </a:t>
            </a:r>
            <a:r>
              <a:rPr lang="en-US" sz="2800" b="1" u="sng" dirty="0"/>
              <a:t>believe</a:t>
            </a:r>
            <a:r>
              <a:rPr lang="en-US" sz="2800" dirty="0"/>
              <a:t> in the gospel.”</a:t>
            </a:r>
          </a:p>
          <a:p>
            <a:pPr marL="91440" indent="-274320">
              <a:lnSpc>
                <a:spcPct val="90000"/>
              </a:lnSpc>
              <a:spcAft>
                <a:spcPts val="1200"/>
              </a:spcAft>
            </a:pPr>
            <a:r>
              <a:rPr lang="en-US" sz="2800" b="1" dirty="0"/>
              <a:t>Gospel</a:t>
            </a:r>
            <a:r>
              <a:rPr lang="en-US" sz="2800" dirty="0"/>
              <a:t>: “</a:t>
            </a:r>
            <a:r>
              <a:rPr lang="en-US" sz="2800" b="1" dirty="0"/>
              <a:t>good news</a:t>
            </a:r>
            <a:r>
              <a:rPr lang="en-US" sz="2800" dirty="0"/>
              <a:t>”, from the Greek word “</a:t>
            </a:r>
            <a:r>
              <a:rPr lang="en-US" sz="2800" dirty="0" err="1"/>
              <a:t>euanglion</a:t>
            </a:r>
            <a:r>
              <a:rPr lang="en-US" sz="2800" dirty="0"/>
              <a:t>” which described a military </a:t>
            </a:r>
            <a:r>
              <a:rPr lang="en-US" sz="2800" b="1" dirty="0"/>
              <a:t>victory</a:t>
            </a:r>
            <a:r>
              <a:rPr lang="en-US" sz="2800" dirty="0"/>
              <a:t> or a physical </a:t>
            </a:r>
            <a:r>
              <a:rPr lang="en-US" sz="2800" b="1" dirty="0"/>
              <a:t>rescue</a:t>
            </a:r>
            <a:r>
              <a:rPr lang="en-US" sz="2800" dirty="0"/>
              <a:t>.</a:t>
            </a:r>
          </a:p>
          <a:p>
            <a:pPr marL="91440" indent="-274320">
              <a:lnSpc>
                <a:spcPct val="90000"/>
              </a:lnSpc>
              <a:spcAft>
                <a:spcPts val="1200"/>
              </a:spcAft>
            </a:pPr>
            <a:r>
              <a:rPr lang="en-US" sz="2800" b="1" dirty="0"/>
              <a:t>Repent:  Admit </a:t>
            </a:r>
            <a:r>
              <a:rPr lang="en-US" sz="2800" dirty="0"/>
              <a:t>our sinfulness, </a:t>
            </a:r>
            <a:r>
              <a:rPr lang="en-US" sz="2800" b="1" dirty="0"/>
              <a:t>turn</a:t>
            </a:r>
            <a:r>
              <a:rPr lang="en-US" sz="2800" dirty="0"/>
              <a:t> from our own way, and </a:t>
            </a:r>
            <a:r>
              <a:rPr lang="en-US" sz="2800" b="1" dirty="0"/>
              <a:t>turn</a:t>
            </a:r>
            <a:r>
              <a:rPr lang="en-US" sz="2800" dirty="0"/>
              <a:t> to </a:t>
            </a:r>
            <a:r>
              <a:rPr lang="en-US" sz="2800" b="1" dirty="0"/>
              <a:t>follow Jesus</a:t>
            </a:r>
          </a:p>
          <a:p>
            <a:pPr marL="91440" indent="-274320">
              <a:lnSpc>
                <a:spcPct val="90000"/>
              </a:lnSpc>
              <a:spcAft>
                <a:spcPts val="1200"/>
              </a:spcAft>
            </a:pPr>
            <a:r>
              <a:rPr lang="en-US" sz="2800" b="1" dirty="0"/>
              <a:t>Believe:</a:t>
            </a:r>
            <a:r>
              <a:rPr lang="en-US" sz="2800" dirty="0"/>
              <a:t>  </a:t>
            </a:r>
            <a:r>
              <a:rPr lang="en-US" sz="2800" b="1" dirty="0"/>
              <a:t>Trusting</a:t>
            </a:r>
            <a:r>
              <a:rPr lang="en-US" sz="2800" dirty="0"/>
              <a:t> the </a:t>
            </a:r>
            <a:r>
              <a:rPr lang="en-US" sz="2800" u="sng" dirty="0"/>
              <a:t>sacrifice</a:t>
            </a:r>
            <a:r>
              <a:rPr lang="en-US" sz="2800" dirty="0"/>
              <a:t> and </a:t>
            </a:r>
            <a:r>
              <a:rPr lang="en-US" sz="2800" u="sng" dirty="0"/>
              <a:t>resurrection</a:t>
            </a:r>
            <a:r>
              <a:rPr lang="en-US" sz="2800" dirty="0"/>
              <a:t> of Jesus to save us, surrendering to Him as </a:t>
            </a:r>
            <a:r>
              <a:rPr lang="en-US" sz="2800" b="1" dirty="0"/>
              <a:t>our Lord</a:t>
            </a:r>
            <a:r>
              <a:rPr lang="en-US" sz="2800" dirty="0"/>
              <a:t> (</a:t>
            </a:r>
            <a:r>
              <a:rPr lang="en-US" sz="2800" b="1" dirty="0"/>
              <a:t>Romans 10:9,10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9121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6362"/>
            <a:ext cx="8229600" cy="1020762"/>
          </a:xfrm>
        </p:spPr>
        <p:txBody>
          <a:bodyPr/>
          <a:lstStyle/>
          <a:p>
            <a:r>
              <a:rPr lang="en-US" u="sng" dirty="0"/>
              <a:t>Born Again</a:t>
            </a:r>
            <a:r>
              <a:rPr lang="en-US" dirty="0"/>
              <a:t> – </a:t>
            </a:r>
            <a:r>
              <a:rPr lang="en-US" u="sng" dirty="0"/>
              <a:t>in His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15400" cy="5638800"/>
          </a:xfrm>
        </p:spPr>
        <p:txBody>
          <a:bodyPr>
            <a:noAutofit/>
          </a:bodyPr>
          <a:lstStyle/>
          <a:p>
            <a:pPr marL="91440" indent="-274320">
              <a:lnSpc>
                <a:spcPct val="90000"/>
              </a:lnSpc>
              <a:spcAft>
                <a:spcPts val="1200"/>
              </a:spcAft>
            </a:pPr>
            <a:r>
              <a:rPr lang="en-US" sz="2800" dirty="0"/>
              <a:t>When we </a:t>
            </a:r>
            <a:r>
              <a:rPr lang="en-US" sz="2800" u="sng" dirty="0"/>
              <a:t>repent</a:t>
            </a:r>
            <a:r>
              <a:rPr lang="en-US" sz="2800" dirty="0"/>
              <a:t> and </a:t>
            </a:r>
            <a:r>
              <a:rPr lang="en-US" sz="2800" u="sng" dirty="0"/>
              <a:t>believe</a:t>
            </a:r>
            <a:r>
              <a:rPr lang="en-US" sz="2800" dirty="0"/>
              <a:t> the gospel, we are </a:t>
            </a:r>
            <a:r>
              <a:rPr lang="en-US" sz="2800" b="1" dirty="0"/>
              <a:t>saved from condemnation</a:t>
            </a:r>
            <a:r>
              <a:rPr lang="en-US" sz="2800" dirty="0"/>
              <a:t> (Colossians 1:13,14)</a:t>
            </a:r>
          </a:p>
          <a:p>
            <a:pPr marL="91440" indent="-274320">
              <a:lnSpc>
                <a:spcPct val="90000"/>
              </a:lnSpc>
              <a:spcAft>
                <a:spcPts val="1200"/>
              </a:spcAft>
            </a:pPr>
            <a:r>
              <a:rPr lang="en-US" sz="2800" dirty="0"/>
              <a:t>When a person is </a:t>
            </a:r>
            <a:r>
              <a:rPr lang="en-US" sz="2800" b="1" dirty="0"/>
              <a:t>saved</a:t>
            </a:r>
            <a:r>
              <a:rPr lang="en-US" sz="2800" dirty="0"/>
              <a:t>, they are “born again” (</a:t>
            </a:r>
            <a:r>
              <a:rPr lang="en-US" sz="2800" b="1" dirty="0"/>
              <a:t>John 3:3)</a:t>
            </a:r>
            <a:endParaRPr lang="en-US" sz="2800" dirty="0"/>
          </a:p>
          <a:p>
            <a:pPr marL="91440" indent="-274320">
              <a:lnSpc>
                <a:spcPct val="90000"/>
              </a:lnSpc>
              <a:spcAft>
                <a:spcPts val="1200"/>
              </a:spcAft>
            </a:pPr>
            <a:r>
              <a:rPr lang="en-US" sz="2800" dirty="0"/>
              <a:t>When we are born again, we enter God’s family by </a:t>
            </a:r>
            <a:r>
              <a:rPr lang="en-US" sz="2800" b="1" dirty="0"/>
              <a:t>spiritual birth </a:t>
            </a:r>
            <a:r>
              <a:rPr lang="en-US" sz="2800" dirty="0"/>
              <a:t>(</a:t>
            </a:r>
            <a:r>
              <a:rPr lang="en-US" sz="2800" b="1" dirty="0"/>
              <a:t>John 1:12-13</a:t>
            </a:r>
            <a:r>
              <a:rPr lang="en-US" sz="2800" dirty="0"/>
              <a:t>).</a:t>
            </a:r>
          </a:p>
          <a:p>
            <a:pPr marL="91440" indent="-274320">
              <a:lnSpc>
                <a:spcPct val="90000"/>
              </a:lnSpc>
              <a:spcAft>
                <a:spcPts val="1200"/>
              </a:spcAft>
            </a:pPr>
            <a:r>
              <a:rPr lang="en-US" sz="2800" dirty="0"/>
              <a:t>When you were </a:t>
            </a:r>
            <a:r>
              <a:rPr lang="en-US" sz="2800" b="1" dirty="0"/>
              <a:t>born physically</a:t>
            </a:r>
            <a:r>
              <a:rPr lang="en-US" sz="2800" dirty="0"/>
              <a:t>, it was recorded on a physical </a:t>
            </a:r>
            <a:r>
              <a:rPr lang="en-US" sz="2800" u="sng" dirty="0"/>
              <a:t>birth certificate</a:t>
            </a:r>
            <a:r>
              <a:rPr lang="en-US" sz="2800" dirty="0"/>
              <a:t>.  </a:t>
            </a:r>
          </a:p>
          <a:p>
            <a:pPr marL="91440" indent="-274320">
              <a:lnSpc>
                <a:spcPct val="90000"/>
              </a:lnSpc>
              <a:spcAft>
                <a:spcPts val="1200"/>
              </a:spcAft>
            </a:pPr>
            <a:r>
              <a:rPr lang="en-US" sz="2800" dirty="0"/>
              <a:t>When you were </a:t>
            </a:r>
            <a:r>
              <a:rPr lang="en-US" sz="2800" b="1" dirty="0"/>
              <a:t>born spiritually</a:t>
            </a:r>
            <a:r>
              <a:rPr lang="en-US" sz="2800" dirty="0"/>
              <a:t>, a heavenly record was made (</a:t>
            </a:r>
            <a:r>
              <a:rPr lang="en-US" sz="2800" b="1" dirty="0"/>
              <a:t>Revelation 20:12</a:t>
            </a:r>
            <a:r>
              <a:rPr lang="en-US" sz="2800" dirty="0"/>
              <a:t>).  Your birth certificate was </a:t>
            </a:r>
            <a:r>
              <a:rPr lang="en-US" sz="2800" u="sng" dirty="0"/>
              <a:t>marked with a seal</a:t>
            </a:r>
            <a:r>
              <a:rPr lang="en-US" sz="2800" dirty="0"/>
              <a:t> – the Holy Spirit of God (</a:t>
            </a:r>
            <a:r>
              <a:rPr lang="en-US" sz="2800" b="1" dirty="0"/>
              <a:t>Ephesians 1:13</a:t>
            </a:r>
            <a:r>
              <a:rPr lang="en-US" sz="2800" dirty="0"/>
              <a:t>).</a:t>
            </a: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1382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0" y="-1"/>
            <a:ext cx="9081492" cy="690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43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God is central and you are His child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638800"/>
          </a:xfrm>
        </p:spPr>
        <p:txBody>
          <a:bodyPr>
            <a:normAutofit/>
          </a:bodyPr>
          <a:lstStyle/>
          <a:p>
            <a:r>
              <a:rPr lang="en-US" b="1" dirty="0"/>
              <a:t>1 Peter 1:3</a:t>
            </a:r>
            <a:r>
              <a:rPr lang="en-US" dirty="0"/>
              <a:t>  </a:t>
            </a:r>
            <a:r>
              <a:rPr lang="en-US" b="1" dirty="0"/>
              <a:t>God</a:t>
            </a:r>
            <a:r>
              <a:rPr lang="en-US" dirty="0"/>
              <a:t> is the </a:t>
            </a:r>
            <a:r>
              <a:rPr lang="en-US" b="1" dirty="0"/>
              <a:t>central</a:t>
            </a:r>
            <a:r>
              <a:rPr lang="en-US" dirty="0"/>
              <a:t> figure in the universe.  He has created us for His purposes – </a:t>
            </a:r>
            <a:r>
              <a:rPr lang="en-US" u="sng" dirty="0"/>
              <a:t>when we focus on this</a:t>
            </a:r>
            <a:r>
              <a:rPr lang="en-US" dirty="0"/>
              <a:t>, we understand life much better.</a:t>
            </a:r>
          </a:p>
          <a:p>
            <a:r>
              <a:rPr lang="en-US" dirty="0"/>
              <a:t>Every Christian has a new Father: God Almighty!  As a good Father, He:</a:t>
            </a:r>
          </a:p>
          <a:p>
            <a:pPr lvl="1"/>
            <a:r>
              <a:rPr lang="en-US" dirty="0"/>
              <a:t>loves and cares for his child (</a:t>
            </a:r>
            <a:r>
              <a:rPr lang="en-US" b="1" dirty="0"/>
              <a:t>1 Peter 5:7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guides and teaches his child (</a:t>
            </a:r>
            <a:r>
              <a:rPr lang="en-US" b="1" dirty="0"/>
              <a:t>John 14:26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disciplines his child (</a:t>
            </a:r>
            <a:r>
              <a:rPr lang="en-US" b="1" dirty="0"/>
              <a:t>Hebrews 12:5-6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has a plan for his child (</a:t>
            </a:r>
            <a:r>
              <a:rPr lang="en-US" b="1" dirty="0"/>
              <a:t>2 Timothy 1:9,10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28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b="1" u="sng" dirty="0"/>
              <a:t>Elect</a:t>
            </a:r>
            <a:r>
              <a:rPr lang="en-US" b="1" dirty="0"/>
              <a:t>, </a:t>
            </a:r>
            <a:r>
              <a:rPr lang="en-US" b="1" u="sng" dirty="0"/>
              <a:t>Chosen</a:t>
            </a:r>
            <a:r>
              <a:rPr lang="en-US" b="1" dirty="0"/>
              <a:t>, and </a:t>
            </a:r>
            <a:r>
              <a:rPr lang="en-US" b="1" u="sng" dirty="0"/>
              <a:t>Saved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8674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1 Peter 1:1-2</a:t>
            </a:r>
            <a:r>
              <a:rPr lang="en-US" dirty="0"/>
              <a:t>  Christians are “God’s </a:t>
            </a:r>
            <a:r>
              <a:rPr lang="en-US" u="sng" dirty="0"/>
              <a:t>elect</a:t>
            </a:r>
            <a:r>
              <a:rPr lang="en-US" dirty="0"/>
              <a:t>,” … “who have been </a:t>
            </a:r>
            <a:r>
              <a:rPr lang="en-US" u="sng" dirty="0"/>
              <a:t>chosen</a:t>
            </a:r>
            <a:r>
              <a:rPr lang="en-US" dirty="0"/>
              <a:t> according to the foreknowledge of God the Father…”</a:t>
            </a:r>
          </a:p>
          <a:p>
            <a:r>
              <a:rPr lang="en-US" b="1" dirty="0"/>
              <a:t>Ephesians 1:3-6 </a:t>
            </a:r>
            <a:r>
              <a:rPr lang="en-US" dirty="0"/>
              <a:t> “He </a:t>
            </a:r>
            <a:r>
              <a:rPr lang="en-US" u="sng" dirty="0"/>
              <a:t>chose</a:t>
            </a:r>
            <a:r>
              <a:rPr lang="en-US" dirty="0"/>
              <a:t> us in Him </a:t>
            </a:r>
            <a:r>
              <a:rPr lang="en-US" u="sng" dirty="0"/>
              <a:t>before</a:t>
            </a:r>
            <a:r>
              <a:rPr lang="en-US" dirty="0"/>
              <a:t> the </a:t>
            </a:r>
            <a:r>
              <a:rPr lang="en-US" u="sng" dirty="0"/>
              <a:t>creation</a:t>
            </a:r>
            <a:r>
              <a:rPr lang="en-US" dirty="0"/>
              <a:t> of the world … He  </a:t>
            </a:r>
            <a:r>
              <a:rPr lang="en-US" u="sng" dirty="0"/>
              <a:t>predestined</a:t>
            </a:r>
            <a:r>
              <a:rPr lang="en-US" dirty="0"/>
              <a:t> us for adoption…”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Amazing truth #1</a:t>
            </a:r>
            <a:r>
              <a:rPr lang="en-US" dirty="0"/>
              <a:t>: God has guided years of history that you might hear the gospel and be His child today!</a:t>
            </a:r>
          </a:p>
          <a:p>
            <a:r>
              <a:rPr lang="en-US" b="1" dirty="0"/>
              <a:t>Romans 10:13  </a:t>
            </a:r>
            <a:r>
              <a:rPr lang="en-US" dirty="0"/>
              <a:t>“</a:t>
            </a:r>
            <a:r>
              <a:rPr lang="en-US" u="sng" dirty="0"/>
              <a:t>Everyone</a:t>
            </a:r>
            <a:r>
              <a:rPr lang="en-US" dirty="0"/>
              <a:t> who calls on the name of the Lord will be saved.”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Amazing Truth #2</a:t>
            </a:r>
            <a:r>
              <a:rPr lang="en-US" dirty="0"/>
              <a:t>:  Everyone who comes to Jesus will be saved!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Are we chosen by God or do we have a free will to choose belief in God?  </a:t>
            </a:r>
            <a:r>
              <a:rPr lang="en-US" b="1" dirty="0"/>
              <a:t>Yes – both are true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56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/>
          <a:lstStyle/>
          <a:p>
            <a:r>
              <a:rPr lang="en-US" b="1" u="sng" dirty="0"/>
              <a:t>Eternally Secure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91600" cy="5791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1 Peter 1:4-5</a:t>
            </a:r>
            <a:r>
              <a:rPr lang="en-US" dirty="0"/>
              <a:t>  Amazing and wonderful promises:</a:t>
            </a:r>
          </a:p>
          <a:p>
            <a:pPr lvl="1"/>
            <a:r>
              <a:rPr lang="en-US" dirty="0"/>
              <a:t>God has given us salvation and will not take it away.</a:t>
            </a:r>
          </a:p>
          <a:p>
            <a:pPr lvl="1"/>
            <a:r>
              <a:rPr lang="en-US" dirty="0"/>
              <a:t>It is </a:t>
            </a:r>
            <a:r>
              <a:rPr lang="en-US" u="sng" dirty="0"/>
              <a:t>kept</a:t>
            </a:r>
            <a:r>
              <a:rPr lang="en-US" dirty="0"/>
              <a:t> for us </a:t>
            </a:r>
            <a:r>
              <a:rPr lang="en-US" u="sng" dirty="0"/>
              <a:t>by His power</a:t>
            </a:r>
            <a:r>
              <a:rPr lang="en-US" dirty="0"/>
              <a:t>, it will never fade away</a:t>
            </a:r>
          </a:p>
          <a:p>
            <a:pPr lvl="1"/>
            <a:r>
              <a:rPr lang="en-US" dirty="0"/>
              <a:t>It is </a:t>
            </a:r>
            <a:r>
              <a:rPr lang="en-US" u="sng" dirty="0"/>
              <a:t>reserved</a:t>
            </a:r>
            <a:r>
              <a:rPr lang="en-US" dirty="0"/>
              <a:t> for us in heaven.  </a:t>
            </a:r>
          </a:p>
          <a:p>
            <a:r>
              <a:rPr lang="en-US" b="1" dirty="0"/>
              <a:t>John 10:27-29  </a:t>
            </a:r>
            <a:r>
              <a:rPr lang="en-US" dirty="0"/>
              <a:t>No one (not even you) can cause you to lose your salvation, because your heavenly Father is GREATER THAN ALL men.  </a:t>
            </a:r>
          </a:p>
          <a:p>
            <a:r>
              <a:rPr lang="en-US" b="1" dirty="0"/>
              <a:t>Ephesians 2:8-9  </a:t>
            </a:r>
            <a:r>
              <a:rPr lang="en-US" dirty="0"/>
              <a:t>Salvation is </a:t>
            </a:r>
            <a:r>
              <a:rPr lang="en-US" b="1" dirty="0"/>
              <a:t>by grace </a:t>
            </a:r>
            <a:r>
              <a:rPr lang="en-US" dirty="0"/>
              <a:t>through </a:t>
            </a:r>
            <a:r>
              <a:rPr lang="en-US" b="1" dirty="0"/>
              <a:t>faith</a:t>
            </a:r>
            <a:r>
              <a:rPr lang="en-US" dirty="0"/>
              <a:t>, and not by works. </a:t>
            </a:r>
            <a:r>
              <a:rPr lang="en-US" b="1" dirty="0"/>
              <a:t>No one can lose </a:t>
            </a:r>
            <a:r>
              <a:rPr lang="en-US" dirty="0"/>
              <a:t>his salvation because </a:t>
            </a:r>
            <a:r>
              <a:rPr lang="en-US" b="1" dirty="0"/>
              <a:t>no one earned </a:t>
            </a:r>
            <a:r>
              <a:rPr lang="en-US" dirty="0"/>
              <a:t>his salvation.</a:t>
            </a:r>
          </a:p>
          <a:p>
            <a:r>
              <a:rPr lang="en-US" b="1" dirty="0"/>
              <a:t>We know </a:t>
            </a:r>
            <a:r>
              <a:rPr lang="en-US" dirty="0"/>
              <a:t>that we are saved because of </a:t>
            </a:r>
            <a:r>
              <a:rPr lang="en-US" b="1" dirty="0"/>
              <a:t>His promises</a:t>
            </a:r>
            <a:r>
              <a:rPr lang="en-US" dirty="0"/>
              <a:t>, not because of our feelings! (</a:t>
            </a:r>
            <a:r>
              <a:rPr lang="en-US" b="1" dirty="0"/>
              <a:t>1 John 5:13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05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944562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What can separate you from God’s love?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486400"/>
          </a:xfrm>
        </p:spPr>
        <p:txBody>
          <a:bodyPr>
            <a:normAutofit fontScale="77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b="1" dirty="0"/>
              <a:t>Romans 8:38-39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A. “Death” – you can’t lose it when you die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B. “Life” – you can’t lose it while you are alive.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C. “Angels” – holy angels can’t take it from you.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D. “Demons” – evil spirits can’t cause you to lose it.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E. “The present” – nothing happening right now can take it away.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F. “The future” – nothing in the future can make you lose it.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G. “any powers” – there is nothing more powerful than God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H. “Height” – nothing above you.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I. “Depth” – nothing below you.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/>
              <a:t>J.  “NOR ANYTHING ELSE in all creation, will be able to separate us from the love of God, that is in Christ Jesus our Lord.”</a:t>
            </a:r>
          </a:p>
        </p:txBody>
      </p:sp>
    </p:spTree>
    <p:extLst>
      <p:ext uri="{BB962C8B-B14F-4D97-AF65-F5344CB8AC3E}">
        <p14:creationId xmlns:p14="http://schemas.microsoft.com/office/powerpoint/2010/main" val="4101602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b="1" u="sng" dirty="0"/>
              <a:t>Remember this: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15000"/>
          </a:xfrm>
        </p:spPr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dirty="0"/>
              <a:t>When you put your faith in Jesus, you are given new life.  You are </a:t>
            </a:r>
            <a:r>
              <a:rPr lang="en-US" b="1" dirty="0"/>
              <a:t>born again </a:t>
            </a:r>
            <a:r>
              <a:rPr lang="en-US" dirty="0"/>
              <a:t>into God’s family and have a </a:t>
            </a:r>
            <a:r>
              <a:rPr lang="en-US" b="1" dirty="0"/>
              <a:t>new Father </a:t>
            </a:r>
            <a:r>
              <a:rPr lang="en-US" dirty="0"/>
              <a:t>and an eternal </a:t>
            </a:r>
            <a:r>
              <a:rPr lang="en-US" b="1" dirty="0"/>
              <a:t>hope</a:t>
            </a:r>
            <a:r>
              <a:rPr lang="en-US" dirty="0"/>
              <a:t> in heaven.</a:t>
            </a:r>
          </a:p>
          <a:p>
            <a:pPr lvl="0">
              <a:spcAft>
                <a:spcPts val="1200"/>
              </a:spcAft>
            </a:pPr>
            <a:r>
              <a:rPr lang="en-US" dirty="0"/>
              <a:t>Your </a:t>
            </a:r>
            <a:r>
              <a:rPr lang="en-US" b="1" dirty="0"/>
              <a:t>salvation is secure </a:t>
            </a:r>
            <a:r>
              <a:rPr lang="en-US" dirty="0"/>
              <a:t>because it is protected by God Himself.  You </a:t>
            </a:r>
            <a:r>
              <a:rPr lang="en-US" b="1" dirty="0"/>
              <a:t>did not earn </a:t>
            </a:r>
            <a:r>
              <a:rPr lang="en-US" dirty="0"/>
              <a:t>salvation by your “good works” and </a:t>
            </a:r>
            <a:r>
              <a:rPr lang="en-US" b="1" dirty="0"/>
              <a:t>cannot lose </a:t>
            </a:r>
            <a:r>
              <a:rPr lang="en-US" dirty="0"/>
              <a:t>salvation by “bad works” (or anything else).</a:t>
            </a:r>
          </a:p>
          <a:p>
            <a:pPr lvl="0">
              <a:spcAft>
                <a:spcPts val="1200"/>
              </a:spcAft>
            </a:pPr>
            <a:r>
              <a:rPr lang="en-US" dirty="0"/>
              <a:t>Your </a:t>
            </a:r>
            <a:r>
              <a:rPr lang="en-US" b="1" dirty="0"/>
              <a:t>hope</a:t>
            </a:r>
            <a:r>
              <a:rPr lang="en-US" dirty="0"/>
              <a:t> as a Christian should be </a:t>
            </a:r>
            <a:r>
              <a:rPr lang="en-US" b="1" dirty="0"/>
              <a:t>the source </a:t>
            </a:r>
            <a:r>
              <a:rPr lang="en-US" dirty="0"/>
              <a:t>of your </a:t>
            </a:r>
            <a:r>
              <a:rPr lang="en-US" b="1" dirty="0"/>
              <a:t>joy.</a:t>
            </a:r>
            <a:r>
              <a:rPr lang="en-US" dirty="0"/>
              <a:t>  As with every good thing, it should bring </a:t>
            </a:r>
            <a:r>
              <a:rPr lang="en-US" b="1" dirty="0"/>
              <a:t>praise</a:t>
            </a:r>
            <a:r>
              <a:rPr lang="en-US" dirty="0"/>
              <a:t> to the </a:t>
            </a:r>
            <a:r>
              <a:rPr lang="en-US" b="1" dirty="0"/>
              <a:t>great God </a:t>
            </a:r>
            <a:r>
              <a:rPr lang="en-US" dirty="0"/>
              <a:t>who has given it to us.</a:t>
            </a:r>
          </a:p>
        </p:txBody>
      </p:sp>
    </p:spTree>
    <p:extLst>
      <p:ext uri="{BB962C8B-B14F-4D97-AF65-F5344CB8AC3E}">
        <p14:creationId xmlns:p14="http://schemas.microsoft.com/office/powerpoint/2010/main" val="272956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b="1" u="sng" dirty="0"/>
              <a:t>Living in a Broken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15000"/>
          </a:xfrm>
        </p:spPr>
        <p:txBody>
          <a:bodyPr>
            <a:normAutofit fontScale="92500"/>
          </a:bodyPr>
          <a:lstStyle/>
          <a:p>
            <a:pPr>
              <a:spcAft>
                <a:spcPts val="1200"/>
              </a:spcAft>
            </a:pPr>
            <a:r>
              <a:rPr lang="en-US" b="1" dirty="0"/>
              <a:t>1 Peter 1:6-7  </a:t>
            </a:r>
            <a:r>
              <a:rPr lang="en-US" dirty="0"/>
              <a:t>Our life in this broken world is often hard and we “suffer grief.”  Remember, this is normal and </a:t>
            </a:r>
            <a:r>
              <a:rPr lang="en-US" b="1" dirty="0"/>
              <a:t>should be expected</a:t>
            </a:r>
            <a:r>
              <a:rPr lang="en-US" dirty="0"/>
              <a:t> (</a:t>
            </a:r>
            <a:r>
              <a:rPr lang="en-US" b="1" dirty="0"/>
              <a:t>4:12</a:t>
            </a:r>
            <a:r>
              <a:rPr lang="en-US" dirty="0"/>
              <a:t>).  </a:t>
            </a:r>
          </a:p>
          <a:p>
            <a:pPr>
              <a:spcAft>
                <a:spcPts val="1200"/>
              </a:spcAft>
            </a:pPr>
            <a:r>
              <a:rPr lang="en-US" dirty="0"/>
              <a:t>Because our faith is so valuable, God desires to </a:t>
            </a:r>
            <a:r>
              <a:rPr lang="en-US" b="1" dirty="0"/>
              <a:t>purify</a:t>
            </a:r>
            <a:r>
              <a:rPr lang="en-US" dirty="0"/>
              <a:t> it (just like gold is </a:t>
            </a:r>
            <a:r>
              <a:rPr lang="en-US" b="1" dirty="0"/>
              <a:t>refined</a:t>
            </a:r>
            <a:r>
              <a:rPr lang="en-US" dirty="0"/>
              <a:t>).  This takes heat and pressure – trials that do not feel good to us at the time.  Growth will result when we </a:t>
            </a:r>
            <a:r>
              <a:rPr lang="en-US" b="1" dirty="0"/>
              <a:t>face trials with faith </a:t>
            </a:r>
            <a:r>
              <a:rPr lang="en-US" dirty="0"/>
              <a:t>(</a:t>
            </a:r>
            <a:r>
              <a:rPr lang="en-US" b="1" dirty="0"/>
              <a:t>James 1:2-4</a:t>
            </a:r>
            <a:r>
              <a:rPr lang="en-US" dirty="0"/>
              <a:t>).</a:t>
            </a:r>
          </a:p>
          <a:p>
            <a:pPr>
              <a:spcAft>
                <a:spcPts val="1200"/>
              </a:spcAft>
            </a:pPr>
            <a:r>
              <a:rPr lang="en-US" b="1" dirty="0"/>
              <a:t>2 Corinthians 4:18</a:t>
            </a:r>
            <a:r>
              <a:rPr lang="en-US" dirty="0"/>
              <a:t>  All </a:t>
            </a:r>
            <a:r>
              <a:rPr lang="en-US" b="1" dirty="0"/>
              <a:t>physical things </a:t>
            </a:r>
            <a:r>
              <a:rPr lang="en-US" dirty="0"/>
              <a:t>will eventually </a:t>
            </a:r>
            <a:r>
              <a:rPr lang="en-US" b="1" dirty="0"/>
              <a:t>disappear</a:t>
            </a:r>
            <a:r>
              <a:rPr lang="en-US" dirty="0"/>
              <a:t>, even the purest gold.  But there is something more valuable than gold – our faith.  </a:t>
            </a:r>
          </a:p>
        </p:txBody>
      </p:sp>
    </p:spTree>
    <p:extLst>
      <p:ext uri="{BB962C8B-B14F-4D97-AF65-F5344CB8AC3E}">
        <p14:creationId xmlns:p14="http://schemas.microsoft.com/office/powerpoint/2010/main" val="270509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b="1" u="sng" dirty="0"/>
              <a:t>Living Joyfully in a Broken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15000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b="1" dirty="0"/>
              <a:t>1 Peter 1:8-9  </a:t>
            </a:r>
            <a:r>
              <a:rPr lang="en-US" dirty="0"/>
              <a:t>Jesus will wipe away every tear, remove all pain, and we’ll praise Him forever. If we </a:t>
            </a:r>
            <a:r>
              <a:rPr lang="en-US" b="1" dirty="0"/>
              <a:t>keep our focus on Him</a:t>
            </a:r>
            <a:r>
              <a:rPr lang="en-US" dirty="0"/>
              <a:t>, we will have joy! </a:t>
            </a:r>
          </a:p>
          <a:p>
            <a:pPr>
              <a:spcAft>
                <a:spcPts val="1200"/>
              </a:spcAft>
            </a:pPr>
            <a:r>
              <a:rPr lang="en-US" b="1" dirty="0"/>
              <a:t>1 Peter 1:3</a:t>
            </a:r>
            <a:r>
              <a:rPr lang="en-US" dirty="0"/>
              <a:t>  God has given us a “</a:t>
            </a:r>
            <a:r>
              <a:rPr lang="en-US" b="1" dirty="0"/>
              <a:t>living hope</a:t>
            </a:r>
            <a:r>
              <a:rPr lang="en-US" dirty="0"/>
              <a:t>.” Jesus died for us, but He was resurrected and is now alive. The Christian hope is </a:t>
            </a:r>
            <a:r>
              <a:rPr lang="en-US" b="1" dirty="0"/>
              <a:t>not wishful thinking</a:t>
            </a:r>
            <a:r>
              <a:rPr lang="en-US" dirty="0"/>
              <a:t>, but a </a:t>
            </a:r>
            <a:r>
              <a:rPr lang="en-US" b="1" dirty="0"/>
              <a:t>confident assurance </a:t>
            </a:r>
            <a:r>
              <a:rPr lang="en-US" dirty="0"/>
              <a:t>based on the </a:t>
            </a:r>
            <a:r>
              <a:rPr lang="en-US" b="1" dirty="0"/>
              <a:t>fact</a:t>
            </a:r>
            <a:r>
              <a:rPr lang="en-US" dirty="0"/>
              <a:t> of the resurrection.</a:t>
            </a:r>
          </a:p>
          <a:p>
            <a:pPr>
              <a:spcAft>
                <a:spcPts val="1200"/>
              </a:spcAft>
            </a:pPr>
            <a:r>
              <a:rPr lang="en-US" b="1" dirty="0"/>
              <a:t>1 Peter 1:13</a:t>
            </a:r>
            <a:r>
              <a:rPr lang="en-US" dirty="0"/>
              <a:t>  How do we live in a broken world?  We live by keeping our eyes on Jesus and His amazing promises toward us.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4259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1655</Words>
  <Application>Microsoft Office PowerPoint</Application>
  <PresentationFormat>On-screen Show (4:3)</PresentationFormat>
  <Paragraphs>91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Franklin Gothic Medium</vt:lpstr>
      <vt:lpstr>Wingdings</vt:lpstr>
      <vt:lpstr>Office Theme</vt:lpstr>
      <vt:lpstr>Salvation and Security</vt:lpstr>
      <vt:lpstr>A Terrible Choice</vt:lpstr>
      <vt:lpstr>The “Bad News” of the Bible</vt:lpstr>
      <vt:lpstr>The Good News of the Bible </vt:lpstr>
      <vt:lpstr>Born Again – in His Image</vt:lpstr>
      <vt:lpstr>PowerPoint Presentation</vt:lpstr>
      <vt:lpstr>God is central and you are His child</vt:lpstr>
      <vt:lpstr>Elect, Chosen, and Saved</vt:lpstr>
      <vt:lpstr>Eternally Secure !</vt:lpstr>
      <vt:lpstr>What can separate you from God’s love?</vt:lpstr>
      <vt:lpstr>Remember this:</vt:lpstr>
      <vt:lpstr>Living in a Broken World</vt:lpstr>
      <vt:lpstr>Living Joyfully in a Broken World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Salvation and Security</dc:title>
  <dc:creator>Multiple Authors</dc:creator>
  <cp:lastModifiedBy>Mark Robnett</cp:lastModifiedBy>
  <cp:revision>34</cp:revision>
  <dcterms:created xsi:type="dcterms:W3CDTF">2020-04-25T21:24:17Z</dcterms:created>
  <dcterms:modified xsi:type="dcterms:W3CDTF">2026-09-09T13:28:00Z</dcterms:modified>
</cp:coreProperties>
</file>