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7" r:id="rId12"/>
    <p:sldId id="268" r:id="rId13"/>
    <p:sldId id="269" r:id="rId14"/>
    <p:sldId id="270" r:id="rId15"/>
    <p:sldId id="271" r:id="rId16"/>
    <p:sldId id="272" r:id="rId17"/>
    <p:sldId id="273" r:id="rId18"/>
    <p:sldId id="274" r:id="rId19"/>
    <p:sldId id="276"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4" d="100"/>
          <a:sy n="74" d="100"/>
        </p:scale>
        <p:origin x="-1266"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4E57D5E-D194-4A06-B3F0-94896E858C88}" type="datetimeFigureOut">
              <a:rPr lang="en-US" smtClean="0"/>
              <a:t>9/11/2020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46B4350-F713-44F7-8A0D-AB76D87D7A3B}" type="slidenum">
              <a:rPr lang="en-US" smtClean="0"/>
              <a:t>‹#›</a:t>
            </a:fld>
            <a:endParaRPr lang="en-US" dirty="0"/>
          </a:p>
        </p:txBody>
      </p:sp>
    </p:spTree>
    <p:extLst>
      <p:ext uri="{BB962C8B-B14F-4D97-AF65-F5344CB8AC3E}">
        <p14:creationId xmlns:p14="http://schemas.microsoft.com/office/powerpoint/2010/main" val="20963903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4E57D5E-D194-4A06-B3F0-94896E858C88}" type="datetimeFigureOut">
              <a:rPr lang="en-US" smtClean="0"/>
              <a:t>9/11/2020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46B4350-F713-44F7-8A0D-AB76D87D7A3B}" type="slidenum">
              <a:rPr lang="en-US" smtClean="0"/>
              <a:t>‹#›</a:t>
            </a:fld>
            <a:endParaRPr lang="en-US" dirty="0"/>
          </a:p>
        </p:txBody>
      </p:sp>
    </p:spTree>
    <p:extLst>
      <p:ext uri="{BB962C8B-B14F-4D97-AF65-F5344CB8AC3E}">
        <p14:creationId xmlns:p14="http://schemas.microsoft.com/office/powerpoint/2010/main" val="15422538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4E57D5E-D194-4A06-B3F0-94896E858C88}" type="datetimeFigureOut">
              <a:rPr lang="en-US" smtClean="0"/>
              <a:t>9/11/2020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46B4350-F713-44F7-8A0D-AB76D87D7A3B}" type="slidenum">
              <a:rPr lang="en-US" smtClean="0"/>
              <a:t>‹#›</a:t>
            </a:fld>
            <a:endParaRPr lang="en-US" dirty="0"/>
          </a:p>
        </p:txBody>
      </p:sp>
    </p:spTree>
    <p:extLst>
      <p:ext uri="{BB962C8B-B14F-4D97-AF65-F5344CB8AC3E}">
        <p14:creationId xmlns:p14="http://schemas.microsoft.com/office/powerpoint/2010/main" val="17651860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4E57D5E-D194-4A06-B3F0-94896E858C88}" type="datetimeFigureOut">
              <a:rPr lang="en-US" smtClean="0"/>
              <a:t>9/11/2020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46B4350-F713-44F7-8A0D-AB76D87D7A3B}" type="slidenum">
              <a:rPr lang="en-US" smtClean="0"/>
              <a:t>‹#›</a:t>
            </a:fld>
            <a:endParaRPr lang="en-US" dirty="0"/>
          </a:p>
        </p:txBody>
      </p:sp>
    </p:spTree>
    <p:extLst>
      <p:ext uri="{BB962C8B-B14F-4D97-AF65-F5344CB8AC3E}">
        <p14:creationId xmlns:p14="http://schemas.microsoft.com/office/powerpoint/2010/main" val="37814998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4E57D5E-D194-4A06-B3F0-94896E858C88}" type="datetimeFigureOut">
              <a:rPr lang="en-US" smtClean="0"/>
              <a:t>9/11/2020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546B4350-F713-44F7-8A0D-AB76D87D7A3B}" type="slidenum">
              <a:rPr lang="en-US" smtClean="0"/>
              <a:t>‹#›</a:t>
            </a:fld>
            <a:endParaRPr lang="en-US" dirty="0"/>
          </a:p>
        </p:txBody>
      </p:sp>
    </p:spTree>
    <p:extLst>
      <p:ext uri="{BB962C8B-B14F-4D97-AF65-F5344CB8AC3E}">
        <p14:creationId xmlns:p14="http://schemas.microsoft.com/office/powerpoint/2010/main" val="273656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4E57D5E-D194-4A06-B3F0-94896E858C88}" type="datetimeFigureOut">
              <a:rPr lang="en-US" smtClean="0"/>
              <a:t>9/11/2020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546B4350-F713-44F7-8A0D-AB76D87D7A3B}" type="slidenum">
              <a:rPr lang="en-US" smtClean="0"/>
              <a:t>‹#›</a:t>
            </a:fld>
            <a:endParaRPr lang="en-US" dirty="0"/>
          </a:p>
        </p:txBody>
      </p:sp>
    </p:spTree>
    <p:extLst>
      <p:ext uri="{BB962C8B-B14F-4D97-AF65-F5344CB8AC3E}">
        <p14:creationId xmlns:p14="http://schemas.microsoft.com/office/powerpoint/2010/main" val="146871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4E57D5E-D194-4A06-B3F0-94896E858C88}" type="datetimeFigureOut">
              <a:rPr lang="en-US" smtClean="0"/>
              <a:t>9/11/2020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546B4350-F713-44F7-8A0D-AB76D87D7A3B}" type="slidenum">
              <a:rPr lang="en-US" smtClean="0"/>
              <a:t>‹#›</a:t>
            </a:fld>
            <a:endParaRPr lang="en-US" dirty="0"/>
          </a:p>
        </p:txBody>
      </p:sp>
    </p:spTree>
    <p:extLst>
      <p:ext uri="{BB962C8B-B14F-4D97-AF65-F5344CB8AC3E}">
        <p14:creationId xmlns:p14="http://schemas.microsoft.com/office/powerpoint/2010/main" val="13430112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4E57D5E-D194-4A06-B3F0-94896E858C88}" type="datetimeFigureOut">
              <a:rPr lang="en-US" smtClean="0"/>
              <a:t>9/11/2020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46B4350-F713-44F7-8A0D-AB76D87D7A3B}" type="slidenum">
              <a:rPr lang="en-US" smtClean="0"/>
              <a:t>‹#›</a:t>
            </a:fld>
            <a:endParaRPr lang="en-US" dirty="0"/>
          </a:p>
        </p:txBody>
      </p:sp>
    </p:spTree>
    <p:extLst>
      <p:ext uri="{BB962C8B-B14F-4D97-AF65-F5344CB8AC3E}">
        <p14:creationId xmlns:p14="http://schemas.microsoft.com/office/powerpoint/2010/main" val="16138482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4E57D5E-D194-4A06-B3F0-94896E858C88}" type="datetimeFigureOut">
              <a:rPr lang="en-US" smtClean="0"/>
              <a:t>9/11/2020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46B4350-F713-44F7-8A0D-AB76D87D7A3B}" type="slidenum">
              <a:rPr lang="en-US" smtClean="0"/>
              <a:t>‹#›</a:t>
            </a:fld>
            <a:endParaRPr lang="en-US" dirty="0"/>
          </a:p>
        </p:txBody>
      </p:sp>
    </p:spTree>
    <p:extLst>
      <p:ext uri="{BB962C8B-B14F-4D97-AF65-F5344CB8AC3E}">
        <p14:creationId xmlns:p14="http://schemas.microsoft.com/office/powerpoint/2010/main" val="42932752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4E57D5E-D194-4A06-B3F0-94896E858C88}" type="datetimeFigureOut">
              <a:rPr lang="en-US" smtClean="0"/>
              <a:t>9/11/2020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46B4350-F713-44F7-8A0D-AB76D87D7A3B}" type="slidenum">
              <a:rPr lang="en-US" smtClean="0"/>
              <a:t>‹#›</a:t>
            </a:fld>
            <a:endParaRPr lang="en-US" dirty="0"/>
          </a:p>
        </p:txBody>
      </p:sp>
    </p:spTree>
    <p:extLst>
      <p:ext uri="{BB962C8B-B14F-4D97-AF65-F5344CB8AC3E}">
        <p14:creationId xmlns:p14="http://schemas.microsoft.com/office/powerpoint/2010/main" val="7995409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4E57D5E-D194-4A06-B3F0-94896E858C88}" type="datetimeFigureOut">
              <a:rPr lang="en-US" smtClean="0"/>
              <a:t>9/11/2020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46B4350-F713-44F7-8A0D-AB76D87D7A3B}" type="slidenum">
              <a:rPr lang="en-US" smtClean="0"/>
              <a:t>‹#›</a:t>
            </a:fld>
            <a:endParaRPr lang="en-US" dirty="0"/>
          </a:p>
        </p:txBody>
      </p:sp>
    </p:spTree>
    <p:extLst>
      <p:ext uri="{BB962C8B-B14F-4D97-AF65-F5344CB8AC3E}">
        <p14:creationId xmlns:p14="http://schemas.microsoft.com/office/powerpoint/2010/main" val="14599382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4E57D5E-D194-4A06-B3F0-94896E858C88}" type="datetimeFigureOut">
              <a:rPr lang="en-US" smtClean="0"/>
              <a:t>9/11/2020</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46B4350-F713-44F7-8A0D-AB76D87D7A3B}" type="slidenum">
              <a:rPr lang="en-US" smtClean="0"/>
              <a:t>‹#›</a:t>
            </a:fld>
            <a:endParaRPr lang="en-US" dirty="0"/>
          </a:p>
        </p:txBody>
      </p:sp>
    </p:spTree>
    <p:extLst>
      <p:ext uri="{BB962C8B-B14F-4D97-AF65-F5344CB8AC3E}">
        <p14:creationId xmlns:p14="http://schemas.microsoft.com/office/powerpoint/2010/main" val="210748429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066800"/>
            <a:ext cx="6096000" cy="2228850"/>
          </a:xfrm>
        </p:spPr>
        <p:txBody>
          <a:bodyPr>
            <a:normAutofit/>
          </a:bodyPr>
          <a:lstStyle/>
          <a:p>
            <a:r>
              <a:rPr lang="en-US" sz="6000" dirty="0" smtClean="0"/>
              <a:t>Should We Submit to All Authorities?</a:t>
            </a:r>
            <a:endParaRPr lang="en-US" sz="6000" dirty="0"/>
          </a:p>
        </p:txBody>
      </p:sp>
      <p:sp>
        <p:nvSpPr>
          <p:cNvPr id="3" name="Subtitle 2"/>
          <p:cNvSpPr>
            <a:spLocks noGrp="1"/>
          </p:cNvSpPr>
          <p:nvPr>
            <p:ph type="subTitle" idx="1"/>
          </p:nvPr>
        </p:nvSpPr>
        <p:spPr/>
        <p:txBody>
          <a:bodyPr/>
          <a:lstStyle/>
          <a:p>
            <a:r>
              <a:rPr lang="en-US" dirty="0" smtClean="0"/>
              <a:t>Reasonable and unreasonable…?</a:t>
            </a:r>
            <a:endParaRPr lang="en-US" dirty="0"/>
          </a:p>
        </p:txBody>
      </p:sp>
    </p:spTree>
    <p:extLst>
      <p:ext uri="{BB962C8B-B14F-4D97-AF65-F5344CB8AC3E}">
        <p14:creationId xmlns:p14="http://schemas.microsoft.com/office/powerpoint/2010/main" val="34978518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868362"/>
          </a:xfrm>
        </p:spPr>
        <p:txBody>
          <a:bodyPr>
            <a:normAutofit fontScale="90000"/>
          </a:bodyPr>
          <a:lstStyle/>
          <a:p>
            <a:r>
              <a:rPr lang="en-US" b="1" u="sng" dirty="0" smtClean="0"/>
              <a:t>Should We Submit to All Authorities?</a:t>
            </a:r>
            <a:endParaRPr lang="en-US" b="1" u="sng" dirty="0"/>
          </a:p>
        </p:txBody>
      </p:sp>
      <p:sp>
        <p:nvSpPr>
          <p:cNvPr id="3" name="Content Placeholder 2"/>
          <p:cNvSpPr>
            <a:spLocks noGrp="1"/>
          </p:cNvSpPr>
          <p:nvPr>
            <p:ph idx="1"/>
          </p:nvPr>
        </p:nvSpPr>
        <p:spPr>
          <a:xfrm>
            <a:off x="228600" y="990600"/>
            <a:ext cx="8686800" cy="5638800"/>
          </a:xfrm>
        </p:spPr>
        <p:txBody>
          <a:bodyPr/>
          <a:lstStyle/>
          <a:p>
            <a:pPr marL="0" indent="0">
              <a:buNone/>
            </a:pPr>
            <a:r>
              <a:rPr lang="en-US" dirty="0"/>
              <a:t>All of us live under the authority of </a:t>
            </a:r>
            <a:r>
              <a:rPr lang="en-US" dirty="0" smtClean="0"/>
              <a:t>leaders</a:t>
            </a:r>
            <a:r>
              <a:rPr lang="en-US" dirty="0"/>
              <a:t>.  How should we respond to those authorities when they are reasonable and when they are unreasonable? </a:t>
            </a:r>
            <a:endParaRPr lang="en-US" dirty="0" smtClean="0"/>
          </a:p>
          <a:p>
            <a:pPr marL="0" indent="0" algn="ctr">
              <a:buNone/>
            </a:pPr>
            <a:endParaRPr lang="en-US" dirty="0" smtClean="0"/>
          </a:p>
          <a:p>
            <a:pPr marL="0" indent="0" algn="ctr">
              <a:buNone/>
            </a:pPr>
            <a:r>
              <a:rPr lang="en-US" dirty="0" smtClean="0"/>
              <a:t>What does the Bible say about submission to:</a:t>
            </a:r>
          </a:p>
          <a:p>
            <a:pPr algn="ctr"/>
            <a:r>
              <a:rPr lang="en-US" dirty="0" smtClean="0"/>
              <a:t>Government Authority</a:t>
            </a:r>
          </a:p>
          <a:p>
            <a:pPr algn="ctr"/>
            <a:r>
              <a:rPr lang="en-US" dirty="0" smtClean="0"/>
              <a:t>Work Authority</a:t>
            </a:r>
          </a:p>
          <a:p>
            <a:pPr algn="ctr"/>
            <a:r>
              <a:rPr lang="en-US" dirty="0" smtClean="0"/>
              <a:t>Family Authority</a:t>
            </a:r>
          </a:p>
          <a:p>
            <a:pPr algn="ctr"/>
            <a:r>
              <a:rPr lang="en-US" dirty="0" smtClean="0"/>
              <a:t>Ultimate Authority</a:t>
            </a:r>
            <a:endParaRPr lang="en-US" dirty="0"/>
          </a:p>
          <a:p>
            <a:endParaRPr lang="en-US" dirty="0"/>
          </a:p>
        </p:txBody>
      </p:sp>
    </p:spTree>
    <p:extLst>
      <p:ext uri="{BB962C8B-B14F-4D97-AF65-F5344CB8AC3E}">
        <p14:creationId xmlns:p14="http://schemas.microsoft.com/office/powerpoint/2010/main" val="3561241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944562"/>
          </a:xfrm>
        </p:spPr>
        <p:txBody>
          <a:bodyPr/>
          <a:lstStyle/>
          <a:p>
            <a:r>
              <a:rPr lang="en-US" b="1" u="sng" dirty="0" smtClean="0"/>
              <a:t>Christian Behavior</a:t>
            </a:r>
            <a:endParaRPr lang="en-US" b="1" u="sng" dirty="0"/>
          </a:p>
        </p:txBody>
      </p:sp>
      <p:sp>
        <p:nvSpPr>
          <p:cNvPr id="3" name="Content Placeholder 2"/>
          <p:cNvSpPr>
            <a:spLocks noGrp="1"/>
          </p:cNvSpPr>
          <p:nvPr>
            <p:ph idx="1"/>
          </p:nvPr>
        </p:nvSpPr>
        <p:spPr>
          <a:xfrm>
            <a:off x="76200" y="1143000"/>
            <a:ext cx="8839200" cy="5334000"/>
          </a:xfrm>
        </p:spPr>
        <p:txBody>
          <a:bodyPr/>
          <a:lstStyle/>
          <a:p>
            <a:r>
              <a:rPr lang="en-US" dirty="0" smtClean="0"/>
              <a:t>We are called to live holy lives (1 Peter 1:13-16), love sacrificially (John 13:34,35), and honor authority (Romans 13:1-2).</a:t>
            </a:r>
          </a:p>
          <a:p>
            <a:endParaRPr lang="en-US" dirty="0" smtClean="0"/>
          </a:p>
          <a:p>
            <a:r>
              <a:rPr lang="en-US" dirty="0" smtClean="0"/>
              <a:t>Christians should be the:</a:t>
            </a:r>
          </a:p>
          <a:p>
            <a:pPr lvl="1"/>
            <a:r>
              <a:rPr lang="en-US" sz="3200" dirty="0" smtClean="0"/>
              <a:t>Best citizens in a country</a:t>
            </a:r>
          </a:p>
          <a:p>
            <a:pPr lvl="1"/>
            <a:r>
              <a:rPr lang="en-US" sz="3200" dirty="0" smtClean="0"/>
              <a:t>Best workers in a company</a:t>
            </a:r>
          </a:p>
          <a:p>
            <a:pPr lvl="1"/>
            <a:r>
              <a:rPr lang="en-US" sz="3200" dirty="0" smtClean="0"/>
              <a:t>Best children in a family</a:t>
            </a:r>
            <a:endParaRPr lang="en-US" sz="3200" dirty="0"/>
          </a:p>
        </p:txBody>
      </p:sp>
    </p:spTree>
    <p:extLst>
      <p:ext uri="{BB962C8B-B14F-4D97-AF65-F5344CB8AC3E}">
        <p14:creationId xmlns:p14="http://schemas.microsoft.com/office/powerpoint/2010/main" val="40170580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left)">
                                      <p:cBhvr>
                                        <p:cTn id="12" dur="500"/>
                                        <p:tgtEl>
                                          <p:spTgt spid="3">
                                            <p:txEl>
                                              <p:pRg st="2" end="2"/>
                                            </p:txEl>
                                          </p:spTgt>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wipe(left)">
                                      <p:cBhvr>
                                        <p:cTn id="15" dur="500"/>
                                        <p:tgtEl>
                                          <p:spTgt spid="3">
                                            <p:txEl>
                                              <p:pRg st="3" end="3"/>
                                            </p:txEl>
                                          </p:spTgt>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wipe(left)">
                                      <p:cBhvr>
                                        <p:cTn id="18" dur="500"/>
                                        <p:tgtEl>
                                          <p:spTgt spid="3">
                                            <p:txEl>
                                              <p:pRg st="4" end="4"/>
                                            </p:txEl>
                                          </p:spTgt>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wipe(left)">
                                      <p:cBhvr>
                                        <p:cTn id="21"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944562"/>
          </a:xfrm>
        </p:spPr>
        <p:txBody>
          <a:bodyPr/>
          <a:lstStyle/>
          <a:p>
            <a:r>
              <a:rPr lang="en-US" b="1" u="sng" dirty="0" smtClean="0"/>
              <a:t>Government Authority</a:t>
            </a:r>
            <a:endParaRPr lang="en-US" b="1" u="sng" dirty="0"/>
          </a:p>
        </p:txBody>
      </p:sp>
      <p:sp>
        <p:nvSpPr>
          <p:cNvPr id="3" name="Content Placeholder 2"/>
          <p:cNvSpPr>
            <a:spLocks noGrp="1"/>
          </p:cNvSpPr>
          <p:nvPr>
            <p:ph idx="1"/>
          </p:nvPr>
        </p:nvSpPr>
        <p:spPr>
          <a:xfrm>
            <a:off x="152400" y="1066800"/>
            <a:ext cx="8763000" cy="5562600"/>
          </a:xfrm>
        </p:spPr>
        <p:txBody>
          <a:bodyPr>
            <a:normAutofit/>
          </a:bodyPr>
          <a:lstStyle/>
          <a:p>
            <a:pPr marL="0" indent="0">
              <a:buNone/>
            </a:pPr>
            <a:r>
              <a:rPr lang="en-US" sz="2800" dirty="0" smtClean="0"/>
              <a:t>“Submit yourselves for the Lord’s sake to every human authority: whether to the emperor, as the supreme authority, or to governors, who are sent by him to punish those who do wrong and to commend those who do right.  For it is God’s will that by doing good you should silence the ignorant talk of foolish people.”  1 Peter 2:13-15</a:t>
            </a:r>
          </a:p>
          <a:p>
            <a:pPr marL="0" indent="0">
              <a:buNone/>
            </a:pPr>
            <a:endParaRPr lang="en-US" sz="2800" dirty="0"/>
          </a:p>
          <a:p>
            <a:pPr marL="0" indent="0">
              <a:buNone/>
            </a:pPr>
            <a:r>
              <a:rPr lang="en-US" sz="2800" u="sng" dirty="0" smtClean="0"/>
              <a:t>Questions</a:t>
            </a:r>
            <a:r>
              <a:rPr lang="en-US" sz="2800" dirty="0" smtClean="0"/>
              <a:t>:</a:t>
            </a:r>
          </a:p>
          <a:p>
            <a:r>
              <a:rPr lang="en-US" sz="2800" dirty="0" smtClean="0"/>
              <a:t>Which governmental authorities should be respected?</a:t>
            </a:r>
          </a:p>
          <a:p>
            <a:r>
              <a:rPr lang="en-US" sz="2800" dirty="0" smtClean="0"/>
              <a:t>What is the purpose of government?</a:t>
            </a:r>
          </a:p>
          <a:p>
            <a:r>
              <a:rPr lang="en-US" sz="2800" dirty="0" smtClean="0"/>
              <a:t>Why should Christians submit to authority?</a:t>
            </a:r>
            <a:endParaRPr lang="en-US" sz="2800" dirty="0"/>
          </a:p>
        </p:txBody>
      </p:sp>
      <p:sp>
        <p:nvSpPr>
          <p:cNvPr id="4" name="TextBox 3"/>
          <p:cNvSpPr txBox="1"/>
          <p:nvPr/>
        </p:nvSpPr>
        <p:spPr>
          <a:xfrm>
            <a:off x="8229600" y="6477000"/>
            <a:ext cx="914400" cy="381000"/>
          </a:xfrm>
          <a:prstGeom prst="rect">
            <a:avLst/>
          </a:prstGeom>
          <a:noFill/>
          <a:ln>
            <a:solidFill>
              <a:schemeClr val="tx1"/>
            </a:solidFill>
          </a:ln>
        </p:spPr>
        <p:txBody>
          <a:bodyPr wrap="square" rtlCol="0">
            <a:spAutoFit/>
          </a:bodyPr>
          <a:lstStyle/>
          <a:p>
            <a:pPr algn="ctr"/>
            <a:r>
              <a:rPr lang="en-US" dirty="0" smtClean="0"/>
              <a:t>1 of 7</a:t>
            </a:r>
            <a:endParaRPr lang="en-US" dirty="0"/>
          </a:p>
        </p:txBody>
      </p:sp>
    </p:spTree>
    <p:extLst>
      <p:ext uri="{BB962C8B-B14F-4D97-AF65-F5344CB8AC3E}">
        <p14:creationId xmlns:p14="http://schemas.microsoft.com/office/powerpoint/2010/main" val="7779485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left)">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wipe(left)">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wipe(left)">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wipe(left)">
                                      <p:cBhvr>
                                        <p:cTn id="2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944562"/>
          </a:xfrm>
        </p:spPr>
        <p:txBody>
          <a:bodyPr/>
          <a:lstStyle/>
          <a:p>
            <a:r>
              <a:rPr lang="en-US" b="1" u="sng" dirty="0" smtClean="0"/>
              <a:t>Government Authority</a:t>
            </a:r>
            <a:endParaRPr lang="en-US" b="1" u="sng" dirty="0"/>
          </a:p>
        </p:txBody>
      </p:sp>
      <p:sp>
        <p:nvSpPr>
          <p:cNvPr id="3" name="Content Placeholder 2"/>
          <p:cNvSpPr>
            <a:spLocks noGrp="1"/>
          </p:cNvSpPr>
          <p:nvPr>
            <p:ph idx="1"/>
          </p:nvPr>
        </p:nvSpPr>
        <p:spPr>
          <a:xfrm>
            <a:off x="152400" y="1130121"/>
            <a:ext cx="8763000" cy="5562600"/>
          </a:xfrm>
        </p:spPr>
        <p:txBody>
          <a:bodyPr>
            <a:normAutofit/>
          </a:bodyPr>
          <a:lstStyle/>
          <a:p>
            <a:pPr marL="0" indent="0">
              <a:buNone/>
            </a:pPr>
            <a:r>
              <a:rPr lang="en-US" sz="2800" dirty="0" smtClean="0"/>
              <a:t>“I urge, then, first of all, that petitions, prayers, intercession and thanksgiving be made for all people – for kings and all those in authority, that we may live peaceful and quiet lives in all godliness and holiness.”  1 Timothy 2:1-2</a:t>
            </a:r>
          </a:p>
          <a:p>
            <a:pPr marL="0" indent="0">
              <a:buNone/>
            </a:pPr>
            <a:endParaRPr lang="en-US" sz="2800" dirty="0"/>
          </a:p>
          <a:p>
            <a:pPr marL="0" indent="0">
              <a:buNone/>
            </a:pPr>
            <a:r>
              <a:rPr lang="en-US" sz="2800" u="sng" dirty="0" smtClean="0"/>
              <a:t>Questions</a:t>
            </a:r>
            <a:r>
              <a:rPr lang="en-US" sz="2800" dirty="0" smtClean="0"/>
              <a:t>:</a:t>
            </a:r>
          </a:p>
          <a:p>
            <a:r>
              <a:rPr lang="en-US" sz="2800" dirty="0" smtClean="0"/>
              <a:t>What should Christians do for government leaders?</a:t>
            </a:r>
          </a:p>
          <a:p>
            <a:r>
              <a:rPr lang="en-US" sz="2800" dirty="0" smtClean="0"/>
              <a:t>Why?</a:t>
            </a:r>
          </a:p>
          <a:p>
            <a:r>
              <a:rPr lang="en-US" sz="2800" dirty="0" smtClean="0"/>
              <a:t>How to people typically speak about government leaders?</a:t>
            </a:r>
            <a:endParaRPr lang="en-US" sz="2800" dirty="0"/>
          </a:p>
        </p:txBody>
      </p:sp>
      <p:sp>
        <p:nvSpPr>
          <p:cNvPr id="4" name="TextBox 3"/>
          <p:cNvSpPr txBox="1"/>
          <p:nvPr/>
        </p:nvSpPr>
        <p:spPr>
          <a:xfrm>
            <a:off x="8229600" y="6477000"/>
            <a:ext cx="914400" cy="381000"/>
          </a:xfrm>
          <a:prstGeom prst="rect">
            <a:avLst/>
          </a:prstGeom>
          <a:noFill/>
          <a:ln>
            <a:solidFill>
              <a:schemeClr val="tx1"/>
            </a:solidFill>
          </a:ln>
        </p:spPr>
        <p:txBody>
          <a:bodyPr wrap="square" rtlCol="0">
            <a:spAutoFit/>
          </a:bodyPr>
          <a:lstStyle/>
          <a:p>
            <a:pPr algn="ctr"/>
            <a:r>
              <a:rPr lang="en-US" dirty="0" smtClean="0"/>
              <a:t>2 of 7</a:t>
            </a:r>
            <a:endParaRPr lang="en-US" dirty="0"/>
          </a:p>
        </p:txBody>
      </p:sp>
    </p:spTree>
    <p:extLst>
      <p:ext uri="{BB962C8B-B14F-4D97-AF65-F5344CB8AC3E}">
        <p14:creationId xmlns:p14="http://schemas.microsoft.com/office/powerpoint/2010/main" val="11743955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left)">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wipe(left)">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wipe(left)">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wipe(left)">
                                      <p:cBhvr>
                                        <p:cTn id="2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944562"/>
          </a:xfrm>
        </p:spPr>
        <p:txBody>
          <a:bodyPr/>
          <a:lstStyle/>
          <a:p>
            <a:r>
              <a:rPr lang="en-US" b="1" u="sng" dirty="0" smtClean="0"/>
              <a:t>Government Authority</a:t>
            </a:r>
            <a:endParaRPr lang="en-US" b="1" u="sng" dirty="0"/>
          </a:p>
        </p:txBody>
      </p:sp>
      <p:sp>
        <p:nvSpPr>
          <p:cNvPr id="3" name="Content Placeholder 2"/>
          <p:cNvSpPr>
            <a:spLocks noGrp="1"/>
          </p:cNvSpPr>
          <p:nvPr>
            <p:ph idx="1"/>
          </p:nvPr>
        </p:nvSpPr>
        <p:spPr>
          <a:xfrm>
            <a:off x="152400" y="1130121"/>
            <a:ext cx="8915400" cy="5562600"/>
          </a:xfrm>
        </p:spPr>
        <p:txBody>
          <a:bodyPr>
            <a:normAutofit/>
          </a:bodyPr>
          <a:lstStyle/>
          <a:p>
            <a:pPr marL="0" indent="0">
              <a:buNone/>
            </a:pPr>
            <a:r>
              <a:rPr lang="en-US" sz="2800" dirty="0" smtClean="0"/>
              <a:t>“Let everyone be subject to the governing authorities, for there is no authority except that which God has established. The authorities that exist have been established by God.  Consequently, whoever rebels against the authority is rebelling against what God has instituted,”  Romans 13:1-2</a:t>
            </a:r>
          </a:p>
          <a:p>
            <a:pPr marL="0" indent="0">
              <a:buNone/>
            </a:pPr>
            <a:endParaRPr lang="en-US" sz="2800" dirty="0"/>
          </a:p>
          <a:p>
            <a:pPr marL="0" indent="0">
              <a:buNone/>
            </a:pPr>
            <a:r>
              <a:rPr lang="en-US" sz="2800" u="sng" dirty="0" smtClean="0"/>
              <a:t>Question</a:t>
            </a:r>
            <a:r>
              <a:rPr lang="en-US" sz="2800" dirty="0" smtClean="0"/>
              <a:t>:</a:t>
            </a:r>
          </a:p>
          <a:p>
            <a:r>
              <a:rPr lang="en-US" sz="2800" dirty="0" smtClean="0"/>
              <a:t>Why should Christians submit to the governing authorities?</a:t>
            </a:r>
          </a:p>
        </p:txBody>
      </p:sp>
      <p:sp>
        <p:nvSpPr>
          <p:cNvPr id="4" name="TextBox 3"/>
          <p:cNvSpPr txBox="1"/>
          <p:nvPr/>
        </p:nvSpPr>
        <p:spPr>
          <a:xfrm>
            <a:off x="8229600" y="6477000"/>
            <a:ext cx="914400" cy="381000"/>
          </a:xfrm>
          <a:prstGeom prst="rect">
            <a:avLst/>
          </a:prstGeom>
          <a:noFill/>
          <a:ln>
            <a:solidFill>
              <a:schemeClr val="tx1"/>
            </a:solidFill>
          </a:ln>
        </p:spPr>
        <p:txBody>
          <a:bodyPr wrap="square" rtlCol="0">
            <a:spAutoFit/>
          </a:bodyPr>
          <a:lstStyle/>
          <a:p>
            <a:pPr algn="ctr"/>
            <a:r>
              <a:rPr lang="en-US" dirty="0"/>
              <a:t>3</a:t>
            </a:r>
            <a:r>
              <a:rPr lang="en-US" dirty="0" smtClean="0"/>
              <a:t> of 7</a:t>
            </a:r>
            <a:endParaRPr lang="en-US" dirty="0"/>
          </a:p>
        </p:txBody>
      </p:sp>
    </p:spTree>
    <p:extLst>
      <p:ext uri="{BB962C8B-B14F-4D97-AF65-F5344CB8AC3E}">
        <p14:creationId xmlns:p14="http://schemas.microsoft.com/office/powerpoint/2010/main" val="5220900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left)">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wipe(left)">
                                      <p:cBhvr>
                                        <p:cTn id="1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944562"/>
          </a:xfrm>
        </p:spPr>
        <p:txBody>
          <a:bodyPr/>
          <a:lstStyle/>
          <a:p>
            <a:r>
              <a:rPr lang="en-US" b="1" u="sng" dirty="0" smtClean="0"/>
              <a:t>Government Authority</a:t>
            </a:r>
            <a:endParaRPr lang="en-US" b="1" u="sng" dirty="0"/>
          </a:p>
        </p:txBody>
      </p:sp>
      <p:sp>
        <p:nvSpPr>
          <p:cNvPr id="3" name="Content Placeholder 2"/>
          <p:cNvSpPr>
            <a:spLocks noGrp="1"/>
          </p:cNvSpPr>
          <p:nvPr>
            <p:ph idx="1"/>
          </p:nvPr>
        </p:nvSpPr>
        <p:spPr>
          <a:xfrm>
            <a:off x="152400" y="990600"/>
            <a:ext cx="8915400" cy="5562600"/>
          </a:xfrm>
        </p:spPr>
        <p:txBody>
          <a:bodyPr>
            <a:normAutofit/>
          </a:bodyPr>
          <a:lstStyle/>
          <a:p>
            <a:pPr marL="0" indent="0">
              <a:buNone/>
            </a:pPr>
            <a:r>
              <a:rPr lang="en-US" sz="2800" dirty="0" smtClean="0"/>
              <a:t>“Tell us then, what is your opinion? Is it right to pay the imperial tax to Caesar or not?” But Jesus, knowing their evil intent, said, “You hypocrites, why are you trying to trap me? Show me the coin used for paying the tax.” They brought him a denarius, and he asked them, “Whose image is this? And whose inscription?” “Caesar’s,” they replied.  Then he said to them, “So give back to Caesar what is Caesar’s, and to God what is God’s.”  Matthew 22:17-21</a:t>
            </a:r>
          </a:p>
          <a:p>
            <a:pPr marL="0" indent="0">
              <a:buNone/>
            </a:pPr>
            <a:endParaRPr lang="en-US" sz="2800" dirty="0"/>
          </a:p>
          <a:p>
            <a:pPr marL="0" indent="0">
              <a:buNone/>
            </a:pPr>
            <a:r>
              <a:rPr lang="en-US" sz="2800" u="sng" dirty="0" smtClean="0"/>
              <a:t>Question</a:t>
            </a:r>
            <a:r>
              <a:rPr lang="en-US" sz="2800" dirty="0" smtClean="0"/>
              <a:t>:</a:t>
            </a:r>
          </a:p>
          <a:p>
            <a:r>
              <a:rPr lang="en-US" sz="2800" dirty="0" smtClean="0"/>
              <a:t>Should Christians pay taxes?</a:t>
            </a:r>
          </a:p>
          <a:p>
            <a:r>
              <a:rPr lang="en-US" sz="2800" dirty="0" smtClean="0"/>
              <a:t>Whose image is on the money?  Whose image is on you?</a:t>
            </a:r>
          </a:p>
        </p:txBody>
      </p:sp>
      <p:sp>
        <p:nvSpPr>
          <p:cNvPr id="4" name="TextBox 3"/>
          <p:cNvSpPr txBox="1"/>
          <p:nvPr/>
        </p:nvSpPr>
        <p:spPr>
          <a:xfrm>
            <a:off x="8229600" y="6477000"/>
            <a:ext cx="914400" cy="381000"/>
          </a:xfrm>
          <a:prstGeom prst="rect">
            <a:avLst/>
          </a:prstGeom>
          <a:noFill/>
          <a:ln>
            <a:solidFill>
              <a:schemeClr val="tx1"/>
            </a:solidFill>
          </a:ln>
        </p:spPr>
        <p:txBody>
          <a:bodyPr wrap="square" rtlCol="0">
            <a:spAutoFit/>
          </a:bodyPr>
          <a:lstStyle/>
          <a:p>
            <a:pPr algn="ctr"/>
            <a:r>
              <a:rPr lang="en-US" dirty="0" smtClean="0"/>
              <a:t>4 of 7</a:t>
            </a:r>
            <a:endParaRPr lang="en-US" dirty="0"/>
          </a:p>
        </p:txBody>
      </p:sp>
    </p:spTree>
    <p:extLst>
      <p:ext uri="{BB962C8B-B14F-4D97-AF65-F5344CB8AC3E}">
        <p14:creationId xmlns:p14="http://schemas.microsoft.com/office/powerpoint/2010/main" val="34069019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left)">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wipe(left)">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wipe(left)">
                                      <p:cBhvr>
                                        <p:cTn id="2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944562"/>
          </a:xfrm>
        </p:spPr>
        <p:txBody>
          <a:bodyPr/>
          <a:lstStyle/>
          <a:p>
            <a:r>
              <a:rPr lang="en-US" b="1" u="sng" dirty="0" smtClean="0"/>
              <a:t>Government Authority</a:t>
            </a:r>
            <a:endParaRPr lang="en-US" b="1" u="sng" dirty="0"/>
          </a:p>
        </p:txBody>
      </p:sp>
      <p:sp>
        <p:nvSpPr>
          <p:cNvPr id="3" name="Content Placeholder 2"/>
          <p:cNvSpPr>
            <a:spLocks noGrp="1"/>
          </p:cNvSpPr>
          <p:nvPr>
            <p:ph idx="1"/>
          </p:nvPr>
        </p:nvSpPr>
        <p:spPr>
          <a:xfrm>
            <a:off x="152400" y="990600"/>
            <a:ext cx="8686800" cy="5562600"/>
          </a:xfrm>
        </p:spPr>
        <p:txBody>
          <a:bodyPr>
            <a:normAutofit/>
          </a:bodyPr>
          <a:lstStyle/>
          <a:p>
            <a:pPr marL="0" indent="0">
              <a:buNone/>
            </a:pPr>
            <a:r>
              <a:rPr lang="en-US" sz="2800" dirty="0" smtClean="0"/>
              <a:t>“This is what the LORD Almighty, the God of Israel, says to all those I carried into exile from Jerusalem to Babylon:  ‘Build houses and settle down; plant gardens and eat what they produce. Also, seek the peace and prosperity of the city to which I have carried you into exile. Pray to the LORD for it, because if it prospers, you too will prosper.’”  Jeremiah 29:4,5,7</a:t>
            </a:r>
          </a:p>
          <a:p>
            <a:pPr marL="0" indent="0">
              <a:buNone/>
            </a:pPr>
            <a:endParaRPr lang="en-US" sz="2800" dirty="0"/>
          </a:p>
          <a:p>
            <a:pPr marL="0" indent="0">
              <a:buNone/>
            </a:pPr>
            <a:r>
              <a:rPr lang="en-US" sz="2800" u="sng" dirty="0" smtClean="0"/>
              <a:t>Question</a:t>
            </a:r>
            <a:r>
              <a:rPr lang="en-US" sz="2800" dirty="0" smtClean="0"/>
              <a:t>:</a:t>
            </a:r>
          </a:p>
          <a:p>
            <a:r>
              <a:rPr lang="en-US" sz="2800" dirty="0" smtClean="0"/>
              <a:t>How were God’s people suppose to serve the country that captured them and carried them away?</a:t>
            </a:r>
          </a:p>
        </p:txBody>
      </p:sp>
      <p:sp>
        <p:nvSpPr>
          <p:cNvPr id="4" name="TextBox 3"/>
          <p:cNvSpPr txBox="1"/>
          <p:nvPr/>
        </p:nvSpPr>
        <p:spPr>
          <a:xfrm>
            <a:off x="8229600" y="6477000"/>
            <a:ext cx="914400" cy="381000"/>
          </a:xfrm>
          <a:prstGeom prst="rect">
            <a:avLst/>
          </a:prstGeom>
          <a:noFill/>
          <a:ln>
            <a:solidFill>
              <a:schemeClr val="tx1"/>
            </a:solidFill>
          </a:ln>
        </p:spPr>
        <p:txBody>
          <a:bodyPr wrap="square" rtlCol="0">
            <a:spAutoFit/>
          </a:bodyPr>
          <a:lstStyle/>
          <a:p>
            <a:pPr algn="ctr"/>
            <a:r>
              <a:rPr lang="en-US" dirty="0" smtClean="0"/>
              <a:t>5 of 7</a:t>
            </a:r>
            <a:endParaRPr lang="en-US" dirty="0"/>
          </a:p>
        </p:txBody>
      </p:sp>
    </p:spTree>
    <p:extLst>
      <p:ext uri="{BB962C8B-B14F-4D97-AF65-F5344CB8AC3E}">
        <p14:creationId xmlns:p14="http://schemas.microsoft.com/office/powerpoint/2010/main" val="26893488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left)">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wipe(left)">
                                      <p:cBhvr>
                                        <p:cTn id="1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944562"/>
          </a:xfrm>
        </p:spPr>
        <p:txBody>
          <a:bodyPr/>
          <a:lstStyle/>
          <a:p>
            <a:r>
              <a:rPr lang="en-US" b="1" u="sng" dirty="0" smtClean="0"/>
              <a:t>Government Authority</a:t>
            </a:r>
            <a:endParaRPr lang="en-US" b="1" u="sng" dirty="0"/>
          </a:p>
        </p:txBody>
      </p:sp>
      <p:sp>
        <p:nvSpPr>
          <p:cNvPr id="3" name="Content Placeholder 2"/>
          <p:cNvSpPr>
            <a:spLocks noGrp="1"/>
          </p:cNvSpPr>
          <p:nvPr>
            <p:ph idx="1"/>
          </p:nvPr>
        </p:nvSpPr>
        <p:spPr>
          <a:xfrm>
            <a:off x="152400" y="990600"/>
            <a:ext cx="8839200" cy="5562600"/>
          </a:xfrm>
        </p:spPr>
        <p:txBody>
          <a:bodyPr>
            <a:normAutofit fontScale="92500" lnSpcReduction="10000"/>
          </a:bodyPr>
          <a:lstStyle/>
          <a:p>
            <a:pPr marL="0" indent="0">
              <a:buNone/>
            </a:pPr>
            <a:r>
              <a:rPr lang="en-US" sz="2800" dirty="0" smtClean="0"/>
              <a:t>“Nebuchadnezzar [the king] said to them, ‘is it true, Shadrach, Meshach and Abednego, that you do not serve my gods or worship the image of gold I have set up?  if you do not worship it, you will be thrown immediately into a blazing furnace.’ </a:t>
            </a:r>
          </a:p>
          <a:p>
            <a:pPr marL="0" indent="0">
              <a:buNone/>
            </a:pPr>
            <a:r>
              <a:rPr lang="en-US" sz="2800" dirty="0" smtClean="0"/>
              <a:t>Shadrach, Meshach and Abednego replied to him, ‘King Nebuchadnezzar, we do not need to defend ourselves before you in this matter.  If we are thrown into the blazing furnace, the God we serve is able to deliver us from it, and he will deliver us from Your Majesty’s hand.  But even if he does not, we want you to know, Your Majesty, that we will not serve your gods or worship the image of gold you have set up.’”  Daniel 3:14-18</a:t>
            </a:r>
          </a:p>
          <a:p>
            <a:pPr marL="0" indent="0">
              <a:buNone/>
            </a:pPr>
            <a:endParaRPr lang="en-US" sz="2800" dirty="0"/>
          </a:p>
          <a:p>
            <a:pPr marL="0" indent="0">
              <a:buNone/>
            </a:pPr>
            <a:r>
              <a:rPr lang="en-US" sz="2800" u="sng" dirty="0" smtClean="0"/>
              <a:t>Question</a:t>
            </a:r>
            <a:r>
              <a:rPr lang="en-US" sz="2800" dirty="0" smtClean="0"/>
              <a:t>:</a:t>
            </a:r>
          </a:p>
          <a:p>
            <a:r>
              <a:rPr lang="en-US" sz="2800" dirty="0" smtClean="0"/>
              <a:t>Is there ever a time when Christians should disobey leaders?</a:t>
            </a:r>
          </a:p>
        </p:txBody>
      </p:sp>
      <p:sp>
        <p:nvSpPr>
          <p:cNvPr id="4" name="TextBox 3"/>
          <p:cNvSpPr txBox="1"/>
          <p:nvPr/>
        </p:nvSpPr>
        <p:spPr>
          <a:xfrm>
            <a:off x="8229600" y="6477000"/>
            <a:ext cx="914400" cy="381000"/>
          </a:xfrm>
          <a:prstGeom prst="rect">
            <a:avLst/>
          </a:prstGeom>
          <a:noFill/>
          <a:ln>
            <a:solidFill>
              <a:schemeClr val="tx1"/>
            </a:solidFill>
          </a:ln>
        </p:spPr>
        <p:txBody>
          <a:bodyPr wrap="square" rtlCol="0">
            <a:spAutoFit/>
          </a:bodyPr>
          <a:lstStyle/>
          <a:p>
            <a:pPr algn="ctr"/>
            <a:r>
              <a:rPr lang="en-US" dirty="0" smtClean="0"/>
              <a:t>6 of 7</a:t>
            </a:r>
            <a:endParaRPr lang="en-US" dirty="0"/>
          </a:p>
        </p:txBody>
      </p:sp>
    </p:spTree>
    <p:extLst>
      <p:ext uri="{BB962C8B-B14F-4D97-AF65-F5344CB8AC3E}">
        <p14:creationId xmlns:p14="http://schemas.microsoft.com/office/powerpoint/2010/main" val="11601485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wipe(left)">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wipe(left)">
                                      <p:cBhvr>
                                        <p:cTn id="2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944562"/>
          </a:xfrm>
        </p:spPr>
        <p:txBody>
          <a:bodyPr/>
          <a:lstStyle/>
          <a:p>
            <a:r>
              <a:rPr lang="en-US" b="1" u="sng" dirty="0" smtClean="0"/>
              <a:t>Government Authority</a:t>
            </a:r>
            <a:endParaRPr lang="en-US" b="1" u="sng" dirty="0"/>
          </a:p>
        </p:txBody>
      </p:sp>
      <p:sp>
        <p:nvSpPr>
          <p:cNvPr id="3" name="Content Placeholder 2"/>
          <p:cNvSpPr>
            <a:spLocks noGrp="1"/>
          </p:cNvSpPr>
          <p:nvPr>
            <p:ph idx="1"/>
          </p:nvPr>
        </p:nvSpPr>
        <p:spPr>
          <a:xfrm>
            <a:off x="152400" y="1143000"/>
            <a:ext cx="8839200" cy="5562600"/>
          </a:xfrm>
        </p:spPr>
        <p:txBody>
          <a:bodyPr>
            <a:noAutofit/>
          </a:bodyPr>
          <a:lstStyle/>
          <a:p>
            <a:pPr marL="0" indent="0">
              <a:buNone/>
            </a:pPr>
            <a:r>
              <a:rPr lang="en-US" sz="2400" dirty="0" smtClean="0"/>
              <a:t>“The king of Egypt said to the Hebrew midwives, whose names were </a:t>
            </a:r>
            <a:r>
              <a:rPr lang="en-US" sz="2400" dirty="0" err="1" smtClean="0"/>
              <a:t>Shiphrah</a:t>
            </a:r>
            <a:r>
              <a:rPr lang="en-US" sz="2400" dirty="0" smtClean="0"/>
              <a:t> and </a:t>
            </a:r>
            <a:r>
              <a:rPr lang="en-US" sz="2400" dirty="0" err="1" smtClean="0"/>
              <a:t>Puah</a:t>
            </a:r>
            <a:r>
              <a:rPr lang="en-US" sz="2400" dirty="0" smtClean="0"/>
              <a:t>, ‘When you are helping the Hebrew women during childbirth on the delivery stool, if you see that the baby is a boy, kill him; but if it is a girl, let her live.”  The midwives, however, </a:t>
            </a:r>
            <a:r>
              <a:rPr lang="en-US" sz="2400" b="1" dirty="0" smtClean="0"/>
              <a:t>feared God </a:t>
            </a:r>
            <a:r>
              <a:rPr lang="en-US" sz="2400" dirty="0" smtClean="0"/>
              <a:t>and </a:t>
            </a:r>
            <a:r>
              <a:rPr lang="en-US" sz="2400" b="1" dirty="0" smtClean="0"/>
              <a:t>did not do</a:t>
            </a:r>
            <a:r>
              <a:rPr lang="en-US" sz="2400" dirty="0" smtClean="0"/>
              <a:t> what the king of Egypt had told them to do; they let the boys live.”  Exodus 1:15-17</a:t>
            </a:r>
          </a:p>
          <a:p>
            <a:pPr marL="0" indent="0">
              <a:buNone/>
            </a:pPr>
            <a:endParaRPr lang="en-US" sz="2400" dirty="0"/>
          </a:p>
          <a:p>
            <a:pPr marL="0" indent="0">
              <a:buNone/>
            </a:pPr>
            <a:r>
              <a:rPr lang="en-US" sz="2400" dirty="0" smtClean="0"/>
              <a:t>“The apostles were brought in and made to appear before the Sanhedrin to be questioned by the high priest.  ‘We gave you strict orders not to teach in this name,’ he said. ‘Yet you have filled Jerusalem with your teaching and are determined to make us guilty of this man’s blood.’  Peter and the other apostles replied: ‘</a:t>
            </a:r>
            <a:r>
              <a:rPr lang="en-US" sz="2400" b="1" dirty="0" smtClean="0"/>
              <a:t>We must obey God </a:t>
            </a:r>
            <a:r>
              <a:rPr lang="en-US" sz="2400" dirty="0" smtClean="0"/>
              <a:t>rather than human beings!’”  Acts 5:27-29</a:t>
            </a:r>
          </a:p>
        </p:txBody>
      </p:sp>
      <p:sp>
        <p:nvSpPr>
          <p:cNvPr id="4" name="TextBox 3"/>
          <p:cNvSpPr txBox="1"/>
          <p:nvPr/>
        </p:nvSpPr>
        <p:spPr>
          <a:xfrm>
            <a:off x="8229600" y="6477000"/>
            <a:ext cx="914400" cy="381000"/>
          </a:xfrm>
          <a:prstGeom prst="rect">
            <a:avLst/>
          </a:prstGeom>
          <a:noFill/>
          <a:ln>
            <a:solidFill>
              <a:schemeClr val="tx1"/>
            </a:solidFill>
          </a:ln>
        </p:spPr>
        <p:txBody>
          <a:bodyPr wrap="square" rtlCol="0">
            <a:spAutoFit/>
          </a:bodyPr>
          <a:lstStyle/>
          <a:p>
            <a:pPr algn="ctr"/>
            <a:r>
              <a:rPr lang="en-US" dirty="0" smtClean="0"/>
              <a:t>7 of 7</a:t>
            </a:r>
            <a:endParaRPr lang="en-US" dirty="0"/>
          </a:p>
        </p:txBody>
      </p:sp>
    </p:spTree>
    <p:extLst>
      <p:ext uri="{BB962C8B-B14F-4D97-AF65-F5344CB8AC3E}">
        <p14:creationId xmlns:p14="http://schemas.microsoft.com/office/powerpoint/2010/main" val="16827505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left)">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944562"/>
          </a:xfrm>
        </p:spPr>
        <p:txBody>
          <a:bodyPr/>
          <a:lstStyle/>
          <a:p>
            <a:r>
              <a:rPr lang="en-US" b="1" u="sng" dirty="0" smtClean="0"/>
              <a:t>Work Authority</a:t>
            </a:r>
            <a:endParaRPr lang="en-US" b="1" u="sng" dirty="0"/>
          </a:p>
        </p:txBody>
      </p:sp>
      <p:sp>
        <p:nvSpPr>
          <p:cNvPr id="3" name="Content Placeholder 2"/>
          <p:cNvSpPr>
            <a:spLocks noGrp="1"/>
          </p:cNvSpPr>
          <p:nvPr>
            <p:ph idx="1"/>
          </p:nvPr>
        </p:nvSpPr>
        <p:spPr>
          <a:xfrm>
            <a:off x="152400" y="1066800"/>
            <a:ext cx="8915400" cy="5562600"/>
          </a:xfrm>
        </p:spPr>
        <p:txBody>
          <a:bodyPr>
            <a:normAutofit/>
          </a:bodyPr>
          <a:lstStyle/>
          <a:p>
            <a:pPr marL="0" indent="0">
              <a:buNone/>
            </a:pPr>
            <a:r>
              <a:rPr lang="en-US" sz="2800" dirty="0" smtClean="0"/>
              <a:t>“Slaves, in reverent fear of God submit yourselves to your masters, not only to those who are good and considerate, but also to those who are harsh.  For it is commendable if someone bears up under the pain of unjust suffering because they are conscious of God.”  1 Peter 2:18-19</a:t>
            </a:r>
          </a:p>
          <a:p>
            <a:pPr marL="0" indent="0">
              <a:buNone/>
            </a:pPr>
            <a:endParaRPr lang="en-US" sz="2800" dirty="0"/>
          </a:p>
          <a:p>
            <a:pPr marL="0" indent="0">
              <a:buNone/>
            </a:pPr>
            <a:r>
              <a:rPr lang="en-US" sz="2800" u="sng" dirty="0" smtClean="0"/>
              <a:t>Comment and Questions</a:t>
            </a:r>
            <a:r>
              <a:rPr lang="en-US" sz="2800" dirty="0" smtClean="0"/>
              <a:t>:</a:t>
            </a:r>
          </a:p>
          <a:p>
            <a:r>
              <a:rPr lang="en-US" sz="2800" dirty="0" smtClean="0"/>
              <a:t>In those days, master/slave situation was common.</a:t>
            </a:r>
          </a:p>
          <a:p>
            <a:r>
              <a:rPr lang="en-US" sz="2800" dirty="0" smtClean="0"/>
              <a:t>How should a Christian respond to an unreasonable boss?</a:t>
            </a:r>
          </a:p>
          <a:p>
            <a:r>
              <a:rPr lang="en-US" sz="2800" dirty="0" smtClean="0"/>
              <a:t>Why?</a:t>
            </a:r>
          </a:p>
          <a:p>
            <a:r>
              <a:rPr lang="en-US" sz="2800" dirty="0" smtClean="0"/>
              <a:t>Have you ever worked for an unreasonable boss?</a:t>
            </a:r>
          </a:p>
          <a:p>
            <a:endParaRPr lang="en-US" sz="2800" dirty="0"/>
          </a:p>
        </p:txBody>
      </p:sp>
      <p:sp>
        <p:nvSpPr>
          <p:cNvPr id="4" name="TextBox 3"/>
          <p:cNvSpPr txBox="1"/>
          <p:nvPr/>
        </p:nvSpPr>
        <p:spPr>
          <a:xfrm>
            <a:off x="8229600" y="6477000"/>
            <a:ext cx="914400" cy="381000"/>
          </a:xfrm>
          <a:prstGeom prst="rect">
            <a:avLst/>
          </a:prstGeom>
          <a:noFill/>
          <a:ln>
            <a:solidFill>
              <a:schemeClr val="tx1"/>
            </a:solidFill>
          </a:ln>
        </p:spPr>
        <p:txBody>
          <a:bodyPr wrap="square" rtlCol="0">
            <a:spAutoFit/>
          </a:bodyPr>
          <a:lstStyle/>
          <a:p>
            <a:pPr algn="ctr"/>
            <a:r>
              <a:rPr lang="en-US" dirty="0" smtClean="0"/>
              <a:t>1 of 3</a:t>
            </a:r>
            <a:endParaRPr lang="en-US" dirty="0"/>
          </a:p>
        </p:txBody>
      </p:sp>
    </p:spTree>
    <p:extLst>
      <p:ext uri="{BB962C8B-B14F-4D97-AF65-F5344CB8AC3E}">
        <p14:creationId xmlns:p14="http://schemas.microsoft.com/office/powerpoint/2010/main" val="7325773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left)">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wipe(left)">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wipe(left)">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wipe(left)">
                                      <p:cBhvr>
                                        <p:cTn id="27" dur="5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wipe(left)">
                                      <p:cBhvr>
                                        <p:cTn id="3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944562"/>
          </a:xfrm>
        </p:spPr>
        <p:txBody>
          <a:bodyPr/>
          <a:lstStyle/>
          <a:p>
            <a:r>
              <a:rPr lang="en-US" b="1" u="sng" dirty="0" smtClean="0"/>
              <a:t>Work Authority</a:t>
            </a:r>
            <a:endParaRPr lang="en-US" b="1" u="sng" dirty="0"/>
          </a:p>
        </p:txBody>
      </p:sp>
      <p:sp>
        <p:nvSpPr>
          <p:cNvPr id="3" name="Content Placeholder 2"/>
          <p:cNvSpPr>
            <a:spLocks noGrp="1"/>
          </p:cNvSpPr>
          <p:nvPr>
            <p:ph idx="1"/>
          </p:nvPr>
        </p:nvSpPr>
        <p:spPr>
          <a:xfrm>
            <a:off x="152400" y="1066800"/>
            <a:ext cx="8763000" cy="5562600"/>
          </a:xfrm>
        </p:spPr>
        <p:txBody>
          <a:bodyPr>
            <a:normAutofit lnSpcReduction="10000"/>
          </a:bodyPr>
          <a:lstStyle/>
          <a:p>
            <a:pPr marL="0" indent="0">
              <a:buNone/>
            </a:pPr>
            <a:r>
              <a:rPr lang="en-US" sz="2800" dirty="0" smtClean="0"/>
              <a:t>“Slaves, obey your earthly masters with respect and fear, and with sincerity of heart, just as you would obey Christ. Obey them not only to win their favor when their eye is on you, but as slaves of Christ, doing the will of God from your heart. Serve wholeheartedly, as if you were serving the Lord, not people, because you know that the Lord will reward each one for whatever good they do, whether they are slave or free.”  Ephesians 6:5-8</a:t>
            </a:r>
          </a:p>
          <a:p>
            <a:pPr marL="0" indent="0">
              <a:buNone/>
            </a:pPr>
            <a:endParaRPr lang="en-US" sz="2800" u="sng" dirty="0"/>
          </a:p>
          <a:p>
            <a:pPr marL="0" indent="0">
              <a:buNone/>
            </a:pPr>
            <a:r>
              <a:rPr lang="en-US" sz="2800" u="sng" dirty="0" smtClean="0"/>
              <a:t>Questions</a:t>
            </a:r>
            <a:r>
              <a:rPr lang="en-US" sz="2800" dirty="0" smtClean="0"/>
              <a:t>:</a:t>
            </a:r>
          </a:p>
          <a:p>
            <a:r>
              <a:rPr lang="en-US" sz="2800" dirty="0" smtClean="0"/>
              <a:t>What should be the attitude of a Christian employee?</a:t>
            </a:r>
          </a:p>
          <a:p>
            <a:r>
              <a:rPr lang="en-US" sz="2800" dirty="0" smtClean="0"/>
              <a:t>How should a Christian work when they are not being watched by the boss?</a:t>
            </a:r>
          </a:p>
        </p:txBody>
      </p:sp>
      <p:sp>
        <p:nvSpPr>
          <p:cNvPr id="4" name="TextBox 3"/>
          <p:cNvSpPr txBox="1"/>
          <p:nvPr/>
        </p:nvSpPr>
        <p:spPr>
          <a:xfrm>
            <a:off x="8229600" y="6477000"/>
            <a:ext cx="914400" cy="369332"/>
          </a:xfrm>
          <a:prstGeom prst="rect">
            <a:avLst/>
          </a:prstGeom>
          <a:noFill/>
          <a:ln>
            <a:solidFill>
              <a:schemeClr val="tx1"/>
            </a:solidFill>
          </a:ln>
        </p:spPr>
        <p:txBody>
          <a:bodyPr wrap="square" rtlCol="0">
            <a:spAutoFit/>
          </a:bodyPr>
          <a:lstStyle/>
          <a:p>
            <a:pPr algn="ctr"/>
            <a:r>
              <a:rPr lang="en-US" dirty="0" smtClean="0"/>
              <a:t>2 of 3</a:t>
            </a:r>
            <a:endParaRPr lang="en-US" dirty="0"/>
          </a:p>
        </p:txBody>
      </p:sp>
    </p:spTree>
    <p:extLst>
      <p:ext uri="{BB962C8B-B14F-4D97-AF65-F5344CB8AC3E}">
        <p14:creationId xmlns:p14="http://schemas.microsoft.com/office/powerpoint/2010/main" val="17489857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left)">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wipe(left)">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wipe(left)">
                                      <p:cBhvr>
                                        <p:cTn id="2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944562"/>
          </a:xfrm>
        </p:spPr>
        <p:txBody>
          <a:bodyPr/>
          <a:lstStyle/>
          <a:p>
            <a:r>
              <a:rPr lang="en-US" b="1" u="sng" dirty="0" smtClean="0"/>
              <a:t>Work Authority</a:t>
            </a:r>
            <a:endParaRPr lang="en-US" b="1" u="sng" dirty="0"/>
          </a:p>
        </p:txBody>
      </p:sp>
      <p:sp>
        <p:nvSpPr>
          <p:cNvPr id="3" name="Content Placeholder 2"/>
          <p:cNvSpPr>
            <a:spLocks noGrp="1"/>
          </p:cNvSpPr>
          <p:nvPr>
            <p:ph idx="1"/>
          </p:nvPr>
        </p:nvSpPr>
        <p:spPr>
          <a:xfrm>
            <a:off x="152400" y="1066800"/>
            <a:ext cx="8763000" cy="5562600"/>
          </a:xfrm>
        </p:spPr>
        <p:txBody>
          <a:bodyPr>
            <a:normAutofit fontScale="92500" lnSpcReduction="10000"/>
          </a:bodyPr>
          <a:lstStyle/>
          <a:p>
            <a:pPr marL="0" indent="0">
              <a:buNone/>
            </a:pPr>
            <a:r>
              <a:rPr lang="en-US" sz="2800" dirty="0" smtClean="0"/>
              <a:t>“Daniel resolved not to defile himself with the royal food and wine, and he asked the chief official for permission not to defile himself this way.  Daniel then said to the guard whom the chief official, ‘Please test your servants for ten days: Give us nothing but vegetables to eat and water to drink. Then compare our appearance with that of the young men who eat the royal food, and treat your servants in accordance with what you see.’ So he agreed to this and tested them for ten days. At the end of the ten days they looked healthier and better nourished than any of the young men who ate the royal food.”  Daniel 1:8-15</a:t>
            </a:r>
          </a:p>
          <a:p>
            <a:pPr marL="0" indent="0">
              <a:buNone/>
            </a:pPr>
            <a:endParaRPr lang="en-US" sz="2800" u="sng" dirty="0"/>
          </a:p>
          <a:p>
            <a:pPr marL="0" indent="0">
              <a:buNone/>
            </a:pPr>
            <a:r>
              <a:rPr lang="en-US" sz="2800" u="sng" dirty="0" smtClean="0"/>
              <a:t>Key Learning</a:t>
            </a:r>
            <a:r>
              <a:rPr lang="en-US" sz="2800" dirty="0" smtClean="0"/>
              <a:t>:</a:t>
            </a:r>
          </a:p>
          <a:p>
            <a:r>
              <a:rPr lang="en-US" sz="2800" dirty="0" smtClean="0"/>
              <a:t>If your boss asks you to do something wrong, respectfully seek an acceptable agreement.</a:t>
            </a:r>
          </a:p>
        </p:txBody>
      </p:sp>
      <p:sp>
        <p:nvSpPr>
          <p:cNvPr id="4" name="TextBox 3"/>
          <p:cNvSpPr txBox="1"/>
          <p:nvPr/>
        </p:nvSpPr>
        <p:spPr>
          <a:xfrm>
            <a:off x="8229600" y="6477000"/>
            <a:ext cx="914400" cy="369332"/>
          </a:xfrm>
          <a:prstGeom prst="rect">
            <a:avLst/>
          </a:prstGeom>
          <a:noFill/>
          <a:ln>
            <a:solidFill>
              <a:schemeClr val="tx1"/>
            </a:solidFill>
          </a:ln>
        </p:spPr>
        <p:txBody>
          <a:bodyPr wrap="square" rtlCol="0">
            <a:spAutoFit/>
          </a:bodyPr>
          <a:lstStyle/>
          <a:p>
            <a:pPr algn="ctr"/>
            <a:r>
              <a:rPr lang="en-US" dirty="0" smtClean="0"/>
              <a:t>3 of 3</a:t>
            </a:r>
            <a:endParaRPr lang="en-US" dirty="0"/>
          </a:p>
        </p:txBody>
      </p:sp>
    </p:spTree>
    <p:extLst>
      <p:ext uri="{BB962C8B-B14F-4D97-AF65-F5344CB8AC3E}">
        <p14:creationId xmlns:p14="http://schemas.microsoft.com/office/powerpoint/2010/main" val="13873976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left)">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wipe(left)">
                                      <p:cBhvr>
                                        <p:cTn id="1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944562"/>
          </a:xfrm>
        </p:spPr>
        <p:txBody>
          <a:bodyPr/>
          <a:lstStyle/>
          <a:p>
            <a:r>
              <a:rPr lang="en-US" b="1" u="sng" dirty="0" smtClean="0"/>
              <a:t>Family Authority</a:t>
            </a:r>
            <a:endParaRPr lang="en-US" b="1" u="sng" dirty="0"/>
          </a:p>
        </p:txBody>
      </p:sp>
      <p:sp>
        <p:nvSpPr>
          <p:cNvPr id="3" name="Content Placeholder 2"/>
          <p:cNvSpPr>
            <a:spLocks noGrp="1"/>
          </p:cNvSpPr>
          <p:nvPr>
            <p:ph idx="1"/>
          </p:nvPr>
        </p:nvSpPr>
        <p:spPr>
          <a:xfrm>
            <a:off x="152400" y="1066800"/>
            <a:ext cx="8686800" cy="5562600"/>
          </a:xfrm>
        </p:spPr>
        <p:txBody>
          <a:bodyPr>
            <a:normAutofit/>
          </a:bodyPr>
          <a:lstStyle/>
          <a:p>
            <a:pPr marL="0" indent="0">
              <a:buNone/>
            </a:pPr>
            <a:r>
              <a:rPr lang="en-US" sz="2800" dirty="0" smtClean="0"/>
              <a:t>“Wives, submit yourselves to your own husbands as you do to the Lord. </a:t>
            </a:r>
            <a:r>
              <a:rPr lang="en-US" sz="2800" dirty="0"/>
              <a:t> </a:t>
            </a:r>
            <a:r>
              <a:rPr lang="en-US" sz="2800" dirty="0" smtClean="0"/>
              <a:t>For the husband is the head of the wife as Christ is the head of the church, his body, of which he is the Savior. Now as the church submits to Christ, so also wives should submit to their husbands in everything.”  Ephesians 5:22-24</a:t>
            </a:r>
          </a:p>
          <a:p>
            <a:pPr marL="0" indent="0">
              <a:buNone/>
            </a:pPr>
            <a:endParaRPr lang="en-US" sz="2800" dirty="0"/>
          </a:p>
          <a:p>
            <a:pPr marL="0" indent="0">
              <a:buNone/>
            </a:pPr>
            <a:r>
              <a:rPr lang="en-US" sz="2800" u="sng" dirty="0" smtClean="0"/>
              <a:t>Questions</a:t>
            </a:r>
            <a:r>
              <a:rPr lang="en-US" sz="2800" dirty="0" smtClean="0"/>
              <a:t>:</a:t>
            </a:r>
          </a:p>
          <a:p>
            <a:r>
              <a:rPr lang="en-US" sz="2800" dirty="0" smtClean="0"/>
              <a:t>How should a wife submit to her husband?</a:t>
            </a:r>
          </a:p>
          <a:p>
            <a:r>
              <a:rPr lang="en-US" sz="2800" dirty="0" smtClean="0"/>
              <a:t>The husband/wife relationship a physical picture of the spiritual relationship of Christ/church.</a:t>
            </a:r>
            <a:endParaRPr lang="en-US" sz="2800" dirty="0"/>
          </a:p>
        </p:txBody>
      </p:sp>
      <p:sp>
        <p:nvSpPr>
          <p:cNvPr id="4" name="TextBox 3"/>
          <p:cNvSpPr txBox="1"/>
          <p:nvPr/>
        </p:nvSpPr>
        <p:spPr>
          <a:xfrm>
            <a:off x="8229600" y="6477000"/>
            <a:ext cx="914400" cy="381000"/>
          </a:xfrm>
          <a:prstGeom prst="rect">
            <a:avLst/>
          </a:prstGeom>
          <a:noFill/>
          <a:ln>
            <a:solidFill>
              <a:schemeClr val="tx1"/>
            </a:solidFill>
          </a:ln>
        </p:spPr>
        <p:txBody>
          <a:bodyPr wrap="square" rtlCol="0">
            <a:spAutoFit/>
          </a:bodyPr>
          <a:lstStyle/>
          <a:p>
            <a:pPr algn="ctr"/>
            <a:r>
              <a:rPr lang="en-US" dirty="0" smtClean="0"/>
              <a:t>1 of 4</a:t>
            </a:r>
            <a:endParaRPr lang="en-US" dirty="0"/>
          </a:p>
        </p:txBody>
      </p:sp>
    </p:spTree>
    <p:extLst>
      <p:ext uri="{BB962C8B-B14F-4D97-AF65-F5344CB8AC3E}">
        <p14:creationId xmlns:p14="http://schemas.microsoft.com/office/powerpoint/2010/main" val="19261147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left)">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wipe(left)">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wipe(left)">
                                      <p:cBhvr>
                                        <p:cTn id="2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944562"/>
          </a:xfrm>
        </p:spPr>
        <p:txBody>
          <a:bodyPr/>
          <a:lstStyle/>
          <a:p>
            <a:r>
              <a:rPr lang="en-US" b="1" u="sng" dirty="0" smtClean="0"/>
              <a:t>Family Authority</a:t>
            </a:r>
            <a:endParaRPr lang="en-US" b="1" u="sng" dirty="0"/>
          </a:p>
        </p:txBody>
      </p:sp>
      <p:sp>
        <p:nvSpPr>
          <p:cNvPr id="3" name="Content Placeholder 2"/>
          <p:cNvSpPr>
            <a:spLocks noGrp="1"/>
          </p:cNvSpPr>
          <p:nvPr>
            <p:ph idx="1"/>
          </p:nvPr>
        </p:nvSpPr>
        <p:spPr>
          <a:xfrm>
            <a:off x="152400" y="1066800"/>
            <a:ext cx="8915400" cy="5562600"/>
          </a:xfrm>
        </p:spPr>
        <p:txBody>
          <a:bodyPr>
            <a:normAutofit/>
          </a:bodyPr>
          <a:lstStyle/>
          <a:p>
            <a:pPr marL="0" indent="0">
              <a:buNone/>
            </a:pPr>
            <a:r>
              <a:rPr lang="en-US" sz="2800" dirty="0" smtClean="0"/>
              <a:t>“Husbands, love your wives, just as Christ loved the church and gave himself up for her.  This is a profound mystery – but I am talking about Christ and the church.  However, each one of you also must love his wife as he loves himself, and the wife must respect her husband.”  Ephesians 5:25,32,33</a:t>
            </a:r>
          </a:p>
          <a:p>
            <a:pPr marL="0" indent="0">
              <a:buNone/>
            </a:pPr>
            <a:endParaRPr lang="en-US" sz="2800" dirty="0"/>
          </a:p>
          <a:p>
            <a:pPr marL="0" indent="0">
              <a:buNone/>
            </a:pPr>
            <a:r>
              <a:rPr lang="en-US" sz="2800" u="sng" dirty="0" smtClean="0"/>
              <a:t>Questions</a:t>
            </a:r>
            <a:r>
              <a:rPr lang="en-US" sz="2800" dirty="0" smtClean="0"/>
              <a:t>:</a:t>
            </a:r>
          </a:p>
          <a:p>
            <a:r>
              <a:rPr lang="en-US" sz="2800" dirty="0" smtClean="0"/>
              <a:t>How should a husband love his wife?</a:t>
            </a:r>
          </a:p>
          <a:p>
            <a:r>
              <a:rPr lang="en-US" sz="2800" dirty="0" smtClean="0"/>
              <a:t>If a husband loves his wife this way, will it be easy or difficult for the wife to submit to her husband?</a:t>
            </a:r>
          </a:p>
        </p:txBody>
      </p:sp>
      <p:sp>
        <p:nvSpPr>
          <p:cNvPr id="4" name="TextBox 3"/>
          <p:cNvSpPr txBox="1"/>
          <p:nvPr/>
        </p:nvSpPr>
        <p:spPr>
          <a:xfrm>
            <a:off x="8229600" y="6477000"/>
            <a:ext cx="914400" cy="369332"/>
          </a:xfrm>
          <a:prstGeom prst="rect">
            <a:avLst/>
          </a:prstGeom>
          <a:noFill/>
          <a:ln>
            <a:solidFill>
              <a:schemeClr val="tx1"/>
            </a:solidFill>
          </a:ln>
        </p:spPr>
        <p:txBody>
          <a:bodyPr wrap="square" rtlCol="0">
            <a:spAutoFit/>
          </a:bodyPr>
          <a:lstStyle/>
          <a:p>
            <a:pPr algn="ctr"/>
            <a:r>
              <a:rPr lang="en-US" dirty="0" smtClean="0"/>
              <a:t>2 of 4</a:t>
            </a:r>
            <a:endParaRPr lang="en-US" dirty="0"/>
          </a:p>
        </p:txBody>
      </p:sp>
    </p:spTree>
    <p:extLst>
      <p:ext uri="{BB962C8B-B14F-4D97-AF65-F5344CB8AC3E}">
        <p14:creationId xmlns:p14="http://schemas.microsoft.com/office/powerpoint/2010/main" val="23593056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left)">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wipe(left)">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wipe(left)">
                                      <p:cBhvr>
                                        <p:cTn id="2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944562"/>
          </a:xfrm>
        </p:spPr>
        <p:txBody>
          <a:bodyPr/>
          <a:lstStyle/>
          <a:p>
            <a:r>
              <a:rPr lang="en-US" b="1" u="sng" dirty="0" smtClean="0"/>
              <a:t>Family Authority</a:t>
            </a:r>
            <a:endParaRPr lang="en-US" b="1" u="sng" dirty="0"/>
          </a:p>
        </p:txBody>
      </p:sp>
      <p:sp>
        <p:nvSpPr>
          <p:cNvPr id="3" name="Content Placeholder 2"/>
          <p:cNvSpPr>
            <a:spLocks noGrp="1"/>
          </p:cNvSpPr>
          <p:nvPr>
            <p:ph idx="1"/>
          </p:nvPr>
        </p:nvSpPr>
        <p:spPr>
          <a:xfrm>
            <a:off x="152400" y="1066800"/>
            <a:ext cx="8915400" cy="5562600"/>
          </a:xfrm>
        </p:spPr>
        <p:txBody>
          <a:bodyPr>
            <a:normAutofit/>
          </a:bodyPr>
          <a:lstStyle/>
          <a:p>
            <a:pPr marL="0" indent="0">
              <a:buNone/>
            </a:pPr>
            <a:r>
              <a:rPr lang="en-US" sz="2800" dirty="0" smtClean="0"/>
              <a:t>“Children, obey your parents in the Lord, for this is right. Honor your father and mother – which is the first commandment with a promise – so that it may go well with you and that you may enjoy long life on the earth. Fathers, do not exasperate your children; instead, bring them up in the training and instruction of the Lord.”  Ephesians 6:1-4</a:t>
            </a:r>
          </a:p>
          <a:p>
            <a:pPr marL="0" indent="0">
              <a:buNone/>
            </a:pPr>
            <a:endParaRPr lang="en-US" sz="2800" dirty="0"/>
          </a:p>
          <a:p>
            <a:pPr marL="0" indent="0">
              <a:buNone/>
            </a:pPr>
            <a:r>
              <a:rPr lang="en-US" sz="2800" u="sng" dirty="0" smtClean="0"/>
              <a:t>Questions</a:t>
            </a:r>
            <a:r>
              <a:rPr lang="en-US" sz="2800" dirty="0" smtClean="0"/>
              <a:t>:</a:t>
            </a:r>
          </a:p>
          <a:p>
            <a:r>
              <a:rPr lang="en-US" sz="2800" dirty="0" smtClean="0"/>
              <a:t>How should children honor their parents?</a:t>
            </a:r>
          </a:p>
          <a:p>
            <a:r>
              <a:rPr lang="en-US" sz="2800" dirty="0" smtClean="0"/>
              <a:t>How should fathers train their children?</a:t>
            </a:r>
          </a:p>
        </p:txBody>
      </p:sp>
      <p:sp>
        <p:nvSpPr>
          <p:cNvPr id="4" name="TextBox 3"/>
          <p:cNvSpPr txBox="1"/>
          <p:nvPr/>
        </p:nvSpPr>
        <p:spPr>
          <a:xfrm>
            <a:off x="8229600" y="6477000"/>
            <a:ext cx="914400" cy="369332"/>
          </a:xfrm>
          <a:prstGeom prst="rect">
            <a:avLst/>
          </a:prstGeom>
          <a:noFill/>
          <a:ln>
            <a:solidFill>
              <a:schemeClr val="tx1"/>
            </a:solidFill>
          </a:ln>
        </p:spPr>
        <p:txBody>
          <a:bodyPr wrap="square" rtlCol="0">
            <a:spAutoFit/>
          </a:bodyPr>
          <a:lstStyle/>
          <a:p>
            <a:pPr algn="ctr"/>
            <a:r>
              <a:rPr lang="en-US" dirty="0" smtClean="0"/>
              <a:t>3 of 4</a:t>
            </a:r>
            <a:endParaRPr lang="en-US" dirty="0"/>
          </a:p>
        </p:txBody>
      </p:sp>
    </p:spTree>
    <p:extLst>
      <p:ext uri="{BB962C8B-B14F-4D97-AF65-F5344CB8AC3E}">
        <p14:creationId xmlns:p14="http://schemas.microsoft.com/office/powerpoint/2010/main" val="29139513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left)">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wipe(left)">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wipe(left)">
                                      <p:cBhvr>
                                        <p:cTn id="2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944562"/>
          </a:xfrm>
        </p:spPr>
        <p:txBody>
          <a:bodyPr/>
          <a:lstStyle/>
          <a:p>
            <a:r>
              <a:rPr lang="en-US" b="1" u="sng" dirty="0" smtClean="0"/>
              <a:t>Family Authority</a:t>
            </a:r>
            <a:endParaRPr lang="en-US" b="1" u="sng" dirty="0"/>
          </a:p>
        </p:txBody>
      </p:sp>
      <p:sp>
        <p:nvSpPr>
          <p:cNvPr id="3" name="Content Placeholder 2"/>
          <p:cNvSpPr>
            <a:spLocks noGrp="1"/>
          </p:cNvSpPr>
          <p:nvPr>
            <p:ph idx="1"/>
          </p:nvPr>
        </p:nvSpPr>
        <p:spPr>
          <a:xfrm>
            <a:off x="152400" y="1066800"/>
            <a:ext cx="8915400" cy="5562600"/>
          </a:xfrm>
        </p:spPr>
        <p:txBody>
          <a:bodyPr>
            <a:normAutofit/>
          </a:bodyPr>
          <a:lstStyle/>
          <a:p>
            <a:pPr marL="0" indent="0">
              <a:buNone/>
            </a:pPr>
            <a:r>
              <a:rPr lang="en-US" sz="2800" dirty="0" smtClean="0"/>
              <a:t>“Do not suppose that I have come to bring peace to the earth. I did not come to bring peace, but a sword.  For I have come to turn a man against his father, a daughter against her mother, a daughter-in-law against her mother-in-law, a man’s enemies will be the members of his own household.’ Anyone who loves their father or mother more than me is not worthy of me; anyone who loves their son or daughter more than me is not worthy of me”  Matthew 10:34-37</a:t>
            </a:r>
          </a:p>
          <a:p>
            <a:pPr marL="0" indent="0">
              <a:buNone/>
            </a:pPr>
            <a:endParaRPr lang="en-US" sz="2800" dirty="0"/>
          </a:p>
          <a:p>
            <a:pPr marL="0" indent="0">
              <a:buNone/>
            </a:pPr>
            <a:r>
              <a:rPr lang="en-US" sz="2800" u="sng" dirty="0" smtClean="0"/>
              <a:t>Questions</a:t>
            </a:r>
            <a:r>
              <a:rPr lang="en-US" sz="2800" dirty="0" smtClean="0"/>
              <a:t>:</a:t>
            </a:r>
          </a:p>
          <a:p>
            <a:r>
              <a:rPr lang="en-US" sz="2800" dirty="0" smtClean="0"/>
              <a:t>If parents ask their children to disobey God, what should the child do?  </a:t>
            </a:r>
          </a:p>
        </p:txBody>
      </p:sp>
      <p:sp>
        <p:nvSpPr>
          <p:cNvPr id="4" name="TextBox 3"/>
          <p:cNvSpPr txBox="1"/>
          <p:nvPr/>
        </p:nvSpPr>
        <p:spPr>
          <a:xfrm>
            <a:off x="8229600" y="6477000"/>
            <a:ext cx="914400" cy="369332"/>
          </a:xfrm>
          <a:prstGeom prst="rect">
            <a:avLst/>
          </a:prstGeom>
          <a:noFill/>
          <a:ln>
            <a:solidFill>
              <a:schemeClr val="tx1"/>
            </a:solidFill>
          </a:ln>
        </p:spPr>
        <p:txBody>
          <a:bodyPr wrap="square" rtlCol="0">
            <a:spAutoFit/>
          </a:bodyPr>
          <a:lstStyle/>
          <a:p>
            <a:pPr algn="ctr"/>
            <a:r>
              <a:rPr lang="en-US" dirty="0" smtClean="0"/>
              <a:t>4 of 4</a:t>
            </a:r>
            <a:endParaRPr lang="en-US" dirty="0"/>
          </a:p>
        </p:txBody>
      </p:sp>
    </p:spTree>
    <p:extLst>
      <p:ext uri="{BB962C8B-B14F-4D97-AF65-F5344CB8AC3E}">
        <p14:creationId xmlns:p14="http://schemas.microsoft.com/office/powerpoint/2010/main" val="22836956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left)">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wipe(left)">
                                      <p:cBhvr>
                                        <p:cTn id="1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944562"/>
          </a:xfrm>
        </p:spPr>
        <p:txBody>
          <a:bodyPr/>
          <a:lstStyle/>
          <a:p>
            <a:r>
              <a:rPr lang="en-US" b="1" u="sng" dirty="0" smtClean="0"/>
              <a:t>Ultimate Authority</a:t>
            </a:r>
            <a:endParaRPr lang="en-US" b="1" u="sng" dirty="0"/>
          </a:p>
        </p:txBody>
      </p:sp>
      <p:sp>
        <p:nvSpPr>
          <p:cNvPr id="3" name="Content Placeholder 2"/>
          <p:cNvSpPr>
            <a:spLocks noGrp="1"/>
          </p:cNvSpPr>
          <p:nvPr>
            <p:ph idx="1"/>
          </p:nvPr>
        </p:nvSpPr>
        <p:spPr>
          <a:xfrm>
            <a:off x="152400" y="1066800"/>
            <a:ext cx="8915400" cy="5562600"/>
          </a:xfrm>
        </p:spPr>
        <p:txBody>
          <a:bodyPr>
            <a:normAutofit/>
          </a:bodyPr>
          <a:lstStyle/>
          <a:p>
            <a:pPr marL="0" indent="0">
              <a:spcBef>
                <a:spcPts val="0"/>
              </a:spcBef>
              <a:buNone/>
            </a:pPr>
            <a:r>
              <a:rPr lang="en-US" sz="2800" dirty="0" smtClean="0"/>
              <a:t>“Therefore God exalted him to the highest place</a:t>
            </a:r>
          </a:p>
          <a:p>
            <a:pPr marL="0" indent="0">
              <a:spcBef>
                <a:spcPts val="0"/>
              </a:spcBef>
              <a:buNone/>
            </a:pPr>
            <a:r>
              <a:rPr lang="en-US" sz="2800" dirty="0" smtClean="0"/>
              <a:t>and gave him the name that is above every name, </a:t>
            </a:r>
          </a:p>
          <a:p>
            <a:pPr marL="0" indent="0">
              <a:spcBef>
                <a:spcPts val="0"/>
              </a:spcBef>
              <a:buNone/>
            </a:pPr>
            <a:r>
              <a:rPr lang="en-US" sz="2800" dirty="0" smtClean="0"/>
              <a:t>that at the name of Jesus every knee should bow,</a:t>
            </a:r>
          </a:p>
          <a:p>
            <a:pPr marL="0" indent="0">
              <a:spcBef>
                <a:spcPts val="0"/>
              </a:spcBef>
              <a:buNone/>
            </a:pPr>
            <a:r>
              <a:rPr lang="en-US" sz="2800" dirty="0" smtClean="0"/>
              <a:t>in heaven and on earth and under the earth, </a:t>
            </a:r>
          </a:p>
          <a:p>
            <a:pPr marL="0" indent="0">
              <a:spcBef>
                <a:spcPts val="0"/>
              </a:spcBef>
              <a:buNone/>
            </a:pPr>
            <a:r>
              <a:rPr lang="en-US" sz="2800" dirty="0" smtClean="0"/>
              <a:t>and every tongue acknowledge that Jesus Christ is Lord,</a:t>
            </a:r>
          </a:p>
          <a:p>
            <a:pPr marL="0" indent="0">
              <a:spcBef>
                <a:spcPts val="0"/>
              </a:spcBef>
              <a:buNone/>
            </a:pPr>
            <a:r>
              <a:rPr lang="en-US" sz="2800" dirty="0" smtClean="0"/>
              <a:t>to the glory of God the Father. ”  Philippians 2:9-11</a:t>
            </a:r>
          </a:p>
          <a:p>
            <a:pPr marL="0" indent="0">
              <a:buNone/>
            </a:pPr>
            <a:endParaRPr lang="en-US" sz="2800" dirty="0"/>
          </a:p>
          <a:p>
            <a:pPr marL="0" indent="0">
              <a:buNone/>
            </a:pPr>
            <a:r>
              <a:rPr lang="en-US" sz="2800" u="sng" dirty="0" smtClean="0"/>
              <a:t>Question and a Comment</a:t>
            </a:r>
            <a:r>
              <a:rPr lang="en-US" sz="2800" dirty="0" smtClean="0"/>
              <a:t>:</a:t>
            </a:r>
          </a:p>
          <a:p>
            <a:r>
              <a:rPr lang="en-US" sz="2800" dirty="0" smtClean="0"/>
              <a:t>Who has the highest authority?</a:t>
            </a:r>
          </a:p>
          <a:p>
            <a:r>
              <a:rPr lang="en-US" sz="2800" dirty="0" smtClean="0"/>
              <a:t>The greatest offense is to try and take the place of God.</a:t>
            </a:r>
          </a:p>
          <a:p>
            <a:r>
              <a:rPr lang="en-US" sz="2800" dirty="0" smtClean="0"/>
              <a:t>Who can deliver a person from this authority?</a:t>
            </a:r>
          </a:p>
        </p:txBody>
      </p:sp>
    </p:spTree>
    <p:extLst>
      <p:ext uri="{BB962C8B-B14F-4D97-AF65-F5344CB8AC3E}">
        <p14:creationId xmlns:p14="http://schemas.microsoft.com/office/powerpoint/2010/main" val="40830000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left)">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wipe(left)">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Effect transition="in" filter="wipe(left)">
                                      <p:cBhvr>
                                        <p:cTn id="37" dur="500"/>
                                        <p:tgtEl>
                                          <p:spTgt spid="3">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3">
                                            <p:txEl>
                                              <p:pRg st="8" end="8"/>
                                            </p:txEl>
                                          </p:spTgt>
                                        </p:tgtEl>
                                        <p:attrNameLst>
                                          <p:attrName>style.visibility</p:attrName>
                                        </p:attrNameLst>
                                      </p:cBhvr>
                                      <p:to>
                                        <p:strVal val="visible"/>
                                      </p:to>
                                    </p:set>
                                    <p:animEffect transition="in" filter="wipe(left)">
                                      <p:cBhvr>
                                        <p:cTn id="42" dur="500"/>
                                        <p:tgtEl>
                                          <p:spTgt spid="3">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3">
                                            <p:txEl>
                                              <p:pRg st="9" end="9"/>
                                            </p:txEl>
                                          </p:spTgt>
                                        </p:tgtEl>
                                        <p:attrNameLst>
                                          <p:attrName>style.visibility</p:attrName>
                                        </p:attrNameLst>
                                      </p:cBhvr>
                                      <p:to>
                                        <p:strVal val="visible"/>
                                      </p:to>
                                    </p:set>
                                    <p:animEffect transition="in" filter="wipe(left)">
                                      <p:cBhvr>
                                        <p:cTn id="47" dur="500"/>
                                        <p:tgtEl>
                                          <p:spTgt spid="3">
                                            <p:txEl>
                                              <p:pRg st="9" end="9"/>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grpId="0" nodeType="clickEffect">
                                  <p:stCondLst>
                                    <p:cond delay="0"/>
                                  </p:stCondLst>
                                  <p:childTnLst>
                                    <p:set>
                                      <p:cBhvr>
                                        <p:cTn id="51" dur="1" fill="hold">
                                          <p:stCondLst>
                                            <p:cond delay="0"/>
                                          </p:stCondLst>
                                        </p:cTn>
                                        <p:tgtEl>
                                          <p:spTgt spid="3">
                                            <p:txEl>
                                              <p:pRg st="10" end="10"/>
                                            </p:txEl>
                                          </p:spTgt>
                                        </p:tgtEl>
                                        <p:attrNameLst>
                                          <p:attrName>style.visibility</p:attrName>
                                        </p:attrNameLst>
                                      </p:cBhvr>
                                      <p:to>
                                        <p:strVal val="visible"/>
                                      </p:to>
                                    </p:set>
                                    <p:animEffect transition="in" filter="wipe(left)">
                                      <p:cBhvr>
                                        <p:cTn id="52"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78358" y="0"/>
            <a:ext cx="5562600" cy="838200"/>
          </a:xfrm>
        </p:spPr>
        <p:txBody>
          <a:bodyPr>
            <a:noAutofit/>
          </a:bodyPr>
          <a:lstStyle/>
          <a:p>
            <a:r>
              <a:rPr lang="en-US" b="1" u="sng" dirty="0" smtClean="0"/>
              <a:t>Additional Thoughts</a:t>
            </a:r>
            <a:endParaRPr lang="en-US" b="1" u="sng" dirty="0"/>
          </a:p>
        </p:txBody>
      </p:sp>
      <p:sp>
        <p:nvSpPr>
          <p:cNvPr id="3" name="Content Placeholder 2"/>
          <p:cNvSpPr>
            <a:spLocks noGrp="1"/>
          </p:cNvSpPr>
          <p:nvPr>
            <p:ph idx="1"/>
          </p:nvPr>
        </p:nvSpPr>
        <p:spPr>
          <a:xfrm>
            <a:off x="228600" y="1066800"/>
            <a:ext cx="8686800" cy="5486400"/>
          </a:xfrm>
        </p:spPr>
        <p:txBody>
          <a:bodyPr>
            <a:normAutofit fontScale="92500" lnSpcReduction="10000"/>
          </a:bodyPr>
          <a:lstStyle/>
          <a:p>
            <a:pPr>
              <a:spcAft>
                <a:spcPts val="2400"/>
              </a:spcAft>
            </a:pPr>
            <a:r>
              <a:rPr lang="en-US" dirty="0"/>
              <a:t>Patriotism is good, but nationalism can blind us (Luke 4:16-30</a:t>
            </a:r>
            <a:r>
              <a:rPr lang="en-US" dirty="0" smtClean="0"/>
              <a:t>)</a:t>
            </a:r>
          </a:p>
          <a:p>
            <a:pPr>
              <a:spcAft>
                <a:spcPts val="2400"/>
              </a:spcAft>
            </a:pPr>
            <a:r>
              <a:rPr lang="en-US" dirty="0"/>
              <a:t>In the beginning, work was good (Genesis 2:8), but because of sin, it is hard (3:17-19)</a:t>
            </a:r>
          </a:p>
          <a:p>
            <a:pPr>
              <a:spcAft>
                <a:spcPts val="2400"/>
              </a:spcAft>
            </a:pPr>
            <a:r>
              <a:rPr lang="en-US" dirty="0" smtClean="0"/>
              <a:t>Husbands told to respect their wives (1 Peter 3:7), a shocking departure from the culture of the day.</a:t>
            </a:r>
          </a:p>
          <a:p>
            <a:pPr>
              <a:spcAft>
                <a:spcPts val="2400"/>
              </a:spcAft>
            </a:pPr>
            <a:r>
              <a:rPr lang="en-US" dirty="0"/>
              <a:t>In the </a:t>
            </a:r>
            <a:r>
              <a:rPr lang="en-US" u="sng" dirty="0"/>
              <a:t>rare</a:t>
            </a:r>
            <a:r>
              <a:rPr lang="en-US" dirty="0"/>
              <a:t> case of a </a:t>
            </a:r>
            <a:r>
              <a:rPr lang="en-US" u="sng" dirty="0"/>
              <a:t>direct </a:t>
            </a:r>
            <a:r>
              <a:rPr lang="en-US" u="sng" dirty="0" smtClean="0"/>
              <a:t>conflict</a:t>
            </a:r>
            <a:r>
              <a:rPr lang="en-US" dirty="0" smtClean="0"/>
              <a:t> between God’s </a:t>
            </a:r>
            <a:r>
              <a:rPr lang="en-US" dirty="0"/>
              <a:t>law and man’s law:  pray, examine scripture, seek wise counsel, and search your heart.  Be humble.</a:t>
            </a:r>
          </a:p>
          <a:p>
            <a:pPr>
              <a:spcAft>
                <a:spcPts val="2400"/>
              </a:spcAft>
            </a:pPr>
            <a:endParaRPr lang="en-US" dirty="0"/>
          </a:p>
        </p:txBody>
      </p:sp>
    </p:spTree>
    <p:extLst>
      <p:ext uri="{BB962C8B-B14F-4D97-AF65-F5344CB8AC3E}">
        <p14:creationId xmlns:p14="http://schemas.microsoft.com/office/powerpoint/2010/main" val="5142853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107</TotalTime>
  <Words>1882</Words>
  <Application>Microsoft Office PowerPoint</Application>
  <PresentationFormat>On-screen Show (4:3)</PresentationFormat>
  <Paragraphs>130</Paragraphs>
  <Slides>19</Slides>
  <Notes>0</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Office Theme</vt:lpstr>
      <vt:lpstr>Should We Submit to All Authorities?</vt:lpstr>
      <vt:lpstr>Should We Submit to All Authorities?</vt:lpstr>
      <vt:lpstr>Christian Behavior</vt:lpstr>
      <vt:lpstr>Government Authority</vt:lpstr>
      <vt:lpstr>Government Authority</vt:lpstr>
      <vt:lpstr>Government Authority</vt:lpstr>
      <vt:lpstr>Government Authority</vt:lpstr>
      <vt:lpstr>Government Authority</vt:lpstr>
      <vt:lpstr>Government Authority</vt:lpstr>
      <vt:lpstr>Government Authority</vt:lpstr>
      <vt:lpstr>Work Authority</vt:lpstr>
      <vt:lpstr>Work Authority</vt:lpstr>
      <vt:lpstr>Work Authority</vt:lpstr>
      <vt:lpstr>Family Authority</vt:lpstr>
      <vt:lpstr>Family Authority</vt:lpstr>
      <vt:lpstr>Family Authority</vt:lpstr>
      <vt:lpstr>Family Authority</vt:lpstr>
      <vt:lpstr>Ultimate Authority</vt:lpstr>
      <vt:lpstr>Additional Thoughts</vt:lpstr>
    </vt:vector>
  </TitlesOfParts>
  <Company>Toshiba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Should We Submit to All Authorities?</dc:title>
  <dc:creator>Multiple Authors</dc:creator>
  <cp:lastModifiedBy>Multiple Authors</cp:lastModifiedBy>
  <cp:revision>16</cp:revision>
  <dcterms:created xsi:type="dcterms:W3CDTF">2020-09-10T18:53:47Z</dcterms:created>
  <dcterms:modified xsi:type="dcterms:W3CDTF">2020-09-12T01:54:58Z</dcterms:modified>
</cp:coreProperties>
</file>