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6" r:id="rId3"/>
    <p:sldId id="278" r:id="rId4"/>
    <p:sldId id="267" r:id="rId5"/>
    <p:sldId id="270" r:id="rId6"/>
    <p:sldId id="271" r:id="rId7"/>
    <p:sldId id="268" r:id="rId8"/>
    <p:sldId id="269" r:id="rId9"/>
    <p:sldId id="273" r:id="rId10"/>
    <p:sldId id="274" r:id="rId11"/>
    <p:sldId id="275" r:id="rId12"/>
    <p:sldId id="276" r:id="rId13"/>
    <p:sldId id="272" r:id="rId14"/>
    <p:sldId id="27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862" autoAdjust="0"/>
  </p:normalViewPr>
  <p:slideViewPr>
    <p:cSldViewPr>
      <p:cViewPr varScale="1">
        <p:scale>
          <a:sx n="97" d="100"/>
          <a:sy n="97" d="100"/>
        </p:scale>
        <p:origin x="2004" y="78"/>
      </p:cViewPr>
      <p:guideLst>
        <p:guide orient="horz" pos="2160"/>
        <p:guide pos="2880"/>
      </p:guideLst>
    </p:cSldViewPr>
  </p:slideViewPr>
  <p:notesTextViewPr>
    <p:cViewPr>
      <p:scale>
        <a:sx n="3" d="2"/>
        <a:sy n="3" d="2"/>
      </p:scale>
      <p:origin x="0" y="0"/>
    </p:cViewPr>
  </p:notesTextViewPr>
  <p:sorterViewPr>
    <p:cViewPr>
      <p:scale>
        <a:sx n="200" d="100"/>
        <a:sy n="200" d="100"/>
      </p:scale>
      <p:origin x="0" y="-489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CF7D93-577D-4396-997F-B90B0117E669}" type="datetimeFigureOut">
              <a:rPr lang="en-US" smtClean="0"/>
              <a:t>9/22/2026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253D58-6271-43D9-9913-47BCED4CA840}" type="slidenum">
              <a:rPr lang="en-US" smtClean="0"/>
              <a:t>‹#›</a:t>
            </a:fld>
            <a:endParaRPr lang="en-US"/>
          </a:p>
        </p:txBody>
      </p:sp>
    </p:spTree>
    <p:extLst>
      <p:ext uri="{BB962C8B-B14F-4D97-AF65-F5344CB8AC3E}">
        <p14:creationId xmlns:p14="http://schemas.microsoft.com/office/powerpoint/2010/main" val="210870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quote might see seem out of place with these others, but</a:t>
            </a:r>
            <a:r>
              <a:rPr lang="en-US" baseline="0" dirty="0"/>
              <a:t> it is a reminder that theology shouldn’t just be a matter of information – it should guide our life!  Today’s study is about theology, but don’t dismiss it as an academic matter.</a:t>
            </a:r>
            <a:endParaRPr lang="en-US" dirty="0"/>
          </a:p>
        </p:txBody>
      </p:sp>
      <p:sp>
        <p:nvSpPr>
          <p:cNvPr id="4" name="Slide Number Placeholder 3"/>
          <p:cNvSpPr>
            <a:spLocks noGrp="1"/>
          </p:cNvSpPr>
          <p:nvPr>
            <p:ph type="sldNum" sz="quarter" idx="10"/>
          </p:nvPr>
        </p:nvSpPr>
        <p:spPr/>
        <p:txBody>
          <a:bodyPr/>
          <a:lstStyle/>
          <a:p>
            <a:fld id="{88253D58-6271-43D9-9913-47BCED4CA840}" type="slidenum">
              <a:rPr lang="en-US" smtClean="0"/>
              <a:t>2</a:t>
            </a:fld>
            <a:endParaRPr lang="en-US"/>
          </a:p>
        </p:txBody>
      </p:sp>
    </p:spTree>
    <p:extLst>
      <p:ext uri="{BB962C8B-B14F-4D97-AF65-F5344CB8AC3E}">
        <p14:creationId xmlns:p14="http://schemas.microsoft.com/office/powerpoint/2010/main" val="491750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253D58-6271-43D9-9913-47BCED4CA840}" type="slidenum">
              <a:rPr lang="en-US" smtClean="0"/>
              <a:t>4</a:t>
            </a:fld>
            <a:endParaRPr lang="en-US"/>
          </a:p>
        </p:txBody>
      </p:sp>
    </p:spTree>
    <p:extLst>
      <p:ext uri="{BB962C8B-B14F-4D97-AF65-F5344CB8AC3E}">
        <p14:creationId xmlns:p14="http://schemas.microsoft.com/office/powerpoint/2010/main" val="184713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253D58-6271-43D9-9913-47BCED4CA840}" type="slidenum">
              <a:rPr lang="en-US" smtClean="0"/>
              <a:t>5</a:t>
            </a:fld>
            <a:endParaRPr lang="en-US"/>
          </a:p>
        </p:txBody>
      </p:sp>
    </p:spTree>
    <p:extLst>
      <p:ext uri="{BB962C8B-B14F-4D97-AF65-F5344CB8AC3E}">
        <p14:creationId xmlns:p14="http://schemas.microsoft.com/office/powerpoint/2010/main" val="1847134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253D58-6271-43D9-9913-47BCED4CA840}" type="slidenum">
              <a:rPr lang="en-US" smtClean="0"/>
              <a:t>6</a:t>
            </a:fld>
            <a:endParaRPr lang="en-US"/>
          </a:p>
        </p:txBody>
      </p:sp>
    </p:spTree>
    <p:extLst>
      <p:ext uri="{BB962C8B-B14F-4D97-AF65-F5344CB8AC3E}">
        <p14:creationId xmlns:p14="http://schemas.microsoft.com/office/powerpoint/2010/main" val="3052377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253D58-6271-43D9-9913-47BCED4CA840}" type="slidenum">
              <a:rPr lang="en-US" smtClean="0"/>
              <a:t>7</a:t>
            </a:fld>
            <a:endParaRPr lang="en-US"/>
          </a:p>
        </p:txBody>
      </p:sp>
    </p:spTree>
    <p:extLst>
      <p:ext uri="{BB962C8B-B14F-4D97-AF65-F5344CB8AC3E}">
        <p14:creationId xmlns:p14="http://schemas.microsoft.com/office/powerpoint/2010/main" val="3052377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2CEBF2-CE5E-49A5-97F6-687C57C8B005}"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2743901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2CEBF2-CE5E-49A5-97F6-687C57C8B005}"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3665731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2CEBF2-CE5E-49A5-97F6-687C57C8B005}"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3960181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2CEBF2-CE5E-49A5-97F6-687C57C8B005}"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3592037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2CEBF2-CE5E-49A5-97F6-687C57C8B005}"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3595321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2CEBF2-CE5E-49A5-97F6-687C57C8B005}"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1210626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CEBF2-CE5E-49A5-97F6-687C57C8B005}"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3773998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2CEBF2-CE5E-49A5-97F6-687C57C8B005}"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2466760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2CEBF2-CE5E-49A5-97F6-687C57C8B005}"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2932176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2CEBF2-CE5E-49A5-97F6-687C57C8B005}"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7464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2CEBF2-CE5E-49A5-97F6-687C57C8B005}"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4AFAE6-839E-42C0-8171-38E152E2AD26}" type="slidenum">
              <a:rPr lang="en-US" smtClean="0"/>
              <a:t>‹#›</a:t>
            </a:fld>
            <a:endParaRPr lang="en-US"/>
          </a:p>
        </p:txBody>
      </p:sp>
    </p:spTree>
    <p:extLst>
      <p:ext uri="{BB962C8B-B14F-4D97-AF65-F5344CB8AC3E}">
        <p14:creationId xmlns:p14="http://schemas.microsoft.com/office/powerpoint/2010/main" val="247664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2CEBF2-CE5E-49A5-97F6-687C57C8B005}" type="datetimeFigureOut">
              <a:rPr lang="en-US" smtClean="0"/>
              <a:t>9/22/2026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4AFAE6-839E-42C0-8171-38E152E2AD26}" type="slidenum">
              <a:rPr lang="en-US" smtClean="0"/>
              <a:t>‹#›</a:t>
            </a:fld>
            <a:endParaRPr lang="en-US"/>
          </a:p>
        </p:txBody>
      </p:sp>
    </p:spTree>
    <p:extLst>
      <p:ext uri="{BB962C8B-B14F-4D97-AF65-F5344CB8AC3E}">
        <p14:creationId xmlns:p14="http://schemas.microsoft.com/office/powerpoint/2010/main" val="3276732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1566" y="1010654"/>
            <a:ext cx="7343274" cy="2209800"/>
          </a:xfrm>
        </p:spPr>
        <p:txBody>
          <a:bodyPr>
            <a:noAutofit/>
          </a:bodyPr>
          <a:lstStyle/>
          <a:p>
            <a:r>
              <a:rPr lang="en-US" sz="6600" b="1" dirty="0"/>
              <a:t>If God is in Control, why Plan or Pray?</a:t>
            </a:r>
          </a:p>
        </p:txBody>
      </p:sp>
      <p:sp>
        <p:nvSpPr>
          <p:cNvPr id="3" name="Subtitle 2"/>
          <p:cNvSpPr>
            <a:spLocks noGrp="1"/>
          </p:cNvSpPr>
          <p:nvPr>
            <p:ph type="subTitle" idx="1"/>
          </p:nvPr>
        </p:nvSpPr>
        <p:spPr>
          <a:xfrm>
            <a:off x="1023487" y="4277360"/>
            <a:ext cx="7099433" cy="1371600"/>
          </a:xfrm>
        </p:spPr>
        <p:txBody>
          <a:bodyPr>
            <a:normAutofit fontScale="92500" lnSpcReduction="10000"/>
          </a:bodyPr>
          <a:lstStyle/>
          <a:p>
            <a:r>
              <a:rPr lang="en-US" dirty="0"/>
              <a:t>“I know that you can do all things, and that no purpose of yours can be thwarted.”  </a:t>
            </a:r>
          </a:p>
          <a:p>
            <a:r>
              <a:rPr lang="en-US" sz="2600" dirty="0"/>
              <a:t>Job 42:2</a:t>
            </a:r>
          </a:p>
        </p:txBody>
      </p:sp>
    </p:spTree>
    <p:extLst>
      <p:ext uri="{BB962C8B-B14F-4D97-AF65-F5344CB8AC3E}">
        <p14:creationId xmlns:p14="http://schemas.microsoft.com/office/powerpoint/2010/main" val="1481384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252"/>
            <a:ext cx="8229600" cy="934452"/>
          </a:xfrm>
        </p:spPr>
        <p:txBody>
          <a:bodyPr>
            <a:normAutofit/>
          </a:bodyPr>
          <a:lstStyle/>
          <a:p>
            <a:r>
              <a:rPr lang="en-US" sz="4800" b="1" u="sng" dirty="0"/>
              <a:t>What do you think?</a:t>
            </a:r>
          </a:p>
        </p:txBody>
      </p:sp>
      <p:sp>
        <p:nvSpPr>
          <p:cNvPr id="3" name="Content Placeholder 2"/>
          <p:cNvSpPr>
            <a:spLocks noGrp="1"/>
          </p:cNvSpPr>
          <p:nvPr>
            <p:ph idx="1"/>
          </p:nvPr>
        </p:nvSpPr>
        <p:spPr>
          <a:xfrm>
            <a:off x="914400" y="1066800"/>
            <a:ext cx="7620000" cy="5181600"/>
          </a:xfrm>
        </p:spPr>
        <p:txBody>
          <a:bodyPr>
            <a:normAutofit fontScale="92500"/>
          </a:bodyPr>
          <a:lstStyle/>
          <a:p>
            <a:pPr marL="0" indent="0">
              <a:spcBef>
                <a:spcPts val="0"/>
              </a:spcBef>
              <a:spcAft>
                <a:spcPts val="1800"/>
              </a:spcAft>
              <a:buNone/>
            </a:pPr>
            <a:r>
              <a:rPr lang="en-US" sz="2800" dirty="0"/>
              <a:t>“Plans are worthless.  Planning is essential.”  Dwight Eisenhower</a:t>
            </a:r>
          </a:p>
          <a:p>
            <a:pPr marL="0" indent="0">
              <a:spcBef>
                <a:spcPts val="0"/>
              </a:spcBef>
              <a:spcAft>
                <a:spcPts val="1800"/>
              </a:spcAft>
              <a:buNone/>
            </a:pPr>
            <a:r>
              <a:rPr lang="en-US" sz="2800" dirty="0"/>
              <a:t>“Long-range planning works best in the short term.”  Euripides</a:t>
            </a:r>
          </a:p>
          <a:p>
            <a:pPr marL="0" indent="0">
              <a:spcBef>
                <a:spcPts val="0"/>
              </a:spcBef>
              <a:spcAft>
                <a:spcPts val="1800"/>
              </a:spcAft>
              <a:buNone/>
            </a:pPr>
            <a:r>
              <a:rPr lang="en-US" sz="2800" dirty="0"/>
              <a:t>“Any concern too small to be turned into a prayer is too small to be made into a burden.”  Corrie Ten Boom</a:t>
            </a:r>
          </a:p>
          <a:p>
            <a:pPr marL="0" indent="0">
              <a:spcBef>
                <a:spcPts val="0"/>
              </a:spcBef>
              <a:spcAft>
                <a:spcPts val="1800"/>
              </a:spcAft>
              <a:buNone/>
            </a:pPr>
            <a:r>
              <a:rPr lang="en-US" sz="2800" dirty="0"/>
              <a:t>“I have so much to do that I shall have to spend the first three hours [of the day] in prayer.”  Martin Luther</a:t>
            </a:r>
          </a:p>
          <a:p>
            <a:pPr marL="0" indent="0">
              <a:spcBef>
                <a:spcPts val="0"/>
              </a:spcBef>
              <a:spcAft>
                <a:spcPts val="1800"/>
              </a:spcAft>
              <a:buNone/>
            </a:pPr>
            <a:r>
              <a:rPr lang="en-US" sz="2800" dirty="0"/>
              <a:t>“What comes into our minds when we think about God is the most important thing about us.”  A.W. Tozer</a:t>
            </a:r>
          </a:p>
        </p:txBody>
      </p:sp>
    </p:spTree>
    <p:extLst>
      <p:ext uri="{BB962C8B-B14F-4D97-AF65-F5344CB8AC3E}">
        <p14:creationId xmlns:p14="http://schemas.microsoft.com/office/powerpoint/2010/main" val="1796936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b="1" u="sng" dirty="0"/>
              <a:t>Vocabulary Words</a:t>
            </a:r>
          </a:p>
        </p:txBody>
      </p:sp>
      <p:sp>
        <p:nvSpPr>
          <p:cNvPr id="3" name="Content Placeholder 2"/>
          <p:cNvSpPr>
            <a:spLocks noGrp="1"/>
          </p:cNvSpPr>
          <p:nvPr>
            <p:ph idx="1"/>
          </p:nvPr>
        </p:nvSpPr>
        <p:spPr>
          <a:xfrm>
            <a:off x="228600" y="1143000"/>
            <a:ext cx="8458200" cy="4983163"/>
          </a:xfrm>
        </p:spPr>
        <p:txBody>
          <a:bodyPr/>
          <a:lstStyle/>
          <a:p>
            <a:pPr>
              <a:spcAft>
                <a:spcPts val="1200"/>
              </a:spcAft>
            </a:pPr>
            <a:r>
              <a:rPr lang="en-US" dirty="0"/>
              <a:t>Eternal:  lasting for all time, without beginning or end</a:t>
            </a:r>
          </a:p>
          <a:p>
            <a:pPr>
              <a:spcAft>
                <a:spcPts val="1200"/>
              </a:spcAft>
            </a:pPr>
            <a:r>
              <a:rPr lang="en-US" dirty="0"/>
              <a:t>Everlasting:  without end</a:t>
            </a:r>
          </a:p>
          <a:p>
            <a:pPr>
              <a:spcAft>
                <a:spcPts val="1200"/>
              </a:spcAft>
            </a:pPr>
            <a:r>
              <a:rPr lang="en-US" dirty="0"/>
              <a:t>Sovereign:  having supreme authority or power</a:t>
            </a:r>
          </a:p>
          <a:p>
            <a:pPr>
              <a:spcAft>
                <a:spcPts val="1200"/>
              </a:spcAft>
            </a:pPr>
            <a:r>
              <a:rPr lang="en-US" dirty="0"/>
              <a:t>Providence:  using sovereign power to guide the events of history</a:t>
            </a:r>
          </a:p>
          <a:p>
            <a:pPr>
              <a:spcAft>
                <a:spcPts val="1200"/>
              </a:spcAft>
            </a:pPr>
            <a:endParaRPr lang="en-US" dirty="0"/>
          </a:p>
        </p:txBody>
      </p:sp>
    </p:spTree>
    <p:extLst>
      <p:ext uri="{BB962C8B-B14F-4D97-AF65-F5344CB8AC3E}">
        <p14:creationId xmlns:p14="http://schemas.microsoft.com/office/powerpoint/2010/main" val="55545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295400"/>
          </a:xfrm>
        </p:spPr>
        <p:txBody>
          <a:bodyPr>
            <a:noAutofit/>
          </a:bodyPr>
          <a:lstStyle/>
          <a:p>
            <a:r>
              <a:rPr lang="en-US" b="1" u="sng" dirty="0"/>
              <a:t>God Created Space and Time</a:t>
            </a:r>
            <a:endParaRPr lang="en-US" sz="4000" dirty="0"/>
          </a:p>
        </p:txBody>
      </p:sp>
      <p:sp>
        <p:nvSpPr>
          <p:cNvPr id="3" name="Content Placeholder 2"/>
          <p:cNvSpPr>
            <a:spLocks noGrp="1"/>
          </p:cNvSpPr>
          <p:nvPr>
            <p:ph idx="1"/>
          </p:nvPr>
        </p:nvSpPr>
        <p:spPr>
          <a:xfrm>
            <a:off x="0" y="1219200"/>
            <a:ext cx="9144000" cy="2819400"/>
          </a:xfrm>
        </p:spPr>
        <p:txBody>
          <a:bodyPr>
            <a:noAutofit/>
          </a:bodyPr>
          <a:lstStyle/>
          <a:p>
            <a:pPr>
              <a:buFont typeface="Wingdings" panose="05000000000000000000" pitchFamily="2" charset="2"/>
              <a:buChar char="ü"/>
            </a:pPr>
            <a:r>
              <a:rPr lang="en-US" sz="2800" dirty="0"/>
              <a:t> “For thus says the One who is high and lifted up, who </a:t>
            </a:r>
            <a:r>
              <a:rPr lang="en-US" sz="2800" b="1" dirty="0"/>
              <a:t>inhabits eternity</a:t>
            </a:r>
            <a:r>
              <a:rPr lang="en-US" sz="2800" dirty="0"/>
              <a:t>, whose name is Holy”  Isaiah 57:15</a:t>
            </a:r>
          </a:p>
          <a:p>
            <a:pPr>
              <a:buFont typeface="Wingdings" panose="05000000000000000000" pitchFamily="2" charset="2"/>
              <a:buChar char="ü"/>
            </a:pPr>
            <a:r>
              <a:rPr lang="en-US" sz="2800" b="1" baseline="30000" dirty="0"/>
              <a:t> “</a:t>
            </a:r>
            <a:r>
              <a:rPr lang="en-US" sz="2800" dirty="0"/>
              <a:t>in the hope of eternal life, which God, who does not lie, promised </a:t>
            </a:r>
            <a:r>
              <a:rPr lang="en-US" sz="2800" b="1" dirty="0"/>
              <a:t>before the beginning of time</a:t>
            </a:r>
            <a:r>
              <a:rPr lang="en-US" sz="2800" dirty="0"/>
              <a:t>,”  Titus 1:2</a:t>
            </a:r>
          </a:p>
          <a:p>
            <a:pPr>
              <a:buFont typeface="Wingdings" panose="05000000000000000000" pitchFamily="2" charset="2"/>
              <a:buChar char="ü"/>
            </a:pPr>
            <a:r>
              <a:rPr lang="en-US" sz="2800" dirty="0"/>
              <a:t> “But you, Daniel, roll up and seal the words of the scroll until the </a:t>
            </a:r>
            <a:r>
              <a:rPr lang="en-US" sz="2800" b="1" dirty="0"/>
              <a:t>time of the end</a:t>
            </a:r>
            <a:r>
              <a:rPr lang="en-US" sz="2800" dirty="0"/>
              <a:t>.”  Daniel 12:4</a:t>
            </a:r>
          </a:p>
          <a:p>
            <a:pPr>
              <a:buFont typeface="Wingdings" panose="05000000000000000000" pitchFamily="2" charset="2"/>
              <a:buChar char="ü"/>
            </a:pPr>
            <a:endParaRPr lang="en-US" sz="2800" dirty="0"/>
          </a:p>
          <a:p>
            <a:pPr>
              <a:buFont typeface="Wingdings" panose="05000000000000000000" pitchFamily="2" charset="2"/>
              <a:buChar char="ü"/>
            </a:pPr>
            <a:endParaRPr lang="en-US" sz="2800" dirty="0"/>
          </a:p>
          <a:p>
            <a:pPr>
              <a:buFont typeface="Wingdings" panose="05000000000000000000" pitchFamily="2" charset="2"/>
              <a:buChar char="ü"/>
            </a:pPr>
            <a:endParaRPr lang="en-US" sz="2800" dirty="0"/>
          </a:p>
        </p:txBody>
      </p:sp>
      <p:sp>
        <p:nvSpPr>
          <p:cNvPr id="4" name="Cloud 3"/>
          <p:cNvSpPr/>
          <p:nvPr/>
        </p:nvSpPr>
        <p:spPr>
          <a:xfrm>
            <a:off x="-685800" y="4114800"/>
            <a:ext cx="10591800" cy="3200400"/>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r>
              <a:rPr lang="en-US" sz="4400" dirty="0">
                <a:solidFill>
                  <a:schemeClr val="tx2"/>
                </a:solidFill>
              </a:rPr>
              <a:t>    Eternity</a:t>
            </a:r>
          </a:p>
        </p:txBody>
      </p:sp>
      <p:pic>
        <p:nvPicPr>
          <p:cNvPr id="6" name="Picture 2"/>
          <p:cNvPicPr>
            <a:picLocks noChangeAspect="1"/>
          </p:cNvPicPr>
          <p:nvPr/>
        </p:nvPicPr>
        <p:blipFill rotWithShape="1">
          <a:blip r:embed="rId3">
            <a:extLst>
              <a:ext uri="{28A0092B-C50C-407E-A947-70E740481C1C}">
                <a14:useLocalDpi xmlns:a14="http://schemas.microsoft.com/office/drawing/2010/main" val="0"/>
              </a:ext>
            </a:extLst>
          </a:blip>
          <a:srcRect l="25826" t="53337" r="29029" b="32885"/>
          <a:stretch/>
        </p:blipFill>
        <p:spPr bwMode="auto">
          <a:xfrm>
            <a:off x="2105736" y="5410200"/>
            <a:ext cx="5008727" cy="762000"/>
          </a:xfrm>
          <a:prstGeom prst="rect">
            <a:avLst/>
          </a:prstGeom>
          <a:noFill/>
          <a:ln>
            <a:noFill/>
          </a:ln>
          <a:effectLst>
            <a:glow rad="139700">
              <a:schemeClr val="accent6">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51384" y="5574268"/>
            <a:ext cx="1447800" cy="400110"/>
          </a:xfrm>
          <a:prstGeom prst="rect">
            <a:avLst/>
          </a:prstGeom>
          <a:noFill/>
        </p:spPr>
        <p:txBody>
          <a:bodyPr wrap="square" rtlCol="0">
            <a:spAutoFit/>
          </a:bodyPr>
          <a:lstStyle/>
          <a:p>
            <a:pPr algn="r"/>
            <a:r>
              <a:rPr lang="en-US" sz="2000" b="1" dirty="0"/>
              <a:t>Beginning</a:t>
            </a:r>
          </a:p>
        </p:txBody>
      </p:sp>
      <p:sp>
        <p:nvSpPr>
          <p:cNvPr id="8" name="TextBox 7"/>
          <p:cNvSpPr txBox="1"/>
          <p:nvPr/>
        </p:nvSpPr>
        <p:spPr>
          <a:xfrm>
            <a:off x="7118556" y="5604942"/>
            <a:ext cx="1447800" cy="400110"/>
          </a:xfrm>
          <a:prstGeom prst="rect">
            <a:avLst/>
          </a:prstGeom>
          <a:noFill/>
        </p:spPr>
        <p:txBody>
          <a:bodyPr wrap="square" rtlCol="0">
            <a:spAutoFit/>
          </a:bodyPr>
          <a:lstStyle/>
          <a:p>
            <a:r>
              <a:rPr lang="en-US" sz="2000" b="1" dirty="0"/>
              <a:t>End</a:t>
            </a:r>
          </a:p>
        </p:txBody>
      </p:sp>
    </p:spTree>
    <p:extLst>
      <p:ext uri="{BB962C8B-B14F-4D97-AF65-F5344CB8AC3E}">
        <p14:creationId xmlns:p14="http://schemas.microsoft.com/office/powerpoint/2010/main" val="241889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wipe(down)">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838200"/>
          </a:xfrm>
        </p:spPr>
        <p:txBody>
          <a:bodyPr>
            <a:noAutofit/>
          </a:bodyPr>
          <a:lstStyle/>
          <a:p>
            <a:r>
              <a:rPr lang="en-US" b="1" u="sng" dirty="0"/>
              <a:t>God Sees All History at Once</a:t>
            </a:r>
            <a:endParaRPr lang="en-US" sz="4000" dirty="0"/>
          </a:p>
        </p:txBody>
      </p:sp>
      <p:sp>
        <p:nvSpPr>
          <p:cNvPr id="3" name="Content Placeholder 2"/>
          <p:cNvSpPr>
            <a:spLocks noGrp="1"/>
          </p:cNvSpPr>
          <p:nvPr>
            <p:ph idx="1"/>
          </p:nvPr>
        </p:nvSpPr>
        <p:spPr>
          <a:xfrm>
            <a:off x="0" y="4419600"/>
            <a:ext cx="9144000" cy="2438400"/>
          </a:xfrm>
        </p:spPr>
        <p:txBody>
          <a:bodyPr>
            <a:noAutofit/>
          </a:bodyPr>
          <a:lstStyle/>
          <a:p>
            <a:pPr>
              <a:buFont typeface="Wingdings" panose="05000000000000000000" pitchFamily="2" charset="2"/>
              <a:buChar char="ü"/>
            </a:pPr>
            <a:r>
              <a:rPr lang="en-US" sz="2800" dirty="0"/>
              <a:t>“I make </a:t>
            </a:r>
            <a:r>
              <a:rPr lang="en-US" sz="2800" b="1" dirty="0"/>
              <a:t>known the end from the beginning</a:t>
            </a:r>
            <a:r>
              <a:rPr lang="en-US" sz="2800" dirty="0"/>
              <a:t>, from ancient times, what is still to come. I say, ‘My purpose will stand, and </a:t>
            </a:r>
            <a:r>
              <a:rPr lang="en-US" sz="2800" b="1" dirty="0"/>
              <a:t>I will do all that I please</a:t>
            </a:r>
            <a:r>
              <a:rPr lang="en-US" sz="2800" dirty="0"/>
              <a:t>.”  Isaiah 46:10</a:t>
            </a:r>
          </a:p>
          <a:p>
            <a:pPr>
              <a:buFont typeface="Wingdings" panose="05000000000000000000" pitchFamily="2" charset="2"/>
              <a:buChar char="ü"/>
            </a:pPr>
            <a:r>
              <a:rPr lang="en-US" sz="2800" dirty="0"/>
              <a:t>“With the Lord a day is like a thousand years, and </a:t>
            </a:r>
            <a:r>
              <a:rPr lang="en-US" sz="2800" b="1" dirty="0"/>
              <a:t>a thousand years are like a day</a:t>
            </a:r>
            <a:r>
              <a:rPr lang="en-US" sz="2800" dirty="0"/>
              <a:t>.”  2 Peter 3:8</a:t>
            </a:r>
          </a:p>
        </p:txBody>
      </p:sp>
      <p:sp>
        <p:nvSpPr>
          <p:cNvPr id="4" name="Cloud 3"/>
          <p:cNvSpPr/>
          <p:nvPr/>
        </p:nvSpPr>
        <p:spPr>
          <a:xfrm>
            <a:off x="-685800" y="1066800"/>
            <a:ext cx="10591800" cy="3200400"/>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1"/>
          <a:lstStyle/>
          <a:p>
            <a:pPr algn="ctr"/>
            <a:r>
              <a:rPr lang="en-US" sz="4400" dirty="0">
                <a:solidFill>
                  <a:schemeClr val="tx2"/>
                </a:solidFill>
              </a:rPr>
              <a:t>    Eternity</a:t>
            </a:r>
          </a:p>
        </p:txBody>
      </p:sp>
      <p:pic>
        <p:nvPicPr>
          <p:cNvPr id="6" name="Picture 2"/>
          <p:cNvPicPr>
            <a:picLocks noChangeAspect="1"/>
          </p:cNvPicPr>
          <p:nvPr/>
        </p:nvPicPr>
        <p:blipFill rotWithShape="1">
          <a:blip r:embed="rId3">
            <a:extLst>
              <a:ext uri="{28A0092B-C50C-407E-A947-70E740481C1C}">
                <a14:useLocalDpi xmlns:a14="http://schemas.microsoft.com/office/drawing/2010/main" val="0"/>
              </a:ext>
            </a:extLst>
          </a:blip>
          <a:srcRect l="25826" t="53337" r="29029" b="32885"/>
          <a:stretch/>
        </p:blipFill>
        <p:spPr bwMode="auto">
          <a:xfrm>
            <a:off x="2105736" y="2362200"/>
            <a:ext cx="5008727" cy="762000"/>
          </a:xfrm>
          <a:prstGeom prst="rect">
            <a:avLst/>
          </a:prstGeom>
          <a:noFill/>
          <a:ln>
            <a:noFill/>
          </a:ln>
          <a:effectLst>
            <a:glow rad="139700">
              <a:schemeClr val="accent6">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651384" y="2526268"/>
            <a:ext cx="1447800" cy="400110"/>
          </a:xfrm>
          <a:prstGeom prst="rect">
            <a:avLst/>
          </a:prstGeom>
          <a:noFill/>
        </p:spPr>
        <p:txBody>
          <a:bodyPr wrap="square" rtlCol="0">
            <a:spAutoFit/>
          </a:bodyPr>
          <a:lstStyle/>
          <a:p>
            <a:pPr algn="r"/>
            <a:r>
              <a:rPr lang="en-US" sz="2000" b="1" dirty="0"/>
              <a:t>Beginning</a:t>
            </a:r>
          </a:p>
        </p:txBody>
      </p:sp>
      <p:sp>
        <p:nvSpPr>
          <p:cNvPr id="8" name="TextBox 7"/>
          <p:cNvSpPr txBox="1"/>
          <p:nvPr/>
        </p:nvSpPr>
        <p:spPr>
          <a:xfrm>
            <a:off x="7118556" y="2556942"/>
            <a:ext cx="1447800" cy="400110"/>
          </a:xfrm>
          <a:prstGeom prst="rect">
            <a:avLst/>
          </a:prstGeom>
          <a:noFill/>
        </p:spPr>
        <p:txBody>
          <a:bodyPr wrap="square" rtlCol="0">
            <a:spAutoFit/>
          </a:bodyPr>
          <a:lstStyle/>
          <a:p>
            <a:r>
              <a:rPr lang="en-US" sz="2000" b="1" dirty="0"/>
              <a:t>End</a:t>
            </a:r>
          </a:p>
        </p:txBody>
      </p:sp>
    </p:spTree>
    <p:extLst>
      <p:ext uri="{BB962C8B-B14F-4D97-AF65-F5344CB8AC3E}">
        <p14:creationId xmlns:p14="http://schemas.microsoft.com/office/powerpoint/2010/main" val="377908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b="1" u="sng" dirty="0"/>
              <a:t>God’s Absolute Knowledge</a:t>
            </a:r>
          </a:p>
        </p:txBody>
      </p:sp>
      <p:sp>
        <p:nvSpPr>
          <p:cNvPr id="3" name="Content Placeholder 2"/>
          <p:cNvSpPr>
            <a:spLocks noGrp="1"/>
          </p:cNvSpPr>
          <p:nvPr>
            <p:ph idx="1"/>
          </p:nvPr>
        </p:nvSpPr>
        <p:spPr>
          <a:xfrm>
            <a:off x="0" y="914400"/>
            <a:ext cx="9144000" cy="5715000"/>
          </a:xfrm>
        </p:spPr>
        <p:txBody>
          <a:bodyPr>
            <a:normAutofit lnSpcReduction="10000"/>
          </a:bodyPr>
          <a:lstStyle/>
          <a:p>
            <a:pPr marL="0" indent="0">
              <a:spcBef>
                <a:spcPts val="0"/>
              </a:spcBef>
              <a:spcAft>
                <a:spcPts val="1800"/>
              </a:spcAft>
              <a:buNone/>
            </a:pPr>
            <a:r>
              <a:rPr lang="en-US" dirty="0"/>
              <a:t>“You have searched me, LORD, and you know me.  You know when I sit and when I rise; you perceive my thoughts from afar. You discern my going out and my lying down; you are familiar with all my ways. Before a word is on my tongue you, LORD, know it completely.”  Psalm 139:1-4</a:t>
            </a:r>
          </a:p>
          <a:p>
            <a:pPr marL="0" indent="0">
              <a:spcBef>
                <a:spcPts val="0"/>
              </a:spcBef>
              <a:spcAft>
                <a:spcPts val="1800"/>
              </a:spcAft>
              <a:buNone/>
            </a:pPr>
            <a:r>
              <a:rPr lang="en-US" dirty="0"/>
              <a:t>“And even the very hairs of your head are all numbered.”  Matthew 10:30</a:t>
            </a:r>
          </a:p>
          <a:p>
            <a:pPr marL="0" indent="0">
              <a:spcBef>
                <a:spcPts val="0"/>
              </a:spcBef>
              <a:spcAft>
                <a:spcPts val="1800"/>
              </a:spcAft>
              <a:buNone/>
            </a:pPr>
            <a:r>
              <a:rPr lang="en-US" dirty="0"/>
              <a:t>““Before I formed you in the womb I knew you, and before you were born I consecrated you; I appointed you a prophet to the nations.”  Jeremiah 1:5</a:t>
            </a:r>
          </a:p>
        </p:txBody>
      </p:sp>
    </p:spTree>
    <p:extLst>
      <p:ext uri="{BB962C8B-B14F-4D97-AF65-F5344CB8AC3E}">
        <p14:creationId xmlns:p14="http://schemas.microsoft.com/office/powerpoint/2010/main" val="245110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b="1" u="sng" dirty="0"/>
              <a:t>God’s Sovereign Power</a:t>
            </a:r>
          </a:p>
        </p:txBody>
      </p:sp>
      <p:sp>
        <p:nvSpPr>
          <p:cNvPr id="3" name="Content Placeholder 2"/>
          <p:cNvSpPr>
            <a:spLocks noGrp="1"/>
          </p:cNvSpPr>
          <p:nvPr>
            <p:ph idx="1"/>
          </p:nvPr>
        </p:nvSpPr>
        <p:spPr>
          <a:xfrm>
            <a:off x="0" y="914400"/>
            <a:ext cx="9144000" cy="5715000"/>
          </a:xfrm>
        </p:spPr>
        <p:txBody>
          <a:bodyPr>
            <a:normAutofit/>
          </a:bodyPr>
          <a:lstStyle/>
          <a:p>
            <a:pPr marL="0" indent="0">
              <a:spcBef>
                <a:spcPts val="0"/>
              </a:spcBef>
              <a:spcAft>
                <a:spcPts val="1800"/>
              </a:spcAft>
              <a:buNone/>
            </a:pPr>
            <a:r>
              <a:rPr lang="en-US" dirty="0"/>
              <a:t>“The LORD foils the plans of the nations; he thwarts the purposes of the peoples.  But the plans of the LORD stand firm forever, the purposes of his heart through all generations.”  Psalm 33:10,11</a:t>
            </a:r>
          </a:p>
          <a:p>
            <a:pPr marL="0" indent="0">
              <a:spcBef>
                <a:spcPts val="0"/>
              </a:spcBef>
              <a:spcAft>
                <a:spcPts val="1800"/>
              </a:spcAft>
              <a:buNone/>
            </a:pPr>
            <a:r>
              <a:rPr lang="en-US" dirty="0"/>
              <a:t>“The lot is cast into the lap, but its every decision is from the LORD.”  Proverbs 16:33</a:t>
            </a:r>
          </a:p>
          <a:p>
            <a:pPr marL="0" indent="0">
              <a:spcBef>
                <a:spcPts val="0"/>
              </a:spcBef>
              <a:spcAft>
                <a:spcPts val="1800"/>
              </a:spcAft>
              <a:buNone/>
            </a:pPr>
            <a:r>
              <a:rPr lang="en-US" dirty="0"/>
              <a:t>“Are not two sparrows sold for a penny? Yet not one of them will fall to the ground outside your Father’s care.”  Matthew 10:29</a:t>
            </a:r>
          </a:p>
        </p:txBody>
      </p:sp>
    </p:spTree>
    <p:extLst>
      <p:ext uri="{BB962C8B-B14F-4D97-AF65-F5344CB8AC3E}">
        <p14:creationId xmlns:p14="http://schemas.microsoft.com/office/powerpoint/2010/main" val="210970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b="1" u="sng" dirty="0"/>
              <a:t>God’s Sovereignty in Politics</a:t>
            </a:r>
          </a:p>
        </p:txBody>
      </p:sp>
      <p:sp>
        <p:nvSpPr>
          <p:cNvPr id="3" name="Content Placeholder 2"/>
          <p:cNvSpPr>
            <a:spLocks noGrp="1"/>
          </p:cNvSpPr>
          <p:nvPr>
            <p:ph idx="1"/>
          </p:nvPr>
        </p:nvSpPr>
        <p:spPr>
          <a:xfrm>
            <a:off x="152400" y="914400"/>
            <a:ext cx="8991600" cy="5791200"/>
          </a:xfrm>
        </p:spPr>
        <p:txBody>
          <a:bodyPr>
            <a:noAutofit/>
          </a:bodyPr>
          <a:lstStyle/>
          <a:p>
            <a:pPr marL="0" indent="0">
              <a:spcAft>
                <a:spcPts val="600"/>
              </a:spcAft>
              <a:buNone/>
            </a:pPr>
            <a:r>
              <a:rPr lang="en-US" sz="2800" dirty="0"/>
              <a:t>“Blessed be the name of God forever and ever, to whom belong wisdom and might.  He changes times and seasons; he removes kings and sets up kings;”  Daniel 2:20,21</a:t>
            </a:r>
          </a:p>
          <a:p>
            <a:pPr marL="0" lvl="1" indent="0">
              <a:spcAft>
                <a:spcPts val="600"/>
              </a:spcAft>
              <a:buNone/>
            </a:pPr>
            <a:r>
              <a:rPr lang="en-US" dirty="0"/>
              <a:t>“The king's heart is a stream of water in the hand of the Lord; he turns it wherever he will.”  Proverbs 21:1</a:t>
            </a:r>
            <a:endParaRPr lang="en-US" sz="2800" dirty="0"/>
          </a:p>
          <a:p>
            <a:pPr marL="0" indent="0">
              <a:spcAft>
                <a:spcPts val="600"/>
              </a:spcAft>
              <a:buNone/>
            </a:pPr>
            <a:r>
              <a:rPr lang="en-US" sz="2800" dirty="0"/>
              <a:t>“…there is no authority except that which God has established. The authorities that exist have been established by God.”  Romans 13:1</a:t>
            </a:r>
          </a:p>
          <a:p>
            <a:pPr marL="0" indent="0">
              <a:spcAft>
                <a:spcPts val="600"/>
              </a:spcAft>
              <a:buNone/>
            </a:pPr>
            <a:r>
              <a:rPr lang="en-US" sz="2800" dirty="0"/>
              <a:t>“Pilate said. ‘Don’t you realize I have power either to free you or to crucify you?’ Jesus answered, ‘You would have no power over me if it were not given to you from above.’”  John 19:10,11</a:t>
            </a:r>
          </a:p>
          <a:p>
            <a:pPr marL="0" indent="0">
              <a:spcAft>
                <a:spcPts val="600"/>
              </a:spcAft>
              <a:buNone/>
            </a:pPr>
            <a:endParaRPr lang="en-US" sz="2800" dirty="0"/>
          </a:p>
        </p:txBody>
      </p:sp>
    </p:spTree>
    <p:extLst>
      <p:ext uri="{BB962C8B-B14F-4D97-AF65-F5344CB8AC3E}">
        <p14:creationId xmlns:p14="http://schemas.microsoft.com/office/powerpoint/2010/main" val="418077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b="1" u="sng" dirty="0"/>
              <a:t>How to Think about Politics</a:t>
            </a:r>
          </a:p>
        </p:txBody>
      </p:sp>
      <p:sp>
        <p:nvSpPr>
          <p:cNvPr id="3" name="Content Placeholder 2"/>
          <p:cNvSpPr>
            <a:spLocks noGrp="1"/>
          </p:cNvSpPr>
          <p:nvPr>
            <p:ph idx="1"/>
          </p:nvPr>
        </p:nvSpPr>
        <p:spPr>
          <a:xfrm>
            <a:off x="76200" y="990600"/>
            <a:ext cx="8991600" cy="5791200"/>
          </a:xfrm>
        </p:spPr>
        <p:txBody>
          <a:bodyPr>
            <a:normAutofit fontScale="85000" lnSpcReduction="20000"/>
          </a:bodyPr>
          <a:lstStyle/>
          <a:p>
            <a:pPr marL="0" indent="0">
              <a:spcAft>
                <a:spcPts val="600"/>
              </a:spcAft>
              <a:buNone/>
            </a:pPr>
            <a:r>
              <a:rPr lang="en-US" dirty="0"/>
              <a:t>Remember that God uses the plans of men (evil or not) to accomplish His purposes:</a:t>
            </a:r>
          </a:p>
          <a:p>
            <a:pPr marL="400050" lvl="1" indent="0">
              <a:spcAft>
                <a:spcPts val="600"/>
              </a:spcAft>
              <a:buNone/>
            </a:pPr>
            <a:r>
              <a:rPr lang="en-US" dirty="0"/>
              <a:t>“As for you, you meant evil against me, but God meant it for good, to bring it about that many people should be kept alive, as they are today.”  Genesis 50:20</a:t>
            </a:r>
          </a:p>
          <a:p>
            <a:pPr marL="400050" lvl="1" indent="0">
              <a:spcAft>
                <a:spcPts val="600"/>
              </a:spcAft>
              <a:buNone/>
            </a:pPr>
            <a:r>
              <a:rPr lang="en-US" dirty="0"/>
              <a:t>“In those days a decree went out from Caesar Augustus that all the world should be registered.  And Joseph also went up from Galilee, from the town of Nazareth, to Judea, to the city of David, which is called Bethlehem”  Luke 2:1,4</a:t>
            </a:r>
          </a:p>
          <a:p>
            <a:pPr marL="400050" lvl="1" indent="0">
              <a:spcAft>
                <a:spcPts val="600"/>
              </a:spcAft>
              <a:buNone/>
            </a:pPr>
            <a:r>
              <a:rPr lang="en-US" dirty="0"/>
              <a:t>“in this city there were gathered together against your holy servant Jesus, whom you anointed, both Herod and Pontius Pilate, along with the Gentiles and the peoples of Israel, to do whatever your hand and your plan had predestined to take place.” Acts 4:27,28</a:t>
            </a:r>
          </a:p>
          <a:p>
            <a:pPr marL="0" indent="0">
              <a:spcAft>
                <a:spcPts val="600"/>
              </a:spcAft>
              <a:buNone/>
            </a:pPr>
            <a:r>
              <a:rPr lang="en-US" dirty="0"/>
              <a:t>Whoever is in office and whatever they decide, be confident that God will use it as part of His good plan.</a:t>
            </a:r>
          </a:p>
        </p:txBody>
      </p:sp>
    </p:spTree>
    <p:extLst>
      <p:ext uri="{BB962C8B-B14F-4D97-AF65-F5344CB8AC3E}">
        <p14:creationId xmlns:p14="http://schemas.microsoft.com/office/powerpoint/2010/main" val="420409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b="1" u="sng" dirty="0"/>
              <a:t>God’s Sovereignty in Our Plans</a:t>
            </a:r>
          </a:p>
        </p:txBody>
      </p:sp>
      <p:sp>
        <p:nvSpPr>
          <p:cNvPr id="3" name="Content Placeholder 2"/>
          <p:cNvSpPr>
            <a:spLocks noGrp="1"/>
          </p:cNvSpPr>
          <p:nvPr>
            <p:ph idx="1"/>
          </p:nvPr>
        </p:nvSpPr>
        <p:spPr>
          <a:xfrm>
            <a:off x="152400" y="914400"/>
            <a:ext cx="8763000" cy="5791200"/>
          </a:xfrm>
        </p:spPr>
        <p:txBody>
          <a:bodyPr>
            <a:noAutofit/>
          </a:bodyPr>
          <a:lstStyle/>
          <a:p>
            <a:pPr marL="0" indent="0">
              <a:spcAft>
                <a:spcPts val="600"/>
              </a:spcAft>
              <a:buNone/>
            </a:pPr>
            <a:r>
              <a:rPr lang="en-US" sz="2800" dirty="0"/>
              <a:t>“The heart of man plans his way, but the Lord establishes his steps.”  Proverbs 16:9</a:t>
            </a:r>
          </a:p>
          <a:p>
            <a:pPr marL="0" indent="0">
              <a:spcAft>
                <a:spcPts val="600"/>
              </a:spcAft>
              <a:buNone/>
            </a:pPr>
            <a:r>
              <a:rPr lang="en-US" sz="2800" dirty="0"/>
              <a:t>“Trust in the Lord with all your heart, and do not lean on your own understanding. In all your ways acknowledge him, and he will make straight your paths.”  Proverbs 3:5,6</a:t>
            </a:r>
          </a:p>
          <a:p>
            <a:pPr marL="0" indent="0">
              <a:spcAft>
                <a:spcPts val="600"/>
              </a:spcAft>
              <a:buNone/>
            </a:pPr>
            <a:r>
              <a:rPr lang="en-US" sz="2800" dirty="0"/>
              <a:t>“LORD, I know that people’s lives are not their own; it is not for them to direct their steps.”  Jeremiah 10:23</a:t>
            </a:r>
          </a:p>
          <a:p>
            <a:pPr marL="0" indent="0">
              <a:spcAft>
                <a:spcPts val="600"/>
              </a:spcAft>
              <a:buNone/>
            </a:pPr>
            <a:r>
              <a:rPr lang="en-US" sz="2800" dirty="0"/>
              <a:t>“The LORD makes firm the steps of the one who delights in him; though he may stumble, he will not fall, for the LORD upholds him with his hand.”  Psalm 37:23,24</a:t>
            </a:r>
          </a:p>
        </p:txBody>
      </p:sp>
    </p:spTree>
    <p:extLst>
      <p:ext uri="{BB962C8B-B14F-4D97-AF65-F5344CB8AC3E}">
        <p14:creationId xmlns:p14="http://schemas.microsoft.com/office/powerpoint/2010/main" val="175127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b="1" u="sng" dirty="0"/>
              <a:t>How to Think about Plans</a:t>
            </a:r>
          </a:p>
        </p:txBody>
      </p:sp>
      <p:sp>
        <p:nvSpPr>
          <p:cNvPr id="3" name="Content Placeholder 2"/>
          <p:cNvSpPr>
            <a:spLocks noGrp="1"/>
          </p:cNvSpPr>
          <p:nvPr>
            <p:ph idx="1"/>
          </p:nvPr>
        </p:nvSpPr>
        <p:spPr>
          <a:xfrm>
            <a:off x="76200" y="990600"/>
            <a:ext cx="8991600" cy="5791200"/>
          </a:xfrm>
        </p:spPr>
        <p:txBody>
          <a:bodyPr>
            <a:normAutofit fontScale="85000" lnSpcReduction="10000"/>
          </a:bodyPr>
          <a:lstStyle/>
          <a:p>
            <a:pPr marL="0" indent="0">
              <a:spcAft>
                <a:spcPts val="600"/>
              </a:spcAft>
              <a:buNone/>
            </a:pPr>
            <a:r>
              <a:rPr lang="en-US" dirty="0"/>
              <a:t>Develop plans and use your time wisely, but be ready for God to change your plans:</a:t>
            </a:r>
          </a:p>
          <a:p>
            <a:pPr marL="400050" lvl="1" indent="0">
              <a:spcAft>
                <a:spcPts val="600"/>
              </a:spcAft>
              <a:buNone/>
            </a:pPr>
            <a:r>
              <a:rPr lang="en-US" dirty="0"/>
              <a:t>“Teach us to number our days, that we may gain a heart of wisdom.”  Psalm 90:12</a:t>
            </a:r>
          </a:p>
          <a:p>
            <a:pPr marL="400050" lvl="1" indent="0">
              <a:spcAft>
                <a:spcPts val="600"/>
              </a:spcAft>
              <a:buNone/>
            </a:pPr>
            <a:r>
              <a:rPr lang="en-US" dirty="0"/>
              <a:t>“Be very careful, then, how you live—not as unwise but as wise, making the most of every opportunity,”  Ephesians 5:15,16</a:t>
            </a:r>
          </a:p>
          <a:p>
            <a:pPr marL="0" indent="0">
              <a:spcAft>
                <a:spcPts val="600"/>
              </a:spcAft>
              <a:buNone/>
            </a:pPr>
            <a:r>
              <a:rPr lang="en-US" dirty="0"/>
              <a:t>Never make a plan apart from God’s leadership and constant involvement:</a:t>
            </a:r>
          </a:p>
          <a:p>
            <a:pPr marL="400050" lvl="1" indent="0">
              <a:spcAft>
                <a:spcPts val="600"/>
              </a:spcAft>
              <a:buNone/>
            </a:pPr>
            <a:r>
              <a:rPr lang="en-US" dirty="0"/>
              <a:t>“Now listen, you who say, ‘Today or tomorrow we will go to this or that city, spend a year there, carry on business and make money.’ Why, you do not even know what will happen tomorrow. What is your life? You are a mist that appears for a little while and then vanishes.  Instead, you ought to say, ‘If it is the Lord’s will, we will live and do this or that.’” James 4:13-15</a:t>
            </a:r>
          </a:p>
        </p:txBody>
      </p:sp>
    </p:spTree>
    <p:extLst>
      <p:ext uri="{BB962C8B-B14F-4D97-AF65-F5344CB8AC3E}">
        <p14:creationId xmlns:p14="http://schemas.microsoft.com/office/powerpoint/2010/main" val="314622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b="1" u="sng" dirty="0"/>
              <a:t>God’s Sovereignty in Prayer</a:t>
            </a:r>
          </a:p>
        </p:txBody>
      </p:sp>
      <p:sp>
        <p:nvSpPr>
          <p:cNvPr id="3" name="Content Placeholder 2"/>
          <p:cNvSpPr>
            <a:spLocks noGrp="1"/>
          </p:cNvSpPr>
          <p:nvPr>
            <p:ph idx="1"/>
          </p:nvPr>
        </p:nvSpPr>
        <p:spPr>
          <a:xfrm>
            <a:off x="609600" y="990600"/>
            <a:ext cx="7848600" cy="5105400"/>
          </a:xfrm>
        </p:spPr>
        <p:txBody>
          <a:bodyPr>
            <a:noAutofit/>
          </a:bodyPr>
          <a:lstStyle/>
          <a:p>
            <a:pPr marL="0" indent="0">
              <a:spcAft>
                <a:spcPts val="600"/>
              </a:spcAft>
              <a:buNone/>
            </a:pPr>
            <a:r>
              <a:rPr lang="en-US" sz="2800" dirty="0"/>
              <a:t>“As for God, his way is perfect: The LORD’s word is flawless; he shields all who take refuge in him.” 2Samuel 22:31</a:t>
            </a:r>
          </a:p>
          <a:p>
            <a:pPr marL="0" indent="0">
              <a:spcAft>
                <a:spcPts val="600"/>
              </a:spcAft>
              <a:buNone/>
            </a:pPr>
            <a:r>
              <a:rPr lang="en-US" sz="2800" dirty="0"/>
              <a:t>“your Father knows what you need before you ask him.”  Matthew 6:8</a:t>
            </a:r>
          </a:p>
          <a:p>
            <a:pPr marL="0" indent="0">
              <a:spcAft>
                <a:spcPts val="600"/>
              </a:spcAft>
              <a:buNone/>
            </a:pPr>
            <a:r>
              <a:rPr lang="en-US" sz="2800" dirty="0"/>
              <a:t>“For the LORD Almighty has purposed, and who can thwart him? His hand is stretched out, and who can turn it back?”  Isaiah 14:27</a:t>
            </a:r>
          </a:p>
          <a:p>
            <a:pPr marL="0" indent="0">
              <a:spcAft>
                <a:spcPts val="600"/>
              </a:spcAft>
              <a:buNone/>
            </a:pPr>
            <a:r>
              <a:rPr lang="en-US" sz="2800" b="1" dirty="0"/>
              <a:t>Question:</a:t>
            </a:r>
            <a:r>
              <a:rPr lang="en-US" sz="2800" dirty="0"/>
              <a:t> Since God has all knowledge and perfect plans, why should we pray?</a:t>
            </a:r>
          </a:p>
          <a:p>
            <a:pPr marL="0" indent="0">
              <a:spcAft>
                <a:spcPts val="600"/>
              </a:spcAft>
              <a:buNone/>
            </a:pPr>
            <a:endParaRPr lang="en-US" sz="2800" dirty="0"/>
          </a:p>
        </p:txBody>
      </p:sp>
    </p:spTree>
    <p:extLst>
      <p:ext uri="{BB962C8B-B14F-4D97-AF65-F5344CB8AC3E}">
        <p14:creationId xmlns:p14="http://schemas.microsoft.com/office/powerpoint/2010/main" val="105930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b="1" u="sng" dirty="0"/>
              <a:t>How to Think about Prayer</a:t>
            </a:r>
          </a:p>
        </p:txBody>
      </p:sp>
      <p:sp>
        <p:nvSpPr>
          <p:cNvPr id="3" name="Content Placeholder 2"/>
          <p:cNvSpPr>
            <a:spLocks noGrp="1"/>
          </p:cNvSpPr>
          <p:nvPr>
            <p:ph idx="1"/>
          </p:nvPr>
        </p:nvSpPr>
        <p:spPr>
          <a:xfrm>
            <a:off x="76200" y="990600"/>
            <a:ext cx="8991600" cy="5791200"/>
          </a:xfrm>
        </p:spPr>
        <p:txBody>
          <a:bodyPr>
            <a:normAutofit fontScale="92500" lnSpcReduction="10000"/>
          </a:bodyPr>
          <a:lstStyle/>
          <a:p>
            <a:pPr marL="0" indent="0">
              <a:spcAft>
                <a:spcPts val="600"/>
              </a:spcAft>
              <a:buNone/>
            </a:pPr>
            <a:r>
              <a:rPr lang="en-US" dirty="0"/>
              <a:t>God doesn’t need us, but allows us to participate in His perfect plans (sharing gospel – Acts 8:26-40; deliverance – Esther 4:12-14; </a:t>
            </a:r>
            <a:r>
              <a:rPr lang="en-US" dirty="0" err="1"/>
              <a:t>etc</a:t>
            </a:r>
            <a:r>
              <a:rPr lang="en-US" dirty="0"/>
              <a:t>)</a:t>
            </a:r>
          </a:p>
          <a:p>
            <a:pPr marL="0" indent="0">
              <a:spcAft>
                <a:spcPts val="600"/>
              </a:spcAft>
              <a:buNone/>
            </a:pPr>
            <a:r>
              <a:rPr lang="en-US" dirty="0"/>
              <a:t>God has commanded us to pray and chosen to use our prayers for His purposes:</a:t>
            </a:r>
          </a:p>
          <a:p>
            <a:pPr marL="400050" lvl="1" indent="0">
              <a:spcAft>
                <a:spcPts val="600"/>
              </a:spcAft>
              <a:buNone/>
            </a:pPr>
            <a:r>
              <a:rPr lang="en-US" dirty="0"/>
              <a:t>“Do not be anxious about anything, but in every situation, by prayer and petition, with thanksgiving, present your requests to God.” Philippians 4:6</a:t>
            </a:r>
          </a:p>
          <a:p>
            <a:pPr marL="400050" lvl="1" indent="0">
              <a:spcAft>
                <a:spcPts val="600"/>
              </a:spcAft>
              <a:buNone/>
            </a:pPr>
            <a:r>
              <a:rPr lang="en-US" dirty="0"/>
              <a:t>“Then he said to his disciples, ‘The harvest is plentiful but the workers are few.  Ask the Lord of the harvest, therefore, to send out workers into his harvest field.’”  Matthew 9:36-38</a:t>
            </a:r>
          </a:p>
          <a:p>
            <a:pPr marL="0" indent="0">
              <a:spcAft>
                <a:spcPts val="600"/>
              </a:spcAft>
              <a:buNone/>
            </a:pPr>
            <a:r>
              <a:rPr lang="en-US" dirty="0"/>
              <a:t>Our prayers are part of His plan.  Be joyful that God has chosen to include your prayers in His plan!</a:t>
            </a:r>
          </a:p>
        </p:txBody>
      </p:sp>
    </p:spTree>
    <p:extLst>
      <p:ext uri="{BB962C8B-B14F-4D97-AF65-F5344CB8AC3E}">
        <p14:creationId xmlns:p14="http://schemas.microsoft.com/office/powerpoint/2010/main" val="172534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b="1" u="sng" dirty="0"/>
              <a:t>Some Final Thoughts…</a:t>
            </a:r>
          </a:p>
        </p:txBody>
      </p:sp>
      <p:sp>
        <p:nvSpPr>
          <p:cNvPr id="3" name="Content Placeholder 2"/>
          <p:cNvSpPr>
            <a:spLocks noGrp="1"/>
          </p:cNvSpPr>
          <p:nvPr>
            <p:ph idx="1"/>
          </p:nvPr>
        </p:nvSpPr>
        <p:spPr>
          <a:xfrm>
            <a:off x="76200" y="990600"/>
            <a:ext cx="8991600" cy="5791200"/>
          </a:xfrm>
        </p:spPr>
        <p:txBody>
          <a:bodyPr>
            <a:normAutofit fontScale="92500" lnSpcReduction="10000"/>
          </a:bodyPr>
          <a:lstStyle/>
          <a:p>
            <a:pPr marL="0" indent="0">
              <a:spcAft>
                <a:spcPts val="600"/>
              </a:spcAft>
              <a:buNone/>
            </a:pPr>
            <a:r>
              <a:rPr lang="en-US" dirty="0"/>
              <a:t>When you experience difficulty, don’t be surprised if you will eventually look back on it and see that it worked together for good.</a:t>
            </a:r>
          </a:p>
          <a:p>
            <a:pPr marL="0" indent="0">
              <a:spcAft>
                <a:spcPts val="600"/>
              </a:spcAft>
              <a:buNone/>
            </a:pPr>
            <a:r>
              <a:rPr lang="en-US" dirty="0"/>
              <a:t>“And we know that in all things God works for the good of those who love him, who have been called according to his purpose.  For those God foreknew he also predestined to be conformed to the image of his Son,”  Romans 8:28,29</a:t>
            </a:r>
          </a:p>
          <a:p>
            <a:pPr marL="0" indent="0">
              <a:spcAft>
                <a:spcPts val="600"/>
              </a:spcAft>
              <a:buNone/>
            </a:pPr>
            <a:r>
              <a:rPr lang="en-US" dirty="0"/>
              <a:t>“But if serving the LORD seems undesirable to you, then choose for yourselves this day whom you will serve … But as for me and my household, we will serve the LORD.”  Joshua 24:15</a:t>
            </a:r>
          </a:p>
        </p:txBody>
      </p:sp>
    </p:spTree>
    <p:extLst>
      <p:ext uri="{BB962C8B-B14F-4D97-AF65-F5344CB8AC3E}">
        <p14:creationId xmlns:p14="http://schemas.microsoft.com/office/powerpoint/2010/main" val="252966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781</TotalTime>
  <Words>1533</Words>
  <Application>Microsoft Office PowerPoint</Application>
  <PresentationFormat>On-screen Show (4:3)</PresentationFormat>
  <Paragraphs>79</Paragraphs>
  <Slides>14</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If God is in Control, why Plan or Pray?</vt:lpstr>
      <vt:lpstr>What do you think?</vt:lpstr>
      <vt:lpstr>Vocabulary Words</vt:lpstr>
      <vt:lpstr>God Created Space and Time</vt:lpstr>
      <vt:lpstr>God Sees All History at Once</vt:lpstr>
      <vt:lpstr>God’s Absolute Knowledge</vt:lpstr>
      <vt:lpstr>God’s Sovereign Power</vt:lpstr>
      <vt:lpstr>God’s Sovereignty in Politics</vt:lpstr>
      <vt:lpstr>How to Think about Politics</vt:lpstr>
      <vt:lpstr>God’s Sovereignty in Our Plans</vt:lpstr>
      <vt:lpstr>How to Think about Plans</vt:lpstr>
      <vt:lpstr>God’s Sovereignty in Prayer</vt:lpstr>
      <vt:lpstr>How to Think about Prayer</vt:lpstr>
      <vt:lpstr>Some Final Thoughts…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and Eternity</dc:title>
  <dc:creator>Multiple Authors</dc:creator>
  <cp:lastModifiedBy>Mark Robnett</cp:lastModifiedBy>
  <cp:revision>53</cp:revision>
  <dcterms:created xsi:type="dcterms:W3CDTF">2020-10-22T23:18:52Z</dcterms:created>
  <dcterms:modified xsi:type="dcterms:W3CDTF">2026-09-23T00:11:12Z</dcterms:modified>
</cp:coreProperties>
</file>