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68" r:id="rId5"/>
    <p:sldId id="260" r:id="rId6"/>
    <p:sldId id="261" r:id="rId7"/>
    <p:sldId id="269" r:id="rId8"/>
    <p:sldId id="262" r:id="rId9"/>
    <p:sldId id="263" r:id="rId10"/>
    <p:sldId id="264" r:id="rId11"/>
    <p:sldId id="265" r:id="rId12"/>
    <p:sldId id="266" r:id="rId13"/>
    <p:sldId id="270"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4651" autoAdjust="0"/>
  </p:normalViewPr>
  <p:slideViewPr>
    <p:cSldViewPr>
      <p:cViewPr varScale="1">
        <p:scale>
          <a:sx n="99" d="100"/>
          <a:sy n="99" d="100"/>
        </p:scale>
        <p:origin x="1944" y="78"/>
      </p:cViewPr>
      <p:guideLst>
        <p:guide orient="horz" pos="2160"/>
        <p:guide pos="2880"/>
      </p:guideLst>
    </p:cSldViewPr>
  </p:slideViewPr>
  <p:notesTextViewPr>
    <p:cViewPr>
      <p:scale>
        <a:sx n="176" d="100"/>
        <a:sy n="176" d="100"/>
      </p:scale>
      <p:origin x="0" y="-12"/>
    </p:cViewPr>
  </p:notesTextViewPr>
  <p:sorterViewPr>
    <p:cViewPr>
      <p:scale>
        <a:sx n="200" d="100"/>
        <a:sy n="200" d="100"/>
      </p:scale>
      <p:origin x="0" y="-729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2BA62B-49C8-4A68-A855-3622A7A1EEC7}" type="datetimeFigureOut">
              <a:rPr lang="en-US" smtClean="0"/>
              <a:t>4/17/2026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7BA1C-9118-44A9-92F1-C6EF02F076E9}" type="slidenum">
              <a:rPr lang="en-US" smtClean="0"/>
              <a:t>‹#›</a:t>
            </a:fld>
            <a:endParaRPr lang="en-US"/>
          </a:p>
        </p:txBody>
      </p:sp>
    </p:spTree>
    <p:extLst>
      <p:ext uri="{BB962C8B-B14F-4D97-AF65-F5344CB8AC3E}">
        <p14:creationId xmlns:p14="http://schemas.microsoft.com/office/powerpoint/2010/main" val="309804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Jews, this was more than just a building – it was the center of Jewish life.  The basically worshiped the building and all of the traditions around it.</a:t>
            </a:r>
          </a:p>
          <a:p>
            <a:endParaRPr lang="en-US" dirty="0"/>
          </a:p>
          <a:p>
            <a:r>
              <a:rPr lang="en-US" dirty="0"/>
              <a:t>And if you think about it, the stones were “dead stones” – because limestone is made up from dead organisms.</a:t>
            </a:r>
          </a:p>
          <a:p>
            <a:endParaRPr lang="en-US" dirty="0"/>
          </a:p>
        </p:txBody>
      </p:sp>
      <p:sp>
        <p:nvSpPr>
          <p:cNvPr id="4" name="Slide Number Placeholder 3"/>
          <p:cNvSpPr>
            <a:spLocks noGrp="1"/>
          </p:cNvSpPr>
          <p:nvPr>
            <p:ph type="sldNum" sz="quarter" idx="5"/>
          </p:nvPr>
        </p:nvSpPr>
        <p:spPr/>
        <p:txBody>
          <a:bodyPr/>
          <a:lstStyle/>
          <a:p>
            <a:fld id="{C8D7BA1C-9118-44A9-92F1-C6EF02F076E9}" type="slidenum">
              <a:rPr lang="en-US" smtClean="0"/>
              <a:t>2</a:t>
            </a:fld>
            <a:endParaRPr lang="en-US"/>
          </a:p>
        </p:txBody>
      </p:sp>
    </p:spTree>
    <p:extLst>
      <p:ext uri="{BB962C8B-B14F-4D97-AF65-F5344CB8AC3E}">
        <p14:creationId xmlns:p14="http://schemas.microsoft.com/office/powerpoint/2010/main" val="3131394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everything changed when Jesus came to fulfill all of the Old Testament prophecies.  His final sacrifice paid for all sin: past, present, and future.  As God’s children, His Holy Spirit came to live inside all believers.  And because the physical temple was no longer needed, it was destroyed by the Romans in 70 AD and never rebuilt.</a:t>
            </a:r>
          </a:p>
          <a:p>
            <a:endParaRPr lang="en-US" dirty="0"/>
          </a:p>
          <a:p>
            <a:pPr fontAlgn="base">
              <a:spcBef>
                <a:spcPts val="1800"/>
              </a:spcBef>
              <a:spcAft>
                <a:spcPct val="0"/>
              </a:spcAft>
            </a:pPr>
            <a:r>
              <a:rPr lang="en-US" altLang="en-US" dirty="0">
                <a:cs typeface="Calibri" pitchFamily="34" charset="0"/>
              </a:rPr>
              <a:t>The new “spiritual house” of God is the universal church.  It is not </a:t>
            </a:r>
            <a:r>
              <a:rPr kumimoji="0" lang="en-US" altLang="en-US" b="0" i="0" u="none" strike="noStrike" cap="none" normalizeH="0" dirty="0">
                <a:ln>
                  <a:noFill/>
                </a:ln>
                <a:solidFill>
                  <a:schemeClr val="tx1"/>
                </a:solidFill>
                <a:effectLst/>
                <a:cs typeface="Calibri" pitchFamily="34" charset="0"/>
              </a:rPr>
              <a:t>a building (</a:t>
            </a:r>
            <a:r>
              <a:rPr lang="zh-CN" altLang="en-US" dirty="0">
                <a:cs typeface="Calibri" pitchFamily="34" charset="0"/>
              </a:rPr>
              <a:t>教堂 </a:t>
            </a:r>
            <a:r>
              <a:rPr lang="en-US" altLang="zh-CN" dirty="0">
                <a:cs typeface="Calibri" pitchFamily="34" charset="0"/>
              </a:rPr>
              <a:t>– </a:t>
            </a:r>
            <a:r>
              <a:rPr lang="en-US" altLang="zh-CN" dirty="0" err="1">
                <a:cs typeface="Calibri" pitchFamily="34" charset="0"/>
              </a:rPr>
              <a:t>j</a:t>
            </a:r>
            <a:r>
              <a:rPr lang="en-US" dirty="0" err="1"/>
              <a:t>iàotáng</a:t>
            </a:r>
            <a:r>
              <a:rPr lang="en-US" altLang="zh-CN" dirty="0">
                <a:cs typeface="Calibri" pitchFamily="34" charset="0"/>
              </a:rPr>
              <a:t>) but a group of called out people </a:t>
            </a:r>
            <a:r>
              <a:rPr lang="en-US" altLang="en-US" dirty="0">
                <a:cs typeface="Calibri" pitchFamily="34" charset="0"/>
              </a:rPr>
              <a:t>(</a:t>
            </a:r>
            <a:r>
              <a:rPr lang="zh-CN" altLang="en-US" dirty="0">
                <a:cs typeface="Calibri" pitchFamily="34" charset="0"/>
              </a:rPr>
              <a:t>教会 </a:t>
            </a:r>
            <a:r>
              <a:rPr lang="en-US" altLang="zh-CN" dirty="0">
                <a:cs typeface="Calibri" pitchFamily="34" charset="0"/>
              </a:rPr>
              <a:t>- </a:t>
            </a:r>
            <a:r>
              <a:rPr lang="en-US" altLang="zh-CN" dirty="0" err="1">
                <a:cs typeface="Calibri" pitchFamily="34" charset="0"/>
              </a:rPr>
              <a:t>jiàohuì</a:t>
            </a:r>
            <a:r>
              <a:rPr lang="en-US" altLang="zh-CN" dirty="0">
                <a:cs typeface="Calibri" pitchFamily="34" charset="0"/>
              </a:rPr>
              <a:t>); Greek “</a:t>
            </a:r>
            <a:r>
              <a:rPr lang="en-US" altLang="en-US" dirty="0" err="1">
                <a:cs typeface="Calibri" pitchFamily="34" charset="0"/>
              </a:rPr>
              <a:t>ekklesia</a:t>
            </a:r>
            <a:r>
              <a:rPr lang="en-US" altLang="en-US" dirty="0">
                <a:cs typeface="Calibri" pitchFamily="34" charset="0"/>
              </a:rPr>
              <a:t>” = called out ones</a:t>
            </a:r>
            <a:endParaRPr lang="en-US" dirty="0"/>
          </a:p>
          <a:p>
            <a:endParaRPr lang="en-US" dirty="0"/>
          </a:p>
        </p:txBody>
      </p:sp>
      <p:sp>
        <p:nvSpPr>
          <p:cNvPr id="4" name="Slide Number Placeholder 3"/>
          <p:cNvSpPr>
            <a:spLocks noGrp="1"/>
          </p:cNvSpPr>
          <p:nvPr>
            <p:ph type="sldNum" sz="quarter" idx="5"/>
          </p:nvPr>
        </p:nvSpPr>
        <p:spPr/>
        <p:txBody>
          <a:bodyPr/>
          <a:lstStyle/>
          <a:p>
            <a:fld id="{C8D7BA1C-9118-44A9-92F1-C6EF02F076E9}" type="slidenum">
              <a:rPr lang="en-US" smtClean="0"/>
              <a:t>3</a:t>
            </a:fld>
            <a:endParaRPr lang="en-US"/>
          </a:p>
        </p:txBody>
      </p:sp>
    </p:spTree>
    <p:extLst>
      <p:ext uri="{BB962C8B-B14F-4D97-AF65-F5344CB8AC3E}">
        <p14:creationId xmlns:p14="http://schemas.microsoft.com/office/powerpoint/2010/main" val="3465629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cs typeface="Calibri" pitchFamily="34" charset="0"/>
              </a:rPr>
              <a:t>教堂  </a:t>
            </a:r>
            <a:r>
              <a:rPr lang="en-US" dirty="0" err="1"/>
              <a:t>Jiàotáng</a:t>
            </a:r>
            <a:r>
              <a:rPr lang="en-US" dirty="0"/>
              <a:t> – a church</a:t>
            </a:r>
            <a:r>
              <a:rPr lang="en-US" baseline="0" dirty="0"/>
              <a:t> building</a:t>
            </a:r>
          </a:p>
          <a:p>
            <a:endParaRPr lang="en-US" baseline="0" dirty="0"/>
          </a:p>
          <a:p>
            <a:r>
              <a:rPr lang="zh-CN" altLang="en-US" dirty="0">
                <a:cs typeface="Calibri" pitchFamily="34" charset="0"/>
              </a:rPr>
              <a:t>教会  </a:t>
            </a:r>
            <a:r>
              <a:rPr lang="en-US" altLang="zh-CN" dirty="0" err="1">
                <a:cs typeface="Calibri" pitchFamily="34" charset="0"/>
              </a:rPr>
              <a:t>Jiàohuì</a:t>
            </a:r>
            <a:r>
              <a:rPr lang="en-US" altLang="zh-CN" dirty="0">
                <a:cs typeface="Calibri" pitchFamily="34" charset="0"/>
              </a:rPr>
              <a:t> – the people of the church</a:t>
            </a:r>
            <a:endParaRPr lang="en-US" dirty="0"/>
          </a:p>
        </p:txBody>
      </p:sp>
      <p:sp>
        <p:nvSpPr>
          <p:cNvPr id="4" name="Slide Number Placeholder 3"/>
          <p:cNvSpPr>
            <a:spLocks noGrp="1"/>
          </p:cNvSpPr>
          <p:nvPr>
            <p:ph type="sldNum" sz="quarter" idx="10"/>
          </p:nvPr>
        </p:nvSpPr>
        <p:spPr/>
        <p:txBody>
          <a:bodyPr/>
          <a:lstStyle/>
          <a:p>
            <a:fld id="{030C0CC0-9A65-4403-9F53-0EB7154E7355}" type="slidenum">
              <a:rPr lang="en-US" smtClean="0"/>
              <a:t>4</a:t>
            </a:fld>
            <a:endParaRPr lang="en-US"/>
          </a:p>
        </p:txBody>
      </p:sp>
    </p:spTree>
    <p:extLst>
      <p:ext uri="{BB962C8B-B14F-4D97-AF65-F5344CB8AC3E}">
        <p14:creationId xmlns:p14="http://schemas.microsoft.com/office/powerpoint/2010/main" val="2173037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Five Solas are </a:t>
            </a:r>
            <a:r>
              <a:rPr lang="en-US" sz="1200" b="1" i="0" kern="1200" dirty="0">
                <a:solidFill>
                  <a:schemeClr val="tx1"/>
                </a:solidFill>
                <a:effectLst/>
                <a:latin typeface="+mn-lt"/>
                <a:ea typeface="+mn-ea"/>
                <a:cs typeface="+mn-cs"/>
              </a:rPr>
              <a:t>Latin phrases </a:t>
            </a:r>
            <a:r>
              <a:rPr lang="en-US" sz="1200" b="0" i="0" kern="1200" dirty="0">
                <a:solidFill>
                  <a:schemeClr val="tx1"/>
                </a:solidFill>
                <a:effectLst/>
                <a:latin typeface="+mn-lt"/>
                <a:ea typeface="+mn-ea"/>
                <a:cs typeface="+mn-cs"/>
              </a:rPr>
              <a:t>(or slogans) </a:t>
            </a:r>
            <a:r>
              <a:rPr lang="en-US" sz="1200" b="1" i="0" kern="1200" dirty="0">
                <a:solidFill>
                  <a:schemeClr val="tx1"/>
                </a:solidFill>
                <a:effectLst/>
                <a:latin typeface="+mn-lt"/>
                <a:ea typeface="+mn-ea"/>
                <a:cs typeface="+mn-cs"/>
              </a:rPr>
              <a:t>developed during the 16th-century Protestant Reformation </a:t>
            </a:r>
            <a:r>
              <a:rPr lang="en-US" sz="1200" b="0" i="0" kern="1200" dirty="0">
                <a:solidFill>
                  <a:schemeClr val="tx1"/>
                </a:solidFill>
                <a:effectLst/>
                <a:latin typeface="+mn-lt"/>
                <a:ea typeface="+mn-ea"/>
                <a:cs typeface="+mn-cs"/>
              </a:rPr>
              <a:t>to summarize the core theological principles that </a:t>
            </a:r>
            <a:r>
              <a:rPr lang="en-US" sz="1200" b="1" i="0" kern="1200" dirty="0">
                <a:solidFill>
                  <a:schemeClr val="tx1"/>
                </a:solidFill>
                <a:effectLst/>
                <a:latin typeface="+mn-lt"/>
                <a:ea typeface="+mn-ea"/>
                <a:cs typeface="+mn-cs"/>
              </a:rPr>
              <a:t>separated them from Roman Catholic doctrine</a:t>
            </a:r>
            <a:r>
              <a:rPr lang="en-US" sz="1200" b="0" i="0" kern="1200" dirty="0">
                <a:solidFill>
                  <a:schemeClr val="tx1"/>
                </a:solidFill>
                <a:effectLst/>
                <a:latin typeface="+mn-lt"/>
                <a:ea typeface="+mn-ea"/>
                <a:cs typeface="+mn-cs"/>
              </a:rPr>
              <a:t>. They represent five foundational "</a:t>
            </a:r>
            <a:r>
              <a:rPr lang="en-US" sz="1200" b="0" i="0" kern="1200" dirty="0" err="1">
                <a:solidFill>
                  <a:schemeClr val="tx1"/>
                </a:solidFill>
                <a:effectLst/>
                <a:latin typeface="+mn-lt"/>
                <a:ea typeface="+mn-ea"/>
                <a:cs typeface="+mn-cs"/>
              </a:rPr>
              <a:t>alones</a:t>
            </a:r>
            <a:r>
              <a:rPr lang="en-US" sz="1200" b="0" i="0" kern="1200" dirty="0">
                <a:solidFill>
                  <a:schemeClr val="tx1"/>
                </a:solidFill>
                <a:effectLst/>
                <a:latin typeface="+mn-lt"/>
                <a:ea typeface="+mn-ea"/>
                <a:cs typeface="+mn-cs"/>
              </a:rPr>
              <a:t>" regarding salvation, authority, and glory: </a:t>
            </a:r>
            <a:r>
              <a:rPr lang="en-US" i="1" dirty="0">
                <a:effectLst/>
              </a:rPr>
              <a:t>Sola Scriptura</a:t>
            </a:r>
            <a:r>
              <a:rPr lang="en-US" dirty="0"/>
              <a:t>, </a:t>
            </a:r>
            <a:r>
              <a:rPr lang="en-US" i="1" dirty="0">
                <a:effectLst/>
              </a:rPr>
              <a:t>Sola Fide</a:t>
            </a:r>
            <a:r>
              <a:rPr lang="en-US" dirty="0"/>
              <a:t>, </a:t>
            </a:r>
            <a:r>
              <a:rPr lang="en-US" i="1" dirty="0">
                <a:effectLst/>
              </a:rPr>
              <a:t>Sola Gratia</a:t>
            </a:r>
            <a:r>
              <a:rPr lang="en-US" dirty="0"/>
              <a:t>, </a:t>
            </a:r>
            <a:r>
              <a:rPr lang="en-US" i="1" dirty="0">
                <a:effectLst/>
              </a:rPr>
              <a:t>Solus Christus</a:t>
            </a:r>
            <a:r>
              <a:rPr lang="en-US" dirty="0"/>
              <a:t>, and </a:t>
            </a:r>
            <a:r>
              <a:rPr lang="en-US" i="1" dirty="0">
                <a:effectLst/>
              </a:rPr>
              <a:t>Soli Deo Gloria</a:t>
            </a:r>
            <a:endParaRPr lang="en-US" dirty="0"/>
          </a:p>
        </p:txBody>
      </p:sp>
      <p:sp>
        <p:nvSpPr>
          <p:cNvPr id="4" name="Slide Number Placeholder 3"/>
          <p:cNvSpPr>
            <a:spLocks noGrp="1"/>
          </p:cNvSpPr>
          <p:nvPr>
            <p:ph type="sldNum" sz="quarter" idx="5"/>
          </p:nvPr>
        </p:nvSpPr>
        <p:spPr/>
        <p:txBody>
          <a:bodyPr/>
          <a:lstStyle/>
          <a:p>
            <a:fld id="{C8D7BA1C-9118-44A9-92F1-C6EF02F076E9}" type="slidenum">
              <a:rPr lang="en-US" smtClean="0"/>
              <a:t>13</a:t>
            </a:fld>
            <a:endParaRPr lang="en-US"/>
          </a:p>
        </p:txBody>
      </p:sp>
    </p:spTree>
    <p:extLst>
      <p:ext uri="{BB962C8B-B14F-4D97-AF65-F5344CB8AC3E}">
        <p14:creationId xmlns:p14="http://schemas.microsoft.com/office/powerpoint/2010/main" val="1254986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C5C1E2F-1348-4B14-8294-ECE3FE38F2C3}" type="datetimeFigureOut">
              <a:rPr lang="en-US" smtClean="0"/>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B25-D94A-48BB-BEB9-B7792423C461}" type="slidenum">
              <a:rPr lang="en-US" smtClean="0"/>
              <a:t>‹#›</a:t>
            </a:fld>
            <a:endParaRPr lang="en-US"/>
          </a:p>
        </p:txBody>
      </p:sp>
    </p:spTree>
    <p:extLst>
      <p:ext uri="{BB962C8B-B14F-4D97-AF65-F5344CB8AC3E}">
        <p14:creationId xmlns:p14="http://schemas.microsoft.com/office/powerpoint/2010/main" val="1592341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5C1E2F-1348-4B14-8294-ECE3FE38F2C3}" type="datetimeFigureOut">
              <a:rPr lang="en-US" smtClean="0"/>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B25-D94A-48BB-BEB9-B7792423C461}" type="slidenum">
              <a:rPr lang="en-US" smtClean="0"/>
              <a:t>‹#›</a:t>
            </a:fld>
            <a:endParaRPr lang="en-US"/>
          </a:p>
        </p:txBody>
      </p:sp>
    </p:spTree>
    <p:extLst>
      <p:ext uri="{BB962C8B-B14F-4D97-AF65-F5344CB8AC3E}">
        <p14:creationId xmlns:p14="http://schemas.microsoft.com/office/powerpoint/2010/main" val="1050479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5C1E2F-1348-4B14-8294-ECE3FE38F2C3}" type="datetimeFigureOut">
              <a:rPr lang="en-US" smtClean="0"/>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B25-D94A-48BB-BEB9-B7792423C461}" type="slidenum">
              <a:rPr lang="en-US" smtClean="0"/>
              <a:t>‹#›</a:t>
            </a:fld>
            <a:endParaRPr lang="en-US"/>
          </a:p>
        </p:txBody>
      </p:sp>
    </p:spTree>
    <p:extLst>
      <p:ext uri="{BB962C8B-B14F-4D97-AF65-F5344CB8AC3E}">
        <p14:creationId xmlns:p14="http://schemas.microsoft.com/office/powerpoint/2010/main" val="1424617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C5C1E2F-1348-4B14-8294-ECE3FE38F2C3}" type="datetimeFigureOut">
              <a:rPr lang="en-US" smtClean="0"/>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B4B25-D94A-48BB-BEB9-B7792423C461}" type="slidenum">
              <a:rPr lang="en-US" smtClean="0"/>
              <a:t>‹#›</a:t>
            </a:fld>
            <a:endParaRPr lang="en-US"/>
          </a:p>
        </p:txBody>
      </p:sp>
    </p:spTree>
    <p:extLst>
      <p:ext uri="{BB962C8B-B14F-4D97-AF65-F5344CB8AC3E}">
        <p14:creationId xmlns:p14="http://schemas.microsoft.com/office/powerpoint/2010/main" val="1399326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C5C1E2F-1348-4B14-8294-ECE3FE38F2C3}" type="datetimeFigureOut">
              <a:rPr lang="en-US" smtClean="0"/>
              <a:t>4/17/2026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8B4B25-D94A-48BB-BEB9-B7792423C461}" type="slidenum">
              <a:rPr lang="en-US" smtClean="0"/>
              <a:t>‹#›</a:t>
            </a:fld>
            <a:endParaRPr lang="en-US"/>
          </a:p>
        </p:txBody>
      </p:sp>
    </p:spTree>
    <p:extLst>
      <p:ext uri="{BB962C8B-B14F-4D97-AF65-F5344CB8AC3E}">
        <p14:creationId xmlns:p14="http://schemas.microsoft.com/office/powerpoint/2010/main" val="3850325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C5C1E2F-1348-4B14-8294-ECE3FE38F2C3}" type="datetimeFigureOut">
              <a:rPr lang="en-US" smtClean="0"/>
              <a:t>4/17/2026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8B4B25-D94A-48BB-BEB9-B7792423C461}" type="slidenum">
              <a:rPr lang="en-US" smtClean="0"/>
              <a:t>‹#›</a:t>
            </a:fld>
            <a:endParaRPr lang="en-US"/>
          </a:p>
        </p:txBody>
      </p:sp>
    </p:spTree>
    <p:extLst>
      <p:ext uri="{BB962C8B-B14F-4D97-AF65-F5344CB8AC3E}">
        <p14:creationId xmlns:p14="http://schemas.microsoft.com/office/powerpoint/2010/main" val="7791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C1E2F-1348-4B14-8294-ECE3FE38F2C3}" type="datetimeFigureOut">
              <a:rPr lang="en-US" smtClean="0"/>
              <a:t>4/17/2026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8B4B25-D94A-48BB-BEB9-B7792423C461}" type="slidenum">
              <a:rPr lang="en-US" smtClean="0"/>
              <a:t>‹#›</a:t>
            </a:fld>
            <a:endParaRPr lang="en-US"/>
          </a:p>
        </p:txBody>
      </p:sp>
    </p:spTree>
    <p:extLst>
      <p:ext uri="{BB962C8B-B14F-4D97-AF65-F5344CB8AC3E}">
        <p14:creationId xmlns:p14="http://schemas.microsoft.com/office/powerpoint/2010/main" val="2404545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5C1E2F-1348-4B14-8294-ECE3FE38F2C3}" type="datetimeFigureOut">
              <a:rPr lang="en-US" smtClean="0"/>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B4B25-D94A-48BB-BEB9-B7792423C461}" type="slidenum">
              <a:rPr lang="en-US" smtClean="0"/>
              <a:t>‹#›</a:t>
            </a:fld>
            <a:endParaRPr lang="en-US"/>
          </a:p>
        </p:txBody>
      </p:sp>
    </p:spTree>
    <p:extLst>
      <p:ext uri="{BB962C8B-B14F-4D97-AF65-F5344CB8AC3E}">
        <p14:creationId xmlns:p14="http://schemas.microsoft.com/office/powerpoint/2010/main" val="3639379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5C1E2F-1348-4B14-8294-ECE3FE38F2C3}" type="datetimeFigureOut">
              <a:rPr lang="en-US" smtClean="0"/>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B4B25-D94A-48BB-BEB9-B7792423C461}" type="slidenum">
              <a:rPr lang="en-US" smtClean="0"/>
              <a:t>‹#›</a:t>
            </a:fld>
            <a:endParaRPr lang="en-US"/>
          </a:p>
        </p:txBody>
      </p:sp>
    </p:spTree>
    <p:extLst>
      <p:ext uri="{BB962C8B-B14F-4D97-AF65-F5344CB8AC3E}">
        <p14:creationId xmlns:p14="http://schemas.microsoft.com/office/powerpoint/2010/main" val="1709803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5C1E2F-1348-4B14-8294-ECE3FE38F2C3}" type="datetimeFigureOut">
              <a:rPr lang="en-US" smtClean="0"/>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B25-D94A-48BB-BEB9-B7792423C461}" type="slidenum">
              <a:rPr lang="en-US" smtClean="0"/>
              <a:t>‹#›</a:t>
            </a:fld>
            <a:endParaRPr lang="en-US"/>
          </a:p>
        </p:txBody>
      </p:sp>
    </p:spTree>
    <p:extLst>
      <p:ext uri="{BB962C8B-B14F-4D97-AF65-F5344CB8AC3E}">
        <p14:creationId xmlns:p14="http://schemas.microsoft.com/office/powerpoint/2010/main" val="3031873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5C1E2F-1348-4B14-8294-ECE3FE38F2C3}" type="datetimeFigureOut">
              <a:rPr lang="en-US" smtClean="0"/>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B4B25-D94A-48BB-BEB9-B7792423C461}" type="slidenum">
              <a:rPr lang="en-US" smtClean="0"/>
              <a:t>‹#›</a:t>
            </a:fld>
            <a:endParaRPr lang="en-US"/>
          </a:p>
        </p:txBody>
      </p:sp>
    </p:spTree>
    <p:extLst>
      <p:ext uri="{BB962C8B-B14F-4D97-AF65-F5344CB8AC3E}">
        <p14:creationId xmlns:p14="http://schemas.microsoft.com/office/powerpoint/2010/main" val="1978106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5C1E2F-1348-4B14-8294-ECE3FE38F2C3}" type="datetimeFigureOut">
              <a:rPr lang="en-US" smtClean="0"/>
              <a:t>4/17/2026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8B4B25-D94A-48BB-BEB9-B7792423C461}" type="slidenum">
              <a:rPr lang="en-US" smtClean="0"/>
              <a:t>‹#›</a:t>
            </a:fld>
            <a:endParaRPr lang="en-US"/>
          </a:p>
        </p:txBody>
      </p:sp>
    </p:spTree>
    <p:extLst>
      <p:ext uri="{BB962C8B-B14F-4D97-AF65-F5344CB8AC3E}">
        <p14:creationId xmlns:p14="http://schemas.microsoft.com/office/powerpoint/2010/main" val="4009766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b="1" dirty="0"/>
              <a:t>What is the Church?</a:t>
            </a:r>
          </a:p>
        </p:txBody>
      </p:sp>
      <p:sp>
        <p:nvSpPr>
          <p:cNvPr id="3" name="Subtitle 2"/>
          <p:cNvSpPr>
            <a:spLocks noGrp="1"/>
          </p:cNvSpPr>
          <p:nvPr>
            <p:ph type="subTitle" idx="1"/>
          </p:nvPr>
        </p:nvSpPr>
        <p:spPr/>
        <p:txBody>
          <a:bodyPr/>
          <a:lstStyle/>
          <a:p>
            <a:r>
              <a:rPr lang="en-US" dirty="0"/>
              <a:t>1 Peter 2:4-6; 4:7-11; 5:1-5</a:t>
            </a:r>
          </a:p>
        </p:txBody>
      </p:sp>
    </p:spTree>
    <p:extLst>
      <p:ext uri="{BB962C8B-B14F-4D97-AF65-F5344CB8AC3E}">
        <p14:creationId xmlns:p14="http://schemas.microsoft.com/office/powerpoint/2010/main" val="62799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609600"/>
          </a:xfrm>
        </p:spPr>
        <p:txBody>
          <a:bodyPr>
            <a:normAutofit fontScale="90000"/>
          </a:bodyPr>
          <a:lstStyle/>
          <a:p>
            <a:r>
              <a:rPr lang="en-US" sz="4000" b="1" u="sng" dirty="0"/>
              <a:t>The Old Testament Temple</a:t>
            </a:r>
          </a:p>
        </p:txBody>
      </p:sp>
      <p:pic>
        <p:nvPicPr>
          <p:cNvPr id="1026" name="Picture 2" descr="Second Temple or Herod's Temple -  Large Draw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762000"/>
            <a:ext cx="8229600" cy="394735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3068" y="4709359"/>
            <a:ext cx="9144000" cy="1891287"/>
          </a:xfrm>
          <a:prstGeom prst="rect">
            <a:avLst/>
          </a:prstGeom>
          <a:noFill/>
        </p:spPr>
        <p:txBody>
          <a:bodyPr wrap="square" rtlCol="0">
            <a:spAutoFit/>
          </a:bodyPr>
          <a:lstStyle/>
          <a:p>
            <a:pPr>
              <a:lnSpc>
                <a:spcPct val="150000"/>
              </a:lnSpc>
            </a:pPr>
            <a:r>
              <a:rPr lang="en-US" sz="2000" dirty="0"/>
              <a:t>Constant Sacrifices (sin results in death)</a:t>
            </a:r>
          </a:p>
          <a:p>
            <a:pPr>
              <a:lnSpc>
                <a:spcPct val="150000"/>
              </a:lnSpc>
            </a:pPr>
            <a:r>
              <a:rPr lang="en-US" sz="2000" dirty="0"/>
              <a:t>The Temple Veil between the people and “Most Holy Place” (separation from God)</a:t>
            </a:r>
          </a:p>
          <a:p>
            <a:pPr>
              <a:lnSpc>
                <a:spcPct val="150000"/>
              </a:lnSpc>
            </a:pPr>
            <a:r>
              <a:rPr lang="en-US" sz="2000" dirty="0"/>
              <a:t>Reading of Old Testament Law (look forward to the promised Savior)</a:t>
            </a:r>
          </a:p>
          <a:p>
            <a:pPr>
              <a:lnSpc>
                <a:spcPct val="150000"/>
              </a:lnSpc>
            </a:pPr>
            <a:r>
              <a:rPr lang="en-US" sz="2000" dirty="0"/>
              <a:t>Made from large pieces of local limestone (carefully cut and fit together)</a:t>
            </a:r>
          </a:p>
        </p:txBody>
      </p:sp>
    </p:spTree>
    <p:extLst>
      <p:ext uri="{BB962C8B-B14F-4D97-AF65-F5344CB8AC3E}">
        <p14:creationId xmlns:p14="http://schemas.microsoft.com/office/powerpoint/2010/main" val="224758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792162"/>
          </a:xfrm>
        </p:spPr>
        <p:txBody>
          <a:bodyPr>
            <a:normAutofit/>
          </a:bodyPr>
          <a:lstStyle/>
          <a:p>
            <a:r>
              <a:rPr lang="en-US" b="1" u="sng" dirty="0"/>
              <a:t>The Cross Changes Everything</a:t>
            </a:r>
          </a:p>
        </p:txBody>
      </p:sp>
      <p:sp>
        <p:nvSpPr>
          <p:cNvPr id="5" name="TextBox 4"/>
          <p:cNvSpPr txBox="1"/>
          <p:nvPr/>
        </p:nvSpPr>
        <p:spPr>
          <a:xfrm>
            <a:off x="0" y="4267200"/>
            <a:ext cx="9144000" cy="2246769"/>
          </a:xfrm>
          <a:prstGeom prst="rect">
            <a:avLst/>
          </a:prstGeom>
          <a:noFill/>
        </p:spPr>
        <p:txBody>
          <a:bodyPr wrap="square" rtlCol="0">
            <a:spAutoFit/>
          </a:bodyPr>
          <a:lstStyle/>
          <a:p>
            <a:r>
              <a:rPr lang="en-US" sz="2000" dirty="0"/>
              <a:t>Constant Sacrifices (sin results in death)</a:t>
            </a:r>
          </a:p>
          <a:p>
            <a:endParaRPr lang="en-US" sz="2000" dirty="0"/>
          </a:p>
          <a:p>
            <a:r>
              <a:rPr lang="en-US" sz="2000" dirty="0"/>
              <a:t>The Temple Veil between the people and “Most Holy Place” (separation from God)</a:t>
            </a:r>
          </a:p>
          <a:p>
            <a:endParaRPr lang="en-US" sz="2000" dirty="0"/>
          </a:p>
          <a:p>
            <a:r>
              <a:rPr lang="en-US" sz="2000" dirty="0"/>
              <a:t>Reading of Old Testament Law (look forward to the promised Savior)</a:t>
            </a:r>
          </a:p>
          <a:p>
            <a:endParaRPr lang="en-US" sz="2000" dirty="0"/>
          </a:p>
          <a:p>
            <a:r>
              <a:rPr lang="en-US" sz="2000" dirty="0"/>
              <a:t>Made from large pieces of local limestone (carefully cut and fit together)</a:t>
            </a:r>
          </a:p>
        </p:txBody>
      </p:sp>
      <p:pic>
        <p:nvPicPr>
          <p:cNvPr id="2050" name="Picture 2" descr="Nathan-Greene-THE-CRUCIFIXION-Jesus-on-Cross-16x20-Christian-Easter-Art-Print"/>
          <p:cNvPicPr>
            <a:picLocks noChangeAspect="1" noChangeArrowheads="1"/>
          </p:cNvPicPr>
          <p:nvPr/>
        </p:nvPicPr>
        <p:blipFill rotWithShape="1">
          <a:blip r:embed="rId3">
            <a:extLst>
              <a:ext uri="{28A0092B-C50C-407E-A947-70E740481C1C}">
                <a14:useLocalDpi xmlns:a14="http://schemas.microsoft.com/office/drawing/2010/main" val="0"/>
              </a:ext>
            </a:extLst>
          </a:blip>
          <a:srcRect b="17195"/>
          <a:stretch/>
        </p:blipFill>
        <p:spPr bwMode="auto">
          <a:xfrm>
            <a:off x="4038600" y="1066800"/>
            <a:ext cx="4762500" cy="30286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4255308"/>
            <a:ext cx="9067800" cy="2564548"/>
          </a:xfrm>
          <a:prstGeom prst="rect">
            <a:avLst/>
          </a:prstGeom>
          <a:noFill/>
        </p:spPr>
        <p:txBody>
          <a:bodyPr wrap="square" rtlCol="0">
            <a:spAutoFit/>
          </a:bodyPr>
          <a:lstStyle/>
          <a:p>
            <a:r>
              <a:rPr lang="en-US" sz="2000" b="1" dirty="0"/>
              <a:t>------------------------------------------------------</a:t>
            </a:r>
          </a:p>
          <a:p>
            <a:r>
              <a:rPr lang="en-US" sz="2000" b="1" dirty="0"/>
              <a:t>The Final Sacrifice (Hebrews 10:10-12)</a:t>
            </a:r>
          </a:p>
          <a:p>
            <a:r>
              <a:rPr lang="en-US" sz="2000" b="1" dirty="0"/>
              <a:t>----------------------------------------------------------------------------------------------------------------</a:t>
            </a:r>
          </a:p>
          <a:p>
            <a:r>
              <a:rPr lang="en-US" sz="2000" b="1" dirty="0"/>
              <a:t>The Veil torn, providing a way for anyone to come to God (Matthew 27:50,51)</a:t>
            </a:r>
          </a:p>
          <a:p>
            <a:r>
              <a:rPr lang="en-US" sz="2000" b="1" dirty="0"/>
              <a:t>--------------------------------------------------------------------------------------------</a:t>
            </a:r>
          </a:p>
          <a:p>
            <a:r>
              <a:rPr lang="en-US" sz="2000" b="1" dirty="0"/>
              <a:t>The Savior has come and conquered death! (Matthew 28:5,6)</a:t>
            </a:r>
          </a:p>
          <a:p>
            <a:pPr>
              <a:spcAft>
                <a:spcPts val="600"/>
              </a:spcAft>
            </a:pPr>
            <a:r>
              <a:rPr lang="en-US" sz="2000" b="1" dirty="0"/>
              <a:t>------------------------------------------------------------------------------------------------</a:t>
            </a:r>
          </a:p>
          <a:p>
            <a:pPr>
              <a:lnSpc>
                <a:spcPct val="75000"/>
              </a:lnSpc>
            </a:pPr>
            <a:r>
              <a:rPr lang="en-US" sz="2000" b="1" dirty="0"/>
              <a:t>Made from “living stones” – Christians in whom God’s Spirit now lives (1 Peter 2:5)</a:t>
            </a:r>
          </a:p>
        </p:txBody>
      </p:sp>
      <p:sp>
        <p:nvSpPr>
          <p:cNvPr id="3" name="TextBox 2"/>
          <p:cNvSpPr txBox="1"/>
          <p:nvPr/>
        </p:nvSpPr>
        <p:spPr>
          <a:xfrm>
            <a:off x="381000" y="1447800"/>
            <a:ext cx="3200400" cy="1569660"/>
          </a:xfrm>
          <a:prstGeom prst="rect">
            <a:avLst/>
          </a:prstGeom>
          <a:noFill/>
        </p:spPr>
        <p:txBody>
          <a:bodyPr wrap="square" rtlCol="0">
            <a:spAutoFit/>
          </a:bodyPr>
          <a:lstStyle/>
          <a:p>
            <a:r>
              <a:rPr lang="en-US" sz="2400" b="1" dirty="0"/>
              <a:t>God now lives in every believer – each person is His temple (1Corinthians 6:19)</a:t>
            </a:r>
          </a:p>
        </p:txBody>
      </p:sp>
    </p:spTree>
    <p:extLst>
      <p:ext uri="{BB962C8B-B14F-4D97-AF65-F5344CB8AC3E}">
        <p14:creationId xmlns:p14="http://schemas.microsoft.com/office/powerpoint/2010/main" val="320040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ipe(left)">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ipe(left)">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wipe(left)">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b="1" u="sng" dirty="0"/>
              <a:t>What about the Church?</a:t>
            </a:r>
          </a:p>
        </p:txBody>
      </p:sp>
      <p:sp>
        <p:nvSpPr>
          <p:cNvPr id="11" name="Content Placeholder 10"/>
          <p:cNvSpPr>
            <a:spLocks noGrp="1"/>
          </p:cNvSpPr>
          <p:nvPr>
            <p:ph idx="1"/>
          </p:nvPr>
        </p:nvSpPr>
        <p:spPr>
          <a:xfrm>
            <a:off x="182563" y="1066800"/>
            <a:ext cx="8885237" cy="5181600"/>
          </a:xfrm>
        </p:spPr>
        <p:txBody>
          <a:bodyPr>
            <a:normAutofit lnSpcReduction="10000"/>
          </a:bodyPr>
          <a:lstStyle/>
          <a:p>
            <a:pPr fontAlgn="base">
              <a:spcBef>
                <a:spcPts val="1800"/>
              </a:spcBef>
              <a:spcAft>
                <a:spcPct val="0"/>
              </a:spcAft>
            </a:pPr>
            <a:r>
              <a:rPr lang="en-US" altLang="en-US" dirty="0">
                <a:cs typeface="Calibri" pitchFamily="34" charset="0"/>
              </a:rPr>
              <a:t>The church is not a temple</a:t>
            </a:r>
          </a:p>
          <a:p>
            <a:pPr fontAlgn="base">
              <a:spcBef>
                <a:spcPts val="1800"/>
              </a:spcBef>
              <a:spcAft>
                <a:spcPct val="0"/>
              </a:spcAft>
            </a:pPr>
            <a:r>
              <a:rPr kumimoji="0" lang="en-US" altLang="en-US" b="0" i="0" u="none" strike="noStrike" cap="none" normalizeH="0" baseline="0" dirty="0">
                <a:ln>
                  <a:noFill/>
                </a:ln>
                <a:solidFill>
                  <a:schemeClr val="tx1"/>
                </a:solidFill>
                <a:effectLst/>
                <a:cs typeface="Calibri" pitchFamily="34" charset="0"/>
              </a:rPr>
              <a:t>The</a:t>
            </a:r>
            <a:r>
              <a:rPr kumimoji="0" lang="en-US" altLang="en-US" b="0" i="0" u="none" strike="noStrike" cap="none" normalizeH="0" dirty="0">
                <a:ln>
                  <a:noFill/>
                </a:ln>
                <a:solidFill>
                  <a:schemeClr val="tx1"/>
                </a:solidFill>
                <a:effectLst/>
                <a:cs typeface="Calibri" pitchFamily="34" charset="0"/>
              </a:rPr>
              <a:t> church is not a building (</a:t>
            </a:r>
            <a:r>
              <a:rPr lang="zh-CN" altLang="en-US" dirty="0">
                <a:cs typeface="Calibri" pitchFamily="34" charset="0"/>
              </a:rPr>
              <a:t>教堂</a:t>
            </a:r>
            <a:r>
              <a:rPr lang="en-US" altLang="zh-CN" dirty="0">
                <a:cs typeface="Calibri" pitchFamily="34" charset="0"/>
              </a:rPr>
              <a:t>)</a:t>
            </a:r>
            <a:endParaRPr kumimoji="0" lang="en-US" altLang="en-US" b="0" i="0" u="none" strike="noStrike" cap="none" normalizeH="0" dirty="0">
              <a:ln>
                <a:noFill/>
              </a:ln>
              <a:solidFill>
                <a:schemeClr val="tx1"/>
              </a:solidFill>
              <a:effectLst/>
              <a:cs typeface="Calibri" pitchFamily="34" charset="0"/>
            </a:endParaRPr>
          </a:p>
          <a:p>
            <a:pPr fontAlgn="base">
              <a:spcBef>
                <a:spcPts val="1800"/>
              </a:spcBef>
              <a:spcAft>
                <a:spcPct val="0"/>
              </a:spcAft>
            </a:pPr>
            <a:r>
              <a:rPr lang="en-US" altLang="en-US" dirty="0">
                <a:cs typeface="Calibri" pitchFamily="34" charset="0"/>
              </a:rPr>
              <a:t>The church is people (</a:t>
            </a:r>
            <a:r>
              <a:rPr lang="zh-CN" altLang="en-US" dirty="0">
                <a:cs typeface="Calibri" pitchFamily="34" charset="0"/>
              </a:rPr>
              <a:t>教会</a:t>
            </a:r>
            <a:r>
              <a:rPr lang="en-US" altLang="zh-CN" dirty="0">
                <a:cs typeface="Calibri" pitchFamily="34" charset="0"/>
              </a:rPr>
              <a:t>; Greek “</a:t>
            </a:r>
            <a:r>
              <a:rPr lang="en-US" altLang="en-US" dirty="0" err="1">
                <a:cs typeface="Calibri" pitchFamily="34" charset="0"/>
              </a:rPr>
              <a:t>ekklesia</a:t>
            </a:r>
            <a:r>
              <a:rPr lang="en-US" altLang="en-US" dirty="0">
                <a:cs typeface="Calibri" pitchFamily="34" charset="0"/>
              </a:rPr>
              <a:t>” = called out ones)</a:t>
            </a:r>
            <a:endParaRPr kumimoji="0" lang="en-US" altLang="en-US" b="0" i="0" u="none" strike="noStrike" cap="none" normalizeH="0" dirty="0">
              <a:ln>
                <a:noFill/>
              </a:ln>
              <a:solidFill>
                <a:schemeClr val="tx1"/>
              </a:solidFill>
              <a:effectLst/>
              <a:cs typeface="Calibri" pitchFamily="34" charset="0"/>
            </a:endParaRPr>
          </a:p>
          <a:p>
            <a:pPr fontAlgn="base">
              <a:spcBef>
                <a:spcPts val="1800"/>
              </a:spcBef>
              <a:spcAft>
                <a:spcPct val="0"/>
              </a:spcAft>
            </a:pPr>
            <a:r>
              <a:rPr lang="en-US" altLang="en-US" baseline="0" dirty="0">
                <a:cs typeface="Calibri" pitchFamily="34" charset="0"/>
              </a:rPr>
              <a:t>Two Levels of Church</a:t>
            </a:r>
          </a:p>
          <a:p>
            <a:pPr marL="971550" lvl="1" indent="-514350" fontAlgn="base">
              <a:spcBef>
                <a:spcPts val="1800"/>
              </a:spcBef>
              <a:spcAft>
                <a:spcPct val="0"/>
              </a:spcAft>
              <a:buFont typeface="+mj-lt"/>
              <a:buAutoNum type="arabicPeriod"/>
            </a:pPr>
            <a:r>
              <a:rPr lang="en-US" altLang="en-US" dirty="0">
                <a:cs typeface="Calibri" pitchFamily="34" charset="0"/>
              </a:rPr>
              <a:t>“</a:t>
            </a:r>
            <a:r>
              <a:rPr lang="en-US" altLang="en-US" b="1" dirty="0">
                <a:cs typeface="Calibri" pitchFamily="34" charset="0"/>
              </a:rPr>
              <a:t>Universal Church</a:t>
            </a:r>
            <a:r>
              <a:rPr lang="en-US" altLang="en-US" dirty="0">
                <a:cs typeface="Calibri" pitchFamily="34" charset="0"/>
              </a:rPr>
              <a:t>” – all believers from all nations from all of time</a:t>
            </a:r>
          </a:p>
          <a:p>
            <a:pPr marL="971550" lvl="1" indent="-514350" fontAlgn="base">
              <a:spcBef>
                <a:spcPts val="1800"/>
              </a:spcBef>
              <a:spcAft>
                <a:spcPct val="0"/>
              </a:spcAft>
              <a:buFont typeface="+mj-lt"/>
              <a:buAutoNum type="arabicPeriod"/>
            </a:pPr>
            <a:r>
              <a:rPr kumimoji="0" lang="en-US" altLang="en-US" b="0" i="0" u="none" strike="noStrike" cap="none" normalizeH="0" baseline="0" dirty="0">
                <a:ln>
                  <a:noFill/>
                </a:ln>
                <a:solidFill>
                  <a:schemeClr val="tx1"/>
                </a:solidFill>
                <a:effectLst/>
                <a:cs typeface="Calibri" pitchFamily="34" charset="0"/>
              </a:rPr>
              <a:t>“</a:t>
            </a:r>
            <a:r>
              <a:rPr kumimoji="0" lang="en-US" altLang="en-US" b="1" i="0" u="none" strike="noStrike" cap="none" normalizeH="0" baseline="0" dirty="0">
                <a:ln>
                  <a:noFill/>
                </a:ln>
                <a:solidFill>
                  <a:schemeClr val="tx1"/>
                </a:solidFill>
                <a:effectLst/>
                <a:cs typeface="Calibri" pitchFamily="34" charset="0"/>
              </a:rPr>
              <a:t>Local Church</a:t>
            </a:r>
            <a:r>
              <a:rPr kumimoji="0" lang="en-US" altLang="en-US" b="0" i="0" u="none" strike="noStrike" cap="none" normalizeH="0" baseline="0" dirty="0">
                <a:ln>
                  <a:noFill/>
                </a:ln>
                <a:solidFill>
                  <a:schemeClr val="tx1"/>
                </a:solidFill>
                <a:effectLst/>
                <a:cs typeface="Calibri" pitchFamily="34" charset="0"/>
              </a:rPr>
              <a:t>” – small groups of people worshiping God and serving</a:t>
            </a:r>
            <a:r>
              <a:rPr kumimoji="0" lang="en-US" altLang="en-US" b="0" i="0" u="none" strike="noStrike" cap="none" normalizeH="0" dirty="0">
                <a:ln>
                  <a:noFill/>
                </a:ln>
                <a:solidFill>
                  <a:schemeClr val="tx1"/>
                </a:solidFill>
                <a:effectLst/>
                <a:cs typeface="Calibri" pitchFamily="34" charset="0"/>
              </a:rPr>
              <a:t> in their communities</a:t>
            </a:r>
            <a:endParaRPr lang="en-US" dirty="0"/>
          </a:p>
        </p:txBody>
      </p:sp>
      <p:sp>
        <p:nvSpPr>
          <p:cNvPr id="9" name="Rectangle 10"/>
          <p:cNvSpPr>
            <a:spLocks noChangeArrowheads="1"/>
          </p:cNvSpPr>
          <p:nvPr/>
        </p:nvSpPr>
        <p:spPr bwMode="auto">
          <a:xfrm>
            <a:off x="182563"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80855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down)">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down)">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down)">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wipe(down)">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wipe(down)">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wipe(down)">
                                      <p:cBhvr>
                                        <p:cTn id="32"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b="1" u="sng" dirty="0"/>
              <a:t>The Universal Church</a:t>
            </a:r>
          </a:p>
        </p:txBody>
      </p:sp>
      <p:sp>
        <p:nvSpPr>
          <p:cNvPr id="11" name="Content Placeholder 10"/>
          <p:cNvSpPr>
            <a:spLocks noGrp="1"/>
          </p:cNvSpPr>
          <p:nvPr>
            <p:ph idx="1"/>
          </p:nvPr>
        </p:nvSpPr>
        <p:spPr>
          <a:xfrm>
            <a:off x="228600" y="1143000"/>
            <a:ext cx="8686800" cy="3438480"/>
          </a:xfrm>
        </p:spPr>
        <p:txBody>
          <a:bodyPr>
            <a:normAutofit lnSpcReduction="10000"/>
          </a:bodyPr>
          <a:lstStyle/>
          <a:p>
            <a:pPr fontAlgn="base">
              <a:spcBef>
                <a:spcPct val="0"/>
              </a:spcBef>
              <a:spcAft>
                <a:spcPct val="0"/>
              </a:spcAft>
            </a:pPr>
            <a:r>
              <a:rPr lang="en-US" altLang="en-US" b="1" dirty="0">
                <a:cs typeface="Calibri" pitchFamily="34" charset="0"/>
              </a:rPr>
              <a:t>Matthew 16:13-18 </a:t>
            </a:r>
            <a:r>
              <a:rPr lang="en-US" altLang="en-US" dirty="0">
                <a:cs typeface="Calibri" pitchFamily="34" charset="0"/>
              </a:rPr>
              <a:t>: first mention of the church</a:t>
            </a:r>
          </a:p>
          <a:p>
            <a:pPr fontAlgn="base">
              <a:spcBef>
                <a:spcPct val="0"/>
              </a:spcBef>
              <a:spcAft>
                <a:spcPct val="0"/>
              </a:spcAft>
            </a:pPr>
            <a:r>
              <a:rPr lang="en-US" altLang="en-US" dirty="0">
                <a:cs typeface="Calibri" pitchFamily="34" charset="0"/>
              </a:rPr>
              <a:t>v.16  Every believer’s testimony about Jesus: “You are the Christ” (</a:t>
            </a:r>
            <a:r>
              <a:rPr lang="en-US" altLang="en-US" dirty="0" err="1">
                <a:cs typeface="Calibri" pitchFamily="34" charset="0"/>
              </a:rPr>
              <a:t>petros</a:t>
            </a:r>
            <a:r>
              <a:rPr lang="en-US" altLang="en-US" dirty="0">
                <a:cs typeface="Calibri" pitchFamily="34" charset="0"/>
              </a:rPr>
              <a:t> – a stone)</a:t>
            </a:r>
          </a:p>
          <a:p>
            <a:pPr fontAlgn="base">
              <a:spcBef>
                <a:spcPct val="0"/>
              </a:spcBef>
              <a:spcAft>
                <a:spcPct val="0"/>
              </a:spcAft>
            </a:pPr>
            <a:r>
              <a:rPr lang="en-US" altLang="en-US" dirty="0">
                <a:cs typeface="Calibri" pitchFamily="34" charset="0"/>
              </a:rPr>
              <a:t>v.18  On this rock (</a:t>
            </a:r>
            <a:r>
              <a:rPr lang="en-US" altLang="en-US" dirty="0" err="1">
                <a:cs typeface="Calibri" pitchFamily="34" charset="0"/>
              </a:rPr>
              <a:t>petra</a:t>
            </a:r>
            <a:r>
              <a:rPr lang="en-US" altLang="en-US" dirty="0">
                <a:cs typeface="Calibri" pitchFamily="34" charset="0"/>
              </a:rPr>
              <a:t>) I will build My church</a:t>
            </a:r>
          </a:p>
          <a:p>
            <a:pPr fontAlgn="base">
              <a:spcBef>
                <a:spcPct val="0"/>
              </a:spcBef>
              <a:spcAft>
                <a:spcPct val="0"/>
              </a:spcAft>
            </a:pPr>
            <a:r>
              <a:rPr lang="en-US" altLang="en-US" dirty="0">
                <a:cs typeface="Calibri" pitchFamily="34" charset="0"/>
              </a:rPr>
              <a:t>Jesus is the rock of the church (</a:t>
            </a:r>
            <a:r>
              <a:rPr lang="en-US" altLang="en-US" b="1" dirty="0">
                <a:cs typeface="Calibri" pitchFamily="34" charset="0"/>
              </a:rPr>
              <a:t>1 Peter2:4-6</a:t>
            </a:r>
            <a:r>
              <a:rPr lang="en-US" altLang="en-US" dirty="0">
                <a:cs typeface="Calibri" pitchFamily="34" charset="0"/>
              </a:rPr>
              <a:t>)</a:t>
            </a:r>
          </a:p>
          <a:p>
            <a:pPr fontAlgn="base">
              <a:spcBef>
                <a:spcPct val="0"/>
              </a:spcBef>
              <a:spcAft>
                <a:spcPct val="0"/>
              </a:spcAft>
            </a:pPr>
            <a:r>
              <a:rPr lang="en-US" altLang="en-US" dirty="0">
                <a:cs typeface="Calibri" pitchFamily="34" charset="0"/>
              </a:rPr>
              <a:t>Jesus takes His children from the world and puts us into His church (</a:t>
            </a:r>
            <a:r>
              <a:rPr lang="en-US" altLang="en-US" b="1" dirty="0">
                <a:cs typeface="Calibri" pitchFamily="34" charset="0"/>
              </a:rPr>
              <a:t>John 15:19</a:t>
            </a:r>
            <a:r>
              <a:rPr lang="en-US" altLang="en-US" dirty="0">
                <a:cs typeface="Calibri" pitchFamily="34" charset="0"/>
              </a:rPr>
              <a:t>)</a:t>
            </a:r>
          </a:p>
          <a:p>
            <a:pPr fontAlgn="base">
              <a:spcBef>
                <a:spcPct val="0"/>
              </a:spcBef>
              <a:spcAft>
                <a:spcPct val="0"/>
              </a:spcAft>
            </a:pPr>
            <a:endParaRPr lang="en-US" altLang="en-US" dirty="0">
              <a:cs typeface="Calibri" pitchFamily="34" charset="0"/>
            </a:endParaRPr>
          </a:p>
          <a:p>
            <a:pPr fontAlgn="base">
              <a:spcBef>
                <a:spcPct val="0"/>
              </a:spcBef>
              <a:spcAft>
                <a:spcPct val="0"/>
              </a:spcAft>
            </a:pPr>
            <a:endParaRPr lang="en-US" altLang="en-US" dirty="0">
              <a:cs typeface="Calibri" pitchFamily="34" charset="0"/>
            </a:endParaRPr>
          </a:p>
          <a:p>
            <a:endParaRPr lang="en-US" dirty="0"/>
          </a:p>
        </p:txBody>
      </p:sp>
      <p:grpSp>
        <p:nvGrpSpPr>
          <p:cNvPr id="8" name="Group 7"/>
          <p:cNvGrpSpPr/>
          <p:nvPr/>
        </p:nvGrpSpPr>
        <p:grpSpPr>
          <a:xfrm>
            <a:off x="990600" y="4581480"/>
            <a:ext cx="6096000" cy="1903615"/>
            <a:chOff x="990600" y="4581480"/>
            <a:chExt cx="6096000" cy="1903615"/>
          </a:xfrm>
        </p:grpSpPr>
        <p:sp>
          <p:nvSpPr>
            <p:cNvPr id="3" name="Oval 5"/>
            <p:cNvSpPr>
              <a:spLocks noChangeArrowheads="1"/>
            </p:cNvSpPr>
            <p:nvPr/>
          </p:nvSpPr>
          <p:spPr bwMode="auto">
            <a:xfrm>
              <a:off x="990600" y="5075395"/>
              <a:ext cx="1619250" cy="1409700"/>
            </a:xfrm>
            <a:prstGeom prst="ellipse">
              <a:avLst/>
            </a:prstGeom>
            <a:solidFill>
              <a:srgbClr val="FFFFFF"/>
            </a:solidFill>
            <a:ln w="3810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a:ln>
                    <a:noFill/>
                  </a:ln>
                  <a:solidFill>
                    <a:schemeClr val="tx1"/>
                  </a:solidFill>
                  <a:effectLst/>
                  <a:latin typeface="Calibri" pitchFamily="34" charset="0"/>
                  <a:ea typeface="SimSun" pitchFamily="2" charset="-122"/>
                  <a:cs typeface="Calibri" pitchFamily="34" charset="0"/>
                </a:rPr>
                <a:t>The World</a:t>
              </a:r>
              <a:endParaRPr kumimoji="0" lang="en-US" altLang="zh-CN" sz="1800" b="0" i="0" u="none" strike="noStrike" cap="none" normalizeH="0" baseline="0">
                <a:ln>
                  <a:noFill/>
                </a:ln>
                <a:solidFill>
                  <a:schemeClr val="tx1"/>
                </a:solidFill>
                <a:effectLst/>
                <a:latin typeface="Arial" pitchFamily="34" charset="0"/>
                <a:cs typeface="Arial" pitchFamily="34" charset="0"/>
              </a:endParaRPr>
            </a:p>
          </p:txBody>
        </p:sp>
        <p:sp>
          <p:nvSpPr>
            <p:cNvPr id="4" name="Oval 4"/>
            <p:cNvSpPr>
              <a:spLocks noChangeArrowheads="1"/>
            </p:cNvSpPr>
            <p:nvPr/>
          </p:nvSpPr>
          <p:spPr bwMode="auto">
            <a:xfrm>
              <a:off x="1800225" y="5715000"/>
              <a:ext cx="514350" cy="447675"/>
            </a:xfrm>
            <a:prstGeom prst="ellipse">
              <a:avLst/>
            </a:prstGeom>
            <a:solidFill>
              <a:srgbClr val="FFFFFF"/>
            </a:solid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Oval 3"/>
            <p:cNvSpPr>
              <a:spLocks noChangeArrowheads="1"/>
            </p:cNvSpPr>
            <p:nvPr/>
          </p:nvSpPr>
          <p:spPr bwMode="auto">
            <a:xfrm>
              <a:off x="5940380" y="5714999"/>
              <a:ext cx="1146220" cy="635000"/>
            </a:xfrm>
            <a:prstGeom prst="ellipse">
              <a:avLst/>
            </a:prstGeom>
            <a:solidFill>
              <a:srgbClr val="FFFFFF"/>
            </a:solidFill>
            <a:ln w="3810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0" i="0" u="none" strike="noStrike" cap="none" normalizeH="0" baseline="0" dirty="0">
                  <a:ln>
                    <a:noFill/>
                  </a:ln>
                  <a:solidFill>
                    <a:schemeClr val="tx1"/>
                  </a:solidFill>
                  <a:effectLst/>
                  <a:latin typeface="Calibri" pitchFamily="34" charset="0"/>
                  <a:ea typeface="SimSun" pitchFamily="2" charset="-122"/>
                  <a:cs typeface="Calibri" pitchFamily="34" charset="0"/>
                </a:rPr>
                <a:t>Universal Church</a:t>
              </a:r>
              <a:endParaRPr kumimoji="0" lang="en-US" altLang="zh-CN" sz="1800" b="0" i="0" u="none" strike="noStrike" cap="none" normalizeH="0" baseline="0" dirty="0">
                <a:ln>
                  <a:noFill/>
                </a:ln>
                <a:solidFill>
                  <a:schemeClr val="tx1"/>
                </a:solidFill>
                <a:effectLst/>
                <a:latin typeface="Arial" pitchFamily="34" charset="0"/>
                <a:cs typeface="Arial" pitchFamily="34" charset="0"/>
              </a:endParaRPr>
            </a:p>
          </p:txBody>
        </p:sp>
        <p:sp>
          <p:nvSpPr>
            <p:cNvPr id="6" name="AutoShape 2"/>
            <p:cNvSpPr>
              <a:spLocks noChangeArrowheads="1"/>
            </p:cNvSpPr>
            <p:nvPr/>
          </p:nvSpPr>
          <p:spPr bwMode="auto">
            <a:xfrm flipV="1">
              <a:off x="1905000" y="4686299"/>
              <a:ext cx="4522743" cy="1093946"/>
            </a:xfrm>
            <a:prstGeom prst="curvedUpArrow">
              <a:avLst>
                <a:gd name="adj1" fmla="val 19013"/>
                <a:gd name="adj2" fmla="val 41796"/>
                <a:gd name="adj3" fmla="val 2588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 name="Text Box 2"/>
            <p:cNvSpPr txBox="1">
              <a:spLocks noChangeArrowheads="1"/>
            </p:cNvSpPr>
            <p:nvPr/>
          </p:nvSpPr>
          <p:spPr bwMode="auto">
            <a:xfrm>
              <a:off x="3557543" y="4581480"/>
              <a:ext cx="1197020" cy="279400"/>
            </a:xfrm>
            <a:prstGeom prst="rect">
              <a:avLst/>
            </a:prstGeom>
            <a:solidFill>
              <a:srgbClr val="FFFFFF"/>
            </a:solidFill>
            <a:ln w="3810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a:ln>
                    <a:noFill/>
                  </a:ln>
                  <a:solidFill>
                    <a:schemeClr val="tx1"/>
                  </a:solidFill>
                  <a:effectLst/>
                  <a:latin typeface="Calibri" pitchFamily="34" charset="0"/>
                  <a:ea typeface="SimSun" pitchFamily="2" charset="-122"/>
                  <a:cs typeface="Calibri" pitchFamily="34" charset="0"/>
                </a:rPr>
                <a:t>Jesus Christ</a:t>
              </a:r>
              <a:endParaRPr kumimoji="0" lang="en-US" altLang="zh-CN" sz="2000" b="0" i="0" u="none" strike="noStrike" cap="none" normalizeH="0" baseline="0">
                <a:ln>
                  <a:noFill/>
                </a:ln>
                <a:solidFill>
                  <a:schemeClr val="tx1"/>
                </a:solidFill>
                <a:effectLst/>
                <a:latin typeface="Arial" pitchFamily="34" charset="0"/>
                <a:cs typeface="Arial" pitchFamily="34" charset="0"/>
              </a:endParaRPr>
            </a:p>
          </p:txBody>
        </p:sp>
      </p:grpSp>
      <p:sp>
        <p:nvSpPr>
          <p:cNvPr id="9" name="Rectangle 10"/>
          <p:cNvSpPr>
            <a:spLocks noChangeArrowheads="1"/>
          </p:cNvSpPr>
          <p:nvPr/>
        </p:nvSpPr>
        <p:spPr bwMode="auto">
          <a:xfrm>
            <a:off x="182563"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47301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left)">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left)">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wipe(left)">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wipe(left)">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b="1" u="sng" dirty="0"/>
              <a:t>The Universal Church</a:t>
            </a:r>
          </a:p>
        </p:txBody>
      </p:sp>
      <p:sp>
        <p:nvSpPr>
          <p:cNvPr id="9" name="Rectangle 10"/>
          <p:cNvSpPr>
            <a:spLocks noChangeArrowheads="1"/>
          </p:cNvSpPr>
          <p:nvPr/>
        </p:nvSpPr>
        <p:spPr bwMode="auto">
          <a:xfrm>
            <a:off x="182563"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 name="Content Placeholder 9"/>
          <p:cNvSpPr>
            <a:spLocks noGrp="1"/>
          </p:cNvSpPr>
          <p:nvPr>
            <p:ph idx="1"/>
          </p:nvPr>
        </p:nvSpPr>
        <p:spPr>
          <a:xfrm>
            <a:off x="152400" y="1066800"/>
            <a:ext cx="8610600" cy="5410200"/>
          </a:xfrm>
        </p:spPr>
        <p:txBody>
          <a:bodyPr>
            <a:normAutofit/>
          </a:bodyPr>
          <a:lstStyle/>
          <a:p>
            <a:pPr>
              <a:spcBef>
                <a:spcPts val="1200"/>
              </a:spcBef>
              <a:spcAft>
                <a:spcPts val="1200"/>
              </a:spcAft>
            </a:pPr>
            <a:r>
              <a:rPr lang="en-US" dirty="0"/>
              <a:t>“Hades” = “place of the dead.” Christians will overcome Hades (death) because of Jesus’ resurrection (</a:t>
            </a:r>
            <a:r>
              <a:rPr lang="en-US" b="1" dirty="0"/>
              <a:t>1Corinthians 15:54-57, John 6:39</a:t>
            </a:r>
            <a:r>
              <a:rPr lang="en-US" dirty="0"/>
              <a:t>).</a:t>
            </a:r>
          </a:p>
          <a:p>
            <a:pPr>
              <a:spcBef>
                <a:spcPts val="1200"/>
              </a:spcBef>
              <a:spcAft>
                <a:spcPts val="1200"/>
              </a:spcAft>
            </a:pPr>
            <a:r>
              <a:rPr lang="en-US" dirty="0">
                <a:effectLst/>
              </a:rPr>
              <a:t>Jesus is the head of the (“My”) church (</a:t>
            </a:r>
            <a:r>
              <a:rPr lang="en-US" b="1" dirty="0">
                <a:effectLst/>
              </a:rPr>
              <a:t>Ephesians 1:22,23</a:t>
            </a:r>
            <a:r>
              <a:rPr lang="en-US" dirty="0">
                <a:effectLst/>
              </a:rPr>
              <a:t>)</a:t>
            </a:r>
          </a:p>
          <a:p>
            <a:pPr>
              <a:spcBef>
                <a:spcPts val="1200"/>
              </a:spcBef>
              <a:spcAft>
                <a:spcPts val="1200"/>
              </a:spcAft>
            </a:pPr>
            <a:r>
              <a:rPr lang="en-US" dirty="0">
                <a:effectLst/>
              </a:rPr>
              <a:t>The church is “the bride” of Christ (</a:t>
            </a:r>
            <a:r>
              <a:rPr lang="en-US" b="1" dirty="0">
                <a:effectLst/>
              </a:rPr>
              <a:t>Ephesians 5:25-27, John 3:29, Revelation 19:7-9</a:t>
            </a:r>
            <a:r>
              <a:rPr lang="en-US" dirty="0">
                <a:effectLst/>
              </a:rPr>
              <a:t>).</a:t>
            </a:r>
          </a:p>
          <a:p>
            <a:pPr>
              <a:spcBef>
                <a:spcPts val="1200"/>
              </a:spcBef>
              <a:spcAft>
                <a:spcPts val="1200"/>
              </a:spcAft>
            </a:pPr>
            <a:endParaRPr lang="en-US" dirty="0">
              <a:effectLst/>
            </a:endParaRPr>
          </a:p>
          <a:p>
            <a:pPr>
              <a:spcBef>
                <a:spcPts val="1200"/>
              </a:spcBef>
              <a:spcAft>
                <a:spcPts val="1200"/>
              </a:spcAft>
            </a:pPr>
            <a:endParaRPr lang="en-US" dirty="0"/>
          </a:p>
        </p:txBody>
      </p:sp>
    </p:spTree>
    <p:extLst>
      <p:ext uri="{BB962C8B-B14F-4D97-AF65-F5344CB8AC3E}">
        <p14:creationId xmlns:p14="http://schemas.microsoft.com/office/powerpoint/2010/main" val="185156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left)">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left)">
                                      <p:cBhvr>
                                        <p:cTn id="1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b="1" u="sng" dirty="0"/>
              <a:t>Pastor or Priest?</a:t>
            </a:r>
          </a:p>
        </p:txBody>
      </p:sp>
      <p:sp>
        <p:nvSpPr>
          <p:cNvPr id="3" name="Content Placeholder 2"/>
          <p:cNvSpPr>
            <a:spLocks noGrp="1"/>
          </p:cNvSpPr>
          <p:nvPr>
            <p:ph idx="1"/>
          </p:nvPr>
        </p:nvSpPr>
        <p:spPr>
          <a:xfrm>
            <a:off x="76200" y="715962"/>
            <a:ext cx="8839200" cy="5913438"/>
          </a:xfrm>
        </p:spPr>
        <p:txBody>
          <a:bodyPr>
            <a:noAutofit/>
          </a:bodyPr>
          <a:lstStyle/>
          <a:p>
            <a:r>
              <a:rPr lang="zh-CN" altLang="en-US" sz="2200" dirty="0"/>
              <a:t>祭司</a:t>
            </a:r>
            <a:r>
              <a:rPr lang="en-US" sz="2200" dirty="0"/>
              <a:t>  </a:t>
            </a:r>
            <a:r>
              <a:rPr lang="en-US" sz="2200" dirty="0" err="1"/>
              <a:t>jìsī</a:t>
            </a:r>
            <a:r>
              <a:rPr lang="en-US" sz="2200" dirty="0"/>
              <a:t>    </a:t>
            </a:r>
            <a:r>
              <a:rPr lang="en-US" sz="2200" b="1" dirty="0"/>
              <a:t>Priest</a:t>
            </a:r>
            <a:r>
              <a:rPr lang="en-US" sz="2200" dirty="0"/>
              <a:t>  (Hebrews 2:17)</a:t>
            </a:r>
          </a:p>
          <a:p>
            <a:r>
              <a:rPr lang="zh-CN" altLang="en-US" sz="2200" dirty="0"/>
              <a:t>长老</a:t>
            </a:r>
            <a:r>
              <a:rPr lang="en-US" sz="2200" dirty="0"/>
              <a:t>  </a:t>
            </a:r>
            <a:r>
              <a:rPr lang="en-US" sz="2200" dirty="0" err="1"/>
              <a:t>zhǎnglǎo</a:t>
            </a:r>
            <a:r>
              <a:rPr lang="en-US" sz="2200" dirty="0"/>
              <a:t>  </a:t>
            </a:r>
            <a:r>
              <a:rPr lang="en-US" sz="2200" b="1" dirty="0"/>
              <a:t>Elder</a:t>
            </a:r>
            <a:r>
              <a:rPr lang="en-US" sz="2200" dirty="0"/>
              <a:t>  (1 Peter 5:1)</a:t>
            </a:r>
          </a:p>
          <a:p>
            <a:r>
              <a:rPr lang="zh-CN" altLang="en-US" sz="2200" dirty="0"/>
              <a:t>牧师 </a:t>
            </a:r>
            <a:r>
              <a:rPr lang="en-US" sz="2200" dirty="0"/>
              <a:t>  </a:t>
            </a:r>
            <a:r>
              <a:rPr lang="en-US" sz="2200" dirty="0" err="1"/>
              <a:t>mùshī</a:t>
            </a:r>
            <a:r>
              <a:rPr lang="en-US" sz="2200" dirty="0"/>
              <a:t>  </a:t>
            </a:r>
            <a:r>
              <a:rPr lang="en-US" sz="2200" b="1" dirty="0"/>
              <a:t>Pastor</a:t>
            </a:r>
            <a:r>
              <a:rPr lang="en-US" sz="2200" dirty="0"/>
              <a:t>  (not in ESV, CNVs or RCUVs)</a:t>
            </a:r>
          </a:p>
          <a:p>
            <a:r>
              <a:rPr lang="en-US" sz="2200" dirty="0"/>
              <a:t>In the Bible, a </a:t>
            </a:r>
            <a:r>
              <a:rPr lang="en-US" sz="2200" b="1" dirty="0"/>
              <a:t>pastor is often referred to as an elder (</a:t>
            </a:r>
            <a:r>
              <a:rPr lang="en-US" sz="2200" b="1" dirty="0" err="1"/>
              <a:t>长老</a:t>
            </a:r>
            <a:r>
              <a:rPr lang="en-US" sz="2200" b="1" dirty="0"/>
              <a:t> </a:t>
            </a:r>
            <a:r>
              <a:rPr lang="en-US" sz="2200" b="1" dirty="0" err="1"/>
              <a:t>zhǎnglǎo</a:t>
            </a:r>
            <a:r>
              <a:rPr lang="en-US" sz="2200" b="1" dirty="0"/>
              <a:t>) or a shepherd (</a:t>
            </a:r>
            <a:r>
              <a:rPr lang="en-US" sz="2200" b="1" dirty="0" err="1"/>
              <a:t>牧养</a:t>
            </a:r>
            <a:r>
              <a:rPr lang="en-US" sz="2200" b="1" dirty="0"/>
              <a:t> </a:t>
            </a:r>
            <a:r>
              <a:rPr lang="en-US" sz="2200" b="1" dirty="0" err="1"/>
              <a:t>Mùyǎng</a:t>
            </a:r>
            <a:r>
              <a:rPr lang="en-US" sz="2200" b="1" dirty="0"/>
              <a:t>)</a:t>
            </a:r>
            <a:r>
              <a:rPr lang="en-US" sz="2200" dirty="0"/>
              <a:t>, and is responsible for teaching and guiding a group of Christians. Peter was considered a pastor, and a good description of his role is found in 1 Peter 5:1-3.</a:t>
            </a:r>
          </a:p>
          <a:p>
            <a:r>
              <a:rPr lang="en-US" sz="2200" dirty="0"/>
              <a:t>A priest was different.  His job was to </a:t>
            </a:r>
            <a:r>
              <a:rPr lang="en-US" sz="2200" b="1" dirty="0"/>
              <a:t>offer sacrifices </a:t>
            </a:r>
            <a:r>
              <a:rPr lang="en-US" sz="2200" dirty="0"/>
              <a:t>for the sins of the people. In the Jewish system, sacrifices could only be offered by a priest.  And without sacrifices, there was no forgiveness of sins.  </a:t>
            </a:r>
          </a:p>
          <a:p>
            <a:r>
              <a:rPr lang="en-US" sz="2200" dirty="0"/>
              <a:t>In some religions, they still have priests (e.g. Catholic, Eastern Orthodox, Anglican).  In their religious services, they actually have </a:t>
            </a:r>
            <a:r>
              <a:rPr lang="en-US" sz="2200" b="1" dirty="0"/>
              <a:t>the priest offer a type of sacrifice </a:t>
            </a:r>
            <a:r>
              <a:rPr lang="en-US" sz="2200" dirty="0"/>
              <a:t>– not a dead animal, but a ritual in which they pretend to turn </a:t>
            </a:r>
            <a:r>
              <a:rPr lang="en-US" sz="2200" b="1" dirty="0"/>
              <a:t>bread and wine </a:t>
            </a:r>
            <a:r>
              <a:rPr lang="en-US" sz="2200" dirty="0"/>
              <a:t>into the </a:t>
            </a:r>
            <a:r>
              <a:rPr lang="en-US" sz="2200" b="1" dirty="0"/>
              <a:t>physical body and blood of Jesus</a:t>
            </a:r>
            <a:r>
              <a:rPr lang="en-US" sz="2200" dirty="0"/>
              <a:t>.</a:t>
            </a:r>
          </a:p>
          <a:p>
            <a:endParaRPr lang="en-US" sz="2200" dirty="0"/>
          </a:p>
          <a:p>
            <a:endParaRPr lang="en-US" sz="2200" dirty="0"/>
          </a:p>
        </p:txBody>
      </p:sp>
    </p:spTree>
    <p:extLst>
      <p:ext uri="{BB962C8B-B14F-4D97-AF65-F5344CB8AC3E}">
        <p14:creationId xmlns:p14="http://schemas.microsoft.com/office/powerpoint/2010/main" val="423050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b="1" u="sng" dirty="0"/>
              <a:t>The Local Church</a:t>
            </a:r>
          </a:p>
        </p:txBody>
      </p:sp>
      <p:sp>
        <p:nvSpPr>
          <p:cNvPr id="11" name="Content Placeholder 10"/>
          <p:cNvSpPr>
            <a:spLocks noGrp="1"/>
          </p:cNvSpPr>
          <p:nvPr>
            <p:ph idx="1"/>
          </p:nvPr>
        </p:nvSpPr>
        <p:spPr>
          <a:xfrm>
            <a:off x="228600" y="990600"/>
            <a:ext cx="8458200" cy="3438480"/>
          </a:xfrm>
        </p:spPr>
        <p:txBody>
          <a:bodyPr>
            <a:normAutofit/>
          </a:bodyPr>
          <a:lstStyle/>
          <a:p>
            <a:pPr fontAlgn="base">
              <a:spcBef>
                <a:spcPts val="600"/>
              </a:spcBef>
              <a:spcAft>
                <a:spcPts val="600"/>
              </a:spcAft>
            </a:pPr>
            <a:r>
              <a:rPr lang="en-US" altLang="en-US" dirty="0">
                <a:cs typeface="Calibri" pitchFamily="34" charset="0"/>
              </a:rPr>
              <a:t>First local church was in Jerusalem.</a:t>
            </a:r>
          </a:p>
          <a:p>
            <a:pPr fontAlgn="base">
              <a:spcBef>
                <a:spcPts val="600"/>
              </a:spcBef>
              <a:spcAft>
                <a:spcPts val="600"/>
              </a:spcAft>
            </a:pPr>
            <a:r>
              <a:rPr lang="en-US" altLang="en-US" dirty="0">
                <a:cs typeface="Calibri" pitchFamily="34" charset="0"/>
              </a:rPr>
              <a:t>Rapid growth. 120 people (</a:t>
            </a:r>
            <a:r>
              <a:rPr lang="en-US" altLang="en-US" b="1" dirty="0">
                <a:cs typeface="Calibri" pitchFamily="34" charset="0"/>
              </a:rPr>
              <a:t>Acts 1:15</a:t>
            </a:r>
            <a:r>
              <a:rPr lang="en-US" altLang="en-US" dirty="0">
                <a:cs typeface="Calibri" pitchFamily="34" charset="0"/>
              </a:rPr>
              <a:t>); 3,000 more (</a:t>
            </a:r>
            <a:r>
              <a:rPr lang="en-US" altLang="en-US" b="1" dirty="0">
                <a:cs typeface="Calibri" pitchFamily="34" charset="0"/>
              </a:rPr>
              <a:t>Acts 2:41</a:t>
            </a:r>
            <a:r>
              <a:rPr lang="en-US" altLang="en-US" dirty="0">
                <a:cs typeface="Calibri" pitchFamily="34" charset="0"/>
              </a:rPr>
              <a:t>); 5,000 more (</a:t>
            </a:r>
            <a:r>
              <a:rPr lang="en-US" altLang="en-US" b="1" dirty="0">
                <a:cs typeface="Calibri" pitchFamily="34" charset="0"/>
              </a:rPr>
              <a:t>Acts 4:4</a:t>
            </a:r>
            <a:r>
              <a:rPr lang="en-US" altLang="en-US" dirty="0">
                <a:cs typeface="Calibri" pitchFamily="34" charset="0"/>
              </a:rPr>
              <a:t>)</a:t>
            </a:r>
          </a:p>
          <a:p>
            <a:pPr>
              <a:spcBef>
                <a:spcPts val="600"/>
              </a:spcBef>
              <a:spcAft>
                <a:spcPts val="600"/>
              </a:spcAft>
            </a:pPr>
            <a:r>
              <a:rPr lang="en-US" dirty="0"/>
              <a:t>Just because someone attends a local church, doesn’t mean that they are truly saved (Matthew 13:24-30)</a:t>
            </a:r>
          </a:p>
        </p:txBody>
      </p:sp>
      <p:sp>
        <p:nvSpPr>
          <p:cNvPr id="9" name="Rectangle 10"/>
          <p:cNvSpPr>
            <a:spLocks noChangeArrowheads="1"/>
          </p:cNvSpPr>
          <p:nvPr/>
        </p:nvSpPr>
        <p:spPr bwMode="auto">
          <a:xfrm>
            <a:off x="182563"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0" name="Oval 15"/>
          <p:cNvSpPr>
            <a:spLocks noChangeArrowheads="1"/>
          </p:cNvSpPr>
          <p:nvPr/>
        </p:nvSpPr>
        <p:spPr bwMode="auto">
          <a:xfrm>
            <a:off x="769936" y="4648200"/>
            <a:ext cx="2125663" cy="1828800"/>
          </a:xfrm>
          <a:prstGeom prst="ellipse">
            <a:avLst/>
          </a:prstGeom>
          <a:solidFill>
            <a:srgbClr val="FFFFFF"/>
          </a:solidFill>
          <a:ln w="3810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a:ln>
                  <a:noFill/>
                </a:ln>
                <a:solidFill>
                  <a:schemeClr val="tx1"/>
                </a:solidFill>
                <a:effectLst/>
                <a:latin typeface="Calibri" pitchFamily="34" charset="0"/>
                <a:ea typeface="SimSun" pitchFamily="2" charset="-122"/>
                <a:cs typeface="Calibri" pitchFamily="34" charset="0"/>
              </a:rPr>
              <a:t>The World</a:t>
            </a:r>
            <a:endParaRPr kumimoji="0" lang="en-US" altLang="zh-CN" sz="3200" b="0" i="0" u="none" strike="noStrike" cap="none" normalizeH="0" baseline="0">
              <a:ln>
                <a:noFill/>
              </a:ln>
              <a:solidFill>
                <a:schemeClr val="tx1"/>
              </a:solidFill>
              <a:effectLst/>
              <a:latin typeface="Arial" pitchFamily="34" charset="0"/>
              <a:cs typeface="Arial" pitchFamily="34" charset="0"/>
            </a:endParaRPr>
          </a:p>
        </p:txBody>
      </p:sp>
      <p:grpSp>
        <p:nvGrpSpPr>
          <p:cNvPr id="38" name="Group 37"/>
          <p:cNvGrpSpPr/>
          <p:nvPr/>
        </p:nvGrpSpPr>
        <p:grpSpPr>
          <a:xfrm>
            <a:off x="1922462" y="5167312"/>
            <a:ext cx="5849938" cy="1155700"/>
            <a:chOff x="1922462" y="4710112"/>
            <a:chExt cx="5849938" cy="1155700"/>
          </a:xfrm>
        </p:grpSpPr>
        <p:sp>
          <p:nvSpPr>
            <p:cNvPr id="12" name="AutoShape 25"/>
            <p:cNvSpPr>
              <a:spLocks noChangeArrowheads="1"/>
            </p:cNvSpPr>
            <p:nvPr/>
          </p:nvSpPr>
          <p:spPr bwMode="auto">
            <a:xfrm>
              <a:off x="4732337" y="4719637"/>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AutoShape 1"/>
            <p:cNvSpPr>
              <a:spLocks noChangeArrowheads="1"/>
            </p:cNvSpPr>
            <p:nvPr/>
          </p:nvSpPr>
          <p:spPr bwMode="auto">
            <a:xfrm>
              <a:off x="4741862" y="4965700"/>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AutoShape 24"/>
            <p:cNvSpPr>
              <a:spLocks noChangeArrowheads="1"/>
            </p:cNvSpPr>
            <p:nvPr/>
          </p:nvSpPr>
          <p:spPr bwMode="auto">
            <a:xfrm>
              <a:off x="4741862" y="5211762"/>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AutoShape 2"/>
            <p:cNvSpPr>
              <a:spLocks noChangeArrowheads="1"/>
            </p:cNvSpPr>
            <p:nvPr/>
          </p:nvSpPr>
          <p:spPr bwMode="auto">
            <a:xfrm>
              <a:off x="4741862" y="5438775"/>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AutoShape 23"/>
            <p:cNvSpPr>
              <a:spLocks noChangeArrowheads="1"/>
            </p:cNvSpPr>
            <p:nvPr/>
          </p:nvSpPr>
          <p:spPr bwMode="auto">
            <a:xfrm>
              <a:off x="4741862" y="5675312"/>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AutoShape 3"/>
            <p:cNvSpPr>
              <a:spLocks noChangeArrowheads="1"/>
            </p:cNvSpPr>
            <p:nvPr/>
          </p:nvSpPr>
          <p:spPr bwMode="auto">
            <a:xfrm>
              <a:off x="4208462" y="4719637"/>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AutoShape 22"/>
            <p:cNvSpPr>
              <a:spLocks noChangeArrowheads="1"/>
            </p:cNvSpPr>
            <p:nvPr/>
          </p:nvSpPr>
          <p:spPr bwMode="auto">
            <a:xfrm>
              <a:off x="4217987" y="4965700"/>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AutoShape 4"/>
            <p:cNvSpPr>
              <a:spLocks noChangeArrowheads="1"/>
            </p:cNvSpPr>
            <p:nvPr/>
          </p:nvSpPr>
          <p:spPr bwMode="auto">
            <a:xfrm>
              <a:off x="4217987" y="5211762"/>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AutoShape 21"/>
            <p:cNvSpPr>
              <a:spLocks noChangeArrowheads="1"/>
            </p:cNvSpPr>
            <p:nvPr/>
          </p:nvSpPr>
          <p:spPr bwMode="auto">
            <a:xfrm>
              <a:off x="4217987" y="5438775"/>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AutoShape 5"/>
            <p:cNvSpPr>
              <a:spLocks noChangeArrowheads="1"/>
            </p:cNvSpPr>
            <p:nvPr/>
          </p:nvSpPr>
          <p:spPr bwMode="auto">
            <a:xfrm>
              <a:off x="4217987" y="5675312"/>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AutoShape 20"/>
            <p:cNvSpPr>
              <a:spLocks noChangeArrowheads="1"/>
            </p:cNvSpPr>
            <p:nvPr/>
          </p:nvSpPr>
          <p:spPr bwMode="auto">
            <a:xfrm>
              <a:off x="5227637" y="4710112"/>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AutoShape 6"/>
            <p:cNvSpPr>
              <a:spLocks noChangeArrowheads="1"/>
            </p:cNvSpPr>
            <p:nvPr/>
          </p:nvSpPr>
          <p:spPr bwMode="auto">
            <a:xfrm>
              <a:off x="5237162" y="4956175"/>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AutoShape 19"/>
            <p:cNvSpPr>
              <a:spLocks noChangeArrowheads="1"/>
            </p:cNvSpPr>
            <p:nvPr/>
          </p:nvSpPr>
          <p:spPr bwMode="auto">
            <a:xfrm>
              <a:off x="5237162" y="5202237"/>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AutoShape 7"/>
            <p:cNvSpPr>
              <a:spLocks noChangeArrowheads="1"/>
            </p:cNvSpPr>
            <p:nvPr/>
          </p:nvSpPr>
          <p:spPr bwMode="auto">
            <a:xfrm>
              <a:off x="5237162" y="5429250"/>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AutoShape 18"/>
            <p:cNvSpPr>
              <a:spLocks noChangeArrowheads="1"/>
            </p:cNvSpPr>
            <p:nvPr/>
          </p:nvSpPr>
          <p:spPr bwMode="auto">
            <a:xfrm>
              <a:off x="5237162" y="5665787"/>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AutoShape 8"/>
            <p:cNvSpPr>
              <a:spLocks noChangeArrowheads="1"/>
            </p:cNvSpPr>
            <p:nvPr/>
          </p:nvSpPr>
          <p:spPr bwMode="auto">
            <a:xfrm>
              <a:off x="5694362" y="4710112"/>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AutoShape 17"/>
            <p:cNvSpPr>
              <a:spLocks noChangeArrowheads="1"/>
            </p:cNvSpPr>
            <p:nvPr/>
          </p:nvSpPr>
          <p:spPr bwMode="auto">
            <a:xfrm>
              <a:off x="5703887" y="4956175"/>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AutoShape 9"/>
            <p:cNvSpPr>
              <a:spLocks noChangeArrowheads="1"/>
            </p:cNvSpPr>
            <p:nvPr/>
          </p:nvSpPr>
          <p:spPr bwMode="auto">
            <a:xfrm>
              <a:off x="5703887" y="5202237"/>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AutoShape 16"/>
            <p:cNvSpPr>
              <a:spLocks noChangeArrowheads="1"/>
            </p:cNvSpPr>
            <p:nvPr/>
          </p:nvSpPr>
          <p:spPr bwMode="auto">
            <a:xfrm>
              <a:off x="5703887" y="5429250"/>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AutoShape 10"/>
            <p:cNvSpPr>
              <a:spLocks noChangeArrowheads="1"/>
            </p:cNvSpPr>
            <p:nvPr/>
          </p:nvSpPr>
          <p:spPr bwMode="auto">
            <a:xfrm>
              <a:off x="5703887" y="5665787"/>
              <a:ext cx="295275" cy="190500"/>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AutoShape 14"/>
            <p:cNvSpPr>
              <a:spLocks noChangeShapeType="1"/>
            </p:cNvSpPr>
            <p:nvPr/>
          </p:nvSpPr>
          <p:spPr bwMode="auto">
            <a:xfrm flipV="1">
              <a:off x="1922462" y="4822825"/>
              <a:ext cx="2116138" cy="2159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AutoShape 13"/>
            <p:cNvSpPr>
              <a:spLocks noChangeShapeType="1"/>
            </p:cNvSpPr>
            <p:nvPr/>
          </p:nvSpPr>
          <p:spPr bwMode="auto">
            <a:xfrm flipV="1">
              <a:off x="1922462" y="5212080"/>
              <a:ext cx="2116138" cy="45719"/>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AutoShape 12"/>
            <p:cNvSpPr>
              <a:spLocks noChangeShapeType="1"/>
            </p:cNvSpPr>
            <p:nvPr/>
          </p:nvSpPr>
          <p:spPr bwMode="auto">
            <a:xfrm>
              <a:off x="1922462" y="5440362"/>
              <a:ext cx="2116138" cy="188913"/>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Text Box 2"/>
            <p:cNvSpPr txBox="1">
              <a:spLocks noChangeArrowheads="1"/>
            </p:cNvSpPr>
            <p:nvPr/>
          </p:nvSpPr>
          <p:spPr bwMode="auto">
            <a:xfrm>
              <a:off x="6213475" y="5040312"/>
              <a:ext cx="1558925" cy="6463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b="0" i="0" u="none" strike="noStrike" cap="none" normalizeH="0" baseline="0" dirty="0">
                  <a:ln>
                    <a:noFill/>
                  </a:ln>
                  <a:solidFill>
                    <a:schemeClr val="tx1"/>
                  </a:solidFill>
                  <a:effectLst/>
                  <a:latin typeface="Calibri" pitchFamily="34" charset="0"/>
                  <a:ea typeface="SimSun" pitchFamily="2" charset="-122"/>
                  <a:cs typeface="Calibri" pitchFamily="34" charset="0"/>
                </a:rPr>
                <a:t>Local Churches</a:t>
              </a:r>
              <a:endParaRPr kumimoji="0" lang="en-US" altLang="zh-CN" sz="2800" b="0" i="0" u="none" strike="noStrike" cap="none" normalizeH="0" baseline="0" dirty="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243129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down)">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down)">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down)">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b="1" u="sng" dirty="0"/>
              <a:t>The Local Church</a:t>
            </a:r>
          </a:p>
        </p:txBody>
      </p:sp>
      <p:sp>
        <p:nvSpPr>
          <p:cNvPr id="9" name="Rectangle 10"/>
          <p:cNvSpPr>
            <a:spLocks noChangeArrowheads="1"/>
          </p:cNvSpPr>
          <p:nvPr/>
        </p:nvSpPr>
        <p:spPr bwMode="auto">
          <a:xfrm>
            <a:off x="182563"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3" name="Content Placeholder 2"/>
          <p:cNvSpPr>
            <a:spLocks noGrp="1"/>
          </p:cNvSpPr>
          <p:nvPr>
            <p:ph idx="1"/>
          </p:nvPr>
        </p:nvSpPr>
        <p:spPr>
          <a:xfrm>
            <a:off x="457200" y="1143000"/>
            <a:ext cx="8229600" cy="4983163"/>
          </a:xfrm>
        </p:spPr>
        <p:txBody>
          <a:bodyPr/>
          <a:lstStyle/>
          <a:p>
            <a:r>
              <a:rPr lang="en-US" dirty="0"/>
              <a:t>Local Churches are in cities (Acts 8:1; 13:1)</a:t>
            </a:r>
          </a:p>
          <a:p>
            <a:r>
              <a:rPr lang="en-US" dirty="0"/>
              <a:t>Also, small gatherings of believers in various places: homes (</a:t>
            </a:r>
            <a:r>
              <a:rPr lang="en-US" b="1" dirty="0"/>
              <a:t>Acts 2:46</a:t>
            </a:r>
            <a:r>
              <a:rPr lang="en-US" dirty="0"/>
              <a:t>), the temple (</a:t>
            </a:r>
            <a:r>
              <a:rPr lang="en-US" b="1" dirty="0"/>
              <a:t>Acts 5:12</a:t>
            </a:r>
            <a:r>
              <a:rPr lang="en-US" dirty="0"/>
              <a:t>) and in synagogues (</a:t>
            </a:r>
            <a:r>
              <a:rPr lang="en-US" b="1" dirty="0"/>
              <a:t>Acts 13:5</a:t>
            </a:r>
            <a:r>
              <a:rPr lang="en-US" dirty="0"/>
              <a:t>)</a:t>
            </a:r>
          </a:p>
          <a:p>
            <a:r>
              <a:rPr lang="en-US" dirty="0"/>
              <a:t>The early church met daily (</a:t>
            </a:r>
            <a:r>
              <a:rPr lang="en-US" b="1" dirty="0"/>
              <a:t>Acts 2:46</a:t>
            </a:r>
            <a:r>
              <a:rPr lang="en-US" dirty="0"/>
              <a:t>), each Lord’s Day (</a:t>
            </a:r>
            <a:r>
              <a:rPr lang="en-US" b="1" dirty="0"/>
              <a:t>Acts 20:7</a:t>
            </a:r>
            <a:r>
              <a:rPr lang="en-US" dirty="0"/>
              <a:t>), and came together to pray (Acts 3:1, 10:9).</a:t>
            </a:r>
          </a:p>
        </p:txBody>
      </p:sp>
    </p:spTree>
    <p:extLst>
      <p:ext uri="{BB962C8B-B14F-4D97-AF65-F5344CB8AC3E}">
        <p14:creationId xmlns:p14="http://schemas.microsoft.com/office/powerpoint/2010/main" val="476298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b="1" u="sng" dirty="0"/>
              <a:t>The Local Church</a:t>
            </a:r>
          </a:p>
        </p:txBody>
      </p:sp>
      <p:sp>
        <p:nvSpPr>
          <p:cNvPr id="9" name="Rectangle 10"/>
          <p:cNvSpPr>
            <a:spLocks noChangeArrowheads="1"/>
          </p:cNvSpPr>
          <p:nvPr/>
        </p:nvSpPr>
        <p:spPr bwMode="auto">
          <a:xfrm>
            <a:off x="182563"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3" name="Content Placeholder 2"/>
          <p:cNvSpPr>
            <a:spLocks noGrp="1"/>
          </p:cNvSpPr>
          <p:nvPr>
            <p:ph idx="1"/>
          </p:nvPr>
        </p:nvSpPr>
        <p:spPr>
          <a:xfrm>
            <a:off x="0" y="1066800"/>
            <a:ext cx="8991600" cy="5638800"/>
          </a:xfrm>
        </p:spPr>
        <p:txBody>
          <a:bodyPr>
            <a:normAutofit fontScale="92500"/>
          </a:bodyPr>
          <a:lstStyle/>
          <a:p>
            <a:pPr marL="0" indent="0">
              <a:buNone/>
            </a:pPr>
            <a:r>
              <a:rPr lang="en-US" dirty="0"/>
              <a:t>The First local church in Jerusalem (</a:t>
            </a:r>
            <a:r>
              <a:rPr lang="en-US" b="1" dirty="0"/>
              <a:t>Acts 2:40-47</a:t>
            </a:r>
            <a:r>
              <a:rPr lang="en-US" dirty="0"/>
              <a:t>) met for the following purposes:</a:t>
            </a:r>
          </a:p>
          <a:p>
            <a:r>
              <a:rPr lang="en-US" dirty="0"/>
              <a:t>Fellowship with other baptized believers (verse 40-41)</a:t>
            </a:r>
          </a:p>
          <a:p>
            <a:r>
              <a:rPr lang="en-US" dirty="0"/>
              <a:t>The teaching of the Word of God (verse 42)</a:t>
            </a:r>
          </a:p>
          <a:p>
            <a:r>
              <a:rPr lang="en-US" dirty="0"/>
              <a:t>The breaking of bread – the Lord’s supper (verse 42)</a:t>
            </a:r>
          </a:p>
          <a:p>
            <a:r>
              <a:rPr lang="en-US" dirty="0"/>
              <a:t>Prayer (verse 42)</a:t>
            </a:r>
          </a:p>
          <a:p>
            <a:r>
              <a:rPr lang="en-US" dirty="0"/>
              <a:t>To help and minister to each other (verses 44-45)</a:t>
            </a:r>
          </a:p>
          <a:p>
            <a:r>
              <a:rPr lang="en-US" dirty="0"/>
              <a:t>To glorify and praise God (verse 47)</a:t>
            </a:r>
          </a:p>
          <a:p>
            <a:r>
              <a:rPr lang="en-US" dirty="0"/>
              <a:t>To discipline members as needed (Matthew 18:15-20)</a:t>
            </a:r>
          </a:p>
          <a:p>
            <a:r>
              <a:rPr lang="en-US" dirty="0"/>
              <a:t>The spread of the Gospel worldwide (Mark 16:15)</a:t>
            </a:r>
          </a:p>
        </p:txBody>
      </p:sp>
    </p:spTree>
    <p:extLst>
      <p:ext uri="{BB962C8B-B14F-4D97-AF65-F5344CB8AC3E}">
        <p14:creationId xmlns:p14="http://schemas.microsoft.com/office/powerpoint/2010/main" val="41320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b="1" u="sng" dirty="0"/>
              <a:t>The Local Church</a:t>
            </a:r>
          </a:p>
        </p:txBody>
      </p:sp>
      <p:sp>
        <p:nvSpPr>
          <p:cNvPr id="9" name="Rectangle 10"/>
          <p:cNvSpPr>
            <a:spLocks noChangeArrowheads="1"/>
          </p:cNvSpPr>
          <p:nvPr/>
        </p:nvSpPr>
        <p:spPr bwMode="auto">
          <a:xfrm>
            <a:off x="182563"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3" name="Content Placeholder 2"/>
          <p:cNvSpPr>
            <a:spLocks noGrp="1"/>
          </p:cNvSpPr>
          <p:nvPr>
            <p:ph idx="1"/>
          </p:nvPr>
        </p:nvSpPr>
        <p:spPr>
          <a:xfrm>
            <a:off x="0" y="1066800"/>
            <a:ext cx="8991600" cy="5638800"/>
          </a:xfrm>
        </p:spPr>
        <p:txBody>
          <a:bodyPr>
            <a:normAutofit fontScale="92500" lnSpcReduction="10000"/>
          </a:bodyPr>
          <a:lstStyle/>
          <a:p>
            <a:pPr marL="0" indent="0">
              <a:buNone/>
            </a:pPr>
            <a:r>
              <a:rPr lang="en-US" dirty="0"/>
              <a:t>Paul compared the local church body to the </a:t>
            </a:r>
            <a:r>
              <a:rPr lang="en-US" b="1" u="sng" dirty="0"/>
              <a:t>HUMAN</a:t>
            </a:r>
            <a:r>
              <a:rPr lang="en-US" dirty="0"/>
              <a:t> </a:t>
            </a:r>
            <a:r>
              <a:rPr lang="en-US" b="1" u="sng" dirty="0"/>
              <a:t>BODY</a:t>
            </a:r>
            <a:r>
              <a:rPr lang="en-US" dirty="0"/>
              <a:t> (</a:t>
            </a:r>
            <a:r>
              <a:rPr lang="en-US" b="1" dirty="0"/>
              <a:t>1 Corinthians 12:12-27, 1 Peter 4:7-11</a:t>
            </a:r>
            <a:r>
              <a:rPr lang="en-US" dirty="0"/>
              <a:t>):</a:t>
            </a:r>
          </a:p>
          <a:p>
            <a:r>
              <a:rPr lang="en-US" dirty="0"/>
              <a:t>Each body is composed of many members (verse 12)</a:t>
            </a:r>
            <a:endParaRPr lang="en-US" dirty="0">
              <a:effectLst/>
            </a:endParaRPr>
          </a:p>
          <a:p>
            <a:r>
              <a:rPr lang="en-US" dirty="0"/>
              <a:t>Each member has a different function (verses 14-20)</a:t>
            </a:r>
            <a:endParaRPr lang="en-US" dirty="0">
              <a:effectLst/>
            </a:endParaRPr>
          </a:p>
          <a:p>
            <a:r>
              <a:rPr lang="en-US" dirty="0"/>
              <a:t>No one member can function alone (verse 21)</a:t>
            </a:r>
            <a:endParaRPr lang="en-US" dirty="0">
              <a:effectLst/>
            </a:endParaRPr>
          </a:p>
          <a:p>
            <a:r>
              <a:rPr lang="en-US" dirty="0"/>
              <a:t>Each member’s contribution is important (verses 22-24)</a:t>
            </a:r>
            <a:endParaRPr lang="en-US" dirty="0">
              <a:effectLst/>
            </a:endParaRPr>
          </a:p>
          <a:p>
            <a:r>
              <a:rPr lang="en-US" dirty="0"/>
              <a:t>A properly functioning body operates as a single unit (verses 25-27)</a:t>
            </a:r>
            <a:endParaRPr lang="en-US" dirty="0">
              <a:effectLst/>
            </a:endParaRPr>
          </a:p>
          <a:p>
            <a:r>
              <a:rPr lang="en-US" dirty="0"/>
              <a:t>The best place for you to exercise your spiritual gift is to become a part of a local church.</a:t>
            </a:r>
            <a:endParaRPr lang="en-US" dirty="0">
              <a:effectLst/>
            </a:endParaRPr>
          </a:p>
          <a:p>
            <a:pPr marL="0" indent="0">
              <a:buNone/>
            </a:pPr>
            <a:endParaRPr lang="en-US" dirty="0"/>
          </a:p>
        </p:txBody>
      </p:sp>
    </p:spTree>
    <p:extLst>
      <p:ext uri="{BB962C8B-B14F-4D97-AF65-F5344CB8AC3E}">
        <p14:creationId xmlns:p14="http://schemas.microsoft.com/office/powerpoint/2010/main" val="207294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b="1" u="sng" dirty="0"/>
              <a:t>Finding a Good Local Church</a:t>
            </a:r>
          </a:p>
        </p:txBody>
      </p:sp>
      <p:sp>
        <p:nvSpPr>
          <p:cNvPr id="9" name="Rectangle 10"/>
          <p:cNvSpPr>
            <a:spLocks noChangeArrowheads="1"/>
          </p:cNvSpPr>
          <p:nvPr/>
        </p:nvSpPr>
        <p:spPr bwMode="auto">
          <a:xfrm>
            <a:off x="182563"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3" name="Content Placeholder 2"/>
          <p:cNvSpPr>
            <a:spLocks noGrp="1"/>
          </p:cNvSpPr>
          <p:nvPr>
            <p:ph idx="1"/>
          </p:nvPr>
        </p:nvSpPr>
        <p:spPr>
          <a:xfrm>
            <a:off x="0" y="1066800"/>
            <a:ext cx="8991600" cy="5638800"/>
          </a:xfrm>
        </p:spPr>
        <p:txBody>
          <a:bodyPr>
            <a:normAutofit fontScale="92500" lnSpcReduction="10000"/>
          </a:bodyPr>
          <a:lstStyle/>
          <a:p>
            <a:pPr marL="0" indent="0">
              <a:buNone/>
            </a:pPr>
            <a:r>
              <a:rPr lang="en-US" dirty="0"/>
              <a:t>As you pray about which church you should attend, consider these things:</a:t>
            </a:r>
          </a:p>
          <a:p>
            <a:r>
              <a:rPr lang="en-US" u="sng" dirty="0"/>
              <a:t>Authority of the Bible</a:t>
            </a:r>
            <a:r>
              <a:rPr lang="en-US" dirty="0"/>
              <a:t>.  Complete confidence that all of the Bible is absolutely true (Titus 1:9; Matt 5:17-20).  No thing or person will have more authority than the Bible.</a:t>
            </a:r>
          </a:p>
          <a:p>
            <a:r>
              <a:rPr lang="en-US" u="sng" dirty="0"/>
              <a:t>Jesus is God</a:t>
            </a:r>
            <a:r>
              <a:rPr lang="en-US" dirty="0"/>
              <a:t>.  Clarity about the person of Jesus – He is God who came to earth in a human body to die for our sins (John 1:1).</a:t>
            </a:r>
          </a:p>
          <a:p>
            <a:r>
              <a:rPr lang="en-US" u="sng" dirty="0"/>
              <a:t>Salvation by grace through faith alone</a:t>
            </a:r>
            <a:r>
              <a:rPr lang="en-US" dirty="0"/>
              <a:t>.  Clarity about salvation – it is a gift of God, given to all who repent and believe in Jesus (Romans 10:9,10).  </a:t>
            </a:r>
          </a:p>
        </p:txBody>
      </p:sp>
    </p:spTree>
    <p:extLst>
      <p:ext uri="{BB962C8B-B14F-4D97-AF65-F5344CB8AC3E}">
        <p14:creationId xmlns:p14="http://schemas.microsoft.com/office/powerpoint/2010/main" val="18336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E0B7C-86EC-8658-4721-A6ACB1C4CE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64EBD-5054-D86E-736C-0C06DEB213B3}"/>
              </a:ext>
            </a:extLst>
          </p:cNvPr>
          <p:cNvSpPr>
            <a:spLocks noGrp="1"/>
          </p:cNvSpPr>
          <p:nvPr>
            <p:ph type="title"/>
          </p:nvPr>
        </p:nvSpPr>
        <p:spPr>
          <a:xfrm>
            <a:off x="457200" y="152400"/>
            <a:ext cx="8229600" cy="792162"/>
          </a:xfrm>
        </p:spPr>
        <p:txBody>
          <a:bodyPr/>
          <a:lstStyle/>
          <a:p>
            <a:r>
              <a:rPr lang="en-US" b="1" u="sng" dirty="0"/>
              <a:t>Core Theological Principles</a:t>
            </a:r>
          </a:p>
        </p:txBody>
      </p:sp>
      <p:sp>
        <p:nvSpPr>
          <p:cNvPr id="9" name="Rectangle 10">
            <a:extLst>
              <a:ext uri="{FF2B5EF4-FFF2-40B4-BE49-F238E27FC236}">
                <a16:creationId xmlns:a16="http://schemas.microsoft.com/office/drawing/2014/main" id="{60464059-D42F-BD8B-D6AE-18FF630E61DC}"/>
              </a:ext>
            </a:extLst>
          </p:cNvPr>
          <p:cNvSpPr>
            <a:spLocks noChangeArrowheads="1"/>
          </p:cNvSpPr>
          <p:nvPr/>
        </p:nvSpPr>
        <p:spPr bwMode="auto">
          <a:xfrm>
            <a:off x="182563"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3" name="Content Placeholder 2">
            <a:extLst>
              <a:ext uri="{FF2B5EF4-FFF2-40B4-BE49-F238E27FC236}">
                <a16:creationId xmlns:a16="http://schemas.microsoft.com/office/drawing/2014/main" id="{1F686FF0-2354-7D1C-D867-18856344EE38}"/>
              </a:ext>
            </a:extLst>
          </p:cNvPr>
          <p:cNvSpPr>
            <a:spLocks noGrp="1"/>
          </p:cNvSpPr>
          <p:nvPr>
            <p:ph idx="1"/>
          </p:nvPr>
        </p:nvSpPr>
        <p:spPr>
          <a:xfrm>
            <a:off x="0" y="1066800"/>
            <a:ext cx="8991600" cy="5638800"/>
          </a:xfrm>
        </p:spPr>
        <p:txBody>
          <a:bodyPr>
            <a:noAutofit/>
          </a:bodyPr>
          <a:lstStyle/>
          <a:p>
            <a:r>
              <a:rPr lang="en-US" sz="2400" dirty="0"/>
              <a:t>Sola Scriptura ("</a:t>
            </a:r>
            <a:r>
              <a:rPr lang="en-US" sz="2400" b="1" dirty="0"/>
              <a:t>Scripture Alone</a:t>
            </a:r>
            <a:r>
              <a:rPr lang="en-US" sz="2400" dirty="0"/>
              <a:t>"): The Bible is the sole, inerrant, and final authority for faith and practice, standing above tradition or church leaders.</a:t>
            </a:r>
          </a:p>
          <a:p>
            <a:r>
              <a:rPr lang="en-US" sz="2400" dirty="0"/>
              <a:t>Sola Fide ("</a:t>
            </a:r>
            <a:r>
              <a:rPr lang="en-US" sz="2400" b="1" dirty="0"/>
              <a:t>Faith Alone</a:t>
            </a:r>
            <a:r>
              <a:rPr lang="en-US" sz="2400" dirty="0"/>
              <a:t>"): Salvation is received through faith alone, not by good works or human merit.</a:t>
            </a:r>
          </a:p>
          <a:p>
            <a:r>
              <a:rPr lang="en-US" sz="2400" dirty="0"/>
              <a:t>Sola Gratia ("</a:t>
            </a:r>
            <a:r>
              <a:rPr lang="en-US" sz="2400" b="1" dirty="0"/>
              <a:t>Grace Alone</a:t>
            </a:r>
            <a:r>
              <a:rPr lang="en-US" sz="2400" dirty="0"/>
              <a:t>"): Salvation is a free gift from God’s grace alone, unearned by human effort.</a:t>
            </a:r>
          </a:p>
          <a:p>
            <a:r>
              <a:rPr lang="en-US" sz="2400" dirty="0"/>
              <a:t>Solus Christus ("</a:t>
            </a:r>
            <a:r>
              <a:rPr lang="en-US" sz="2400" b="1" dirty="0"/>
              <a:t>Christ Alone</a:t>
            </a:r>
            <a:r>
              <a:rPr lang="en-US" sz="2400" dirty="0"/>
              <a:t>"): Jesus Christ is the only mediator between God and humanity, and his work is the only basis for justification.</a:t>
            </a:r>
          </a:p>
          <a:p>
            <a:r>
              <a:rPr lang="en-US" sz="2400" dirty="0"/>
              <a:t>Soli Deo Gloria ("</a:t>
            </a:r>
            <a:r>
              <a:rPr lang="en-US" sz="2400" b="1" dirty="0"/>
              <a:t>Glory to God Alone</a:t>
            </a:r>
            <a:r>
              <a:rPr lang="en-US" sz="2400" dirty="0"/>
              <a:t>"): All glory is due to God alone, as salvation is accomplished entirely through His will and effort.</a:t>
            </a:r>
          </a:p>
        </p:txBody>
      </p:sp>
    </p:spTree>
    <p:extLst>
      <p:ext uri="{BB962C8B-B14F-4D97-AF65-F5344CB8AC3E}">
        <p14:creationId xmlns:p14="http://schemas.microsoft.com/office/powerpoint/2010/main" val="4127041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b="1" u="sng" dirty="0"/>
              <a:t>Finding a Good Local Church</a:t>
            </a:r>
          </a:p>
        </p:txBody>
      </p:sp>
      <p:sp>
        <p:nvSpPr>
          <p:cNvPr id="9" name="Rectangle 10"/>
          <p:cNvSpPr>
            <a:spLocks noChangeArrowheads="1"/>
          </p:cNvSpPr>
          <p:nvPr/>
        </p:nvSpPr>
        <p:spPr bwMode="auto">
          <a:xfrm>
            <a:off x="182563"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3" name="Content Placeholder 2"/>
          <p:cNvSpPr>
            <a:spLocks noGrp="1"/>
          </p:cNvSpPr>
          <p:nvPr>
            <p:ph idx="1"/>
          </p:nvPr>
        </p:nvSpPr>
        <p:spPr>
          <a:xfrm>
            <a:off x="0" y="1066800"/>
            <a:ext cx="8991600" cy="5638800"/>
          </a:xfrm>
        </p:spPr>
        <p:txBody>
          <a:bodyPr>
            <a:noAutofit/>
          </a:bodyPr>
          <a:lstStyle/>
          <a:p>
            <a:pPr marL="0" indent="0">
              <a:buNone/>
            </a:pPr>
            <a:r>
              <a:rPr lang="en-US" sz="2400" dirty="0"/>
              <a:t>As you pray about which church you should attend, consider these things:</a:t>
            </a:r>
          </a:p>
          <a:p>
            <a:r>
              <a:rPr lang="en-US" sz="2400" u="sng" dirty="0"/>
              <a:t>Truth with Joyful Worship</a:t>
            </a:r>
            <a:r>
              <a:rPr lang="en-US" sz="2400" dirty="0"/>
              <a:t>. Speaking truth to the minds of worshipers brings a true spirit of joy and praise (John 4:24).  Avoid churches dominated by emotion instead of truth, or joyless churches that focus only on intellectual accumulation of facts (1Corinthians 8:1-3; 2 Timothy 2:22-26).</a:t>
            </a:r>
          </a:p>
          <a:p>
            <a:r>
              <a:rPr lang="en-US" sz="2400" u="sng" dirty="0"/>
              <a:t>Biblical Leadership</a:t>
            </a:r>
            <a:r>
              <a:rPr lang="en-US" sz="2400" dirty="0"/>
              <a:t>.  Leadership by a qualified pastor (1Timothy 3:1-7; 1 Peter 5:1-5).</a:t>
            </a:r>
          </a:p>
          <a:p>
            <a:r>
              <a:rPr lang="en-US" sz="2400" u="sng" dirty="0"/>
              <a:t>Liberty &lt;-&gt; Legalism</a:t>
            </a:r>
            <a:r>
              <a:rPr lang="en-US" sz="2400" dirty="0"/>
              <a:t>.  A proper balance of liberty (Galatians 5:1,13,17) and godly behavior  (Freedom &lt;-&gt; Tradition).</a:t>
            </a:r>
          </a:p>
          <a:p>
            <a:r>
              <a:rPr lang="en-US" sz="2400" u="sng" dirty="0"/>
              <a:t>Member Participation</a:t>
            </a:r>
            <a:r>
              <a:rPr lang="en-US" sz="2400" dirty="0"/>
              <a:t>.  All members to working together, using their spiritual gifts as part of the body (1 Corinthians 12:14-27).</a:t>
            </a:r>
          </a:p>
        </p:txBody>
      </p:sp>
    </p:spTree>
    <p:extLst>
      <p:ext uri="{BB962C8B-B14F-4D97-AF65-F5344CB8AC3E}">
        <p14:creationId xmlns:p14="http://schemas.microsoft.com/office/powerpoint/2010/main" val="110330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567</TotalTime>
  <Words>1549</Words>
  <Application>Microsoft Office PowerPoint</Application>
  <PresentationFormat>On-screen Show (4:3)</PresentationFormat>
  <Paragraphs>111</Paragraphs>
  <Slides>14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What is the Church?</vt:lpstr>
      <vt:lpstr>The Old Testament Temple</vt:lpstr>
      <vt:lpstr>The Cross Changes Everything</vt:lpstr>
      <vt:lpstr>What about the Church?</vt:lpstr>
      <vt:lpstr>The Universal Church</vt:lpstr>
      <vt:lpstr>The Universal Church</vt:lpstr>
      <vt:lpstr>Pastor or Priest?</vt:lpstr>
      <vt:lpstr>The Local Church</vt:lpstr>
      <vt:lpstr>The Local Church</vt:lpstr>
      <vt:lpstr>The Local Church</vt:lpstr>
      <vt:lpstr>The Local Church</vt:lpstr>
      <vt:lpstr>Finding a Good Local Church</vt:lpstr>
      <vt:lpstr>Core Theological Principles</vt:lpstr>
      <vt:lpstr>Finding a Good Local Church</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Church?</dc:title>
  <dc:creator>Multiple Authors</dc:creator>
  <cp:lastModifiedBy>Mark Robnett</cp:lastModifiedBy>
  <cp:revision>19</cp:revision>
  <dcterms:created xsi:type="dcterms:W3CDTF">2020-02-05T20:44:22Z</dcterms:created>
  <dcterms:modified xsi:type="dcterms:W3CDTF">2026-04-17T15:16:34Z</dcterms:modified>
</cp:coreProperties>
</file>