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72" r:id="rId3"/>
    <p:sldId id="273" r:id="rId4"/>
    <p:sldId id="280" r:id="rId5"/>
    <p:sldId id="274" r:id="rId6"/>
    <p:sldId id="275" r:id="rId7"/>
    <p:sldId id="276" r:id="rId8"/>
    <p:sldId id="278" r:id="rId9"/>
    <p:sldId id="279"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117" autoAdjust="0"/>
  </p:normalViewPr>
  <p:slideViewPr>
    <p:cSldViewPr>
      <p:cViewPr varScale="1">
        <p:scale>
          <a:sx n="88" d="100"/>
          <a:sy n="88" d="100"/>
        </p:scale>
        <p:origin x="2274" y="78"/>
      </p:cViewPr>
      <p:guideLst>
        <p:guide orient="horz" pos="2160"/>
        <p:guide pos="2880"/>
      </p:guideLst>
    </p:cSldViewPr>
  </p:slideViewPr>
  <p:notesTextViewPr>
    <p:cViewPr>
      <p:scale>
        <a:sx n="3" d="2"/>
        <a:sy n="3" d="2"/>
      </p:scale>
      <p:origin x="-6" y="-18"/>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671102-CDB7-4245-8F76-661E036A0BBB}" type="datetimeFigureOut">
              <a:rPr lang="en-US" smtClean="0"/>
              <a:t>6/12/2026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1B9A85-D123-4EC5-930D-04ACAABF441C}" type="slidenum">
              <a:rPr lang="en-US" smtClean="0"/>
              <a:t>‹#›</a:t>
            </a:fld>
            <a:endParaRPr lang="en-US"/>
          </a:p>
        </p:txBody>
      </p:sp>
    </p:spTree>
    <p:extLst>
      <p:ext uri="{BB962C8B-B14F-4D97-AF65-F5344CB8AC3E}">
        <p14:creationId xmlns:p14="http://schemas.microsoft.com/office/powerpoint/2010/main" val="976366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metaphor is H2O which is found in three phases: solid, liquid, and vapor</a:t>
            </a:r>
          </a:p>
        </p:txBody>
      </p:sp>
      <p:sp>
        <p:nvSpPr>
          <p:cNvPr id="4" name="Slide Number Placeholder 3"/>
          <p:cNvSpPr>
            <a:spLocks noGrp="1"/>
          </p:cNvSpPr>
          <p:nvPr>
            <p:ph type="sldNum" sz="quarter" idx="10"/>
          </p:nvPr>
        </p:nvSpPr>
        <p:spPr/>
        <p:txBody>
          <a:bodyPr/>
          <a:lstStyle/>
          <a:p>
            <a:fld id="{731B9A85-D123-4EC5-930D-04ACAABF441C}" type="slidenum">
              <a:rPr lang="en-US" smtClean="0"/>
              <a:t>2</a:t>
            </a:fld>
            <a:endParaRPr lang="en-US"/>
          </a:p>
        </p:txBody>
      </p:sp>
    </p:spTree>
    <p:extLst>
      <p:ext uri="{BB962C8B-B14F-4D97-AF65-F5344CB8AC3E}">
        <p14:creationId xmlns:p14="http://schemas.microsoft.com/office/powerpoint/2010/main" val="99993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Also, reflected in the shared names of the Son</a:t>
            </a:r>
            <a:r>
              <a:rPr lang="en-US" sz="1200" baseline="0" dirty="0"/>
              <a:t> to be given</a:t>
            </a:r>
            <a:r>
              <a:rPr lang="en-US" sz="1200" dirty="0"/>
              <a:t> (Isaiah 9:6)</a:t>
            </a:r>
          </a:p>
          <a:p>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3</a:t>
            </a:fld>
            <a:endParaRPr lang="en-US"/>
          </a:p>
        </p:txBody>
      </p:sp>
    </p:spTree>
    <p:extLst>
      <p:ext uri="{BB962C8B-B14F-4D97-AF65-F5344CB8AC3E}">
        <p14:creationId xmlns:p14="http://schemas.microsoft.com/office/powerpoint/2010/main" val="2036670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When a person becomes a Christian, he is “justified” by God through the sacrifice of Christ on the cross. “Justified” means to be declared “not guilty.” If the devil accuses you of being unworthy to receive God’s blessing, do not listen to his lies. Romans 5:1; 8:1</a:t>
            </a:r>
          </a:p>
          <a:p>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6</a:t>
            </a:fld>
            <a:endParaRPr lang="en-US"/>
          </a:p>
        </p:txBody>
      </p:sp>
    </p:spTree>
    <p:extLst>
      <p:ext uri="{BB962C8B-B14F-4D97-AF65-F5344CB8AC3E}">
        <p14:creationId xmlns:p14="http://schemas.microsoft.com/office/powerpoint/2010/main" val="3941668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Remember, there are other forces in your life that will try to influence you (culture, family, pride, </a:t>
            </a:r>
            <a:r>
              <a:rPr lang="en-US" sz="1200" dirty="0" err="1"/>
              <a:t>etc</a:t>
            </a:r>
            <a:r>
              <a:rPr lang="en-US" sz="1200" dirty="0"/>
              <a:t>).  If we “keep in step” with those things (Galatians 5:25) instead of the Spirit, don’t expect to see the fruit of the Spirit in your life.</a:t>
            </a:r>
          </a:p>
          <a:p>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7</a:t>
            </a:fld>
            <a:endParaRPr lang="en-US"/>
          </a:p>
        </p:txBody>
      </p:sp>
    </p:spTree>
    <p:extLst>
      <p:ext uri="{BB962C8B-B14F-4D97-AF65-F5344CB8AC3E}">
        <p14:creationId xmlns:p14="http://schemas.microsoft.com/office/powerpoint/2010/main" val="53479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Allow God to control your life.  The filling of the Holy Spirit is NOT you getting more of the Holy Spirit.  You got all of Him there is at the time of salvation.  It is the Holy Spirit getting more of you. John 3:34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Be PATIENT and CONSISTENT!  Being controlled by the Holy Spirit does not happen overnight (only false substitutes do this).  It is a lifelong process of spiritual growth. Romans 5:1-5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8</a:t>
            </a:fld>
            <a:endParaRPr lang="en-US"/>
          </a:p>
        </p:txBody>
      </p:sp>
    </p:spTree>
    <p:extLst>
      <p:ext uri="{BB962C8B-B14F-4D97-AF65-F5344CB8AC3E}">
        <p14:creationId xmlns:p14="http://schemas.microsoft.com/office/powerpoint/2010/main" val="4072935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others (not apostles) were given similar miraculous gifts, how could we identify the genuine source of eternal truth?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a:spcBef>
                <a:spcPts val="450"/>
              </a:spcBef>
              <a:spcAft>
                <a:spcPts val="450"/>
              </a:spcAft>
            </a:pPr>
            <a:r>
              <a:rPr lang="en-US" sz="1200" dirty="0"/>
              <a:t>Xenoglossia – the Biblical “gift of tongues” – speaking fluently in a known language without any prior experience or training.</a:t>
            </a:r>
          </a:p>
          <a:p>
            <a:pPr>
              <a:spcBef>
                <a:spcPts val="450"/>
              </a:spcBef>
              <a:spcAft>
                <a:spcPts val="450"/>
              </a:spcAft>
            </a:pPr>
            <a:endParaRPr lang="en-US" sz="1200" dirty="0"/>
          </a:p>
          <a:p>
            <a:pPr>
              <a:spcBef>
                <a:spcPts val="450"/>
              </a:spcBef>
              <a:spcAft>
                <a:spcPts val="450"/>
              </a:spcAft>
            </a:pPr>
            <a:r>
              <a:rPr lang="en-US" sz="1200" dirty="0"/>
              <a:t>Glossolalia – ecstatic utterances of unintelligible, language like sounds. A learned behavior, common in pagan religions, babies, and dementia care units.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731B9A85-D123-4EC5-930D-04ACAABF441C}" type="slidenum">
              <a:rPr lang="en-US" smtClean="0"/>
              <a:t>9</a:t>
            </a:fld>
            <a:endParaRPr lang="en-US"/>
          </a:p>
        </p:txBody>
      </p:sp>
    </p:spTree>
    <p:extLst>
      <p:ext uri="{BB962C8B-B14F-4D97-AF65-F5344CB8AC3E}">
        <p14:creationId xmlns:p14="http://schemas.microsoft.com/office/powerpoint/2010/main" val="1451448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C654CC5-9340-4A76-95E9-093B8CF6DBAF}"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1811489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654CC5-9340-4A76-95E9-093B8CF6DBAF}"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1418793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654CC5-9340-4A76-95E9-093B8CF6DBAF}"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2550091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C654CC5-9340-4A76-95E9-093B8CF6DBAF}"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397708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C654CC5-9340-4A76-95E9-093B8CF6DBAF}" type="datetimeFigureOut">
              <a:rPr lang="en-US" smtClean="0"/>
              <a:t>6/12/2026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680090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C654CC5-9340-4A76-95E9-093B8CF6DBAF}" type="datetimeFigureOut">
              <a:rPr lang="en-US" smtClean="0"/>
              <a:t>6/12/2026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2159606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654CC5-9340-4A76-95E9-093B8CF6DBAF}" type="datetimeFigureOut">
              <a:rPr lang="en-US" smtClean="0"/>
              <a:t>6/12/2026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2687161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654CC5-9340-4A76-95E9-093B8CF6DBAF}"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192833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654CC5-9340-4A76-95E9-093B8CF6DBAF}"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2696690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654CC5-9340-4A76-95E9-093B8CF6DBAF}"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3064729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654CC5-9340-4A76-95E9-093B8CF6DBAF}"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4D4058-81A1-4B2C-89D4-AC4CB9E27910}" type="slidenum">
              <a:rPr lang="en-US" smtClean="0"/>
              <a:t>‹#›</a:t>
            </a:fld>
            <a:endParaRPr lang="en-US"/>
          </a:p>
        </p:txBody>
      </p:sp>
    </p:spTree>
    <p:extLst>
      <p:ext uri="{BB962C8B-B14F-4D97-AF65-F5344CB8AC3E}">
        <p14:creationId xmlns:p14="http://schemas.microsoft.com/office/powerpoint/2010/main" val="3071728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654CC5-9340-4A76-95E9-093B8CF6DBAF}" type="datetimeFigureOut">
              <a:rPr lang="en-US" smtClean="0"/>
              <a:t>6/12/2026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4D4058-81A1-4B2C-89D4-AC4CB9E27910}" type="slidenum">
              <a:rPr lang="en-US" smtClean="0"/>
              <a:t>‹#›</a:t>
            </a:fld>
            <a:endParaRPr lang="en-US"/>
          </a:p>
        </p:txBody>
      </p:sp>
    </p:spTree>
    <p:extLst>
      <p:ext uri="{BB962C8B-B14F-4D97-AF65-F5344CB8AC3E}">
        <p14:creationId xmlns:p14="http://schemas.microsoft.com/office/powerpoint/2010/main" val="878187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42949"/>
            <a:ext cx="8763000" cy="2609851"/>
          </a:xfrm>
        </p:spPr>
        <p:txBody>
          <a:bodyPr>
            <a:normAutofit/>
          </a:bodyPr>
          <a:lstStyle/>
          <a:p>
            <a:r>
              <a:rPr lang="en-US" sz="5400" b="1" u="sng" dirty="0"/>
              <a:t>The Holy Spirit</a:t>
            </a:r>
            <a:endParaRPr lang="en-US" sz="5400" b="1" dirty="0"/>
          </a:p>
        </p:txBody>
      </p:sp>
      <p:sp>
        <p:nvSpPr>
          <p:cNvPr id="3" name="Subtitle 2"/>
          <p:cNvSpPr>
            <a:spLocks noGrp="1"/>
          </p:cNvSpPr>
          <p:nvPr>
            <p:ph type="subTitle" idx="1"/>
          </p:nvPr>
        </p:nvSpPr>
        <p:spPr>
          <a:xfrm>
            <a:off x="1524000" y="3962400"/>
            <a:ext cx="6172200" cy="1752600"/>
          </a:xfrm>
        </p:spPr>
        <p:txBody>
          <a:bodyPr/>
          <a:lstStyle/>
          <a:p>
            <a:r>
              <a:rPr lang="en-US" dirty="0"/>
              <a:t>Who is He and What does He do?</a:t>
            </a:r>
          </a:p>
        </p:txBody>
      </p:sp>
    </p:spTree>
    <p:extLst>
      <p:ext uri="{BB962C8B-B14F-4D97-AF65-F5344CB8AC3E}">
        <p14:creationId xmlns:p14="http://schemas.microsoft.com/office/powerpoint/2010/main" val="4196529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6683765" cy="627853"/>
          </a:xfrm>
        </p:spPr>
        <p:txBody>
          <a:bodyPr>
            <a:normAutofit fontScale="90000"/>
          </a:bodyPr>
          <a:lstStyle/>
          <a:p>
            <a:r>
              <a:rPr lang="en-US" b="1" u="sng" dirty="0"/>
              <a:t>Trinity = “Tri Unity”</a:t>
            </a:r>
          </a:p>
        </p:txBody>
      </p:sp>
      <p:sp>
        <p:nvSpPr>
          <p:cNvPr id="3" name="Content Placeholder 2"/>
          <p:cNvSpPr>
            <a:spLocks noGrp="1"/>
          </p:cNvSpPr>
          <p:nvPr>
            <p:ph idx="1"/>
          </p:nvPr>
        </p:nvSpPr>
        <p:spPr>
          <a:xfrm>
            <a:off x="228600" y="1066800"/>
            <a:ext cx="8839200" cy="5638800"/>
          </a:xfrm>
        </p:spPr>
        <p:txBody>
          <a:bodyPr>
            <a:noAutofit/>
          </a:bodyPr>
          <a:lstStyle/>
          <a:p>
            <a:pPr>
              <a:spcBef>
                <a:spcPts val="450"/>
              </a:spcBef>
              <a:spcAft>
                <a:spcPts val="450"/>
              </a:spcAft>
            </a:pPr>
            <a:r>
              <a:rPr lang="en-US" sz="2800" dirty="0"/>
              <a:t>Major religions of the world are either monotheistic (Judaism, Islam), polytheistic (Hinduism), or even atheistic (Buddhism).</a:t>
            </a:r>
          </a:p>
          <a:p>
            <a:pPr>
              <a:spcBef>
                <a:spcPts val="450"/>
              </a:spcBef>
              <a:spcAft>
                <a:spcPts val="450"/>
              </a:spcAft>
            </a:pPr>
            <a:r>
              <a:rPr lang="en-US" sz="2800" dirty="0"/>
              <a:t>But the Bible stands unique – it tells us that the true God is a “tri-unity” – “trinity.”  </a:t>
            </a:r>
          </a:p>
          <a:p>
            <a:pPr>
              <a:spcBef>
                <a:spcPts val="450"/>
              </a:spcBef>
              <a:spcAft>
                <a:spcPts val="450"/>
              </a:spcAft>
            </a:pPr>
            <a:r>
              <a:rPr lang="en-US" sz="2800" dirty="0"/>
              <a:t>The Old Testament is very clear:  there is only one true God. Deuteronomy 6:4; Isaiah 45:5,22.</a:t>
            </a:r>
          </a:p>
          <a:p>
            <a:pPr>
              <a:spcBef>
                <a:spcPts val="450"/>
              </a:spcBef>
              <a:spcAft>
                <a:spcPts val="450"/>
              </a:spcAft>
            </a:pPr>
            <a:r>
              <a:rPr lang="en-US" sz="2800" dirty="0"/>
              <a:t>There is only one God, but He is often referred to with a plural pronoun (Elohim). Genesis 1:26; Isaiah 6:8.  If there is only one true God, why do we see this?</a:t>
            </a:r>
          </a:p>
        </p:txBody>
      </p:sp>
    </p:spTree>
    <p:extLst>
      <p:ext uri="{BB962C8B-B14F-4D97-AF65-F5344CB8AC3E}">
        <p14:creationId xmlns:p14="http://schemas.microsoft.com/office/powerpoint/2010/main" val="3524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381999" cy="627853"/>
          </a:xfrm>
        </p:spPr>
        <p:txBody>
          <a:bodyPr>
            <a:noAutofit/>
          </a:bodyPr>
          <a:lstStyle/>
          <a:p>
            <a:r>
              <a:rPr lang="en-US" b="1" u="sng" dirty="0"/>
              <a:t>Trinity = “Tri Unity”</a:t>
            </a:r>
          </a:p>
        </p:txBody>
      </p:sp>
      <p:sp>
        <p:nvSpPr>
          <p:cNvPr id="3" name="Content Placeholder 2"/>
          <p:cNvSpPr>
            <a:spLocks noGrp="1"/>
          </p:cNvSpPr>
          <p:nvPr>
            <p:ph idx="1"/>
          </p:nvPr>
        </p:nvSpPr>
        <p:spPr>
          <a:xfrm>
            <a:off x="0" y="914400"/>
            <a:ext cx="9067800" cy="5867400"/>
          </a:xfrm>
        </p:spPr>
        <p:txBody>
          <a:bodyPr>
            <a:noAutofit/>
          </a:bodyPr>
          <a:lstStyle/>
          <a:p>
            <a:pPr>
              <a:spcBef>
                <a:spcPts val="450"/>
              </a:spcBef>
              <a:spcAft>
                <a:spcPts val="450"/>
              </a:spcAft>
            </a:pPr>
            <a:r>
              <a:rPr lang="en-US" sz="2600" dirty="0"/>
              <a:t>God the Father, Son, and Spirit operate in unity:</a:t>
            </a:r>
          </a:p>
          <a:p>
            <a:pPr lvl="1">
              <a:spcBef>
                <a:spcPts val="450"/>
              </a:spcBef>
              <a:spcAft>
                <a:spcPts val="450"/>
              </a:spcAft>
            </a:pPr>
            <a:r>
              <a:rPr lang="en-US" sz="2200" dirty="0"/>
              <a:t>at the baptism of Jesus (Matthew 3:16-17)</a:t>
            </a:r>
          </a:p>
          <a:p>
            <a:pPr lvl="1">
              <a:spcBef>
                <a:spcPts val="450"/>
              </a:spcBef>
              <a:spcAft>
                <a:spcPts val="450"/>
              </a:spcAft>
            </a:pPr>
            <a:r>
              <a:rPr lang="en-US" sz="2200" dirty="0"/>
              <a:t>in the Great Commission to the church (Matthew 28:19-20)</a:t>
            </a:r>
          </a:p>
          <a:p>
            <a:pPr lvl="1">
              <a:spcBef>
                <a:spcPts val="450"/>
              </a:spcBef>
              <a:spcAft>
                <a:spcPts val="450"/>
              </a:spcAft>
            </a:pPr>
            <a:r>
              <a:rPr lang="en-US" sz="2200" dirty="0"/>
              <a:t>in Paul’s benediction (2 Corinthians 13:14)</a:t>
            </a:r>
          </a:p>
          <a:p>
            <a:pPr lvl="1">
              <a:spcBef>
                <a:spcPts val="450"/>
              </a:spcBef>
              <a:spcAft>
                <a:spcPts val="450"/>
              </a:spcAft>
            </a:pPr>
            <a:r>
              <a:rPr lang="en-US" sz="2200" dirty="0"/>
              <a:t>in the work of salvation (1 Peter 1:2).</a:t>
            </a:r>
          </a:p>
          <a:p>
            <a:pPr>
              <a:spcBef>
                <a:spcPts val="450"/>
              </a:spcBef>
              <a:spcAft>
                <a:spcPts val="450"/>
              </a:spcAft>
            </a:pPr>
            <a:r>
              <a:rPr lang="en-US" sz="2600" dirty="0"/>
              <a:t>Clear statements about the fact that Jesus is God include John 10:30 and Hebrews 1:8.  But what about the Holy Spirit? He does what only God can do:  </a:t>
            </a:r>
          </a:p>
          <a:p>
            <a:pPr lvl="1">
              <a:spcBef>
                <a:spcPts val="450"/>
              </a:spcBef>
              <a:spcAft>
                <a:spcPts val="450"/>
              </a:spcAft>
            </a:pPr>
            <a:r>
              <a:rPr lang="en-US" sz="2200" dirty="0"/>
              <a:t>He creates (Job 33:4)</a:t>
            </a:r>
          </a:p>
          <a:p>
            <a:pPr lvl="1">
              <a:spcBef>
                <a:spcPts val="450"/>
              </a:spcBef>
              <a:spcAft>
                <a:spcPts val="450"/>
              </a:spcAft>
            </a:pPr>
            <a:r>
              <a:rPr lang="en-US" sz="2200" dirty="0"/>
              <a:t>He regenerates (Romans 8:11)</a:t>
            </a:r>
          </a:p>
          <a:p>
            <a:pPr lvl="1">
              <a:spcBef>
                <a:spcPts val="450"/>
              </a:spcBef>
              <a:spcAft>
                <a:spcPts val="450"/>
              </a:spcAft>
            </a:pPr>
            <a:r>
              <a:rPr lang="en-US" sz="2200" dirty="0"/>
              <a:t>He gives gifts to men (1 Corinthians 12:8-11)</a:t>
            </a:r>
          </a:p>
          <a:p>
            <a:pPr>
              <a:spcBef>
                <a:spcPts val="450"/>
              </a:spcBef>
              <a:spcAft>
                <a:spcPts val="450"/>
              </a:spcAft>
            </a:pPr>
            <a:r>
              <a:rPr lang="en-US" sz="2600" dirty="0"/>
              <a:t>He is called God in Acts 5:3-4.</a:t>
            </a:r>
          </a:p>
          <a:p>
            <a:pPr>
              <a:spcBef>
                <a:spcPts val="450"/>
              </a:spcBef>
              <a:spcAft>
                <a:spcPts val="450"/>
              </a:spcAft>
            </a:pPr>
            <a:endParaRPr lang="en-US" sz="2600" dirty="0"/>
          </a:p>
        </p:txBody>
      </p:sp>
    </p:spTree>
    <p:extLst>
      <p:ext uri="{BB962C8B-B14F-4D97-AF65-F5344CB8AC3E}">
        <p14:creationId xmlns:p14="http://schemas.microsoft.com/office/powerpoint/2010/main" val="197332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left)">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61DAB-5552-1DCF-18ED-50F1A7A2C481}"/>
              </a:ext>
            </a:extLst>
          </p:cNvPr>
          <p:cNvSpPr>
            <a:spLocks noGrp="1"/>
          </p:cNvSpPr>
          <p:nvPr>
            <p:ph type="title"/>
          </p:nvPr>
        </p:nvSpPr>
        <p:spPr>
          <a:xfrm>
            <a:off x="457200" y="274638"/>
            <a:ext cx="8229600" cy="868362"/>
          </a:xfrm>
        </p:spPr>
        <p:txBody>
          <a:bodyPr/>
          <a:lstStyle/>
          <a:p>
            <a:r>
              <a:rPr lang="en-US" b="1" u="sng" dirty="0"/>
              <a:t>Glorifying God</a:t>
            </a:r>
          </a:p>
        </p:txBody>
      </p:sp>
      <p:sp>
        <p:nvSpPr>
          <p:cNvPr id="3" name="Content Placeholder 2">
            <a:extLst>
              <a:ext uri="{FF2B5EF4-FFF2-40B4-BE49-F238E27FC236}">
                <a16:creationId xmlns:a16="http://schemas.microsoft.com/office/drawing/2014/main" id="{5BC94E15-621C-8DA8-BB3C-6FBA9BD8CB7B}"/>
              </a:ext>
            </a:extLst>
          </p:cNvPr>
          <p:cNvSpPr>
            <a:spLocks noGrp="1"/>
          </p:cNvSpPr>
          <p:nvPr>
            <p:ph idx="1"/>
          </p:nvPr>
        </p:nvSpPr>
        <p:spPr>
          <a:xfrm>
            <a:off x="228600" y="1219200"/>
            <a:ext cx="8686800" cy="5257800"/>
          </a:xfrm>
        </p:spPr>
        <p:txBody>
          <a:bodyPr>
            <a:normAutofit/>
          </a:bodyPr>
          <a:lstStyle/>
          <a:p>
            <a:pPr>
              <a:spcAft>
                <a:spcPts val="1200"/>
              </a:spcAft>
            </a:pPr>
            <a:r>
              <a:rPr lang="en-US" sz="2800" dirty="0"/>
              <a:t>“And whatever you do, in word or deed, do everything in the name of the Lord Jesus, giving thanks to God the Father through Him.” </a:t>
            </a:r>
            <a:r>
              <a:rPr lang="en-US" sz="2400" dirty="0"/>
              <a:t>Colossians 3:17</a:t>
            </a:r>
            <a:endParaRPr lang="en-US" sz="2800" dirty="0"/>
          </a:p>
          <a:p>
            <a:pPr>
              <a:spcAft>
                <a:spcPts val="1200"/>
              </a:spcAft>
            </a:pPr>
            <a:r>
              <a:rPr lang="en-US" sz="2800" dirty="0"/>
              <a:t>At the end of his pieces, Johann Sebastian Bach commonly wrote SDG (Soli Deo Gloria), meaning "To God alone the glory". At the beginning, he often wrote JJ (Jesu Juva), meaning "Jesus, help me.“</a:t>
            </a:r>
          </a:p>
          <a:p>
            <a:pPr>
              <a:spcAft>
                <a:spcPts val="1200"/>
              </a:spcAft>
            </a:pPr>
            <a:r>
              <a:rPr lang="en-US" sz="2800" dirty="0"/>
              <a:t>How will your capstone composition glorify God?</a:t>
            </a:r>
          </a:p>
          <a:p>
            <a:pPr>
              <a:spcAft>
                <a:spcPts val="1200"/>
              </a:spcAft>
            </a:pPr>
            <a:r>
              <a:rPr lang="en-US" sz="2800" dirty="0"/>
              <a:t>How do you think God might use you and your skills for His glory longer term?</a:t>
            </a:r>
          </a:p>
        </p:txBody>
      </p:sp>
    </p:spTree>
    <p:extLst>
      <p:ext uri="{BB962C8B-B14F-4D97-AF65-F5344CB8AC3E}">
        <p14:creationId xmlns:p14="http://schemas.microsoft.com/office/powerpoint/2010/main" val="86195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9716"/>
            <a:ext cx="8381999" cy="627853"/>
          </a:xfrm>
        </p:spPr>
        <p:txBody>
          <a:bodyPr>
            <a:noAutofit/>
          </a:bodyPr>
          <a:lstStyle/>
          <a:p>
            <a:r>
              <a:rPr lang="en-US" b="1" u="sng" dirty="0"/>
              <a:t>Where is the Holy Spirit?</a:t>
            </a:r>
          </a:p>
        </p:txBody>
      </p:sp>
      <p:sp>
        <p:nvSpPr>
          <p:cNvPr id="3" name="Content Placeholder 2"/>
          <p:cNvSpPr>
            <a:spLocks noGrp="1"/>
          </p:cNvSpPr>
          <p:nvPr>
            <p:ph idx="1"/>
          </p:nvPr>
        </p:nvSpPr>
        <p:spPr>
          <a:xfrm>
            <a:off x="0" y="1143000"/>
            <a:ext cx="9067800" cy="5315747"/>
          </a:xfrm>
        </p:spPr>
        <p:txBody>
          <a:bodyPr>
            <a:noAutofit/>
          </a:bodyPr>
          <a:lstStyle/>
          <a:p>
            <a:pPr>
              <a:spcBef>
                <a:spcPts val="450"/>
              </a:spcBef>
              <a:spcAft>
                <a:spcPts val="1200"/>
              </a:spcAft>
            </a:pPr>
            <a:r>
              <a:rPr lang="en-US" sz="2600" dirty="0"/>
              <a:t>1 Corinthians 6:19-20 shows that the Holy Spirit of God lives inside your body if you are saved. </a:t>
            </a:r>
          </a:p>
          <a:p>
            <a:pPr>
              <a:spcBef>
                <a:spcPts val="450"/>
              </a:spcBef>
              <a:spcAft>
                <a:spcPts val="1200"/>
              </a:spcAft>
            </a:pPr>
            <a:r>
              <a:rPr lang="en-US" sz="2600" dirty="0"/>
              <a:t>He came into you at the moment of salvation (Ephesians 1:13).</a:t>
            </a:r>
          </a:p>
          <a:p>
            <a:pPr>
              <a:spcBef>
                <a:spcPts val="450"/>
              </a:spcBef>
              <a:spcAft>
                <a:spcPts val="1200"/>
              </a:spcAft>
            </a:pPr>
            <a:r>
              <a:rPr lang="en-US" sz="2600" dirty="0"/>
              <a:t>We cannot see Jesus face-to-face right now, but He said that it was good for Him to go away so that the Holy Spirit would come to us (John 16:7).</a:t>
            </a:r>
          </a:p>
        </p:txBody>
      </p:sp>
    </p:spTree>
    <p:extLst>
      <p:ext uri="{BB962C8B-B14F-4D97-AF65-F5344CB8AC3E}">
        <p14:creationId xmlns:p14="http://schemas.microsoft.com/office/powerpoint/2010/main" val="1489077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9716"/>
            <a:ext cx="8381999" cy="627853"/>
          </a:xfrm>
        </p:spPr>
        <p:txBody>
          <a:bodyPr>
            <a:noAutofit/>
          </a:bodyPr>
          <a:lstStyle/>
          <a:p>
            <a:r>
              <a:rPr lang="en-US" b="1" u="sng" dirty="0"/>
              <a:t>What does the Holy Spirit do?</a:t>
            </a:r>
          </a:p>
        </p:txBody>
      </p:sp>
      <p:sp>
        <p:nvSpPr>
          <p:cNvPr id="3" name="Content Placeholder 2"/>
          <p:cNvSpPr>
            <a:spLocks noGrp="1"/>
          </p:cNvSpPr>
          <p:nvPr>
            <p:ph idx="1"/>
          </p:nvPr>
        </p:nvSpPr>
        <p:spPr>
          <a:xfrm>
            <a:off x="0" y="1143000"/>
            <a:ext cx="9144000" cy="5562600"/>
          </a:xfrm>
        </p:spPr>
        <p:txBody>
          <a:bodyPr>
            <a:noAutofit/>
          </a:bodyPr>
          <a:lstStyle/>
          <a:p>
            <a:pPr>
              <a:spcBef>
                <a:spcPts val="450"/>
              </a:spcBef>
              <a:spcAft>
                <a:spcPts val="450"/>
              </a:spcAft>
            </a:pPr>
            <a:r>
              <a:rPr lang="en-US" sz="2400" dirty="0"/>
              <a:t>The Holy Spirit </a:t>
            </a:r>
            <a:r>
              <a:rPr lang="en-US" sz="2400" b="1" dirty="0"/>
              <a:t>convicts</a:t>
            </a:r>
            <a:r>
              <a:rPr lang="en-US" sz="2400" dirty="0"/>
              <a:t> people of their </a:t>
            </a:r>
            <a:r>
              <a:rPr lang="en-US" sz="2400" b="1" dirty="0"/>
              <a:t>sin</a:t>
            </a:r>
            <a:r>
              <a:rPr lang="en-US" sz="2400" dirty="0"/>
              <a:t> (conviction is a deep, strong belief about something):</a:t>
            </a:r>
          </a:p>
          <a:p>
            <a:pPr lvl="1">
              <a:spcBef>
                <a:spcPts val="450"/>
              </a:spcBef>
              <a:spcAft>
                <a:spcPts val="450"/>
              </a:spcAft>
            </a:pPr>
            <a:r>
              <a:rPr lang="en-US" sz="2200" dirty="0"/>
              <a:t>In the </a:t>
            </a:r>
            <a:r>
              <a:rPr lang="en-US" sz="2200" u="sng" dirty="0"/>
              <a:t>unbeliever</a:t>
            </a:r>
            <a:r>
              <a:rPr lang="en-US" sz="2200" dirty="0"/>
              <a:t>, He convicts of sin to bring them to repentance and salvation (John 16:8; Hebrews 3:7,8; 2 Corinthians 7:9,10).</a:t>
            </a:r>
          </a:p>
          <a:p>
            <a:pPr lvl="1">
              <a:spcBef>
                <a:spcPts val="450"/>
              </a:spcBef>
              <a:spcAft>
                <a:spcPts val="450"/>
              </a:spcAft>
            </a:pPr>
            <a:r>
              <a:rPr lang="en-US" sz="2200" dirty="0"/>
              <a:t>In the </a:t>
            </a:r>
            <a:r>
              <a:rPr lang="en-US" sz="2200" u="sng" dirty="0"/>
              <a:t>saved person</a:t>
            </a:r>
            <a:r>
              <a:rPr lang="en-US" sz="2200" dirty="0"/>
              <a:t>, He exposes sin in our life and helps us to grow in Christ’s image (Romans 8:13,14; 2 Corinthians 3:17,18). </a:t>
            </a:r>
          </a:p>
        </p:txBody>
      </p:sp>
    </p:spTree>
    <p:extLst>
      <p:ext uri="{BB962C8B-B14F-4D97-AF65-F5344CB8AC3E}">
        <p14:creationId xmlns:p14="http://schemas.microsoft.com/office/powerpoint/2010/main" val="426362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9716"/>
            <a:ext cx="8381999" cy="627853"/>
          </a:xfrm>
        </p:spPr>
        <p:txBody>
          <a:bodyPr>
            <a:noAutofit/>
          </a:bodyPr>
          <a:lstStyle/>
          <a:p>
            <a:r>
              <a:rPr lang="en-US" b="1" u="sng" dirty="0"/>
              <a:t>What else does the Holy Spirit do?</a:t>
            </a:r>
          </a:p>
        </p:txBody>
      </p:sp>
      <p:sp>
        <p:nvSpPr>
          <p:cNvPr id="3" name="Content Placeholder 2"/>
          <p:cNvSpPr>
            <a:spLocks noGrp="1"/>
          </p:cNvSpPr>
          <p:nvPr>
            <p:ph idx="1"/>
          </p:nvPr>
        </p:nvSpPr>
        <p:spPr>
          <a:xfrm>
            <a:off x="152401" y="990600"/>
            <a:ext cx="8839199" cy="5715000"/>
          </a:xfrm>
        </p:spPr>
        <p:txBody>
          <a:bodyPr>
            <a:noAutofit/>
          </a:bodyPr>
          <a:lstStyle/>
          <a:p>
            <a:pPr>
              <a:spcBef>
                <a:spcPts val="450"/>
              </a:spcBef>
              <a:spcAft>
                <a:spcPts val="450"/>
              </a:spcAft>
            </a:pPr>
            <a:r>
              <a:rPr lang="en-US" sz="2800" dirty="0"/>
              <a:t>When a person is saved, they are eternally “</a:t>
            </a:r>
            <a:r>
              <a:rPr lang="en-US" sz="2800" b="1" dirty="0"/>
              <a:t>sealed</a:t>
            </a:r>
            <a:r>
              <a:rPr lang="en-US" sz="2800" dirty="0"/>
              <a:t>” by the Holy Spirit (Ephesians 1:13-14; 4:30)</a:t>
            </a:r>
          </a:p>
          <a:p>
            <a:pPr>
              <a:spcBef>
                <a:spcPts val="450"/>
              </a:spcBef>
              <a:spcAft>
                <a:spcPts val="450"/>
              </a:spcAft>
            </a:pPr>
            <a:r>
              <a:rPr lang="en-US" sz="2800" dirty="0"/>
              <a:t>On a regular basis, He </a:t>
            </a:r>
            <a:r>
              <a:rPr lang="en-US" sz="2800" b="1" dirty="0"/>
              <a:t>demonstrates</a:t>
            </a:r>
            <a:r>
              <a:rPr lang="en-US" sz="2800" dirty="0"/>
              <a:t> that </a:t>
            </a:r>
            <a:r>
              <a:rPr lang="en-US" sz="2800" b="1" dirty="0"/>
              <a:t>we are saved</a:t>
            </a:r>
            <a:r>
              <a:rPr lang="en-US" sz="2800" dirty="0"/>
              <a:t> (1John 4:13; Romans 8:16). </a:t>
            </a:r>
          </a:p>
          <a:p>
            <a:pPr>
              <a:spcBef>
                <a:spcPts val="450"/>
              </a:spcBef>
              <a:spcAft>
                <a:spcPts val="450"/>
              </a:spcAft>
            </a:pPr>
            <a:r>
              <a:rPr lang="en-US" sz="2800" dirty="0"/>
              <a:t>He </a:t>
            </a:r>
            <a:r>
              <a:rPr lang="en-US" sz="2800" b="1" dirty="0"/>
              <a:t>comforts</a:t>
            </a:r>
            <a:r>
              <a:rPr lang="en-US" sz="2800" dirty="0"/>
              <a:t> us in time of need (John 14:15-17).</a:t>
            </a:r>
          </a:p>
          <a:p>
            <a:pPr>
              <a:spcBef>
                <a:spcPts val="450"/>
              </a:spcBef>
              <a:spcAft>
                <a:spcPts val="450"/>
              </a:spcAft>
            </a:pPr>
            <a:r>
              <a:rPr lang="en-US" sz="2800" dirty="0"/>
              <a:t>The Holy Spirit </a:t>
            </a:r>
            <a:r>
              <a:rPr lang="en-US" sz="2800" b="1" dirty="0"/>
              <a:t>teaches</a:t>
            </a:r>
            <a:r>
              <a:rPr lang="en-US" sz="2800" dirty="0"/>
              <a:t> us the Bible (John 16:13; 1Corinthians 2:12-14).</a:t>
            </a:r>
          </a:p>
          <a:p>
            <a:pPr>
              <a:spcBef>
                <a:spcPts val="450"/>
              </a:spcBef>
              <a:spcAft>
                <a:spcPts val="450"/>
              </a:spcAft>
            </a:pPr>
            <a:r>
              <a:rPr lang="en-US" sz="2800" dirty="0"/>
              <a:t>The Holy Spirit </a:t>
            </a:r>
            <a:r>
              <a:rPr lang="en-US" sz="2800" b="1" dirty="0"/>
              <a:t>intercedes</a:t>
            </a:r>
            <a:r>
              <a:rPr lang="en-US" sz="2800" dirty="0"/>
              <a:t> for us in prayer (Romans 8:26). </a:t>
            </a:r>
          </a:p>
          <a:p>
            <a:pPr>
              <a:spcBef>
                <a:spcPts val="450"/>
              </a:spcBef>
              <a:spcAft>
                <a:spcPts val="450"/>
              </a:spcAft>
            </a:pPr>
            <a:r>
              <a:rPr lang="en-US" sz="2800" dirty="0"/>
              <a:t>He </a:t>
            </a:r>
            <a:r>
              <a:rPr lang="en-US" sz="2800" b="1" dirty="0"/>
              <a:t>empowers</a:t>
            </a:r>
            <a:r>
              <a:rPr lang="en-US" sz="2800" dirty="0"/>
              <a:t> us to serve God (Ephesians 3:16).</a:t>
            </a:r>
          </a:p>
          <a:p>
            <a:pPr>
              <a:spcBef>
                <a:spcPts val="450"/>
              </a:spcBef>
              <a:spcAft>
                <a:spcPts val="450"/>
              </a:spcAft>
            </a:pPr>
            <a:r>
              <a:rPr lang="en-US" sz="2800" dirty="0"/>
              <a:t>He </a:t>
            </a:r>
            <a:r>
              <a:rPr lang="en-US" sz="2800" b="1" dirty="0"/>
              <a:t>produces fruit </a:t>
            </a:r>
            <a:r>
              <a:rPr lang="en-US" sz="2800" dirty="0"/>
              <a:t>in your life as you surrender to Him and walk in His power (Galatians 5:22-23). </a:t>
            </a:r>
          </a:p>
        </p:txBody>
      </p:sp>
    </p:spTree>
    <p:extLst>
      <p:ext uri="{BB962C8B-B14F-4D97-AF65-F5344CB8AC3E}">
        <p14:creationId xmlns:p14="http://schemas.microsoft.com/office/powerpoint/2010/main" val="4127111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9716"/>
            <a:ext cx="8381999" cy="627853"/>
          </a:xfrm>
        </p:spPr>
        <p:txBody>
          <a:bodyPr>
            <a:noAutofit/>
          </a:bodyPr>
          <a:lstStyle/>
          <a:p>
            <a:r>
              <a:rPr lang="en-US" b="1" u="sng" dirty="0"/>
              <a:t>“Filled” with the Holy Spirit</a:t>
            </a:r>
          </a:p>
        </p:txBody>
      </p:sp>
      <p:sp>
        <p:nvSpPr>
          <p:cNvPr id="3" name="Content Placeholder 2"/>
          <p:cNvSpPr>
            <a:spLocks noGrp="1"/>
          </p:cNvSpPr>
          <p:nvPr>
            <p:ph idx="1"/>
          </p:nvPr>
        </p:nvSpPr>
        <p:spPr>
          <a:xfrm>
            <a:off x="0" y="1143000"/>
            <a:ext cx="9067800" cy="5315747"/>
          </a:xfrm>
        </p:spPr>
        <p:txBody>
          <a:bodyPr>
            <a:noAutofit/>
          </a:bodyPr>
          <a:lstStyle/>
          <a:p>
            <a:pPr>
              <a:spcBef>
                <a:spcPts val="450"/>
              </a:spcBef>
              <a:spcAft>
                <a:spcPts val="450"/>
              </a:spcAft>
            </a:pPr>
            <a:r>
              <a:rPr lang="en-US" sz="2600" dirty="0"/>
              <a:t>How can we “be filled with the Spirit” (Ephesians 5:17,18)?</a:t>
            </a:r>
          </a:p>
          <a:p>
            <a:pPr lvl="1">
              <a:spcBef>
                <a:spcPts val="450"/>
              </a:spcBef>
              <a:spcAft>
                <a:spcPts val="450"/>
              </a:spcAft>
            </a:pPr>
            <a:r>
              <a:rPr lang="en-US" sz="2400" dirty="0"/>
              <a:t>CONFESS sin (empty out old junk) and seek holiness (put in godliness) – 1 John 1:8,9; 2 Timothy 2:20,21</a:t>
            </a:r>
          </a:p>
          <a:p>
            <a:pPr lvl="1">
              <a:spcBef>
                <a:spcPts val="450"/>
              </a:spcBef>
              <a:spcAft>
                <a:spcPts val="450"/>
              </a:spcAft>
            </a:pPr>
            <a:r>
              <a:rPr lang="en-US" sz="2400" dirty="0"/>
              <a:t>REST in your salvation.  Remember that He has justified  you – Matthew 11:28,29</a:t>
            </a:r>
          </a:p>
          <a:p>
            <a:pPr lvl="1">
              <a:spcBef>
                <a:spcPts val="450"/>
              </a:spcBef>
              <a:spcAft>
                <a:spcPts val="450"/>
              </a:spcAft>
            </a:pPr>
            <a:r>
              <a:rPr lang="en-US" sz="2400" dirty="0"/>
              <a:t>THIRST for God – John 7:37-39</a:t>
            </a:r>
          </a:p>
          <a:p>
            <a:pPr lvl="1">
              <a:spcBef>
                <a:spcPts val="450"/>
              </a:spcBef>
              <a:spcAft>
                <a:spcPts val="450"/>
              </a:spcAft>
            </a:pPr>
            <a:r>
              <a:rPr lang="en-US" sz="2400" dirty="0"/>
              <a:t>Have CONFIDENCE in God, not yourself – Philippians 3:3</a:t>
            </a:r>
          </a:p>
          <a:p>
            <a:pPr lvl="1">
              <a:spcBef>
                <a:spcPts val="450"/>
              </a:spcBef>
              <a:spcAft>
                <a:spcPts val="450"/>
              </a:spcAft>
            </a:pPr>
            <a:r>
              <a:rPr lang="en-US" sz="2400" dirty="0"/>
              <a:t>SURRENDER your body and soul to Christ – Romans 6:12-14; Romans 12:1</a:t>
            </a:r>
          </a:p>
          <a:p>
            <a:pPr lvl="1">
              <a:spcBef>
                <a:spcPts val="450"/>
              </a:spcBef>
              <a:spcAft>
                <a:spcPts val="450"/>
              </a:spcAft>
            </a:pPr>
            <a:r>
              <a:rPr lang="en-US" sz="2400" dirty="0"/>
              <a:t>Maintain an attitude of THANKSGIVING, even when facing trials –Colossians 3:16-17; Psalms 112:6-8</a:t>
            </a:r>
          </a:p>
        </p:txBody>
      </p:sp>
    </p:spTree>
    <p:extLst>
      <p:ext uri="{BB962C8B-B14F-4D97-AF65-F5344CB8AC3E}">
        <p14:creationId xmlns:p14="http://schemas.microsoft.com/office/powerpoint/2010/main" val="391229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9716"/>
            <a:ext cx="8381999" cy="627853"/>
          </a:xfrm>
        </p:spPr>
        <p:txBody>
          <a:bodyPr>
            <a:noAutofit/>
          </a:bodyPr>
          <a:lstStyle/>
          <a:p>
            <a:r>
              <a:rPr lang="en-US" b="1" u="sng" dirty="0"/>
              <a:t>Tongues and Prophecy</a:t>
            </a:r>
          </a:p>
        </p:txBody>
      </p:sp>
      <p:sp>
        <p:nvSpPr>
          <p:cNvPr id="3" name="Content Placeholder 2"/>
          <p:cNvSpPr>
            <a:spLocks noGrp="1"/>
          </p:cNvSpPr>
          <p:nvPr>
            <p:ph idx="1"/>
          </p:nvPr>
        </p:nvSpPr>
        <p:spPr>
          <a:xfrm>
            <a:off x="0" y="1066800"/>
            <a:ext cx="9067800" cy="5391947"/>
          </a:xfrm>
        </p:spPr>
        <p:txBody>
          <a:bodyPr>
            <a:noAutofit/>
          </a:bodyPr>
          <a:lstStyle/>
          <a:p>
            <a:pPr>
              <a:spcBef>
                <a:spcPts val="450"/>
              </a:spcBef>
              <a:spcAft>
                <a:spcPts val="450"/>
              </a:spcAft>
            </a:pPr>
            <a:r>
              <a:rPr lang="en-US" sz="2000" dirty="0"/>
              <a:t>Some churches teach to be “filled with the Spirit” means you will speak in tongues and prophesy.  But consider the following:</a:t>
            </a:r>
          </a:p>
          <a:p>
            <a:pPr>
              <a:spcBef>
                <a:spcPts val="450"/>
              </a:spcBef>
              <a:spcAft>
                <a:spcPts val="450"/>
              </a:spcAft>
            </a:pPr>
            <a:r>
              <a:rPr lang="en-US" sz="2000" dirty="0"/>
              <a:t>Special spiritual gifts were given to the apostles to demonstrate that their message was from God and that they were given authority to write the Scriptures.  Their miraculous signs pointed people to God’s Word which saved people (2Corinthians 2:12; Romans 15:18-19; Acts 14:3)</a:t>
            </a:r>
          </a:p>
          <a:p>
            <a:pPr>
              <a:spcBef>
                <a:spcPts val="450"/>
              </a:spcBef>
              <a:spcAft>
                <a:spcPts val="450"/>
              </a:spcAft>
            </a:pPr>
            <a:r>
              <a:rPr lang="en-US" sz="2000" dirty="0"/>
              <a:t>In the early church, signs and wonders were primarily directed toward unbelievers when they first heard the gospel (Acts 2:5; 8:13; 10:45-46; 11:18). It seems that, if tongues were still active today, they would be used by missionaries to help them speak the gospel to unreached people.</a:t>
            </a:r>
          </a:p>
          <a:p>
            <a:pPr>
              <a:spcBef>
                <a:spcPts val="450"/>
              </a:spcBef>
              <a:spcAft>
                <a:spcPts val="450"/>
              </a:spcAft>
            </a:pPr>
            <a:r>
              <a:rPr lang="en-US" sz="2000" dirty="0"/>
              <a:t>All behavior in a church must be consistent with the Scripture, including speaking with tongues (1Corinthians 14:27-28,33).  </a:t>
            </a:r>
          </a:p>
          <a:p>
            <a:pPr>
              <a:spcBef>
                <a:spcPts val="450"/>
              </a:spcBef>
              <a:spcAft>
                <a:spcPts val="450"/>
              </a:spcAft>
            </a:pPr>
            <a:r>
              <a:rPr lang="en-US" sz="2000" dirty="0"/>
              <a:t>2 Peter 2:19-21 reminds us that the written Word of God is more trustworthy than any human experience.  Beware of false teachers who claim to have special revelations from God.</a:t>
            </a:r>
          </a:p>
        </p:txBody>
      </p:sp>
    </p:spTree>
    <p:extLst>
      <p:ext uri="{BB962C8B-B14F-4D97-AF65-F5344CB8AC3E}">
        <p14:creationId xmlns:p14="http://schemas.microsoft.com/office/powerpoint/2010/main" val="64748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1266</TotalTime>
  <Words>1204</Words>
  <Application>Microsoft Office PowerPoint</Application>
  <PresentationFormat>On-screen Show (4:3)</PresentationFormat>
  <Paragraphs>71</Paragraphs>
  <Slides>9</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The Holy Spirit</vt:lpstr>
      <vt:lpstr>Trinity = “Tri Unity”</vt:lpstr>
      <vt:lpstr>Trinity = “Tri Unity”</vt:lpstr>
      <vt:lpstr>Glorifying God</vt:lpstr>
      <vt:lpstr>Where is the Holy Spirit?</vt:lpstr>
      <vt:lpstr>What does the Holy Spirit do?</vt:lpstr>
      <vt:lpstr>What else does the Holy Spirit do?</vt:lpstr>
      <vt:lpstr>“Filled” with the Holy Spirit</vt:lpstr>
      <vt:lpstr>Tongues and Prophecy</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it ever right to do wrong?</dc:title>
  <dc:creator>Mark Robnett</dc:creator>
  <cp:lastModifiedBy>Mark Robnett</cp:lastModifiedBy>
  <cp:revision>61</cp:revision>
  <dcterms:created xsi:type="dcterms:W3CDTF">2021-01-18T17:54:44Z</dcterms:created>
  <dcterms:modified xsi:type="dcterms:W3CDTF">2026-06-12T15:10:35Z</dcterms:modified>
</cp:coreProperties>
</file>