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56" r:id="rId2"/>
    <p:sldId id="257" r:id="rId3"/>
    <p:sldId id="286" r:id="rId4"/>
    <p:sldId id="258" r:id="rId5"/>
    <p:sldId id="284" r:id="rId6"/>
    <p:sldId id="261" r:id="rId7"/>
    <p:sldId id="282" r:id="rId8"/>
    <p:sldId id="271" r:id="rId9"/>
    <p:sldId id="272" r:id="rId10"/>
    <p:sldId id="289" r:id="rId11"/>
    <p:sldId id="274" r:id="rId12"/>
    <p:sldId id="262" r:id="rId13"/>
    <p:sldId id="291" r:id="rId14"/>
    <p:sldId id="290" r:id="rId15"/>
    <p:sldId id="292" r:id="rId16"/>
    <p:sldId id="293" r:id="rId17"/>
    <p:sldId id="335" r:id="rId18"/>
    <p:sldId id="287" r:id="rId19"/>
    <p:sldId id="283" r:id="rId20"/>
    <p:sldId id="288" r:id="rId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432" autoAdjust="0"/>
    <p:restoredTop sz="81429" autoAdjust="0"/>
  </p:normalViewPr>
  <p:slideViewPr>
    <p:cSldViewPr>
      <p:cViewPr varScale="1">
        <p:scale>
          <a:sx n="95" d="100"/>
          <a:sy n="95" d="100"/>
        </p:scale>
        <p:origin x="1788" y="84"/>
      </p:cViewPr>
      <p:guideLst>
        <p:guide orient="horz" pos="2160"/>
        <p:guide pos="2880"/>
      </p:guideLst>
    </p:cSldViewPr>
  </p:slideViewPr>
  <p:notesTextViewPr>
    <p:cViewPr>
      <p:scale>
        <a:sx n="3" d="2"/>
        <a:sy n="3" d="2"/>
      </p:scale>
      <p:origin x="0" y="0"/>
    </p:cViewPr>
  </p:notesTextViewPr>
  <p:sorterViewPr>
    <p:cViewPr>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1ECF724-CF81-4888-B41D-F3EC42AFC155}" type="datetimeFigureOut">
              <a:rPr lang="en-US" smtClean="0"/>
              <a:t>10/3/2026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CDA3FFE-2D0E-48B8-861D-A88A218823BF}" type="slidenum">
              <a:rPr lang="en-US" smtClean="0"/>
              <a:t>‹#›</a:t>
            </a:fld>
            <a:endParaRPr lang="en-US"/>
          </a:p>
        </p:txBody>
      </p:sp>
    </p:spTree>
    <p:extLst>
      <p:ext uri="{BB962C8B-B14F-4D97-AF65-F5344CB8AC3E}">
        <p14:creationId xmlns:p14="http://schemas.microsoft.com/office/powerpoint/2010/main" val="28820474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8" Type="http://schemas.openxmlformats.org/officeDocument/2006/relationships/hyperlink" Target="https://www.google.com/search?q=Gravity&amp;sca_esv=fc08007a95d58d70&amp;sxsrf=AE3TifPQZnrEe8-RBK_YxyAUoXezGn-jgg%3A1765574205732&amp;source=hp&amp;ei=PYY8afehKJf_p84PueaDmQ4&amp;iflsig=AOw8s4IAAAAAaTyUTRt4gJp_Sz4120iKqHZbLHJBYwo0&amp;ved=2ahUKEwjf6N_D_LiRAxXu1ckDHTofESwQgK4QegQIBhAN&amp;uact=5&amp;oq=what+variables+about+the+planet+earth+make+it+ideal+for+human+life%3F&amp;gs_lp=Egdnd3Mtd2l6IkN3aGF0IHZhcmlhYmxlcyBhYm91dCB0aGUgcGxhbmV0IGVhcnRoIG1ha2UgaXQgaWRlYWwgZm9yIGh1bWFuIGxpZmU_SKl9UABYqHNwAHgAkAEAmAHhAaABrkKqAQY5LjUzLjO4AQPIAQD4AQGYAjygAodCwgIEECMYJ8ICChAjGIAEGCcYigXCAgsQABiABBiRAhiKBcICERAuGIAEGLEDGNEDGIMBGMcBwgILEAAYgAQYsQMYgwHCAgsQLhiABBixAxiDAcICDhAAGIAEGLEDGIMBGIoFwgIKECMY8AUYJxieBsICDhAuGIAEGLEDGNEDGMcBwgIIEAAYgAQYsQPCAhQQLhiABBixAxiDARjHARiKBRivAcICBRAAGIAEwgIREC4YgAQYsQMY0QMYxwEYyQPCAgsQABiABBixAxiKBcICCBAAGIAEGMkDwgILEAAYgAQYkgMYigXCAgYQABgWGB7CAgsQABiABBiGAxiKBcICCBAAGIAEGKIEwgIIEAAYogQYiQXCAgUQABjvBcICBRAhGJ8FwgIFECEYoAHCAgUQIRirApgDAJIHBjEuNTUuNKAHzssDsgcGMS41NS40uAeHQsIHCzAuMjAuMzEuOC4xyAerAoAIAA&amp;sclient=gws-wiz&amp;mstk=AUtExfCnBGcQYch0ODpLQGoMEdObsuWUMWVhd3mFjAy0Uv5cREsqsMgx-mTc2P3FCeo1S8-PwdUQWMLJe06TBPWw7qDC8hE7mYEMZE9mVttFNf8zzJRLxOZ0q-g_g6mASVs-URktYsn6KdEWzrqlIKXYK3Me4bt4Re_VZbx1fMyLrH9h394&amp;csui=3" TargetMode="External"/><Relationship Id="rId3" Type="http://schemas.openxmlformats.org/officeDocument/2006/relationships/hyperlink" Target="https://www.google.com/search?q=Liquid+Water&amp;sca_esv=fc08007a95d58d70&amp;sxsrf=AE3TifPQZnrEe8-RBK_YxyAUoXezGn-jgg%3A1765574205732&amp;source=hp&amp;ei=PYY8afehKJf_p84PueaDmQ4&amp;iflsig=AOw8s4IAAAAAaTyUTRt4gJp_Sz4120iKqHZbLHJBYwo0&amp;ved=2ahUKEwjf6N_D_LiRAxXu1ckDHTofESwQgK4QegQIBhAC&amp;uact=5&amp;oq=what+variables+about+the+planet+earth+make+it+ideal+for+human+life%3F&amp;gs_lp=Egdnd3Mtd2l6IkN3aGF0IHZhcmlhYmxlcyBhYm91dCB0aGUgcGxhbmV0IGVhcnRoIG1ha2UgaXQgaWRlYWwgZm9yIGh1bWFuIGxpZmU_SKl9UABYqHNwAHgAkAEAmAHhAaABrkKqAQY5LjUzLjO4AQPIAQD4AQGYAjygAodCwgIEECMYJ8ICChAjGIAEGCcYigXCAgsQABiABBiRAhiKBcICERAuGIAEGLEDGNEDGIMBGMcBwgILEAAYgAQYsQMYgwHCAgsQLhiABBixAxiDAcICDhAAGIAEGLEDGIMBGIoFwgIKECMY8AUYJxieBsICDhAuGIAEGLEDGNEDGMcBwgIIEAAYgAQYsQPCAhQQLhiABBixAxiDARjHARiKBRivAcICBRAAGIAEwgIREC4YgAQYsQMY0QMYxwEYyQPCAgsQABiABBixAxiKBcICCBAAGIAEGMkDwgILEAAYgAQYkgMYigXCAgYQABgWGB7CAgsQABiABBiGAxiKBcICCBAAGIAEGKIEwgIIEAAYogQYiQXCAgUQABjvBcICBRAhGJ8FwgIFECEYoAHCAgUQIRirApgDAJIHBjEuNTUuNKAHzssDsgcGMS41NS40uAeHQsIHCzAuMjAuMzEuOC4xyAerAoAIAA&amp;sclient=gws-wiz&amp;mstk=AUtExfCnBGcQYch0ODpLQGoMEdObsuWUMWVhd3mFjAy0Uv5cREsqsMgx-mTc2P3FCeo1S8-PwdUQWMLJe06TBPWw7qDC8hE7mYEMZE9mVttFNf8zzJRLxOZ0q-g_g6mASVs-URktYsn6KdEWzrqlIKXYK3Me4bt4Re_VZbx1fMyLrH9h394&amp;csui=3" TargetMode="External"/><Relationship Id="rId7" Type="http://schemas.openxmlformats.org/officeDocument/2006/relationships/hyperlink" Target="https://www.google.com/search?q=solar+wind&amp;sca_esv=fc08007a95d58d70&amp;sxsrf=AE3TifPQZnrEe8-RBK_YxyAUoXezGn-jgg%3A1765574205732&amp;source=hp&amp;ei=PYY8afehKJf_p84PueaDmQ4&amp;iflsig=AOw8s4IAAAAAaTyUTRt4gJp_Sz4120iKqHZbLHJBYwo0&amp;ved=2ahUKEwjf6N_D_LiRAxXu1ckDHTofESwQgK4QegQIBhAK&amp;uact=5&amp;oq=what+variables+about+the+planet+earth+make+it+ideal+for+human+life%3F&amp;gs_lp=Egdnd3Mtd2l6IkN3aGF0IHZhcmlhYmxlcyBhYm91dCB0aGUgcGxhbmV0IGVhcnRoIG1ha2UgaXQgaWRlYWwgZm9yIGh1bWFuIGxpZmU_SKl9UABYqHNwAHgAkAEAmAHhAaABrkKqAQY5LjUzLjO4AQPIAQD4AQGYAjygAodCwgIEECMYJ8ICChAjGIAEGCcYigXCAgsQABiABBiRAhiKBcICERAuGIAEGLEDGNEDGIMBGMcBwgILEAAYgAQYsQMYgwHCAgsQLhiABBixAxiDAcICDhAAGIAEGLEDGIMBGIoFwgIKECMY8AUYJxieBsICDhAuGIAEGLEDGNEDGMcBwgIIEAAYgAQYsQPCAhQQLhiABBixAxiDARjHARiKBRivAcICBRAAGIAEwgIREC4YgAQYsQMY0QMYxwEYyQPCAgsQABiABBixAxiKBcICCBAAGIAEGMkDwgILEAAYgAQYkgMYigXCAgYQABgWGB7CAgsQABiABBiGAxiKBcICCBAAGIAEGKIEwgIIEAAYogQYiQXCAgUQABjvBcICBRAhGJ8FwgIFECEYoAHCAgUQIRirApgDAJIHBjEuNTUuNKAHzssDsgcGMS41NS40uAeHQsIHCzAuMjAuMzEuOC4xyAerAoAIAA&amp;sclient=gws-wiz&amp;mstk=AUtExfCnBGcQYch0ODpLQGoMEdObsuWUMWVhd3mFjAy0Uv5cREsqsMgx-mTc2P3FCeo1S8-PwdUQWMLJe06TBPWw7qDC8hE7mYEMZE9mVttFNf8zzJRLxOZ0q-g_g6mASVs-URktYsn6KdEWzrqlIKXYK3Me4bt4Re_VZbx1fMyLrH9h394&amp;csui=3" TargetMode="External"/><Relationship Id="rId2" Type="http://schemas.openxmlformats.org/officeDocument/2006/relationships/slide" Target="../slides/slide10.xml"/><Relationship Id="rId1" Type="http://schemas.openxmlformats.org/officeDocument/2006/relationships/notesMaster" Target="../notesMasters/notesMaster1.xml"/><Relationship Id="rId6" Type="http://schemas.openxmlformats.org/officeDocument/2006/relationships/hyperlink" Target="https://www.google.com/search?q=greenhouse+effect&amp;sca_esv=fc08007a95d58d70&amp;sxsrf=AE3TifPQZnrEe8-RBK_YxyAUoXezGn-jgg%3A1765574205732&amp;source=hp&amp;ei=PYY8afehKJf_p84PueaDmQ4&amp;iflsig=AOw8s4IAAAAAaTyUTRt4gJp_Sz4120iKqHZbLHJBYwo0&amp;ved=2ahUKEwjf6N_D_LiRAxXu1ckDHTofESwQgK4QegQIBhAI&amp;uact=5&amp;oq=what+variables+about+the+planet+earth+make+it+ideal+for+human+life%3F&amp;gs_lp=Egdnd3Mtd2l6IkN3aGF0IHZhcmlhYmxlcyBhYm91dCB0aGUgcGxhbmV0IGVhcnRoIG1ha2UgaXQgaWRlYWwgZm9yIGh1bWFuIGxpZmU_SKl9UABYqHNwAHgAkAEAmAHhAaABrkKqAQY5LjUzLjO4AQPIAQD4AQGYAjygAodCwgIEECMYJ8ICChAjGIAEGCcYigXCAgsQABiABBiRAhiKBcICERAuGIAEGLEDGNEDGIMBGMcBwgILEAAYgAQYsQMYgwHCAgsQLhiABBixAxiDAcICDhAAGIAEGLEDGIMBGIoFwgIKECMY8AUYJxieBsICDhAuGIAEGLEDGNEDGMcBwgIIEAAYgAQYsQPCAhQQLhiABBixAxiDARjHARiKBRivAcICBRAAGIAEwgIREC4YgAQYsQMY0QMYxwEYyQPCAgsQABiABBixAxiKBcICCBAAGIAEGMkDwgILEAAYgAQYkgMYigXCAgYQABgWGB7CAgsQABiABBiGAxiKBcICCBAAGIAEGKIEwgIIEAAYogQYiQXCAgUQABjvBcICBRAhGJ8FwgIFECEYoAHCAgUQIRirApgDAJIHBjEuNTUuNKAHzssDsgcGMS41NS40uAeHQsIHCzAuMjAuMzEuOC4xyAerAoAIAA&amp;sclient=gws-wiz&amp;mstk=AUtExfCnBGcQYch0ODpLQGoMEdObsuWUMWVhd3mFjAy0Uv5cREsqsMgx-mTc2P3FCeo1S8-PwdUQWMLJe06TBPWw7qDC8hE7mYEMZE9mVttFNf8zzJRLxOZ0q-g_g6mASVs-URktYsn6KdEWzrqlIKXYK3Me4bt4Re_VZbx1fMyLrH9h394&amp;csui=3" TargetMode="External"/><Relationship Id="rId5" Type="http://schemas.openxmlformats.org/officeDocument/2006/relationships/hyperlink" Target="https://www.google.com/search?q=photosynthesis&amp;sca_esv=fc08007a95d58d70&amp;sxsrf=AE3TifPQZnrEe8-RBK_YxyAUoXezGn-jgg%3A1765574205732&amp;source=hp&amp;ei=PYY8afehKJf_p84PueaDmQ4&amp;iflsig=AOw8s4IAAAAAaTyUTRt4gJp_Sz4120iKqHZbLHJBYwo0&amp;ved=2ahUKEwjf6N_D_LiRAxXu1ckDHTofESwQgK4QegQIBhAG&amp;uact=5&amp;oq=what+variables+about+the+planet+earth+make+it+ideal+for+human+life%3F&amp;gs_lp=Egdnd3Mtd2l6IkN3aGF0IHZhcmlhYmxlcyBhYm91dCB0aGUgcGxhbmV0IGVhcnRoIG1ha2UgaXQgaWRlYWwgZm9yIGh1bWFuIGxpZmU_SKl9UABYqHNwAHgAkAEAmAHhAaABrkKqAQY5LjUzLjO4AQPIAQD4AQGYAjygAodCwgIEECMYJ8ICChAjGIAEGCcYigXCAgsQABiABBiRAhiKBcICERAuGIAEGLEDGNEDGIMBGMcBwgILEAAYgAQYsQMYgwHCAgsQLhiABBixAxiDAcICDhAAGIAEGLEDGIMBGIoFwgIKECMY8AUYJxieBsICDhAuGIAEGLEDGNEDGMcBwgIIEAAYgAQYsQPCAhQQLhiABBixAxiDARjHARiKBRivAcICBRAAGIAEwgIREC4YgAQYsQMY0QMYxwEYyQPCAgsQABiABBixAxiKBcICCBAAGIAEGMkDwgILEAAYgAQYkgMYigXCAgYQABgWGB7CAgsQABiABBiGAxiKBcICCBAAGIAEGKIEwgIIEAAYogQYiQXCAgUQABjvBcICBRAhGJ8FwgIFECEYoAHCAgUQIRirApgDAJIHBjEuNTUuNKAHzssDsgcGMS41NS40uAeHQsIHCzAuMjAuMzEuOC4xyAerAoAIAA&amp;sclient=gws-wiz&amp;mstk=AUtExfCnBGcQYch0ODpLQGoMEdObsuWUMWVhd3mFjAy0Uv5cREsqsMgx-mTc2P3FCeo1S8-PwdUQWMLJe06TBPWw7qDC8hE7mYEMZE9mVttFNf8zzJRLxOZ0q-g_g6mASVs-URktYsn6KdEWzrqlIKXYK3Me4bt4Re_VZbx1fMyLrH9h394&amp;csui=3" TargetMode="External"/><Relationship Id="rId10" Type="http://schemas.openxmlformats.org/officeDocument/2006/relationships/hyperlink" Target="https://www.google.com/search?q=Moon&amp;sca_esv=fc08007a95d58d70&amp;sxsrf=AE3TifPQZnrEe8-RBK_YxyAUoXezGn-jgg%3A1765574205732&amp;source=hp&amp;ei=PYY8afehKJf_p84PueaDmQ4&amp;iflsig=AOw8s4IAAAAAaTyUTRt4gJp_Sz4120iKqHZbLHJBYwo0&amp;ved=2ahUKEwjf6N_D_LiRAxXu1ckDHTofESwQgK4QegQIBhAT&amp;uact=5&amp;oq=what+variables+about+the+planet+earth+make+it+ideal+for+human+life%3F&amp;gs_lp=Egdnd3Mtd2l6IkN3aGF0IHZhcmlhYmxlcyBhYm91dCB0aGUgcGxhbmV0IGVhcnRoIG1ha2UgaXQgaWRlYWwgZm9yIGh1bWFuIGxpZmU_SKl9UABYqHNwAHgAkAEAmAHhAaABrkKqAQY5LjUzLjO4AQPIAQD4AQGYAjygAodCwgIEECMYJ8ICChAjGIAEGCcYigXCAgsQABiABBiRAhiKBcICERAuGIAEGLEDGNEDGIMBGMcBwgILEAAYgAQYsQMYgwHCAgsQLhiABBixAxiDAcICDhAAGIAEGLEDGIMBGIoFwgIKECMY8AUYJxieBsICDhAuGIAEGLEDGNEDGMcBwgIIEAAYgAQYsQPCAhQQLhiABBixAxiDARjHARiKBRivAcICBRAAGIAEwgIREC4YgAQYsQMY0QMYxwEYyQPCAgsQABiABBixAxiKBcICCBAAGIAEGMkDwgILEAAYgAQYkgMYigXCAgYQABgWGB7CAgsQABiABBiGAxiKBcICCBAAGIAEGKIEwgIIEAAYogQYiQXCAgUQABjvBcICBRAhGJ8FwgIFECEYoAHCAgUQIRirApgDAJIHBjEuNTUuNKAHzssDsgcGMS41NS40uAeHQsIHCzAuMjAuMzEuOC4xyAerAoAIAA&amp;sclient=gws-wiz&amp;mstk=AUtExfCnBGcQYch0ODpLQGoMEdObsuWUMWVhd3mFjAy0Uv5cREsqsMgx-mTc2P3FCeo1S8-PwdUQWMLJe06TBPWw7qDC8hE7mYEMZE9mVttFNf8zzJRLxOZ0q-g_g6mASVs-URktYsn6KdEWzrqlIKXYK3Me4bt4Re_VZbx1fMyLrH9h394&amp;csui=3" TargetMode="External"/><Relationship Id="rId4" Type="http://schemas.openxmlformats.org/officeDocument/2006/relationships/hyperlink" Target="https://www.google.com/search?q=Atmosphere&amp;sca_esv=fc08007a95d58d70&amp;sxsrf=AE3TifPQZnrEe8-RBK_YxyAUoXezGn-jgg%3A1765574205732&amp;source=hp&amp;ei=PYY8afehKJf_p84PueaDmQ4&amp;iflsig=AOw8s4IAAAAAaTyUTRt4gJp_Sz4120iKqHZbLHJBYwo0&amp;ved=2ahUKEwjf6N_D_LiRAxXu1ckDHTofESwQgK4QegQIBhAE&amp;uact=5&amp;oq=what+variables+about+the+planet+earth+make+it+ideal+for+human+life%3F&amp;gs_lp=Egdnd3Mtd2l6IkN3aGF0IHZhcmlhYmxlcyBhYm91dCB0aGUgcGxhbmV0IGVhcnRoIG1ha2UgaXQgaWRlYWwgZm9yIGh1bWFuIGxpZmU_SKl9UABYqHNwAHgAkAEAmAHhAaABrkKqAQY5LjUzLjO4AQPIAQD4AQGYAjygAodCwgIEECMYJ8ICChAjGIAEGCcYigXCAgsQABiABBiRAhiKBcICERAuGIAEGLEDGNEDGIMBGMcBwgILEAAYgAQYsQMYgwHCAgsQLhiABBixAxiDAcICDhAAGIAEGLEDGIMBGIoFwgIKECMY8AUYJxieBsICDhAuGIAEGLEDGNEDGMcBwgIIEAAYgAQYsQPCAhQQLhiABBixAxiDARjHARiKBRivAcICBRAAGIAEwgIREC4YgAQYsQMY0QMYxwEYyQPCAgsQABiABBixAxiKBcICCBAAGIAEGMkDwgILEAAYgAQYkgMYigXCAgYQABgWGB7CAgsQABiABBiGAxiKBcICCBAAGIAEGKIEwgIIEAAYogQYiQXCAgUQABjvBcICBRAhGJ8FwgIFECEYoAHCAgUQIRirApgDAJIHBjEuNTUuNKAHzssDsgcGMS41NS40uAeHQsIHCzAuMjAuMzEuOC4xyAerAoAIAA&amp;sclient=gws-wiz&amp;mstk=AUtExfCnBGcQYch0ODpLQGoMEdObsuWUMWVhd3mFjAy0Uv5cREsqsMgx-mTc2P3FCeo1S8-PwdUQWMLJe06TBPWw7qDC8hE7mYEMZE9mVttFNf8zzJRLxOZ0q-g_g6mASVs-URktYsn6KdEWzrqlIKXYK3Me4bt4Re_VZbx1fMyLrH9h394&amp;csui=3" TargetMode="External"/><Relationship Id="rId9" Type="http://schemas.openxmlformats.org/officeDocument/2006/relationships/hyperlink" Target="https://www.google.com/search?q=Stable+Sun&amp;sca_esv=fc08007a95d58d70&amp;sxsrf=AE3TifPQZnrEe8-RBK_YxyAUoXezGn-jgg%3A1765574205732&amp;source=hp&amp;ei=PYY8afehKJf_p84PueaDmQ4&amp;iflsig=AOw8s4IAAAAAaTyUTRt4gJp_Sz4120iKqHZbLHJBYwo0&amp;ved=2ahUKEwjf6N_D_LiRAxXu1ckDHTofESwQgK4QegQIBhAR&amp;uact=5&amp;oq=what+variables+about+the+planet+earth+make+it+ideal+for+human+life%3F&amp;gs_lp=Egdnd3Mtd2l6IkN3aGF0IHZhcmlhYmxlcyBhYm91dCB0aGUgcGxhbmV0IGVhcnRoIG1ha2UgaXQgaWRlYWwgZm9yIGh1bWFuIGxpZmU_SKl9UABYqHNwAHgAkAEAmAHhAaABrkKqAQY5LjUzLjO4AQPIAQD4AQGYAjygAodCwgIEECMYJ8ICChAjGIAEGCcYigXCAgsQABiABBiRAhiKBcICERAuGIAEGLEDGNEDGIMBGMcBwgILEAAYgAQYsQMYgwHCAgsQLhiABBixAxiDAcICDhAAGIAEGLEDGIMBGIoFwgIKECMY8AUYJxieBsICDhAuGIAEGLEDGNEDGMcBwgIIEAAYgAQYsQPCAhQQLhiABBixAxiDARjHARiKBRivAcICBRAAGIAEwgIREC4YgAQYsQMY0QMYxwEYyQPCAgsQABiABBixAxiKBcICCBAAGIAEGMkDwgILEAAYgAQYkgMYigXCAgYQABgWGB7CAgsQABiABBiGAxiKBcICCBAAGIAEGKIEwgIIEAAYogQYiQXCAgUQABjvBcICBRAhGJ8FwgIFECEYoAHCAgUQIRirApgDAJIHBjEuNTUuNKAHzssDsgcGMS41NS40uAeHQsIHCzAuMjAuMzEuOC4xyAerAoAIAA&amp;sclient=gws-wiz&amp;mstk=AUtExfCnBGcQYch0ODpLQGoMEdObsuWUMWVhd3mFjAy0Uv5cREsqsMgx-mTc2P3FCeo1S8-PwdUQWMLJe06TBPWw7qDC8hE7mYEMZE9mVttFNf8zzJRLxOZ0q-g_g6mASVs-URktYsn6KdEWzrqlIKXYK3Me4bt4Re_VZbx1fMyLrH9h394&amp;csui=3" TargetMode="Externa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Before the beginning, there was no planet</a:t>
            </a:r>
            <a:r>
              <a:rPr lang="en-US" baseline="0" dirty="0"/>
              <a:t> Earth, no stars, no universe – only God.</a:t>
            </a:r>
          </a:p>
          <a:p>
            <a:endParaRPr lang="en-US" baseline="0" dirty="0"/>
          </a:p>
          <a:p>
            <a:r>
              <a:rPr lang="en-US" baseline="0" dirty="0"/>
              <a:t>And God made a choice – a choice to create us, a planet on which we can live, and a universe surrounding the planet.</a:t>
            </a:r>
          </a:p>
          <a:p>
            <a:endParaRPr lang="en-US" baseline="0" dirty="0"/>
          </a:p>
          <a:p>
            <a:r>
              <a:rPr lang="en-US" baseline="0" dirty="0"/>
              <a:t>He created all of this for a purpose…</a:t>
            </a:r>
            <a:endParaRPr lang="en-US" dirty="0"/>
          </a:p>
        </p:txBody>
      </p:sp>
      <p:sp>
        <p:nvSpPr>
          <p:cNvPr id="4" name="Slide Number Placeholder 3"/>
          <p:cNvSpPr>
            <a:spLocks noGrp="1"/>
          </p:cNvSpPr>
          <p:nvPr>
            <p:ph type="sldNum" sz="quarter" idx="10"/>
          </p:nvPr>
        </p:nvSpPr>
        <p:spPr/>
        <p:txBody>
          <a:bodyPr/>
          <a:lstStyle/>
          <a:p>
            <a:fld id="{DCDA3FFE-2D0E-48B8-861D-A88A218823BF}" type="slidenum">
              <a:rPr lang="en-US" smtClean="0"/>
              <a:t>7</a:t>
            </a:fld>
            <a:endParaRPr lang="en-US"/>
          </a:p>
        </p:txBody>
      </p:sp>
    </p:spTree>
    <p:extLst>
      <p:ext uri="{BB962C8B-B14F-4D97-AF65-F5344CB8AC3E}">
        <p14:creationId xmlns:p14="http://schemas.microsoft.com/office/powerpoint/2010/main" val="34832600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dirty="0">
                <a:solidFill>
                  <a:schemeClr val="tx1"/>
                </a:solidFill>
                <a:effectLst/>
                <a:latin typeface="+mn-lt"/>
                <a:ea typeface="+mn-ea"/>
                <a:cs typeface="+mn-cs"/>
              </a:rPr>
              <a:t>Key Variables Making Earth Habitable:</a:t>
            </a:r>
            <a:endParaRPr lang="en-US" sz="1200" b="0" i="0" kern="1200" dirty="0">
              <a:solidFill>
                <a:schemeClr val="tx1"/>
              </a:solidFill>
              <a:effectLst/>
              <a:latin typeface="+mn-lt"/>
              <a:ea typeface="+mn-ea"/>
              <a:cs typeface="+mn-cs"/>
            </a:endParaRPr>
          </a:p>
          <a:p>
            <a:r>
              <a:rPr lang="en-US" sz="1200" b="1" i="0" kern="1200" dirty="0">
                <a:solidFill>
                  <a:schemeClr val="tx1"/>
                </a:solidFill>
                <a:effectLst/>
                <a:latin typeface="+mn-lt"/>
                <a:ea typeface="+mn-ea"/>
                <a:cs typeface="+mn-cs"/>
              </a:rPr>
              <a:t>Distance from the Sun (Goldilocks Zone):</a:t>
            </a:r>
            <a:r>
              <a:rPr lang="en-US" sz="1200" b="0" i="0" kern="1200" dirty="0">
                <a:solidFill>
                  <a:schemeClr val="tx1"/>
                </a:solidFill>
                <a:effectLst/>
                <a:latin typeface="+mn-lt"/>
                <a:ea typeface="+mn-ea"/>
                <a:cs typeface="+mn-cs"/>
              </a:rPr>
              <a:t> Earth is at the perfect distance for liquid water to exist, not too hot (boiling) or too cold (frozen), a crucial ingredient for life.</a:t>
            </a:r>
          </a:p>
          <a:p>
            <a:r>
              <a:rPr lang="en-US" sz="1200" b="1" i="0" kern="1200" dirty="0">
                <a:solidFill>
                  <a:schemeClr val="tx1"/>
                </a:solidFill>
                <a:effectLst/>
                <a:latin typeface="+mn-lt"/>
                <a:ea typeface="+mn-ea"/>
                <a:cs typeface="+mn-cs"/>
                <a:hlinkClick r:id="rId3"/>
              </a:rPr>
              <a:t>Liquid Water</a:t>
            </a:r>
            <a:r>
              <a:rPr lang="en-US" sz="1200" b="1" i="0" kern="1200" dirty="0">
                <a:solidFill>
                  <a:schemeClr val="tx1"/>
                </a:solidFill>
                <a:effectLst/>
                <a:latin typeface="+mn-lt"/>
                <a:ea typeface="+mn-ea"/>
                <a:cs typeface="+mn-cs"/>
              </a:rPr>
              <a:t>:</a:t>
            </a:r>
            <a:r>
              <a:rPr lang="en-US" sz="1200" b="0" i="0" kern="1200" dirty="0">
                <a:solidFill>
                  <a:schemeClr val="tx1"/>
                </a:solidFill>
                <a:effectLst/>
                <a:latin typeface="+mn-lt"/>
                <a:ea typeface="+mn-ea"/>
                <a:cs typeface="+mn-cs"/>
              </a:rPr>
              <a:t> Abundant surface water is essential for all known biological processes and provides a stable environment for life's origins.</a:t>
            </a:r>
          </a:p>
          <a:p>
            <a:r>
              <a:rPr lang="en-US" sz="1200" b="1" i="0" kern="1200" dirty="0">
                <a:solidFill>
                  <a:schemeClr val="tx1"/>
                </a:solidFill>
                <a:effectLst/>
                <a:latin typeface="+mn-lt"/>
                <a:ea typeface="+mn-ea"/>
                <a:cs typeface="+mn-cs"/>
                <a:hlinkClick r:id="rId4"/>
              </a:rPr>
              <a:t>Atmosphere</a:t>
            </a:r>
            <a:r>
              <a:rPr lang="en-US" sz="1200" b="1" i="0" kern="1200" dirty="0">
                <a:solidFill>
                  <a:schemeClr val="tx1"/>
                </a:solidFill>
                <a:effectLst/>
                <a:latin typeface="+mn-lt"/>
                <a:ea typeface="+mn-ea"/>
                <a:cs typeface="+mn-cs"/>
              </a:rPr>
              <a:t>:</a:t>
            </a:r>
            <a:endParaRPr lang="en-US" sz="1200" b="0" i="0" kern="1200" dirty="0">
              <a:solidFill>
                <a:schemeClr val="tx1"/>
              </a:solidFill>
              <a:effectLst/>
              <a:latin typeface="+mn-lt"/>
              <a:ea typeface="+mn-ea"/>
              <a:cs typeface="+mn-cs"/>
            </a:endParaRPr>
          </a:p>
          <a:p>
            <a:pPr lvl="1"/>
            <a:r>
              <a:rPr lang="en-US" sz="1200" b="1" i="0" kern="1200" dirty="0">
                <a:solidFill>
                  <a:schemeClr val="tx1"/>
                </a:solidFill>
                <a:effectLst/>
                <a:latin typeface="+mn-lt"/>
                <a:ea typeface="+mn-ea"/>
                <a:cs typeface="+mn-cs"/>
              </a:rPr>
              <a:t>Oxygen &amp; CO2:</a:t>
            </a:r>
            <a:r>
              <a:rPr lang="en-US" sz="1200" b="0" i="0" kern="1200" dirty="0">
                <a:solidFill>
                  <a:schemeClr val="tx1"/>
                </a:solidFill>
                <a:effectLst/>
                <a:latin typeface="+mn-lt"/>
                <a:ea typeface="+mn-ea"/>
                <a:cs typeface="+mn-cs"/>
              </a:rPr>
              <a:t> Provides breathable oxygen for humans and carbon dioxide for plants (</a:t>
            </a:r>
            <a:r>
              <a:rPr lang="en-US" sz="1200" b="0" i="0" kern="1200" dirty="0">
                <a:solidFill>
                  <a:schemeClr val="tx1"/>
                </a:solidFill>
                <a:effectLst/>
                <a:latin typeface="+mn-lt"/>
                <a:ea typeface="+mn-ea"/>
                <a:cs typeface="+mn-cs"/>
                <a:hlinkClick r:id="rId5"/>
              </a:rPr>
              <a:t>photosynthesis</a:t>
            </a:r>
            <a:r>
              <a:rPr lang="en-US" sz="1200" b="0" i="0" kern="1200" dirty="0">
                <a:solidFill>
                  <a:schemeClr val="tx1"/>
                </a:solidFill>
                <a:effectLst/>
                <a:latin typeface="+mn-lt"/>
                <a:ea typeface="+mn-ea"/>
                <a:cs typeface="+mn-cs"/>
              </a:rPr>
              <a:t>).</a:t>
            </a:r>
          </a:p>
          <a:p>
            <a:pPr lvl="1"/>
            <a:r>
              <a:rPr lang="en-US" sz="1200" b="1" i="0" kern="1200" dirty="0">
                <a:solidFill>
                  <a:schemeClr val="tx1"/>
                </a:solidFill>
                <a:effectLst/>
                <a:latin typeface="+mn-lt"/>
                <a:ea typeface="+mn-ea"/>
                <a:cs typeface="+mn-cs"/>
              </a:rPr>
              <a:t>Protection:</a:t>
            </a:r>
            <a:r>
              <a:rPr lang="en-US" sz="1200" b="0" i="0" kern="1200" dirty="0">
                <a:solidFill>
                  <a:schemeClr val="tx1"/>
                </a:solidFill>
                <a:effectLst/>
                <a:latin typeface="+mn-lt"/>
                <a:ea typeface="+mn-ea"/>
                <a:cs typeface="+mn-cs"/>
              </a:rPr>
              <a:t> Traps heat (</a:t>
            </a:r>
            <a:r>
              <a:rPr lang="en-US" sz="1200" b="0" i="0" kern="1200" dirty="0">
                <a:solidFill>
                  <a:schemeClr val="tx1"/>
                </a:solidFill>
                <a:effectLst/>
                <a:latin typeface="+mn-lt"/>
                <a:ea typeface="+mn-ea"/>
                <a:cs typeface="+mn-cs"/>
                <a:hlinkClick r:id="rId6"/>
              </a:rPr>
              <a:t>greenhouse effect</a:t>
            </a:r>
            <a:r>
              <a:rPr lang="en-US" sz="1200" b="0" i="0" kern="1200" dirty="0">
                <a:solidFill>
                  <a:schemeClr val="tx1"/>
                </a:solidFill>
                <a:effectLst/>
                <a:latin typeface="+mn-lt"/>
                <a:ea typeface="+mn-ea"/>
                <a:cs typeface="+mn-cs"/>
              </a:rPr>
              <a:t>) for stable temperatures and blocks harmful solar radiation (UV, X-rays).</a:t>
            </a:r>
          </a:p>
          <a:p>
            <a:r>
              <a:rPr lang="en-US" sz="1200" b="1" i="0" kern="1200" dirty="0">
                <a:solidFill>
                  <a:schemeClr val="tx1"/>
                </a:solidFill>
                <a:effectLst/>
                <a:latin typeface="+mn-lt"/>
                <a:ea typeface="+mn-ea"/>
                <a:cs typeface="+mn-cs"/>
              </a:rPr>
              <a:t>Magnetic Field (Magnetosphere):</a:t>
            </a:r>
            <a:r>
              <a:rPr lang="en-US" sz="1200" b="0" i="0" kern="1200" dirty="0">
                <a:solidFill>
                  <a:schemeClr val="tx1"/>
                </a:solidFill>
                <a:effectLst/>
                <a:latin typeface="+mn-lt"/>
                <a:ea typeface="+mn-ea"/>
                <a:cs typeface="+mn-cs"/>
              </a:rPr>
              <a:t> Generated by Earth's core, it deflects dangerous charged particles from the Sun (</a:t>
            </a:r>
            <a:r>
              <a:rPr lang="en-US" sz="1200" b="0" i="0" kern="1200" dirty="0">
                <a:solidFill>
                  <a:schemeClr val="tx1"/>
                </a:solidFill>
                <a:effectLst/>
                <a:latin typeface="+mn-lt"/>
                <a:ea typeface="+mn-ea"/>
                <a:cs typeface="+mn-cs"/>
                <a:hlinkClick r:id="rId7"/>
              </a:rPr>
              <a:t>solar wind</a:t>
            </a:r>
            <a:r>
              <a:rPr lang="en-US" sz="1200" b="0" i="0" kern="1200" dirty="0">
                <a:solidFill>
                  <a:schemeClr val="tx1"/>
                </a:solidFill>
                <a:effectLst/>
                <a:latin typeface="+mn-lt"/>
                <a:ea typeface="+mn-ea"/>
                <a:cs typeface="+mn-cs"/>
              </a:rPr>
              <a:t>).</a:t>
            </a:r>
          </a:p>
          <a:p>
            <a:r>
              <a:rPr lang="en-US" sz="1200" b="1" i="0" kern="1200" dirty="0">
                <a:solidFill>
                  <a:schemeClr val="tx1"/>
                </a:solidFill>
                <a:effectLst/>
                <a:latin typeface="+mn-lt"/>
                <a:ea typeface="+mn-ea"/>
                <a:cs typeface="+mn-cs"/>
              </a:rPr>
              <a:t>Stable Climate &amp; Temperature:</a:t>
            </a:r>
            <a:r>
              <a:rPr lang="en-US" sz="1200" b="0" i="0" kern="1200" dirty="0">
                <a:solidFill>
                  <a:schemeClr val="tx1"/>
                </a:solidFill>
                <a:effectLst/>
                <a:latin typeface="+mn-lt"/>
                <a:ea typeface="+mn-ea"/>
                <a:cs typeface="+mn-cs"/>
              </a:rPr>
              <a:t> Maintained by the atmosphere and orbit, preventing extreme swings that would kill life.</a:t>
            </a:r>
          </a:p>
          <a:p>
            <a:r>
              <a:rPr lang="en-US" sz="1200" b="1" i="0" kern="1200" dirty="0">
                <a:solidFill>
                  <a:schemeClr val="tx1"/>
                </a:solidFill>
                <a:effectLst/>
                <a:latin typeface="+mn-lt"/>
                <a:ea typeface="+mn-ea"/>
                <a:cs typeface="+mn-cs"/>
                <a:hlinkClick r:id="rId8"/>
              </a:rPr>
              <a:t>Gravity</a:t>
            </a:r>
            <a:r>
              <a:rPr lang="en-US" sz="1200" b="1" i="0" kern="1200" dirty="0">
                <a:solidFill>
                  <a:schemeClr val="tx1"/>
                </a:solidFill>
                <a:effectLst/>
                <a:latin typeface="+mn-lt"/>
                <a:ea typeface="+mn-ea"/>
                <a:cs typeface="+mn-cs"/>
              </a:rPr>
              <a:t>:</a:t>
            </a:r>
            <a:r>
              <a:rPr lang="en-US" sz="1200" b="0" i="0" kern="1200" dirty="0">
                <a:solidFill>
                  <a:schemeClr val="tx1"/>
                </a:solidFill>
                <a:effectLst/>
                <a:latin typeface="+mn-lt"/>
                <a:ea typeface="+mn-ea"/>
                <a:cs typeface="+mn-cs"/>
              </a:rPr>
              <a:t> Strong enough to hold the atmosphere and water, but not so strong it crushes organisms.</a:t>
            </a:r>
          </a:p>
          <a:p>
            <a:r>
              <a:rPr lang="en-US" sz="1200" b="1" i="0" kern="1200" dirty="0">
                <a:solidFill>
                  <a:schemeClr val="tx1"/>
                </a:solidFill>
                <a:effectLst/>
                <a:latin typeface="+mn-lt"/>
                <a:ea typeface="+mn-ea"/>
                <a:cs typeface="+mn-cs"/>
              </a:rPr>
              <a:t>Energy Source (The Sun):</a:t>
            </a:r>
            <a:r>
              <a:rPr lang="en-US" sz="1200" b="0" i="0" kern="1200" dirty="0">
                <a:solidFill>
                  <a:schemeClr val="tx1"/>
                </a:solidFill>
                <a:effectLst/>
                <a:latin typeface="+mn-lt"/>
                <a:ea typeface="+mn-ea"/>
                <a:cs typeface="+mn-cs"/>
              </a:rPr>
              <a:t> Provides light and warmth, powering ecosystems through photosynthesis and other processes.</a:t>
            </a:r>
          </a:p>
          <a:p>
            <a:r>
              <a:rPr lang="en-US" sz="1200" b="1" i="0" kern="1200" dirty="0">
                <a:solidFill>
                  <a:schemeClr val="tx1"/>
                </a:solidFill>
                <a:effectLst/>
                <a:latin typeface="+mn-lt"/>
                <a:ea typeface="+mn-ea"/>
                <a:cs typeface="+mn-cs"/>
              </a:rPr>
              <a:t>Chemical Ingredients &amp; Nutrients:</a:t>
            </a:r>
            <a:r>
              <a:rPr lang="en-US" sz="1200" b="0" i="0" kern="1200" dirty="0">
                <a:solidFill>
                  <a:schemeClr val="tx1"/>
                </a:solidFill>
                <a:effectLst/>
                <a:latin typeface="+mn-lt"/>
                <a:ea typeface="+mn-ea"/>
                <a:cs typeface="+mn-cs"/>
              </a:rPr>
              <a:t> Presence of elements like carbon, nitrogen, and phosphorus, plus soil and minerals, essential for building and sustaining life.</a:t>
            </a:r>
          </a:p>
          <a:p>
            <a:r>
              <a:rPr lang="en-US" sz="1200" b="1" i="0" kern="1200" dirty="0">
                <a:solidFill>
                  <a:schemeClr val="tx1"/>
                </a:solidFill>
                <a:effectLst/>
                <a:latin typeface="+mn-lt"/>
                <a:ea typeface="+mn-ea"/>
                <a:cs typeface="+mn-cs"/>
                <a:hlinkClick r:id="rId9"/>
              </a:rPr>
              <a:t>Stable Sun</a:t>
            </a:r>
            <a:r>
              <a:rPr lang="en-US" sz="1200" b="1" i="0" kern="1200" dirty="0">
                <a:solidFill>
                  <a:schemeClr val="tx1"/>
                </a:solidFill>
                <a:effectLst/>
                <a:latin typeface="+mn-lt"/>
                <a:ea typeface="+mn-ea"/>
                <a:cs typeface="+mn-cs"/>
              </a:rPr>
              <a:t>:</a:t>
            </a:r>
            <a:r>
              <a:rPr lang="en-US" sz="1200" b="0" i="0" kern="1200" dirty="0">
                <a:solidFill>
                  <a:schemeClr val="tx1"/>
                </a:solidFill>
                <a:effectLst/>
                <a:latin typeface="+mn-lt"/>
                <a:ea typeface="+mn-ea"/>
                <a:cs typeface="+mn-cs"/>
              </a:rPr>
              <a:t> Our Sun is a relatively calm, long-lived star, unlike more volatile smaller stars.</a:t>
            </a:r>
          </a:p>
          <a:p>
            <a:r>
              <a:rPr lang="en-US" sz="1200" b="1" i="0" kern="1200" dirty="0">
                <a:solidFill>
                  <a:schemeClr val="tx1"/>
                </a:solidFill>
                <a:effectLst/>
                <a:latin typeface="+mn-lt"/>
                <a:ea typeface="+mn-ea"/>
                <a:cs typeface="+mn-cs"/>
                <a:hlinkClick r:id="rId10"/>
              </a:rPr>
              <a:t>Moon</a:t>
            </a:r>
            <a:r>
              <a:rPr lang="en-US" sz="1200" b="1" i="0" kern="1200" dirty="0">
                <a:solidFill>
                  <a:schemeClr val="tx1"/>
                </a:solidFill>
                <a:effectLst/>
                <a:latin typeface="+mn-lt"/>
                <a:ea typeface="+mn-ea"/>
                <a:cs typeface="+mn-cs"/>
              </a:rPr>
              <a:t>:</a:t>
            </a:r>
            <a:r>
              <a:rPr lang="en-US" sz="1200" b="0" i="0" kern="1200" dirty="0">
                <a:solidFill>
                  <a:schemeClr val="tx1"/>
                </a:solidFill>
                <a:effectLst/>
                <a:latin typeface="+mn-lt"/>
                <a:ea typeface="+mn-ea"/>
                <a:cs typeface="+mn-cs"/>
              </a:rPr>
              <a:t> Its size and distance stabilize Earth's axial tilt, leading to predictable seasons and influencing tides, which helps drive geological activity.</a:t>
            </a:r>
          </a:p>
          <a:p>
            <a:r>
              <a:rPr lang="en-US" sz="1200" b="1" i="0" kern="1200" dirty="0">
                <a:solidFill>
                  <a:schemeClr val="tx1"/>
                </a:solidFill>
                <a:effectLst/>
                <a:latin typeface="+mn-lt"/>
                <a:ea typeface="+mn-ea"/>
                <a:cs typeface="+mn-cs"/>
              </a:rPr>
              <a:t>Geological Activity:</a:t>
            </a:r>
            <a:r>
              <a:rPr lang="en-US" sz="1200" b="0" i="0" kern="1200" dirty="0">
                <a:solidFill>
                  <a:schemeClr val="tx1"/>
                </a:solidFill>
                <a:effectLst/>
                <a:latin typeface="+mn-lt"/>
                <a:ea typeface="+mn-ea"/>
                <a:cs typeface="+mn-cs"/>
              </a:rPr>
              <a:t> Volcanism and plate tectonics cycle chemicals between the Earth's interior and oceans, creating pathways for energy extraction by life</a:t>
            </a:r>
          </a:p>
          <a:p>
            <a:endParaRPr lang="en-US" dirty="0"/>
          </a:p>
        </p:txBody>
      </p:sp>
      <p:sp>
        <p:nvSpPr>
          <p:cNvPr id="4" name="Slide Number Placeholder 3"/>
          <p:cNvSpPr>
            <a:spLocks noGrp="1"/>
          </p:cNvSpPr>
          <p:nvPr>
            <p:ph type="sldNum" sz="quarter" idx="5"/>
          </p:nvPr>
        </p:nvSpPr>
        <p:spPr/>
        <p:txBody>
          <a:bodyPr/>
          <a:lstStyle/>
          <a:p>
            <a:fld id="{E5E99126-8950-4C21-AF8D-DE76EAEEB68F}" type="slidenum">
              <a:rPr lang="en-US" smtClean="0"/>
              <a:t>10</a:t>
            </a:fld>
            <a:endParaRPr lang="en-US"/>
          </a:p>
        </p:txBody>
      </p:sp>
    </p:spTree>
    <p:extLst>
      <p:ext uri="{BB962C8B-B14F-4D97-AF65-F5344CB8AC3E}">
        <p14:creationId xmlns:p14="http://schemas.microsoft.com/office/powerpoint/2010/main" val="3890210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 problem is this:  We ignore</a:t>
            </a:r>
            <a:r>
              <a:rPr lang="en-US" baseline="0" dirty="0"/>
              <a:t> our Creator and </a:t>
            </a:r>
            <a:r>
              <a:rPr lang="en-US" sz="1200" b="0" i="0" kern="1200" dirty="0">
                <a:solidFill>
                  <a:schemeClr val="tx1"/>
                </a:solidFill>
                <a:effectLst/>
                <a:latin typeface="+mn-lt"/>
                <a:ea typeface="+mn-ea"/>
                <a:cs typeface="+mn-cs"/>
              </a:rPr>
              <a:t>tell ourselves that we know what is best for us. We deny him as King and set ourselves up as the kings of our little worlds.  This</a:t>
            </a:r>
            <a:r>
              <a:rPr lang="en-US" sz="1200" b="0" i="0" kern="1200" baseline="0" dirty="0">
                <a:solidFill>
                  <a:schemeClr val="tx1"/>
                </a:solidFill>
                <a:effectLst/>
                <a:latin typeface="+mn-lt"/>
                <a:ea typeface="+mn-ea"/>
                <a:cs typeface="+mn-cs"/>
              </a:rPr>
              <a:t> </a:t>
            </a:r>
            <a:r>
              <a:rPr lang="en-US" sz="1200" b="0" i="0" kern="1200" dirty="0">
                <a:solidFill>
                  <a:schemeClr val="tx1"/>
                </a:solidFill>
                <a:effectLst/>
                <a:latin typeface="+mn-lt"/>
                <a:ea typeface="+mn-ea"/>
                <a:cs typeface="+mn-cs"/>
              </a:rPr>
              <a:t>is why Bible reading is essential. Every page of Scripture is there to remind us of God’s existence and his authority over our lives as Creator.</a:t>
            </a:r>
          </a:p>
          <a:p>
            <a:endParaRPr lang="en-US" dirty="0"/>
          </a:p>
        </p:txBody>
      </p:sp>
      <p:sp>
        <p:nvSpPr>
          <p:cNvPr id="4" name="Slide Number Placeholder 3"/>
          <p:cNvSpPr>
            <a:spLocks noGrp="1"/>
          </p:cNvSpPr>
          <p:nvPr>
            <p:ph type="sldNum" sz="quarter" idx="10"/>
          </p:nvPr>
        </p:nvSpPr>
        <p:spPr/>
        <p:txBody>
          <a:bodyPr/>
          <a:lstStyle/>
          <a:p>
            <a:fld id="{DCDA3FFE-2D0E-48B8-861D-A88A218823BF}" type="slidenum">
              <a:rPr lang="en-US" smtClean="0"/>
              <a:t>12</a:t>
            </a:fld>
            <a:endParaRPr lang="en-US"/>
          </a:p>
        </p:txBody>
      </p:sp>
    </p:spTree>
    <p:extLst>
      <p:ext uri="{BB962C8B-B14F-4D97-AF65-F5344CB8AC3E}">
        <p14:creationId xmlns:p14="http://schemas.microsoft.com/office/powerpoint/2010/main" val="13713701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stars don’t choose to glorify God, but humans are given the opportunity to choose.  And since we’ve all sinned, we can glorify God in was that the stars cannot – because of His amazing grace!</a:t>
            </a:r>
          </a:p>
        </p:txBody>
      </p:sp>
      <p:sp>
        <p:nvSpPr>
          <p:cNvPr id="4" name="Slide Number Placeholder 3"/>
          <p:cNvSpPr>
            <a:spLocks noGrp="1"/>
          </p:cNvSpPr>
          <p:nvPr>
            <p:ph type="sldNum" sz="quarter" idx="5"/>
          </p:nvPr>
        </p:nvSpPr>
        <p:spPr/>
        <p:txBody>
          <a:bodyPr/>
          <a:lstStyle/>
          <a:p>
            <a:fld id="{E5E99126-8950-4C21-AF8D-DE76EAEEB68F}" type="slidenum">
              <a:rPr lang="en-US" smtClean="0"/>
              <a:t>13</a:t>
            </a:fld>
            <a:endParaRPr lang="en-US"/>
          </a:p>
        </p:txBody>
      </p:sp>
    </p:spTree>
    <p:extLst>
      <p:ext uri="{BB962C8B-B14F-4D97-AF65-F5344CB8AC3E}">
        <p14:creationId xmlns:p14="http://schemas.microsoft.com/office/powerpoint/2010/main" val="34175551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forfeit = to lose, to give up</a:t>
            </a:r>
          </a:p>
          <a:p>
            <a:endParaRPr lang="en-US" dirty="0"/>
          </a:p>
          <a:p>
            <a:r>
              <a:rPr lang="en-US" dirty="0"/>
              <a:t>“Our greatest fear should not be of failure, but of succeeding at things in life that don’t really matter.”  Francis Chan</a:t>
            </a:r>
          </a:p>
        </p:txBody>
      </p:sp>
      <p:sp>
        <p:nvSpPr>
          <p:cNvPr id="4" name="Slide Number Placeholder 3"/>
          <p:cNvSpPr>
            <a:spLocks noGrp="1"/>
          </p:cNvSpPr>
          <p:nvPr>
            <p:ph type="sldNum" sz="quarter" idx="10"/>
          </p:nvPr>
        </p:nvSpPr>
        <p:spPr/>
        <p:txBody>
          <a:bodyPr/>
          <a:lstStyle/>
          <a:p>
            <a:fld id="{DCDA3FFE-2D0E-48B8-861D-A88A218823BF}" type="slidenum">
              <a:rPr lang="en-US" smtClean="0"/>
              <a:t>14</a:t>
            </a:fld>
            <a:endParaRPr lang="en-US"/>
          </a:p>
        </p:txBody>
      </p:sp>
    </p:spTree>
    <p:extLst>
      <p:ext uri="{BB962C8B-B14F-4D97-AF65-F5344CB8AC3E}">
        <p14:creationId xmlns:p14="http://schemas.microsoft.com/office/powerpoint/2010/main" val="13275454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Sin makes us go crazy. We write our own moral rules. We tell ourselves that we know what is best for us. We willingly step over God’s wise and protective boundaries. We run after what God says is wrong and we chafe against what he declares is right. We forget his glory and live for the glory of our own pleasure, power, comfort, and ease.</a:t>
            </a:r>
            <a:endParaRPr lang="en-US" dirty="0"/>
          </a:p>
          <a:p>
            <a:endParaRPr lang="en-US" dirty="0"/>
          </a:p>
        </p:txBody>
      </p:sp>
      <p:sp>
        <p:nvSpPr>
          <p:cNvPr id="4" name="Slide Number Placeholder 3"/>
          <p:cNvSpPr>
            <a:spLocks noGrp="1"/>
          </p:cNvSpPr>
          <p:nvPr>
            <p:ph type="sldNum" sz="quarter" idx="5"/>
          </p:nvPr>
        </p:nvSpPr>
        <p:spPr/>
        <p:txBody>
          <a:bodyPr/>
          <a:lstStyle/>
          <a:p>
            <a:fld id="{DCDA3FFE-2D0E-48B8-861D-A88A218823BF}" type="slidenum">
              <a:rPr lang="en-US" smtClean="0"/>
              <a:t>15</a:t>
            </a:fld>
            <a:endParaRPr lang="en-US"/>
          </a:p>
        </p:txBody>
      </p:sp>
    </p:spTree>
    <p:extLst>
      <p:ext uri="{BB962C8B-B14F-4D97-AF65-F5344CB8AC3E}">
        <p14:creationId xmlns:p14="http://schemas.microsoft.com/office/powerpoint/2010/main" val="24952257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Apart from God, people search for meaning in the temporary goals and pleasures</a:t>
            </a:r>
            <a:r>
              <a:rPr lang="en-US" baseline="0" dirty="0"/>
              <a:t> of this world.  Solomon tested this and arrived at this conclusion: “</a:t>
            </a:r>
            <a:r>
              <a:rPr lang="en-US" sz="1200" b="0" i="0" u="none" strike="noStrike" kern="1200" baseline="0" dirty="0">
                <a:solidFill>
                  <a:schemeClr val="tx1"/>
                </a:solidFill>
                <a:latin typeface="+mn-lt"/>
                <a:ea typeface="+mn-ea"/>
                <a:cs typeface="+mn-cs"/>
              </a:rPr>
              <a:t>So I hated life, because what is done under the sun was grievous to me, for all is vanity and a striving after wind.” Ecclesiastes 2:17</a:t>
            </a:r>
          </a:p>
          <a:p>
            <a:endParaRPr lang="en-US" dirty="0"/>
          </a:p>
        </p:txBody>
      </p:sp>
      <p:sp>
        <p:nvSpPr>
          <p:cNvPr id="4" name="Slide Number Placeholder 3"/>
          <p:cNvSpPr>
            <a:spLocks noGrp="1"/>
          </p:cNvSpPr>
          <p:nvPr>
            <p:ph type="sldNum" sz="quarter" idx="10"/>
          </p:nvPr>
        </p:nvSpPr>
        <p:spPr/>
        <p:txBody>
          <a:bodyPr/>
          <a:lstStyle/>
          <a:p>
            <a:fld id="{DCDA3FFE-2D0E-48B8-861D-A88A218823BF}" type="slidenum">
              <a:rPr lang="en-US" smtClean="0"/>
              <a:t>16</a:t>
            </a:fld>
            <a:endParaRPr lang="en-US"/>
          </a:p>
        </p:txBody>
      </p:sp>
    </p:spTree>
    <p:extLst>
      <p:ext uri="{BB962C8B-B14F-4D97-AF65-F5344CB8AC3E}">
        <p14:creationId xmlns:p14="http://schemas.microsoft.com/office/powerpoint/2010/main" val="21760100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4DBA82-AAB7-06CD-5A63-29CAE9EB7A5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62FC806-8CE9-245B-106C-BBEC7F9AFCB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D817D72-C583-E85A-ED4F-457A353D278C}"/>
              </a:ext>
            </a:extLst>
          </p:cNvPr>
          <p:cNvSpPr>
            <a:spLocks noGrp="1"/>
          </p:cNvSpPr>
          <p:nvPr>
            <p:ph type="body" idx="1"/>
          </p:nvPr>
        </p:nvSpPr>
        <p:spPr/>
        <p:txBody>
          <a:bodyPr/>
          <a:lstStyle/>
          <a:p>
            <a:r>
              <a:rPr lang="en-US" dirty="0"/>
              <a:t>To forfeit = to lose, to give up</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Apart from God, people search for meaning in the temporary goals and pleasures</a:t>
            </a:r>
            <a:r>
              <a:rPr lang="en-US" baseline="0" dirty="0"/>
              <a:t> of this world.  Solomon tested this and arrived at this conclusion: “</a:t>
            </a:r>
            <a:r>
              <a:rPr lang="en-US" sz="1200" b="0" i="0" u="none" strike="noStrike" kern="1200" baseline="0" dirty="0">
                <a:solidFill>
                  <a:schemeClr val="tx1"/>
                </a:solidFill>
                <a:latin typeface="+mn-lt"/>
                <a:ea typeface="+mn-ea"/>
                <a:cs typeface="+mn-cs"/>
              </a:rPr>
              <a:t>So I hated life, because what is done under the sun was grievous to me, for all is vanity and a striving after wind.” Ecclesiastes 2:17</a:t>
            </a:r>
          </a:p>
          <a:p>
            <a:endParaRPr lang="en-US" dirty="0"/>
          </a:p>
        </p:txBody>
      </p:sp>
      <p:sp>
        <p:nvSpPr>
          <p:cNvPr id="4" name="Slide Number Placeholder 3">
            <a:extLst>
              <a:ext uri="{FF2B5EF4-FFF2-40B4-BE49-F238E27FC236}">
                <a16:creationId xmlns:a16="http://schemas.microsoft.com/office/drawing/2014/main" id="{431776AC-A901-CF2E-3D1B-2C7C593375BF}"/>
              </a:ext>
            </a:extLst>
          </p:cNvPr>
          <p:cNvSpPr>
            <a:spLocks noGrp="1"/>
          </p:cNvSpPr>
          <p:nvPr>
            <p:ph type="sldNum" sz="quarter" idx="10"/>
          </p:nvPr>
        </p:nvSpPr>
        <p:spPr/>
        <p:txBody>
          <a:bodyPr/>
          <a:lstStyle/>
          <a:p>
            <a:fld id="{DCDA3FFE-2D0E-48B8-861D-A88A218823BF}" type="slidenum">
              <a:rPr lang="en-US" smtClean="0"/>
              <a:t>17</a:t>
            </a:fld>
            <a:endParaRPr lang="en-US"/>
          </a:p>
        </p:txBody>
      </p:sp>
    </p:spTree>
    <p:extLst>
      <p:ext uri="{BB962C8B-B14F-4D97-AF65-F5344CB8AC3E}">
        <p14:creationId xmlns:p14="http://schemas.microsoft.com/office/powerpoint/2010/main" val="745750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Bible uses the word disciple</a:t>
            </a:r>
            <a:r>
              <a:rPr lang="en-US" baseline="0" dirty="0"/>
              <a:t> 261 times.  It is obviously a very important word, but what does it really mean?</a:t>
            </a:r>
          </a:p>
          <a:p>
            <a:endParaRPr lang="en-US" dirty="0"/>
          </a:p>
        </p:txBody>
      </p:sp>
      <p:sp>
        <p:nvSpPr>
          <p:cNvPr id="4" name="Slide Number Placeholder 3"/>
          <p:cNvSpPr>
            <a:spLocks noGrp="1"/>
          </p:cNvSpPr>
          <p:nvPr>
            <p:ph type="sldNum" sz="quarter" idx="5"/>
          </p:nvPr>
        </p:nvSpPr>
        <p:spPr/>
        <p:txBody>
          <a:bodyPr/>
          <a:lstStyle/>
          <a:p>
            <a:fld id="{DCDA3FFE-2D0E-48B8-861D-A88A218823BF}" type="slidenum">
              <a:rPr lang="en-US" smtClean="0"/>
              <a:t>18</a:t>
            </a:fld>
            <a:endParaRPr lang="en-US"/>
          </a:p>
        </p:txBody>
      </p:sp>
    </p:spTree>
    <p:extLst>
      <p:ext uri="{BB962C8B-B14F-4D97-AF65-F5344CB8AC3E}">
        <p14:creationId xmlns:p14="http://schemas.microsoft.com/office/powerpoint/2010/main" val="33535367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 goal in </a:t>
            </a:r>
            <a:r>
              <a:rPr lang="en-US" b="1" dirty="0"/>
              <a:t>discipleship is not just to teach you what to do</a:t>
            </a:r>
            <a:r>
              <a:rPr lang="en-US" dirty="0"/>
              <a:t>.</a:t>
            </a:r>
            <a:r>
              <a:rPr lang="en-US" baseline="0" dirty="0"/>
              <a:t>  We are called to “</a:t>
            </a:r>
            <a:r>
              <a:rPr lang="en-US" b="1" baseline="0" dirty="0"/>
              <a:t>be</a:t>
            </a:r>
            <a:r>
              <a:rPr lang="en-US" baseline="0" dirty="0"/>
              <a:t> disciples” (Matt 28:19,20).  We don’t want to create “religious people” (like the Pharisees), we want to help new believers </a:t>
            </a:r>
            <a:r>
              <a:rPr lang="en-US" b="1" baseline="0" dirty="0"/>
              <a:t>become fully surrendered Christ followers.</a:t>
            </a:r>
          </a:p>
          <a:p>
            <a:endParaRPr lang="en-US" b="1"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“Jesus answered them, “This is the work of God, that you </a:t>
            </a:r>
            <a:r>
              <a:rPr lang="en-US" sz="1200" b="1" dirty="0"/>
              <a:t>believe in Him </a:t>
            </a:r>
            <a:r>
              <a:rPr lang="en-US" sz="1200" dirty="0"/>
              <a:t>whom He has sent.”      </a:t>
            </a:r>
            <a:r>
              <a:rPr lang="en-US" sz="1050" dirty="0"/>
              <a:t>John 6:29</a:t>
            </a:r>
          </a:p>
          <a:p>
            <a:endParaRPr lang="en-US" b="1" dirty="0"/>
          </a:p>
        </p:txBody>
      </p:sp>
      <p:sp>
        <p:nvSpPr>
          <p:cNvPr id="4" name="Slide Number Placeholder 3"/>
          <p:cNvSpPr>
            <a:spLocks noGrp="1"/>
          </p:cNvSpPr>
          <p:nvPr>
            <p:ph type="sldNum" sz="quarter" idx="10"/>
          </p:nvPr>
        </p:nvSpPr>
        <p:spPr/>
        <p:txBody>
          <a:bodyPr/>
          <a:lstStyle/>
          <a:p>
            <a:fld id="{DCDA3FFE-2D0E-48B8-861D-A88A218823BF}" type="slidenum">
              <a:rPr lang="en-US" smtClean="0"/>
              <a:t>19</a:t>
            </a:fld>
            <a:endParaRPr lang="en-US"/>
          </a:p>
        </p:txBody>
      </p:sp>
    </p:spTree>
    <p:extLst>
      <p:ext uri="{BB962C8B-B14F-4D97-AF65-F5344CB8AC3E}">
        <p14:creationId xmlns:p14="http://schemas.microsoft.com/office/powerpoint/2010/main" val="263348565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have a choice – will you use all of your mind, soul, and</a:t>
            </a:r>
            <a:r>
              <a:rPr lang="en-US" baseline="0" dirty="0"/>
              <a:t> heart to love the Lord God? (Deuteronomy 6:5,6)</a:t>
            </a:r>
          </a:p>
          <a:p>
            <a:endParaRPr lang="en-US" baseline="0" dirty="0"/>
          </a:p>
          <a:p>
            <a:r>
              <a:rPr lang="en-US" baseline="0" dirty="0"/>
              <a:t>You have been given understanding from the Spirit of God (you face is “unveiled”).  Will you allow Him to transform you back into His image?</a:t>
            </a:r>
          </a:p>
          <a:p>
            <a:r>
              <a:rPr lang="en-US" dirty="0"/>
              <a:t>“And we all, with unveiled face, beholding the glory of the Lord, are being transformed into the same image from one degree of glory to another. For this comes from the Lord who is the Spirit.”  </a:t>
            </a:r>
            <a:r>
              <a:rPr lang="en-US" b="1" dirty="0"/>
              <a:t>2 Corinthians</a:t>
            </a:r>
            <a:r>
              <a:rPr lang="en-US" b="1" baseline="0" dirty="0"/>
              <a:t> 3:18</a:t>
            </a:r>
            <a:endParaRPr lang="en-US" b="1" dirty="0"/>
          </a:p>
        </p:txBody>
      </p:sp>
      <p:sp>
        <p:nvSpPr>
          <p:cNvPr id="4" name="Slide Number Placeholder 3"/>
          <p:cNvSpPr>
            <a:spLocks noGrp="1"/>
          </p:cNvSpPr>
          <p:nvPr>
            <p:ph type="sldNum" sz="quarter" idx="10"/>
          </p:nvPr>
        </p:nvSpPr>
        <p:spPr/>
        <p:txBody>
          <a:bodyPr/>
          <a:lstStyle/>
          <a:p>
            <a:fld id="{DCDA3FFE-2D0E-48B8-861D-A88A218823BF}" type="slidenum">
              <a:rPr lang="en-US" smtClean="0"/>
              <a:t>20</a:t>
            </a:fld>
            <a:endParaRPr lang="en-US"/>
          </a:p>
        </p:txBody>
      </p:sp>
    </p:spTree>
    <p:extLst>
      <p:ext uri="{BB962C8B-B14F-4D97-AF65-F5344CB8AC3E}">
        <p14:creationId xmlns:p14="http://schemas.microsoft.com/office/powerpoint/2010/main" val="21126542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432121FD-8A08-401A-8C7B-7D4A44DC41F3}" type="datetimeFigureOut">
              <a:rPr lang="en-US" smtClean="0"/>
              <a:t>10/3/2026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782E4F2-AD4A-4307-B1CB-5251C253992E}" type="slidenum">
              <a:rPr lang="en-US" smtClean="0"/>
              <a:t>‹#›</a:t>
            </a:fld>
            <a:endParaRPr lang="en-US" dirty="0"/>
          </a:p>
        </p:txBody>
      </p:sp>
    </p:spTree>
    <p:extLst>
      <p:ext uri="{BB962C8B-B14F-4D97-AF65-F5344CB8AC3E}">
        <p14:creationId xmlns:p14="http://schemas.microsoft.com/office/powerpoint/2010/main" val="9857168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32121FD-8A08-401A-8C7B-7D4A44DC41F3}" type="datetimeFigureOut">
              <a:rPr lang="en-US" smtClean="0"/>
              <a:t>10/3/2026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782E4F2-AD4A-4307-B1CB-5251C253992E}" type="slidenum">
              <a:rPr lang="en-US" smtClean="0"/>
              <a:t>‹#›</a:t>
            </a:fld>
            <a:endParaRPr lang="en-US" dirty="0"/>
          </a:p>
        </p:txBody>
      </p:sp>
    </p:spTree>
    <p:extLst>
      <p:ext uri="{BB962C8B-B14F-4D97-AF65-F5344CB8AC3E}">
        <p14:creationId xmlns:p14="http://schemas.microsoft.com/office/powerpoint/2010/main" val="18430265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32121FD-8A08-401A-8C7B-7D4A44DC41F3}" type="datetimeFigureOut">
              <a:rPr lang="en-US" smtClean="0"/>
              <a:t>10/3/2026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782E4F2-AD4A-4307-B1CB-5251C253992E}" type="slidenum">
              <a:rPr lang="en-US" smtClean="0"/>
              <a:t>‹#›</a:t>
            </a:fld>
            <a:endParaRPr lang="en-US" dirty="0"/>
          </a:p>
        </p:txBody>
      </p:sp>
    </p:spTree>
    <p:extLst>
      <p:ext uri="{BB962C8B-B14F-4D97-AF65-F5344CB8AC3E}">
        <p14:creationId xmlns:p14="http://schemas.microsoft.com/office/powerpoint/2010/main" val="40665365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32121FD-8A08-401A-8C7B-7D4A44DC41F3}" type="datetimeFigureOut">
              <a:rPr lang="en-US" smtClean="0"/>
              <a:t>10/3/2026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782E4F2-AD4A-4307-B1CB-5251C253992E}" type="slidenum">
              <a:rPr lang="en-US" smtClean="0"/>
              <a:t>‹#›</a:t>
            </a:fld>
            <a:endParaRPr lang="en-US" dirty="0"/>
          </a:p>
        </p:txBody>
      </p:sp>
    </p:spTree>
    <p:extLst>
      <p:ext uri="{BB962C8B-B14F-4D97-AF65-F5344CB8AC3E}">
        <p14:creationId xmlns:p14="http://schemas.microsoft.com/office/powerpoint/2010/main" val="39992861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32121FD-8A08-401A-8C7B-7D4A44DC41F3}" type="datetimeFigureOut">
              <a:rPr lang="en-US" smtClean="0"/>
              <a:t>10/3/2026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9782E4F2-AD4A-4307-B1CB-5251C253992E}" type="slidenum">
              <a:rPr lang="en-US" smtClean="0"/>
              <a:t>‹#›</a:t>
            </a:fld>
            <a:endParaRPr lang="en-US" dirty="0"/>
          </a:p>
        </p:txBody>
      </p:sp>
    </p:spTree>
    <p:extLst>
      <p:ext uri="{BB962C8B-B14F-4D97-AF65-F5344CB8AC3E}">
        <p14:creationId xmlns:p14="http://schemas.microsoft.com/office/powerpoint/2010/main" val="28379322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32121FD-8A08-401A-8C7B-7D4A44DC41F3}" type="datetimeFigureOut">
              <a:rPr lang="en-US" smtClean="0"/>
              <a:t>10/3/2026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9782E4F2-AD4A-4307-B1CB-5251C253992E}" type="slidenum">
              <a:rPr lang="en-US" smtClean="0"/>
              <a:t>‹#›</a:t>
            </a:fld>
            <a:endParaRPr lang="en-US" dirty="0"/>
          </a:p>
        </p:txBody>
      </p:sp>
    </p:spTree>
    <p:extLst>
      <p:ext uri="{BB962C8B-B14F-4D97-AF65-F5344CB8AC3E}">
        <p14:creationId xmlns:p14="http://schemas.microsoft.com/office/powerpoint/2010/main" val="28508938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32121FD-8A08-401A-8C7B-7D4A44DC41F3}" type="datetimeFigureOut">
              <a:rPr lang="en-US" smtClean="0"/>
              <a:t>10/3/2026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9782E4F2-AD4A-4307-B1CB-5251C253992E}" type="slidenum">
              <a:rPr lang="en-US" smtClean="0"/>
              <a:t>‹#›</a:t>
            </a:fld>
            <a:endParaRPr lang="en-US" dirty="0"/>
          </a:p>
        </p:txBody>
      </p:sp>
    </p:spTree>
    <p:extLst>
      <p:ext uri="{BB962C8B-B14F-4D97-AF65-F5344CB8AC3E}">
        <p14:creationId xmlns:p14="http://schemas.microsoft.com/office/powerpoint/2010/main" val="5366585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32121FD-8A08-401A-8C7B-7D4A44DC41F3}" type="datetimeFigureOut">
              <a:rPr lang="en-US" smtClean="0"/>
              <a:t>10/3/2026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782E4F2-AD4A-4307-B1CB-5251C253992E}" type="slidenum">
              <a:rPr lang="en-US" smtClean="0"/>
              <a:t>‹#›</a:t>
            </a:fld>
            <a:endParaRPr lang="en-US" dirty="0"/>
          </a:p>
        </p:txBody>
      </p:sp>
    </p:spTree>
    <p:extLst>
      <p:ext uri="{BB962C8B-B14F-4D97-AF65-F5344CB8AC3E}">
        <p14:creationId xmlns:p14="http://schemas.microsoft.com/office/powerpoint/2010/main" val="14618049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32121FD-8A08-401A-8C7B-7D4A44DC41F3}" type="datetimeFigureOut">
              <a:rPr lang="en-US" smtClean="0"/>
              <a:t>10/3/2026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782E4F2-AD4A-4307-B1CB-5251C253992E}" type="slidenum">
              <a:rPr lang="en-US" smtClean="0"/>
              <a:t>‹#›</a:t>
            </a:fld>
            <a:endParaRPr lang="en-US" dirty="0"/>
          </a:p>
        </p:txBody>
      </p:sp>
    </p:spTree>
    <p:extLst>
      <p:ext uri="{BB962C8B-B14F-4D97-AF65-F5344CB8AC3E}">
        <p14:creationId xmlns:p14="http://schemas.microsoft.com/office/powerpoint/2010/main" val="40808127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32121FD-8A08-401A-8C7B-7D4A44DC41F3}" type="datetimeFigureOut">
              <a:rPr lang="en-US" smtClean="0"/>
              <a:t>10/3/2026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782E4F2-AD4A-4307-B1CB-5251C253992E}" type="slidenum">
              <a:rPr lang="en-US" smtClean="0"/>
              <a:t>‹#›</a:t>
            </a:fld>
            <a:endParaRPr lang="en-US" dirty="0"/>
          </a:p>
        </p:txBody>
      </p:sp>
    </p:spTree>
    <p:extLst>
      <p:ext uri="{BB962C8B-B14F-4D97-AF65-F5344CB8AC3E}">
        <p14:creationId xmlns:p14="http://schemas.microsoft.com/office/powerpoint/2010/main" val="2994959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32121FD-8A08-401A-8C7B-7D4A44DC41F3}" type="datetimeFigureOut">
              <a:rPr lang="en-US" smtClean="0"/>
              <a:t>10/3/2026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782E4F2-AD4A-4307-B1CB-5251C253992E}" type="slidenum">
              <a:rPr lang="en-US" smtClean="0"/>
              <a:t>‹#›</a:t>
            </a:fld>
            <a:endParaRPr lang="en-US" dirty="0"/>
          </a:p>
        </p:txBody>
      </p:sp>
    </p:spTree>
    <p:extLst>
      <p:ext uri="{BB962C8B-B14F-4D97-AF65-F5344CB8AC3E}">
        <p14:creationId xmlns:p14="http://schemas.microsoft.com/office/powerpoint/2010/main" val="34313901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32121FD-8A08-401A-8C7B-7D4A44DC41F3}" type="datetimeFigureOut">
              <a:rPr lang="en-US" smtClean="0"/>
              <a:t>10/3/2026</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782E4F2-AD4A-4307-B1CB-5251C253992E}" type="slidenum">
              <a:rPr lang="en-US" smtClean="0"/>
              <a:t>‹#›</a:t>
            </a:fld>
            <a:endParaRPr lang="en-US" dirty="0"/>
          </a:p>
        </p:txBody>
      </p:sp>
    </p:spTree>
    <p:extLst>
      <p:ext uri="{BB962C8B-B14F-4D97-AF65-F5344CB8AC3E}">
        <p14:creationId xmlns:p14="http://schemas.microsoft.com/office/powerpoint/2010/main" val="73001143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6.xml"/><Relationship Id="rId5" Type="http://schemas.openxmlformats.org/officeDocument/2006/relationships/image" Target="../media/image4.png"/><Relationship Id="rId4" Type="http://schemas.openxmlformats.org/officeDocument/2006/relationships/image" Target="../media/image3.jpeg"/></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6.xml"/><Relationship Id="rId5" Type="http://schemas.openxmlformats.org/officeDocument/2006/relationships/image" Target="../media/image8.jpeg"/><Relationship Id="rId4" Type="http://schemas.openxmlformats.org/officeDocument/2006/relationships/image" Target="../media/image7.jpeg"/></Relationships>
</file>

<file path=ppt/slides/_rels/slide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447800"/>
            <a:ext cx="7772400" cy="1470025"/>
          </a:xfrm>
        </p:spPr>
        <p:txBody>
          <a:bodyPr>
            <a:normAutofit/>
          </a:bodyPr>
          <a:lstStyle/>
          <a:p>
            <a:r>
              <a:rPr lang="en-US" sz="4800" b="1" dirty="0"/>
              <a:t>What is the Meaning of Life?</a:t>
            </a:r>
          </a:p>
        </p:txBody>
      </p:sp>
      <p:sp>
        <p:nvSpPr>
          <p:cNvPr id="3" name="Subtitle 2"/>
          <p:cNvSpPr>
            <a:spLocks noGrp="1"/>
          </p:cNvSpPr>
          <p:nvPr>
            <p:ph type="subTitle" idx="1"/>
          </p:nvPr>
        </p:nvSpPr>
        <p:spPr/>
        <p:txBody>
          <a:bodyPr/>
          <a:lstStyle/>
          <a:p>
            <a:r>
              <a:rPr lang="en-US" dirty="0"/>
              <a:t>A very important question!</a:t>
            </a:r>
          </a:p>
        </p:txBody>
      </p:sp>
    </p:spTree>
    <p:extLst>
      <p:ext uri="{BB962C8B-B14F-4D97-AF65-F5344CB8AC3E}">
        <p14:creationId xmlns:p14="http://schemas.microsoft.com/office/powerpoint/2010/main" val="18496233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b="1" u="sng" dirty="0"/>
              <a:t>Think about this:</a:t>
            </a:r>
          </a:p>
        </p:txBody>
      </p:sp>
      <p:sp>
        <p:nvSpPr>
          <p:cNvPr id="3" name="Content Placeholder 2"/>
          <p:cNvSpPr>
            <a:spLocks noGrp="1"/>
          </p:cNvSpPr>
          <p:nvPr>
            <p:ph idx="1"/>
          </p:nvPr>
        </p:nvSpPr>
        <p:spPr>
          <a:xfrm>
            <a:off x="228600" y="1295400"/>
            <a:ext cx="8610600" cy="5334000"/>
          </a:xfrm>
        </p:spPr>
        <p:txBody>
          <a:bodyPr>
            <a:noAutofit/>
          </a:bodyPr>
          <a:lstStyle/>
          <a:p>
            <a:pPr>
              <a:spcAft>
                <a:spcPts val="3000"/>
              </a:spcAft>
            </a:pPr>
            <a:r>
              <a:rPr lang="en-US" sz="3600" dirty="0"/>
              <a:t>If you could have anything or do anything in the world, what would it be?</a:t>
            </a:r>
          </a:p>
          <a:p>
            <a:pPr>
              <a:spcAft>
                <a:spcPts val="3000"/>
              </a:spcAft>
            </a:pPr>
            <a:r>
              <a:rPr lang="en-US" sz="3600" dirty="0"/>
              <a:t>Why would you want to have or do that?</a:t>
            </a:r>
          </a:p>
          <a:p>
            <a:pPr>
              <a:spcAft>
                <a:spcPts val="3000"/>
              </a:spcAft>
            </a:pPr>
            <a:r>
              <a:rPr lang="en-US" sz="3600" dirty="0"/>
              <a:t>For how long would that bring satisfaction?</a:t>
            </a:r>
          </a:p>
        </p:txBody>
      </p:sp>
    </p:spTree>
    <p:extLst>
      <p:ext uri="{BB962C8B-B14F-4D97-AF65-F5344CB8AC3E}">
        <p14:creationId xmlns:p14="http://schemas.microsoft.com/office/powerpoint/2010/main" val="42829712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2132" y="23020"/>
            <a:ext cx="8229600" cy="1143000"/>
          </a:xfrm>
        </p:spPr>
        <p:txBody>
          <a:bodyPr>
            <a:normAutofit fontScale="90000"/>
          </a:bodyPr>
          <a:lstStyle/>
          <a:p>
            <a:r>
              <a:rPr lang="en-US" b="1" u="sng" dirty="0"/>
              <a:t>Many things have short satisfaction</a:t>
            </a:r>
          </a:p>
        </p:txBody>
      </p:sp>
      <p:sp>
        <p:nvSpPr>
          <p:cNvPr id="7" name="AutoShape 3"/>
          <p:cNvSpPr>
            <a:spLocks noChangeAspect="1" noChangeArrowheads="1" noTextEdit="1"/>
          </p:cNvSpPr>
          <p:nvPr/>
        </p:nvSpPr>
        <p:spPr bwMode="auto">
          <a:xfrm>
            <a:off x="249238" y="1120775"/>
            <a:ext cx="8645525" cy="528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 name="Rectangle 5"/>
          <p:cNvSpPr>
            <a:spLocks noChangeArrowheads="1"/>
          </p:cNvSpPr>
          <p:nvPr/>
        </p:nvSpPr>
        <p:spPr bwMode="auto">
          <a:xfrm>
            <a:off x="257176" y="1128713"/>
            <a:ext cx="2870200" cy="876300"/>
          </a:xfrm>
          <a:prstGeom prst="rect">
            <a:avLst/>
          </a:prstGeom>
          <a:solidFill>
            <a:srgbClr val="4F81B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 name="Rectangle 6"/>
          <p:cNvSpPr>
            <a:spLocks noChangeArrowheads="1"/>
          </p:cNvSpPr>
          <p:nvPr/>
        </p:nvSpPr>
        <p:spPr bwMode="auto">
          <a:xfrm>
            <a:off x="3127376" y="1128713"/>
            <a:ext cx="2871788" cy="876300"/>
          </a:xfrm>
          <a:prstGeom prst="rect">
            <a:avLst/>
          </a:prstGeom>
          <a:solidFill>
            <a:srgbClr val="4F81B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 name="Rectangle 7"/>
          <p:cNvSpPr>
            <a:spLocks noChangeArrowheads="1"/>
          </p:cNvSpPr>
          <p:nvPr/>
        </p:nvSpPr>
        <p:spPr bwMode="auto">
          <a:xfrm>
            <a:off x="5999163" y="1128713"/>
            <a:ext cx="2870200" cy="876300"/>
          </a:xfrm>
          <a:prstGeom prst="rect">
            <a:avLst/>
          </a:prstGeom>
          <a:solidFill>
            <a:srgbClr val="4F81B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Line 23"/>
          <p:cNvSpPr>
            <a:spLocks noChangeShapeType="1"/>
          </p:cNvSpPr>
          <p:nvPr/>
        </p:nvSpPr>
        <p:spPr bwMode="auto">
          <a:xfrm>
            <a:off x="3127376" y="1122363"/>
            <a:ext cx="0" cy="5272088"/>
          </a:xfrm>
          <a:prstGeom prst="line">
            <a:avLst/>
          </a:prstGeom>
          <a:noFill/>
          <a:ln w="12700" cap="flat">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 name="Line 24"/>
          <p:cNvSpPr>
            <a:spLocks noChangeShapeType="1"/>
          </p:cNvSpPr>
          <p:nvPr/>
        </p:nvSpPr>
        <p:spPr bwMode="auto">
          <a:xfrm>
            <a:off x="5999163" y="1122363"/>
            <a:ext cx="0" cy="5272088"/>
          </a:xfrm>
          <a:prstGeom prst="line">
            <a:avLst/>
          </a:prstGeom>
          <a:noFill/>
          <a:ln w="12700" cap="flat">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3" name="Line 30"/>
          <p:cNvSpPr>
            <a:spLocks noChangeShapeType="1"/>
          </p:cNvSpPr>
          <p:nvPr/>
        </p:nvSpPr>
        <p:spPr bwMode="auto">
          <a:xfrm>
            <a:off x="257176" y="1122363"/>
            <a:ext cx="0" cy="5272088"/>
          </a:xfrm>
          <a:prstGeom prst="line">
            <a:avLst/>
          </a:prstGeom>
          <a:noFill/>
          <a:ln w="12700" cap="flat">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4" name="Line 31"/>
          <p:cNvSpPr>
            <a:spLocks noChangeShapeType="1"/>
          </p:cNvSpPr>
          <p:nvPr/>
        </p:nvSpPr>
        <p:spPr bwMode="auto">
          <a:xfrm>
            <a:off x="8869363" y="1122363"/>
            <a:ext cx="0" cy="5272088"/>
          </a:xfrm>
          <a:prstGeom prst="line">
            <a:avLst/>
          </a:prstGeom>
          <a:noFill/>
          <a:ln w="12700" cap="flat">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5" name="Line 32"/>
          <p:cNvSpPr>
            <a:spLocks noChangeShapeType="1"/>
          </p:cNvSpPr>
          <p:nvPr/>
        </p:nvSpPr>
        <p:spPr bwMode="auto">
          <a:xfrm>
            <a:off x="250826" y="1128713"/>
            <a:ext cx="8624888" cy="0"/>
          </a:xfrm>
          <a:prstGeom prst="line">
            <a:avLst/>
          </a:prstGeom>
          <a:noFill/>
          <a:ln w="12700" cap="flat">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7" name="Rectangle 34"/>
          <p:cNvSpPr>
            <a:spLocks noChangeArrowheads="1"/>
          </p:cNvSpPr>
          <p:nvPr/>
        </p:nvSpPr>
        <p:spPr bwMode="auto">
          <a:xfrm>
            <a:off x="1414463" y="1346200"/>
            <a:ext cx="754063" cy="528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800" b="1" i="0" u="none" strike="noStrike" cap="none" normalizeH="0" baseline="0">
                <a:ln>
                  <a:noFill/>
                </a:ln>
                <a:solidFill>
                  <a:srgbClr val="FFFFFF"/>
                </a:solidFill>
                <a:effectLst/>
                <a:latin typeface="Calibri" panose="020F0502020204030204" pitchFamily="34" charset="0"/>
              </a:rPr>
              <a:t>Age</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38" name="Rectangle 35"/>
          <p:cNvSpPr>
            <a:spLocks noChangeArrowheads="1"/>
          </p:cNvSpPr>
          <p:nvPr/>
        </p:nvSpPr>
        <p:spPr bwMode="auto">
          <a:xfrm>
            <a:off x="4098926" y="1346200"/>
            <a:ext cx="1128713" cy="528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800" b="1" i="0" u="none" strike="noStrike" cap="none" normalizeH="0" baseline="0">
                <a:ln>
                  <a:noFill/>
                </a:ln>
                <a:solidFill>
                  <a:srgbClr val="FFFFFF"/>
                </a:solidFill>
                <a:effectLst/>
                <a:latin typeface="Calibri" panose="020F0502020204030204" pitchFamily="34" charset="0"/>
              </a:rPr>
              <a:t>Desire</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39" name="Rectangle 36"/>
          <p:cNvSpPr>
            <a:spLocks noChangeArrowheads="1"/>
          </p:cNvSpPr>
          <p:nvPr/>
        </p:nvSpPr>
        <p:spPr bwMode="auto">
          <a:xfrm>
            <a:off x="6578601" y="1346200"/>
            <a:ext cx="1917700" cy="528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800" b="1" i="0" u="none" strike="noStrike" cap="none" normalizeH="0" baseline="0">
                <a:ln>
                  <a:noFill/>
                </a:ln>
                <a:solidFill>
                  <a:srgbClr val="FFFFFF"/>
                </a:solidFill>
                <a:effectLst/>
                <a:latin typeface="Calibri" panose="020F0502020204030204" pitchFamily="34" charset="0"/>
              </a:rPr>
              <a:t>Satisfaction</a:t>
            </a:r>
            <a:endParaRPr kumimoji="0" lang="en-US" altLang="en-US" sz="1800" b="0" i="0" u="none" strike="noStrike" cap="none" normalizeH="0" baseline="0">
              <a:ln>
                <a:noFill/>
              </a:ln>
              <a:solidFill>
                <a:schemeClr val="tx1"/>
              </a:solidFill>
              <a:effectLst/>
              <a:latin typeface="Arial" panose="020B0604020202020204" pitchFamily="34" charset="0"/>
            </a:endParaRPr>
          </a:p>
        </p:txBody>
      </p:sp>
      <p:grpSp>
        <p:nvGrpSpPr>
          <p:cNvPr id="70" name="Group 69"/>
          <p:cNvGrpSpPr/>
          <p:nvPr/>
        </p:nvGrpSpPr>
        <p:grpSpPr>
          <a:xfrm>
            <a:off x="250826" y="2005013"/>
            <a:ext cx="8624888" cy="876300"/>
            <a:chOff x="250826" y="2005013"/>
            <a:chExt cx="8624888" cy="876300"/>
          </a:xfrm>
        </p:grpSpPr>
        <p:sp>
          <p:nvSpPr>
            <p:cNvPr id="11" name="Rectangle 8"/>
            <p:cNvSpPr>
              <a:spLocks noChangeArrowheads="1"/>
            </p:cNvSpPr>
            <p:nvPr/>
          </p:nvSpPr>
          <p:spPr bwMode="auto">
            <a:xfrm>
              <a:off x="257176" y="2005013"/>
              <a:ext cx="2870200" cy="876300"/>
            </a:xfrm>
            <a:prstGeom prst="rect">
              <a:avLst/>
            </a:prstGeom>
            <a:solidFill>
              <a:srgbClr val="D0D8E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 name="Rectangle 9"/>
            <p:cNvSpPr>
              <a:spLocks noChangeArrowheads="1"/>
            </p:cNvSpPr>
            <p:nvPr/>
          </p:nvSpPr>
          <p:spPr bwMode="auto">
            <a:xfrm>
              <a:off x="3127376" y="2005013"/>
              <a:ext cx="2871788" cy="876300"/>
            </a:xfrm>
            <a:prstGeom prst="rect">
              <a:avLst/>
            </a:prstGeom>
            <a:solidFill>
              <a:srgbClr val="D0D8E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 name="Rectangle 10"/>
            <p:cNvSpPr>
              <a:spLocks noChangeArrowheads="1"/>
            </p:cNvSpPr>
            <p:nvPr/>
          </p:nvSpPr>
          <p:spPr bwMode="auto">
            <a:xfrm>
              <a:off x="5999163" y="2005013"/>
              <a:ext cx="2870200" cy="876300"/>
            </a:xfrm>
            <a:prstGeom prst="rect">
              <a:avLst/>
            </a:prstGeom>
            <a:solidFill>
              <a:srgbClr val="D0D8E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 name="Line 25"/>
            <p:cNvSpPr>
              <a:spLocks noChangeShapeType="1"/>
            </p:cNvSpPr>
            <p:nvPr/>
          </p:nvSpPr>
          <p:spPr bwMode="auto">
            <a:xfrm>
              <a:off x="250826" y="2005013"/>
              <a:ext cx="8624888" cy="0"/>
            </a:xfrm>
            <a:prstGeom prst="line">
              <a:avLst/>
            </a:prstGeom>
            <a:noFill/>
            <a:ln w="38100" cap="flat">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0" name="Rectangle 37"/>
            <p:cNvSpPr>
              <a:spLocks noChangeArrowheads="1"/>
            </p:cNvSpPr>
            <p:nvPr/>
          </p:nvSpPr>
          <p:spPr bwMode="auto">
            <a:xfrm>
              <a:off x="1154113" y="2225675"/>
              <a:ext cx="446088" cy="527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800" b="0" i="0" u="none" strike="noStrike" cap="none" normalizeH="0" baseline="0">
                  <a:ln>
                    <a:noFill/>
                  </a:ln>
                  <a:solidFill>
                    <a:srgbClr val="000000"/>
                  </a:solidFill>
                  <a:effectLst/>
                  <a:latin typeface="Calibri" panose="020F0502020204030204" pitchFamily="34" charset="0"/>
                </a:rPr>
                <a:t>3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41" name="Rectangle 38"/>
            <p:cNvSpPr>
              <a:spLocks noChangeArrowheads="1"/>
            </p:cNvSpPr>
            <p:nvPr/>
          </p:nvSpPr>
          <p:spPr bwMode="auto">
            <a:xfrm>
              <a:off x="1416051" y="2225675"/>
              <a:ext cx="466725" cy="527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800" b="0" i="0" u="none" strike="noStrike" cap="none" normalizeH="0" baseline="0">
                  <a:ln>
                    <a:noFill/>
                  </a:ln>
                  <a:solidFill>
                    <a:srgbClr val="000000"/>
                  </a:solidFill>
                  <a:effectLst/>
                  <a:latin typeface="Calibri" panose="020F0502020204030204" pitchFamily="34" charset="0"/>
                </a:rPr>
                <a:t>yr</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42" name="Rectangle 39"/>
            <p:cNvSpPr>
              <a:spLocks noChangeArrowheads="1"/>
            </p:cNvSpPr>
            <p:nvPr/>
          </p:nvSpPr>
          <p:spPr bwMode="auto">
            <a:xfrm>
              <a:off x="1779588" y="2225675"/>
              <a:ext cx="639763" cy="527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800" b="0" i="0" u="none" strike="noStrike" cap="none" normalizeH="0" baseline="0">
                  <a:ln>
                    <a:noFill/>
                  </a:ln>
                  <a:solidFill>
                    <a:srgbClr val="000000"/>
                  </a:solidFill>
                  <a:effectLst/>
                  <a:latin typeface="Calibri" panose="020F0502020204030204" pitchFamily="34" charset="0"/>
                </a:rPr>
                <a:t>old</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43" name="Rectangle 40"/>
            <p:cNvSpPr>
              <a:spLocks noChangeArrowheads="1"/>
            </p:cNvSpPr>
            <p:nvPr/>
          </p:nvSpPr>
          <p:spPr bwMode="auto">
            <a:xfrm>
              <a:off x="4117976" y="2225675"/>
              <a:ext cx="1077913" cy="527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800" b="0" i="0" u="none" strike="noStrike" cap="none" normalizeH="0" baseline="0">
                  <a:ln>
                    <a:noFill/>
                  </a:ln>
                  <a:solidFill>
                    <a:srgbClr val="000000"/>
                  </a:solidFill>
                  <a:effectLst/>
                  <a:latin typeface="Calibri" panose="020F0502020204030204" pitchFamily="34" charset="0"/>
                </a:rPr>
                <a:t>Candy</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44" name="Rectangle 41"/>
            <p:cNvSpPr>
              <a:spLocks noChangeArrowheads="1"/>
            </p:cNvSpPr>
            <p:nvPr/>
          </p:nvSpPr>
          <p:spPr bwMode="auto">
            <a:xfrm>
              <a:off x="6710363" y="2225675"/>
              <a:ext cx="1641475" cy="527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800" b="0" i="0" u="none" strike="noStrike" cap="none" normalizeH="0" baseline="0">
                  <a:ln>
                    <a:noFill/>
                  </a:ln>
                  <a:solidFill>
                    <a:srgbClr val="000000"/>
                  </a:solidFill>
                  <a:effectLst/>
                  <a:latin typeface="Calibri" panose="020F0502020204030204" pitchFamily="34" charset="0"/>
                </a:rPr>
                <a:t>5 Minutes</a:t>
              </a:r>
              <a:endParaRPr kumimoji="0" lang="en-US" altLang="en-US" sz="1800" b="0" i="0" u="none" strike="noStrike" cap="none" normalizeH="0" baseline="0">
                <a:ln>
                  <a:noFill/>
                </a:ln>
                <a:solidFill>
                  <a:schemeClr val="tx1"/>
                </a:solidFill>
                <a:effectLst/>
                <a:latin typeface="Arial" panose="020B0604020202020204" pitchFamily="34" charset="0"/>
              </a:endParaRPr>
            </a:p>
          </p:txBody>
        </p:sp>
      </p:grpSp>
      <p:grpSp>
        <p:nvGrpSpPr>
          <p:cNvPr id="69" name="Group 68"/>
          <p:cNvGrpSpPr/>
          <p:nvPr/>
        </p:nvGrpSpPr>
        <p:grpSpPr>
          <a:xfrm>
            <a:off x="250826" y="2881313"/>
            <a:ext cx="8624888" cy="876300"/>
            <a:chOff x="250826" y="2881313"/>
            <a:chExt cx="8624888" cy="876300"/>
          </a:xfrm>
        </p:grpSpPr>
        <p:sp>
          <p:nvSpPr>
            <p:cNvPr id="14" name="Rectangle 11"/>
            <p:cNvSpPr>
              <a:spLocks noChangeArrowheads="1"/>
            </p:cNvSpPr>
            <p:nvPr/>
          </p:nvSpPr>
          <p:spPr bwMode="auto">
            <a:xfrm>
              <a:off x="257176" y="2881313"/>
              <a:ext cx="2870200" cy="876300"/>
            </a:xfrm>
            <a:prstGeom prst="rect">
              <a:avLst/>
            </a:prstGeom>
            <a:solidFill>
              <a:srgbClr val="E9EDF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 name="Rectangle 12"/>
            <p:cNvSpPr>
              <a:spLocks noChangeArrowheads="1"/>
            </p:cNvSpPr>
            <p:nvPr/>
          </p:nvSpPr>
          <p:spPr bwMode="auto">
            <a:xfrm>
              <a:off x="3127376" y="2881313"/>
              <a:ext cx="2871788" cy="876300"/>
            </a:xfrm>
            <a:prstGeom prst="rect">
              <a:avLst/>
            </a:prstGeom>
            <a:solidFill>
              <a:srgbClr val="E9EDF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 name="Rectangle 13"/>
            <p:cNvSpPr>
              <a:spLocks noChangeArrowheads="1"/>
            </p:cNvSpPr>
            <p:nvPr/>
          </p:nvSpPr>
          <p:spPr bwMode="auto">
            <a:xfrm>
              <a:off x="5999163" y="2881313"/>
              <a:ext cx="2870200" cy="876300"/>
            </a:xfrm>
            <a:prstGeom prst="rect">
              <a:avLst/>
            </a:prstGeom>
            <a:solidFill>
              <a:srgbClr val="E9EDF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Line 26"/>
            <p:cNvSpPr>
              <a:spLocks noChangeShapeType="1"/>
            </p:cNvSpPr>
            <p:nvPr/>
          </p:nvSpPr>
          <p:spPr bwMode="auto">
            <a:xfrm>
              <a:off x="250826" y="2881313"/>
              <a:ext cx="8624888" cy="0"/>
            </a:xfrm>
            <a:prstGeom prst="line">
              <a:avLst/>
            </a:prstGeom>
            <a:noFill/>
            <a:ln w="12700" cap="flat">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5" name="Rectangle 42"/>
            <p:cNvSpPr>
              <a:spLocks noChangeArrowheads="1"/>
            </p:cNvSpPr>
            <p:nvPr/>
          </p:nvSpPr>
          <p:spPr bwMode="auto">
            <a:xfrm>
              <a:off x="1154113" y="3101975"/>
              <a:ext cx="446088" cy="527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800" b="0" i="0" u="none" strike="noStrike" cap="none" normalizeH="0" baseline="0">
                  <a:ln>
                    <a:noFill/>
                  </a:ln>
                  <a:solidFill>
                    <a:srgbClr val="000000"/>
                  </a:solidFill>
                  <a:effectLst/>
                  <a:latin typeface="Calibri" panose="020F0502020204030204" pitchFamily="34" charset="0"/>
                </a:rPr>
                <a:t>8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46" name="Rectangle 43"/>
            <p:cNvSpPr>
              <a:spLocks noChangeArrowheads="1"/>
            </p:cNvSpPr>
            <p:nvPr/>
          </p:nvSpPr>
          <p:spPr bwMode="auto">
            <a:xfrm>
              <a:off x="1416051" y="3101975"/>
              <a:ext cx="466725" cy="527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800" b="0" i="0" u="none" strike="noStrike" cap="none" normalizeH="0" baseline="0">
                  <a:ln>
                    <a:noFill/>
                  </a:ln>
                  <a:solidFill>
                    <a:srgbClr val="000000"/>
                  </a:solidFill>
                  <a:effectLst/>
                  <a:latin typeface="Calibri" panose="020F0502020204030204" pitchFamily="34" charset="0"/>
                </a:rPr>
                <a:t>yr</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47" name="Rectangle 44"/>
            <p:cNvSpPr>
              <a:spLocks noChangeArrowheads="1"/>
            </p:cNvSpPr>
            <p:nvPr/>
          </p:nvSpPr>
          <p:spPr bwMode="auto">
            <a:xfrm>
              <a:off x="1779588" y="3101975"/>
              <a:ext cx="639763" cy="527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800" b="0" i="0" u="none" strike="noStrike" cap="none" normalizeH="0" baseline="0">
                  <a:ln>
                    <a:noFill/>
                  </a:ln>
                  <a:solidFill>
                    <a:srgbClr val="000000"/>
                  </a:solidFill>
                  <a:effectLst/>
                  <a:latin typeface="Calibri" panose="020F0502020204030204" pitchFamily="34" charset="0"/>
                </a:rPr>
                <a:t>old</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48" name="Rectangle 45"/>
            <p:cNvSpPr>
              <a:spLocks noChangeArrowheads="1"/>
            </p:cNvSpPr>
            <p:nvPr/>
          </p:nvSpPr>
          <p:spPr bwMode="auto">
            <a:xfrm>
              <a:off x="3709988" y="3101975"/>
              <a:ext cx="1895475" cy="527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800" b="0" i="0" u="none" strike="noStrike" cap="none" normalizeH="0" baseline="0">
                  <a:ln>
                    <a:noFill/>
                  </a:ln>
                  <a:solidFill>
                    <a:srgbClr val="000000"/>
                  </a:solidFill>
                  <a:effectLst/>
                  <a:latin typeface="Calibri" panose="020F0502020204030204" pitchFamily="34" charset="0"/>
                </a:rPr>
                <a:t>Video game</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49" name="Rectangle 46"/>
            <p:cNvSpPr>
              <a:spLocks noChangeArrowheads="1"/>
            </p:cNvSpPr>
            <p:nvPr/>
          </p:nvSpPr>
          <p:spPr bwMode="auto">
            <a:xfrm>
              <a:off x="6824663" y="3101975"/>
              <a:ext cx="1411288" cy="527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800" b="0" i="0" u="none" strike="noStrike" cap="none" normalizeH="0" baseline="0">
                  <a:ln>
                    <a:noFill/>
                  </a:ln>
                  <a:solidFill>
                    <a:srgbClr val="000000"/>
                  </a:solidFill>
                  <a:effectLst/>
                  <a:latin typeface="Calibri" panose="020F0502020204030204" pitchFamily="34" charset="0"/>
                </a:rPr>
                <a:t>1 month</a:t>
              </a:r>
              <a:endParaRPr kumimoji="0" lang="en-US" altLang="en-US" sz="1800" b="0" i="0" u="none" strike="noStrike" cap="none" normalizeH="0" baseline="0">
                <a:ln>
                  <a:noFill/>
                </a:ln>
                <a:solidFill>
                  <a:schemeClr val="tx1"/>
                </a:solidFill>
                <a:effectLst/>
                <a:latin typeface="Arial" panose="020B0604020202020204" pitchFamily="34" charset="0"/>
              </a:endParaRPr>
            </a:p>
          </p:txBody>
        </p:sp>
      </p:grpSp>
      <p:grpSp>
        <p:nvGrpSpPr>
          <p:cNvPr id="68" name="Group 67"/>
          <p:cNvGrpSpPr/>
          <p:nvPr/>
        </p:nvGrpSpPr>
        <p:grpSpPr>
          <a:xfrm>
            <a:off x="250826" y="3757613"/>
            <a:ext cx="8624888" cy="876300"/>
            <a:chOff x="250826" y="3757613"/>
            <a:chExt cx="8624888" cy="876300"/>
          </a:xfrm>
        </p:grpSpPr>
        <p:sp>
          <p:nvSpPr>
            <p:cNvPr id="17" name="Rectangle 14"/>
            <p:cNvSpPr>
              <a:spLocks noChangeArrowheads="1"/>
            </p:cNvSpPr>
            <p:nvPr/>
          </p:nvSpPr>
          <p:spPr bwMode="auto">
            <a:xfrm>
              <a:off x="257176" y="3757613"/>
              <a:ext cx="2870200" cy="876300"/>
            </a:xfrm>
            <a:prstGeom prst="rect">
              <a:avLst/>
            </a:prstGeom>
            <a:solidFill>
              <a:srgbClr val="D0D8E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 name="Rectangle 15"/>
            <p:cNvSpPr>
              <a:spLocks noChangeArrowheads="1"/>
            </p:cNvSpPr>
            <p:nvPr/>
          </p:nvSpPr>
          <p:spPr bwMode="auto">
            <a:xfrm>
              <a:off x="3127376" y="3757613"/>
              <a:ext cx="2871788" cy="876300"/>
            </a:xfrm>
            <a:prstGeom prst="rect">
              <a:avLst/>
            </a:prstGeom>
            <a:solidFill>
              <a:srgbClr val="D0D8E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 name="Rectangle 16"/>
            <p:cNvSpPr>
              <a:spLocks noChangeArrowheads="1"/>
            </p:cNvSpPr>
            <p:nvPr/>
          </p:nvSpPr>
          <p:spPr bwMode="auto">
            <a:xfrm>
              <a:off x="5999163" y="3757613"/>
              <a:ext cx="2870200" cy="876300"/>
            </a:xfrm>
            <a:prstGeom prst="rect">
              <a:avLst/>
            </a:prstGeom>
            <a:solidFill>
              <a:srgbClr val="D0D8E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Line 27"/>
            <p:cNvSpPr>
              <a:spLocks noChangeShapeType="1"/>
            </p:cNvSpPr>
            <p:nvPr/>
          </p:nvSpPr>
          <p:spPr bwMode="auto">
            <a:xfrm>
              <a:off x="250826" y="3757613"/>
              <a:ext cx="8624888" cy="0"/>
            </a:xfrm>
            <a:prstGeom prst="line">
              <a:avLst/>
            </a:prstGeom>
            <a:noFill/>
            <a:ln w="12700" cap="flat">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0" name="Rectangle 47"/>
            <p:cNvSpPr>
              <a:spLocks noChangeArrowheads="1"/>
            </p:cNvSpPr>
            <p:nvPr/>
          </p:nvSpPr>
          <p:spPr bwMode="auto">
            <a:xfrm>
              <a:off x="1062038" y="3978275"/>
              <a:ext cx="627063" cy="527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800" b="0" i="0" u="none" strike="noStrike" cap="none" normalizeH="0" baseline="0">
                  <a:ln>
                    <a:noFill/>
                  </a:ln>
                  <a:solidFill>
                    <a:srgbClr val="000000"/>
                  </a:solidFill>
                  <a:effectLst/>
                  <a:latin typeface="Calibri" panose="020F0502020204030204" pitchFamily="34" charset="0"/>
                </a:rPr>
                <a:t>16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51" name="Rectangle 48"/>
            <p:cNvSpPr>
              <a:spLocks noChangeArrowheads="1"/>
            </p:cNvSpPr>
            <p:nvPr/>
          </p:nvSpPr>
          <p:spPr bwMode="auto">
            <a:xfrm>
              <a:off x="1504951" y="3978275"/>
              <a:ext cx="468313" cy="527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800" b="0" i="0" u="none" strike="noStrike" cap="none" normalizeH="0" baseline="0">
                  <a:ln>
                    <a:noFill/>
                  </a:ln>
                  <a:solidFill>
                    <a:srgbClr val="000000"/>
                  </a:solidFill>
                  <a:effectLst/>
                  <a:latin typeface="Calibri" panose="020F0502020204030204" pitchFamily="34" charset="0"/>
                </a:rPr>
                <a:t>yr</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52" name="Rectangle 49"/>
            <p:cNvSpPr>
              <a:spLocks noChangeArrowheads="1"/>
            </p:cNvSpPr>
            <p:nvPr/>
          </p:nvSpPr>
          <p:spPr bwMode="auto">
            <a:xfrm>
              <a:off x="1870076" y="3978275"/>
              <a:ext cx="639763" cy="527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800" b="0" i="0" u="none" strike="noStrike" cap="none" normalizeH="0" baseline="0">
                  <a:ln>
                    <a:noFill/>
                  </a:ln>
                  <a:solidFill>
                    <a:srgbClr val="000000"/>
                  </a:solidFill>
                  <a:effectLst/>
                  <a:latin typeface="Calibri" panose="020F0502020204030204" pitchFamily="34" charset="0"/>
                </a:rPr>
                <a:t>old</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53" name="Rectangle 50"/>
            <p:cNvSpPr>
              <a:spLocks noChangeArrowheads="1"/>
            </p:cNvSpPr>
            <p:nvPr/>
          </p:nvSpPr>
          <p:spPr bwMode="auto">
            <a:xfrm>
              <a:off x="3862388" y="3978275"/>
              <a:ext cx="1386598"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800" b="0" i="0" u="none" strike="noStrike" cap="none" normalizeH="0" baseline="0" dirty="0">
                  <a:ln>
                    <a:noFill/>
                  </a:ln>
                  <a:solidFill>
                    <a:srgbClr val="000000"/>
                  </a:solidFill>
                  <a:effectLst/>
                  <a:latin typeface="Calibri" panose="020F0502020204030204" pitchFamily="34" charset="0"/>
                </a:rPr>
                <a:t>Girlfriend</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54" name="Rectangle 51"/>
            <p:cNvSpPr>
              <a:spLocks noChangeArrowheads="1"/>
            </p:cNvSpPr>
            <p:nvPr/>
          </p:nvSpPr>
          <p:spPr bwMode="auto">
            <a:xfrm>
              <a:off x="6754813" y="3978275"/>
              <a:ext cx="1550988" cy="527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800" b="0" i="0" u="none" strike="noStrike" cap="none" normalizeH="0" baseline="0">
                  <a:ln>
                    <a:noFill/>
                  </a:ln>
                  <a:solidFill>
                    <a:srgbClr val="000000"/>
                  </a:solidFill>
                  <a:effectLst/>
                  <a:latin typeface="Calibri" panose="020F0502020204030204" pitchFamily="34" charset="0"/>
                </a:rPr>
                <a:t>3 months</a:t>
              </a:r>
              <a:endParaRPr kumimoji="0" lang="en-US" altLang="en-US" sz="1800" b="0" i="0" u="none" strike="noStrike" cap="none" normalizeH="0" baseline="0">
                <a:ln>
                  <a:noFill/>
                </a:ln>
                <a:solidFill>
                  <a:schemeClr val="tx1"/>
                </a:solidFill>
                <a:effectLst/>
                <a:latin typeface="Arial" panose="020B0604020202020204" pitchFamily="34" charset="0"/>
              </a:endParaRPr>
            </a:p>
          </p:txBody>
        </p:sp>
      </p:grpSp>
      <p:grpSp>
        <p:nvGrpSpPr>
          <p:cNvPr id="67" name="Group 66"/>
          <p:cNvGrpSpPr/>
          <p:nvPr/>
        </p:nvGrpSpPr>
        <p:grpSpPr>
          <a:xfrm>
            <a:off x="250826" y="4633913"/>
            <a:ext cx="8624888" cy="876300"/>
            <a:chOff x="250826" y="4633913"/>
            <a:chExt cx="8624888" cy="876300"/>
          </a:xfrm>
        </p:grpSpPr>
        <p:sp>
          <p:nvSpPr>
            <p:cNvPr id="20" name="Rectangle 17"/>
            <p:cNvSpPr>
              <a:spLocks noChangeArrowheads="1"/>
            </p:cNvSpPr>
            <p:nvPr/>
          </p:nvSpPr>
          <p:spPr bwMode="auto">
            <a:xfrm>
              <a:off x="257176" y="4633913"/>
              <a:ext cx="2870200" cy="876300"/>
            </a:xfrm>
            <a:prstGeom prst="rect">
              <a:avLst/>
            </a:prstGeom>
            <a:solidFill>
              <a:srgbClr val="E9EDF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 name="Rectangle 18"/>
            <p:cNvSpPr>
              <a:spLocks noChangeArrowheads="1"/>
            </p:cNvSpPr>
            <p:nvPr/>
          </p:nvSpPr>
          <p:spPr bwMode="auto">
            <a:xfrm>
              <a:off x="3127376" y="4633913"/>
              <a:ext cx="2871788" cy="876300"/>
            </a:xfrm>
            <a:prstGeom prst="rect">
              <a:avLst/>
            </a:prstGeom>
            <a:solidFill>
              <a:srgbClr val="E9EDF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 name="Rectangle 19"/>
            <p:cNvSpPr>
              <a:spLocks noChangeArrowheads="1"/>
            </p:cNvSpPr>
            <p:nvPr/>
          </p:nvSpPr>
          <p:spPr bwMode="auto">
            <a:xfrm>
              <a:off x="5999163" y="4633913"/>
              <a:ext cx="2870200" cy="876300"/>
            </a:xfrm>
            <a:prstGeom prst="rect">
              <a:avLst/>
            </a:prstGeom>
            <a:solidFill>
              <a:srgbClr val="E9EDF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Line 28"/>
            <p:cNvSpPr>
              <a:spLocks noChangeShapeType="1"/>
            </p:cNvSpPr>
            <p:nvPr/>
          </p:nvSpPr>
          <p:spPr bwMode="auto">
            <a:xfrm>
              <a:off x="250826" y="4633913"/>
              <a:ext cx="8624888" cy="0"/>
            </a:xfrm>
            <a:prstGeom prst="line">
              <a:avLst/>
            </a:prstGeom>
            <a:noFill/>
            <a:ln w="12700" cap="flat">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5" name="Rectangle 52"/>
            <p:cNvSpPr>
              <a:spLocks noChangeArrowheads="1"/>
            </p:cNvSpPr>
            <p:nvPr/>
          </p:nvSpPr>
          <p:spPr bwMode="auto">
            <a:xfrm>
              <a:off x="1062038" y="4854575"/>
              <a:ext cx="627063" cy="527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800" b="0" i="0" u="none" strike="noStrike" cap="none" normalizeH="0" baseline="0">
                  <a:ln>
                    <a:noFill/>
                  </a:ln>
                  <a:solidFill>
                    <a:srgbClr val="000000"/>
                  </a:solidFill>
                  <a:effectLst/>
                  <a:latin typeface="Calibri" panose="020F0502020204030204" pitchFamily="34" charset="0"/>
                </a:rPr>
                <a:t>23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56" name="Rectangle 53"/>
            <p:cNvSpPr>
              <a:spLocks noChangeArrowheads="1"/>
            </p:cNvSpPr>
            <p:nvPr/>
          </p:nvSpPr>
          <p:spPr bwMode="auto">
            <a:xfrm>
              <a:off x="1504951" y="4854575"/>
              <a:ext cx="468313" cy="527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800" b="0" i="0" u="none" strike="noStrike" cap="none" normalizeH="0" baseline="0" dirty="0">
                  <a:ln>
                    <a:noFill/>
                  </a:ln>
                  <a:solidFill>
                    <a:srgbClr val="000000"/>
                  </a:solidFill>
                  <a:effectLst/>
                  <a:latin typeface="Calibri" panose="020F0502020204030204" pitchFamily="34" charset="0"/>
                </a:rPr>
                <a:t>yr</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57" name="Rectangle 54"/>
            <p:cNvSpPr>
              <a:spLocks noChangeArrowheads="1"/>
            </p:cNvSpPr>
            <p:nvPr/>
          </p:nvSpPr>
          <p:spPr bwMode="auto">
            <a:xfrm>
              <a:off x="1870076" y="4854575"/>
              <a:ext cx="639763" cy="527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800" b="0" i="0" u="none" strike="noStrike" cap="none" normalizeH="0" baseline="0">
                  <a:ln>
                    <a:noFill/>
                  </a:ln>
                  <a:solidFill>
                    <a:srgbClr val="000000"/>
                  </a:solidFill>
                  <a:effectLst/>
                  <a:latin typeface="Calibri" panose="020F0502020204030204" pitchFamily="34" charset="0"/>
                </a:rPr>
                <a:t>old</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58" name="Rectangle 55"/>
            <p:cNvSpPr>
              <a:spLocks noChangeArrowheads="1"/>
            </p:cNvSpPr>
            <p:nvPr/>
          </p:nvSpPr>
          <p:spPr bwMode="auto">
            <a:xfrm>
              <a:off x="3633788" y="4854575"/>
              <a:ext cx="2081213" cy="527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800" b="0" i="0" u="none" strike="noStrike" cap="none" normalizeH="0" baseline="0">
                  <a:ln>
                    <a:noFill/>
                  </a:ln>
                  <a:solidFill>
                    <a:srgbClr val="000000"/>
                  </a:solidFill>
                  <a:effectLst/>
                  <a:latin typeface="Calibri" panose="020F0502020204030204" pitchFamily="34" charset="0"/>
                </a:rPr>
                <a:t>Global Travel</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59" name="Rectangle 56"/>
            <p:cNvSpPr>
              <a:spLocks noChangeArrowheads="1"/>
            </p:cNvSpPr>
            <p:nvPr/>
          </p:nvSpPr>
          <p:spPr bwMode="auto">
            <a:xfrm>
              <a:off x="6923088" y="4854575"/>
              <a:ext cx="1216025" cy="527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800" b="0" i="0" u="none" strike="noStrike" cap="none" normalizeH="0" baseline="0">
                  <a:ln>
                    <a:noFill/>
                  </a:ln>
                  <a:solidFill>
                    <a:srgbClr val="000000"/>
                  </a:solidFill>
                  <a:effectLst/>
                  <a:latin typeface="Calibri" panose="020F0502020204030204" pitchFamily="34" charset="0"/>
                </a:rPr>
                <a:t>5 years</a:t>
              </a:r>
              <a:endParaRPr kumimoji="0" lang="en-US" altLang="en-US" sz="1800" b="0" i="0" u="none" strike="noStrike" cap="none" normalizeH="0" baseline="0">
                <a:ln>
                  <a:noFill/>
                </a:ln>
                <a:solidFill>
                  <a:schemeClr val="tx1"/>
                </a:solidFill>
                <a:effectLst/>
                <a:latin typeface="Arial" panose="020B0604020202020204" pitchFamily="34" charset="0"/>
              </a:endParaRPr>
            </a:p>
          </p:txBody>
        </p:sp>
      </p:grpSp>
      <p:grpSp>
        <p:nvGrpSpPr>
          <p:cNvPr id="66" name="Group 65"/>
          <p:cNvGrpSpPr/>
          <p:nvPr/>
        </p:nvGrpSpPr>
        <p:grpSpPr>
          <a:xfrm>
            <a:off x="250826" y="5510213"/>
            <a:ext cx="8624888" cy="876300"/>
            <a:chOff x="250826" y="5510213"/>
            <a:chExt cx="8624888" cy="876300"/>
          </a:xfrm>
        </p:grpSpPr>
        <p:sp>
          <p:nvSpPr>
            <p:cNvPr id="23" name="Rectangle 20"/>
            <p:cNvSpPr>
              <a:spLocks noChangeArrowheads="1"/>
            </p:cNvSpPr>
            <p:nvPr/>
          </p:nvSpPr>
          <p:spPr bwMode="auto">
            <a:xfrm>
              <a:off x="257176" y="5510213"/>
              <a:ext cx="2870200" cy="876300"/>
            </a:xfrm>
            <a:prstGeom prst="rect">
              <a:avLst/>
            </a:prstGeom>
            <a:solidFill>
              <a:srgbClr val="D0D8E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 name="Rectangle 21"/>
            <p:cNvSpPr>
              <a:spLocks noChangeArrowheads="1"/>
            </p:cNvSpPr>
            <p:nvPr/>
          </p:nvSpPr>
          <p:spPr bwMode="auto">
            <a:xfrm>
              <a:off x="3127376" y="5510213"/>
              <a:ext cx="2871788" cy="876300"/>
            </a:xfrm>
            <a:prstGeom prst="rect">
              <a:avLst/>
            </a:prstGeom>
            <a:solidFill>
              <a:srgbClr val="D0D8E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Rectangle 22"/>
            <p:cNvSpPr>
              <a:spLocks noChangeArrowheads="1"/>
            </p:cNvSpPr>
            <p:nvPr/>
          </p:nvSpPr>
          <p:spPr bwMode="auto">
            <a:xfrm>
              <a:off x="5999163" y="5510213"/>
              <a:ext cx="2870200" cy="876300"/>
            </a:xfrm>
            <a:prstGeom prst="rect">
              <a:avLst/>
            </a:prstGeom>
            <a:solidFill>
              <a:srgbClr val="D0D8E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Line 29"/>
            <p:cNvSpPr>
              <a:spLocks noChangeShapeType="1"/>
            </p:cNvSpPr>
            <p:nvPr/>
          </p:nvSpPr>
          <p:spPr bwMode="auto">
            <a:xfrm>
              <a:off x="250826" y="5510213"/>
              <a:ext cx="8624888" cy="0"/>
            </a:xfrm>
            <a:prstGeom prst="line">
              <a:avLst/>
            </a:prstGeom>
            <a:noFill/>
            <a:ln w="12700" cap="flat">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6" name="Line 33"/>
            <p:cNvSpPr>
              <a:spLocks noChangeShapeType="1"/>
            </p:cNvSpPr>
            <p:nvPr/>
          </p:nvSpPr>
          <p:spPr bwMode="auto">
            <a:xfrm>
              <a:off x="250826" y="6386513"/>
              <a:ext cx="8624888" cy="0"/>
            </a:xfrm>
            <a:prstGeom prst="line">
              <a:avLst/>
            </a:prstGeom>
            <a:noFill/>
            <a:ln w="12700" cap="flat">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0" name="Rectangle 57"/>
            <p:cNvSpPr>
              <a:spLocks noChangeArrowheads="1"/>
            </p:cNvSpPr>
            <p:nvPr/>
          </p:nvSpPr>
          <p:spPr bwMode="auto">
            <a:xfrm>
              <a:off x="1062038" y="5730875"/>
              <a:ext cx="627063" cy="527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800" b="0" i="0" u="none" strike="noStrike" cap="none" normalizeH="0" baseline="0">
                  <a:ln>
                    <a:noFill/>
                  </a:ln>
                  <a:solidFill>
                    <a:srgbClr val="000000"/>
                  </a:solidFill>
                  <a:effectLst/>
                  <a:latin typeface="Calibri" panose="020F0502020204030204" pitchFamily="34" charset="0"/>
                </a:rPr>
                <a:t>30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61" name="Rectangle 58"/>
            <p:cNvSpPr>
              <a:spLocks noChangeArrowheads="1"/>
            </p:cNvSpPr>
            <p:nvPr/>
          </p:nvSpPr>
          <p:spPr bwMode="auto">
            <a:xfrm>
              <a:off x="1504951" y="5730875"/>
              <a:ext cx="468313" cy="527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800" b="0" i="0" u="none" strike="noStrike" cap="none" normalizeH="0" baseline="0">
                  <a:ln>
                    <a:noFill/>
                  </a:ln>
                  <a:solidFill>
                    <a:srgbClr val="000000"/>
                  </a:solidFill>
                  <a:effectLst/>
                  <a:latin typeface="Calibri" panose="020F0502020204030204" pitchFamily="34" charset="0"/>
                </a:rPr>
                <a:t>yr</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62" name="Rectangle 59"/>
            <p:cNvSpPr>
              <a:spLocks noChangeArrowheads="1"/>
            </p:cNvSpPr>
            <p:nvPr/>
          </p:nvSpPr>
          <p:spPr bwMode="auto">
            <a:xfrm>
              <a:off x="1870076" y="5730875"/>
              <a:ext cx="639763" cy="527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800" b="0" i="0" u="none" strike="noStrike" cap="none" normalizeH="0" baseline="0">
                  <a:ln>
                    <a:noFill/>
                  </a:ln>
                  <a:solidFill>
                    <a:srgbClr val="000000"/>
                  </a:solidFill>
                  <a:effectLst/>
                  <a:latin typeface="Calibri" panose="020F0502020204030204" pitchFamily="34" charset="0"/>
                </a:rPr>
                <a:t>old</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63" name="Rectangle 60"/>
            <p:cNvSpPr>
              <a:spLocks noChangeArrowheads="1"/>
            </p:cNvSpPr>
            <p:nvPr/>
          </p:nvSpPr>
          <p:spPr bwMode="auto">
            <a:xfrm>
              <a:off x="3603626" y="5730875"/>
              <a:ext cx="1509713" cy="527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800" b="0" i="0" u="none" strike="noStrike" cap="none" normalizeH="0" baseline="0">
                  <a:ln>
                    <a:noFill/>
                  </a:ln>
                  <a:solidFill>
                    <a:srgbClr val="000000"/>
                  </a:solidFill>
                  <a:effectLst/>
                  <a:latin typeface="Calibri" panose="020F0502020204030204" pitchFamily="34" charset="0"/>
                </a:rPr>
                <a:t>Business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64" name="Rectangle 61"/>
            <p:cNvSpPr>
              <a:spLocks noChangeArrowheads="1"/>
            </p:cNvSpPr>
            <p:nvPr/>
          </p:nvSpPr>
          <p:spPr bwMode="auto">
            <a:xfrm>
              <a:off x="4929188" y="5730875"/>
              <a:ext cx="781050" cy="527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800" b="0" i="0" u="none" strike="noStrike" cap="none" normalizeH="0" baseline="0">
                  <a:ln>
                    <a:noFill/>
                  </a:ln>
                  <a:solidFill>
                    <a:srgbClr val="000000"/>
                  </a:solidFill>
                  <a:effectLst/>
                  <a:latin typeface="Calibri" panose="020F0502020204030204" pitchFamily="34" charset="0"/>
                </a:rPr>
                <a:t>Mgr</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65" name="Rectangle 62"/>
            <p:cNvSpPr>
              <a:spLocks noChangeArrowheads="1"/>
            </p:cNvSpPr>
            <p:nvPr/>
          </p:nvSpPr>
          <p:spPr bwMode="auto">
            <a:xfrm>
              <a:off x="6834188" y="5730875"/>
              <a:ext cx="1214179"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en-US" sz="2800" dirty="0">
                  <a:solidFill>
                    <a:srgbClr val="000000"/>
                  </a:solidFill>
                  <a:latin typeface="Calibri" panose="020F0502020204030204" pitchFamily="34" charset="0"/>
                </a:rPr>
                <a:t>2</a:t>
              </a:r>
              <a:r>
                <a:rPr kumimoji="0" lang="en-US" altLang="en-US" sz="2800" b="0" i="0" u="none" strike="noStrike" cap="none" normalizeH="0" baseline="0" dirty="0">
                  <a:ln>
                    <a:noFill/>
                  </a:ln>
                  <a:solidFill>
                    <a:srgbClr val="000000"/>
                  </a:solidFill>
                  <a:effectLst/>
                  <a:latin typeface="Calibri" panose="020F0502020204030204" pitchFamily="34" charset="0"/>
                </a:rPr>
                <a:t>0 years</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grpSp>
    </p:spTree>
    <p:extLst>
      <p:ext uri="{BB962C8B-B14F-4D97-AF65-F5344CB8AC3E}">
        <p14:creationId xmlns:p14="http://schemas.microsoft.com/office/powerpoint/2010/main" val="18019547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0"/>
                                        </p:tgtEl>
                                        <p:attrNameLst>
                                          <p:attrName>style.visibility</p:attrName>
                                        </p:attrNameLst>
                                      </p:cBhvr>
                                      <p:to>
                                        <p:strVal val="visible"/>
                                      </p:to>
                                    </p:set>
                                    <p:animEffect transition="in" filter="fade">
                                      <p:cBhvr>
                                        <p:cTn id="7" dur="500"/>
                                        <p:tgtEl>
                                          <p:spTgt spid="7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9"/>
                                        </p:tgtEl>
                                        <p:attrNameLst>
                                          <p:attrName>style.visibility</p:attrName>
                                        </p:attrNameLst>
                                      </p:cBhvr>
                                      <p:to>
                                        <p:strVal val="visible"/>
                                      </p:to>
                                    </p:set>
                                    <p:animEffect transition="in" filter="fade">
                                      <p:cBhvr>
                                        <p:cTn id="12" dur="500"/>
                                        <p:tgtEl>
                                          <p:spTgt spid="6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8"/>
                                        </p:tgtEl>
                                        <p:attrNameLst>
                                          <p:attrName>style.visibility</p:attrName>
                                        </p:attrNameLst>
                                      </p:cBhvr>
                                      <p:to>
                                        <p:strVal val="visible"/>
                                      </p:to>
                                    </p:set>
                                    <p:animEffect transition="in" filter="fade">
                                      <p:cBhvr>
                                        <p:cTn id="17" dur="500"/>
                                        <p:tgtEl>
                                          <p:spTgt spid="6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67"/>
                                        </p:tgtEl>
                                        <p:attrNameLst>
                                          <p:attrName>style.visibility</p:attrName>
                                        </p:attrNameLst>
                                      </p:cBhvr>
                                      <p:to>
                                        <p:strVal val="visible"/>
                                      </p:to>
                                    </p:set>
                                    <p:animEffect transition="in" filter="fade">
                                      <p:cBhvr>
                                        <p:cTn id="22" dur="500"/>
                                        <p:tgtEl>
                                          <p:spTgt spid="67"/>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66"/>
                                        </p:tgtEl>
                                        <p:attrNameLst>
                                          <p:attrName>style.visibility</p:attrName>
                                        </p:attrNameLst>
                                      </p:cBhvr>
                                      <p:to>
                                        <p:strVal val="visible"/>
                                      </p:to>
                                    </p:set>
                                    <p:animEffect transition="in" filter="fade">
                                      <p:cBhvr>
                                        <p:cTn id="27" dur="500"/>
                                        <p:tgtEl>
                                          <p:spTgt spid="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0" name="Picture 6" descr="https://dylbs6e8mhm2w.cloudfront.net/productimages/500x500/EJ101004167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94697" y="2248437"/>
            <a:ext cx="4349303" cy="4349303"/>
          </a:xfrm>
          <a:prstGeom prst="rect">
            <a:avLst/>
          </a:prstGeom>
          <a:noFill/>
          <a:extLst>
            <a:ext uri="{909E8E84-426E-40DD-AFC4-6F175D3DCCD1}">
              <a14:hiddenFill xmlns:a14="http://schemas.microsoft.com/office/drawing/2010/main">
                <a:solidFill>
                  <a:srgbClr val="FFFFFF"/>
                </a:solidFill>
              </a14:hiddenFill>
            </a:ext>
          </a:extLst>
        </p:spPr>
      </p:pic>
      <p:sp>
        <p:nvSpPr>
          <p:cNvPr id="4" name="Title 3"/>
          <p:cNvSpPr>
            <a:spLocks noGrp="1"/>
          </p:cNvSpPr>
          <p:nvPr>
            <p:ph type="title"/>
          </p:nvPr>
        </p:nvSpPr>
        <p:spPr>
          <a:xfrm>
            <a:off x="457200" y="0"/>
            <a:ext cx="8229600" cy="1143000"/>
          </a:xfrm>
        </p:spPr>
        <p:txBody>
          <a:bodyPr/>
          <a:lstStyle/>
          <a:p>
            <a:r>
              <a:rPr lang="en-US" b="1" u="sng" dirty="0"/>
              <a:t>What is the purpose of this?</a:t>
            </a:r>
          </a:p>
        </p:txBody>
      </p:sp>
      <p:pic>
        <p:nvPicPr>
          <p:cNvPr id="1028" name="Picture 4" descr="16-oz Smooth Face Steel Claw Hamm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5400000">
            <a:off x="2172237" y="1219200"/>
            <a:ext cx="3923226" cy="3923226"/>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General Electric 2pk 30/70/100W 3 Way Long Life Incandescent Light ..."/>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1752600"/>
            <a:ext cx="2552700" cy="2552701"/>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National Hardware N278-085 V7710 Wire Nail in Bright"/>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209800" y="3968839"/>
            <a:ext cx="1265158" cy="2628901"/>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1066800" y="5587425"/>
            <a:ext cx="7162800" cy="584775"/>
          </a:xfrm>
          <a:prstGeom prst="rect">
            <a:avLst/>
          </a:prstGeom>
          <a:solidFill>
            <a:schemeClr val="bg1"/>
          </a:solidFill>
        </p:spPr>
        <p:txBody>
          <a:bodyPr wrap="square" rtlCol="0">
            <a:spAutoFit/>
          </a:bodyPr>
          <a:lstStyle/>
          <a:p>
            <a:pPr algn="ctr"/>
            <a:r>
              <a:rPr lang="en-US" sz="3200" b="1" dirty="0"/>
              <a:t>Simple Things – Simple Purpose</a:t>
            </a:r>
          </a:p>
        </p:txBody>
      </p:sp>
    </p:spTree>
    <p:extLst>
      <p:ext uri="{BB962C8B-B14F-4D97-AF65-F5344CB8AC3E}">
        <p14:creationId xmlns:p14="http://schemas.microsoft.com/office/powerpoint/2010/main" val="32247212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500"/>
                                        <p:tgtEl>
                                          <p:spTgt spid="102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28"/>
                                        </p:tgtEl>
                                        <p:attrNameLst>
                                          <p:attrName>style.visibility</p:attrName>
                                        </p:attrNameLst>
                                      </p:cBhvr>
                                      <p:to>
                                        <p:strVal val="visible"/>
                                      </p:to>
                                    </p:set>
                                    <p:animEffect transition="in" filter="fade">
                                      <p:cBhvr>
                                        <p:cTn id="12" dur="500"/>
                                        <p:tgtEl>
                                          <p:spTgt spid="102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32"/>
                                        </p:tgtEl>
                                        <p:attrNameLst>
                                          <p:attrName>style.visibility</p:attrName>
                                        </p:attrNameLst>
                                      </p:cBhvr>
                                      <p:to>
                                        <p:strVal val="visible"/>
                                      </p:to>
                                    </p:set>
                                    <p:animEffect transition="in" filter="fade">
                                      <p:cBhvr>
                                        <p:cTn id="17" dur="500"/>
                                        <p:tgtEl>
                                          <p:spTgt spid="103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030"/>
                                        </p:tgtEl>
                                        <p:attrNameLst>
                                          <p:attrName>style.visibility</p:attrName>
                                        </p:attrNameLst>
                                      </p:cBhvr>
                                      <p:to>
                                        <p:strVal val="visible"/>
                                      </p:to>
                                    </p:set>
                                    <p:animEffect transition="in" filter="fade">
                                      <p:cBhvr>
                                        <p:cTn id="22" dur="500"/>
                                        <p:tgtEl>
                                          <p:spTgt spid="1030"/>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fade">
                                      <p:cBhvr>
                                        <p:cTn id="2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0"/>
            <a:ext cx="8229600" cy="1143000"/>
          </a:xfrm>
        </p:spPr>
        <p:txBody>
          <a:bodyPr/>
          <a:lstStyle/>
          <a:p>
            <a:r>
              <a:rPr lang="en-US" b="1" u="sng" dirty="0"/>
              <a:t>What is the purpose of this?</a:t>
            </a:r>
          </a:p>
        </p:txBody>
      </p:sp>
      <p:pic>
        <p:nvPicPr>
          <p:cNvPr id="2050" name="Picture 2" descr="Circuit Board for Global Industrial™ Commercial Portable AC'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4453" y="3990474"/>
            <a:ext cx="2666119" cy="2666119"/>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A Timeline of Texas Chemical Plant Explosions and Legal Ramificatio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1295400"/>
            <a:ext cx="3998182" cy="26670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undefined"/>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410200" y="1295400"/>
            <a:ext cx="2953726" cy="5025028"/>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6" descr="The Difference Between Transmission Repair, Replacement, and Rebuild"/>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027480" y="4114799"/>
            <a:ext cx="3550357" cy="2358029"/>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p:cNvSpPr txBox="1"/>
          <p:nvPr/>
        </p:nvSpPr>
        <p:spPr>
          <a:xfrm>
            <a:off x="1066800" y="5587425"/>
            <a:ext cx="7162800" cy="584775"/>
          </a:xfrm>
          <a:prstGeom prst="rect">
            <a:avLst/>
          </a:prstGeom>
          <a:solidFill>
            <a:schemeClr val="bg1"/>
          </a:solidFill>
        </p:spPr>
        <p:txBody>
          <a:bodyPr wrap="square" rtlCol="0">
            <a:spAutoFit/>
          </a:bodyPr>
          <a:lstStyle/>
          <a:p>
            <a:pPr algn="ctr"/>
            <a:r>
              <a:rPr lang="en-US" sz="3200" b="1" dirty="0"/>
              <a:t>Complex Things – Complex Purpose</a:t>
            </a:r>
          </a:p>
        </p:txBody>
      </p:sp>
    </p:spTree>
    <p:extLst>
      <p:ext uri="{BB962C8B-B14F-4D97-AF65-F5344CB8AC3E}">
        <p14:creationId xmlns:p14="http://schemas.microsoft.com/office/powerpoint/2010/main" val="17159883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050"/>
                                        </p:tgtEl>
                                        <p:attrNameLst>
                                          <p:attrName>style.visibility</p:attrName>
                                        </p:attrNameLst>
                                      </p:cBhvr>
                                      <p:to>
                                        <p:strVal val="visible"/>
                                      </p:to>
                                    </p:set>
                                    <p:animEffect transition="in" filter="fade">
                                      <p:cBhvr>
                                        <p:cTn id="12" dur="500"/>
                                        <p:tgtEl>
                                          <p:spTgt spid="205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28600"/>
            <a:ext cx="8229600" cy="1143000"/>
          </a:xfrm>
        </p:spPr>
        <p:txBody>
          <a:bodyPr/>
          <a:lstStyle/>
          <a:p>
            <a:r>
              <a:rPr lang="en-US" b="1" u="sng" dirty="0"/>
              <a:t>What is the purpose of this?</a:t>
            </a:r>
          </a:p>
        </p:txBody>
      </p:sp>
      <p:pic>
        <p:nvPicPr>
          <p:cNvPr id="3074" name="Picture 2" descr="First-Generation College Student Challenges &amp; How to Overcome The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762000"/>
            <a:ext cx="9132852" cy="6096000"/>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p:cNvSpPr txBox="1"/>
          <p:nvPr/>
        </p:nvSpPr>
        <p:spPr>
          <a:xfrm>
            <a:off x="1066800" y="5587425"/>
            <a:ext cx="7162800" cy="584775"/>
          </a:xfrm>
          <a:prstGeom prst="rect">
            <a:avLst/>
          </a:prstGeom>
          <a:solidFill>
            <a:schemeClr val="bg1"/>
          </a:solidFill>
        </p:spPr>
        <p:txBody>
          <a:bodyPr wrap="square" rtlCol="0">
            <a:spAutoFit/>
          </a:bodyPr>
          <a:lstStyle/>
          <a:p>
            <a:pPr algn="ctr"/>
            <a:r>
              <a:rPr lang="en-US" sz="3200" b="1" dirty="0"/>
              <a:t>The Most Complex Thing of All…</a:t>
            </a:r>
          </a:p>
        </p:txBody>
      </p:sp>
    </p:spTree>
    <p:extLst>
      <p:ext uri="{BB962C8B-B14F-4D97-AF65-F5344CB8AC3E}">
        <p14:creationId xmlns:p14="http://schemas.microsoft.com/office/powerpoint/2010/main" val="8664220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bg1"/>
                </a:solidFill>
              </a:rPr>
              <a:t>Before the beginning…</a:t>
            </a:r>
          </a:p>
        </p:txBody>
      </p:sp>
      <p:sp>
        <p:nvSpPr>
          <p:cNvPr id="3" name="TextBox 2"/>
          <p:cNvSpPr txBox="1"/>
          <p:nvPr/>
        </p:nvSpPr>
        <p:spPr>
          <a:xfrm>
            <a:off x="2209800" y="2362200"/>
            <a:ext cx="4495800" cy="3154710"/>
          </a:xfrm>
          <a:prstGeom prst="rect">
            <a:avLst/>
          </a:prstGeom>
          <a:noFill/>
        </p:spPr>
        <p:txBody>
          <a:bodyPr wrap="square" rtlCol="0">
            <a:spAutoFit/>
          </a:bodyPr>
          <a:lstStyle/>
          <a:p>
            <a:pPr algn="ctr"/>
            <a:r>
              <a:rPr lang="en-US" sz="19900">
                <a:solidFill>
                  <a:schemeClr val="bg1"/>
                </a:solidFill>
              </a:rPr>
              <a:t>God</a:t>
            </a:r>
          </a:p>
        </p:txBody>
      </p:sp>
    </p:spTree>
    <p:extLst>
      <p:ext uri="{BB962C8B-B14F-4D97-AF65-F5344CB8AC3E}">
        <p14:creationId xmlns:p14="http://schemas.microsoft.com/office/powerpoint/2010/main" val="39332259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1500"/>
                                        <p:tgtEl>
                                          <p:spTgt spid="2"/>
                                        </p:tgtEl>
                                      </p:cBhvr>
                                    </p:animEffect>
                                    <p:set>
                                      <p:cBhvr>
                                        <p:cTn id="7" dur="1" fill="hold">
                                          <p:stCondLst>
                                            <p:cond delay="1499"/>
                                          </p:stCondLst>
                                        </p:cTn>
                                        <p:tgtEl>
                                          <p:spTgt spid="2"/>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36638" y="0"/>
            <a:ext cx="11095038" cy="693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457200" y="152400"/>
            <a:ext cx="8229600" cy="2246769"/>
          </a:xfrm>
          <a:prstGeom prst="rect">
            <a:avLst/>
          </a:prstGeom>
          <a:solidFill>
            <a:schemeClr val="tx1"/>
          </a:solidFill>
        </p:spPr>
        <p:txBody>
          <a:bodyPr wrap="square" rtlCol="0">
            <a:spAutoFit/>
          </a:bodyPr>
          <a:lstStyle/>
          <a:p>
            <a:r>
              <a:rPr lang="en-US" sz="3600" u="sng" dirty="0">
                <a:solidFill>
                  <a:schemeClr val="bg1"/>
                </a:solidFill>
              </a:rPr>
              <a:t>The Universe has a Purpose</a:t>
            </a:r>
            <a:r>
              <a:rPr lang="en-US" sz="3600" dirty="0">
                <a:solidFill>
                  <a:schemeClr val="bg1"/>
                </a:solidFill>
              </a:rPr>
              <a:t>:</a:t>
            </a:r>
          </a:p>
          <a:p>
            <a:r>
              <a:rPr lang="en-US" sz="3600" dirty="0">
                <a:solidFill>
                  <a:schemeClr val="bg1"/>
                </a:solidFill>
              </a:rPr>
              <a:t>“The heavens declare the glory of God;</a:t>
            </a:r>
          </a:p>
          <a:p>
            <a:r>
              <a:rPr lang="en-US" sz="3600" dirty="0">
                <a:solidFill>
                  <a:schemeClr val="bg1"/>
                </a:solidFill>
              </a:rPr>
              <a:t>the skies proclaim the work of his hands.” </a:t>
            </a:r>
          </a:p>
          <a:p>
            <a:pPr algn="r"/>
            <a:r>
              <a:rPr lang="en-US" sz="2800" dirty="0">
                <a:solidFill>
                  <a:schemeClr val="bg1"/>
                </a:solidFill>
              </a:rPr>
              <a:t>Psalm 19:1</a:t>
            </a:r>
          </a:p>
        </p:txBody>
      </p:sp>
    </p:spTree>
    <p:extLst>
      <p:ext uri="{BB962C8B-B14F-4D97-AF65-F5344CB8AC3E}">
        <p14:creationId xmlns:p14="http://schemas.microsoft.com/office/powerpoint/2010/main" val="3366465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955" y="0"/>
            <a:ext cx="9677400" cy="6903815"/>
          </a:xfrm>
          <a:prstGeom prst="rect">
            <a:avLst/>
          </a:prstGeom>
        </p:spPr>
      </p:pic>
      <p:sp>
        <p:nvSpPr>
          <p:cNvPr id="6" name="TextBox 5"/>
          <p:cNvSpPr txBox="1"/>
          <p:nvPr/>
        </p:nvSpPr>
        <p:spPr>
          <a:xfrm>
            <a:off x="228600" y="6120927"/>
            <a:ext cx="8686800" cy="508473"/>
          </a:xfrm>
          <a:prstGeom prst="rect">
            <a:avLst/>
          </a:prstGeom>
          <a:solidFill>
            <a:schemeClr val="tx1"/>
          </a:solidFill>
        </p:spPr>
        <p:txBody>
          <a:bodyPr wrap="square" rtlCol="0" anchor="ctr" anchorCtr="1">
            <a:spAutoFit/>
          </a:bodyPr>
          <a:lstStyle/>
          <a:p>
            <a:pPr algn="r">
              <a:lnSpc>
                <a:spcPts val="3200"/>
              </a:lnSpc>
              <a:spcAft>
                <a:spcPts val="0"/>
              </a:spcAft>
            </a:pPr>
            <a:r>
              <a:rPr lang="en-US" sz="3200" dirty="0">
                <a:solidFill>
                  <a:schemeClr val="bg1"/>
                </a:solidFill>
              </a:rPr>
              <a:t>*</a:t>
            </a:r>
            <a:r>
              <a:rPr lang="en-US" sz="3200" u="sng" dirty="0">
                <a:solidFill>
                  <a:schemeClr val="bg1"/>
                </a:solidFill>
              </a:rPr>
              <a:t>Rare Earth</a:t>
            </a:r>
            <a:r>
              <a:rPr lang="en-US" sz="3200" dirty="0">
                <a:solidFill>
                  <a:schemeClr val="bg1"/>
                </a:solidFill>
              </a:rPr>
              <a:t>, 2004, Ward and Brownlee</a:t>
            </a:r>
          </a:p>
        </p:txBody>
      </p:sp>
      <p:sp>
        <p:nvSpPr>
          <p:cNvPr id="7" name="TextBox 6"/>
          <p:cNvSpPr txBox="1"/>
          <p:nvPr/>
        </p:nvSpPr>
        <p:spPr>
          <a:xfrm>
            <a:off x="76200" y="197100"/>
            <a:ext cx="9067800" cy="945900"/>
          </a:xfrm>
          <a:prstGeom prst="rect">
            <a:avLst/>
          </a:prstGeom>
          <a:solidFill>
            <a:schemeClr val="tx1"/>
          </a:solidFill>
        </p:spPr>
        <p:txBody>
          <a:bodyPr wrap="square" rtlCol="0" anchor="ctr" anchorCtr="1">
            <a:spAutoFit/>
          </a:bodyPr>
          <a:lstStyle/>
          <a:p>
            <a:pPr>
              <a:lnSpc>
                <a:spcPts val="3200"/>
              </a:lnSpc>
              <a:spcAft>
                <a:spcPts val="0"/>
              </a:spcAft>
            </a:pPr>
            <a:r>
              <a:rPr lang="en-US" sz="4000" dirty="0">
                <a:solidFill>
                  <a:schemeClr val="bg1"/>
                </a:solidFill>
              </a:rPr>
              <a:t>Planet Earth is carefully positioned in the galaxy and in the universe to enable life*</a:t>
            </a:r>
          </a:p>
        </p:txBody>
      </p:sp>
      <p:sp>
        <p:nvSpPr>
          <p:cNvPr id="2" name="Down Arrow 1"/>
          <p:cNvSpPr/>
          <p:nvPr/>
        </p:nvSpPr>
        <p:spPr>
          <a:xfrm>
            <a:off x="2362200" y="1524000"/>
            <a:ext cx="533400" cy="762000"/>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178686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15" name="Title 3"/>
          <p:cNvSpPr>
            <a:spLocks noGrp="1"/>
          </p:cNvSpPr>
          <p:nvPr>
            <p:ph type="title"/>
          </p:nvPr>
        </p:nvSpPr>
        <p:spPr>
          <a:xfrm>
            <a:off x="152400" y="0"/>
            <a:ext cx="3733800" cy="6781800"/>
          </a:xfrm>
        </p:spPr>
        <p:txBody>
          <a:bodyPr>
            <a:normAutofit/>
          </a:bodyPr>
          <a:lstStyle/>
          <a:p>
            <a:pPr algn="l" eaLnBrk="1" hangingPunct="1"/>
            <a:r>
              <a:rPr lang="en-US" altLang="en-US" b="1" dirty="0">
                <a:solidFill>
                  <a:schemeClr val="bg1"/>
                </a:solidFill>
              </a:rPr>
              <a:t>Earth is perfectly designed to enable life:</a:t>
            </a:r>
            <a:br>
              <a:rPr lang="en-US" altLang="en-US" b="1" dirty="0">
                <a:solidFill>
                  <a:schemeClr val="bg1"/>
                </a:solidFill>
              </a:rPr>
            </a:br>
            <a:r>
              <a:rPr lang="en-US" altLang="en-US" sz="4000" b="1" baseline="-25000" dirty="0">
                <a:solidFill>
                  <a:schemeClr val="bg1"/>
                </a:solidFill>
              </a:rPr>
              <a:t>Liquid Water</a:t>
            </a:r>
            <a:br>
              <a:rPr lang="en-US" altLang="en-US" sz="4000" b="1" baseline="-25000" dirty="0">
                <a:solidFill>
                  <a:schemeClr val="bg1"/>
                </a:solidFill>
              </a:rPr>
            </a:br>
            <a:r>
              <a:rPr lang="en-US" altLang="en-US" sz="4000" b="1" baseline="-25000" dirty="0">
                <a:solidFill>
                  <a:schemeClr val="bg1"/>
                </a:solidFill>
              </a:rPr>
              <a:t>Oxygen &amp; CO2</a:t>
            </a:r>
            <a:br>
              <a:rPr lang="en-US" altLang="en-US" sz="4000" b="1" baseline="-25000" dirty="0">
                <a:solidFill>
                  <a:schemeClr val="bg1"/>
                </a:solidFill>
              </a:rPr>
            </a:br>
            <a:r>
              <a:rPr lang="en-US" altLang="en-US" sz="4000" b="1" baseline="-25000" dirty="0">
                <a:solidFill>
                  <a:schemeClr val="bg1"/>
                </a:solidFill>
              </a:rPr>
              <a:t>Magnetic Field</a:t>
            </a:r>
            <a:br>
              <a:rPr lang="en-US" altLang="en-US" sz="4000" b="1" baseline="-25000" dirty="0">
                <a:solidFill>
                  <a:schemeClr val="bg1"/>
                </a:solidFill>
              </a:rPr>
            </a:br>
            <a:r>
              <a:rPr lang="en-US" altLang="en-US" sz="4000" b="1" baseline="-25000" dirty="0">
                <a:solidFill>
                  <a:schemeClr val="bg1"/>
                </a:solidFill>
              </a:rPr>
              <a:t>Stable Climate</a:t>
            </a:r>
            <a:br>
              <a:rPr lang="en-US" altLang="en-US" sz="4000" b="1" baseline="-25000" dirty="0">
                <a:solidFill>
                  <a:schemeClr val="bg1"/>
                </a:solidFill>
              </a:rPr>
            </a:br>
            <a:r>
              <a:rPr lang="en-US" altLang="en-US" sz="4000" b="1" baseline="-25000" dirty="0">
                <a:solidFill>
                  <a:schemeClr val="bg1"/>
                </a:solidFill>
              </a:rPr>
              <a:t>Gravity</a:t>
            </a:r>
            <a:br>
              <a:rPr lang="en-US" altLang="en-US" sz="4000" b="1" baseline="-25000" dirty="0">
                <a:solidFill>
                  <a:schemeClr val="bg1"/>
                </a:solidFill>
              </a:rPr>
            </a:br>
            <a:r>
              <a:rPr lang="en-US" altLang="en-US" sz="4000" b="1" baseline="-25000" dirty="0">
                <a:solidFill>
                  <a:schemeClr val="bg1"/>
                </a:solidFill>
              </a:rPr>
              <a:t>Chemical Nutrients</a:t>
            </a:r>
            <a:br>
              <a:rPr lang="en-US" altLang="en-US" sz="4000" b="1" baseline="-25000" dirty="0">
                <a:solidFill>
                  <a:schemeClr val="bg1"/>
                </a:solidFill>
              </a:rPr>
            </a:br>
            <a:r>
              <a:rPr lang="en-US" altLang="en-US" sz="4000" b="1" baseline="-25000" dirty="0">
                <a:solidFill>
                  <a:schemeClr val="bg1"/>
                </a:solidFill>
              </a:rPr>
              <a:t>Sun and Moon</a:t>
            </a:r>
            <a:br>
              <a:rPr lang="en-US" altLang="en-US" sz="4000" b="1" baseline="-25000" dirty="0">
                <a:solidFill>
                  <a:schemeClr val="bg1"/>
                </a:solidFill>
              </a:rPr>
            </a:br>
            <a:endParaRPr lang="en-US" altLang="en-US" sz="4000" b="1" baseline="-25000" dirty="0">
              <a:solidFill>
                <a:schemeClr val="bg1"/>
              </a:solidFill>
            </a:endParaRPr>
          </a:p>
        </p:txBody>
      </p:sp>
    </p:spTree>
    <p:extLst>
      <p:ext uri="{BB962C8B-B14F-4D97-AF65-F5344CB8AC3E}">
        <p14:creationId xmlns:p14="http://schemas.microsoft.com/office/powerpoint/2010/main" val="26987641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15" name="Title 3"/>
          <p:cNvSpPr>
            <a:spLocks noGrp="1"/>
          </p:cNvSpPr>
          <p:nvPr>
            <p:ph type="title"/>
          </p:nvPr>
        </p:nvSpPr>
        <p:spPr>
          <a:xfrm>
            <a:off x="228600" y="381000"/>
            <a:ext cx="4953000" cy="5715000"/>
          </a:xfrm>
          <a:solidFill>
            <a:schemeClr val="tx1">
              <a:alpha val="78000"/>
            </a:schemeClr>
          </a:solidFill>
        </p:spPr>
        <p:txBody>
          <a:bodyPr>
            <a:noAutofit/>
          </a:bodyPr>
          <a:lstStyle/>
          <a:p>
            <a:pPr algn="l"/>
            <a:r>
              <a:rPr lang="en-US" altLang="en-US" sz="3200" dirty="0">
                <a:solidFill>
                  <a:schemeClr val="bg1"/>
                </a:solidFill>
              </a:rPr>
              <a:t>“For this is what the LORD says — He who created the heavens, He is God; He who fashioned and made the earth, He founded it;</a:t>
            </a:r>
            <a:br>
              <a:rPr lang="en-US" altLang="en-US" sz="3200" dirty="0">
                <a:solidFill>
                  <a:schemeClr val="bg1"/>
                </a:solidFill>
              </a:rPr>
            </a:br>
            <a:r>
              <a:rPr lang="en-US" altLang="en-US" sz="3200" b="1" dirty="0">
                <a:solidFill>
                  <a:schemeClr val="bg1"/>
                </a:solidFill>
              </a:rPr>
              <a:t>He did not create it to be empty, but formed it to be inhabited </a:t>
            </a:r>
            <a:r>
              <a:rPr lang="en-US" altLang="en-US" sz="3200" dirty="0">
                <a:solidFill>
                  <a:schemeClr val="bg1"/>
                </a:solidFill>
              </a:rPr>
              <a:t>— He says: ‘I am the LORD, and there is no other.’” </a:t>
            </a:r>
            <a:br>
              <a:rPr lang="en-US" altLang="en-US" sz="3200" dirty="0">
                <a:solidFill>
                  <a:schemeClr val="bg1"/>
                </a:solidFill>
              </a:rPr>
            </a:br>
            <a:r>
              <a:rPr lang="en-US" altLang="en-US" sz="3200" dirty="0">
                <a:solidFill>
                  <a:schemeClr val="bg1"/>
                </a:solidFill>
              </a:rPr>
              <a:t>                          </a:t>
            </a:r>
            <a:r>
              <a:rPr lang="en-US" altLang="en-US" sz="2400" dirty="0">
                <a:solidFill>
                  <a:schemeClr val="bg1"/>
                </a:solidFill>
              </a:rPr>
              <a:t>Isaiah 45:18</a:t>
            </a:r>
          </a:p>
        </p:txBody>
      </p:sp>
    </p:spTree>
    <p:extLst>
      <p:ext uri="{BB962C8B-B14F-4D97-AF65-F5344CB8AC3E}">
        <p14:creationId xmlns:p14="http://schemas.microsoft.com/office/powerpoint/2010/main" val="19903779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u="sng" dirty="0"/>
              <a:t>God Creates Things on Purpose!</a:t>
            </a:r>
          </a:p>
        </p:txBody>
      </p:sp>
      <p:sp>
        <p:nvSpPr>
          <p:cNvPr id="3" name="Content Placeholder 2"/>
          <p:cNvSpPr>
            <a:spLocks noGrp="1"/>
          </p:cNvSpPr>
          <p:nvPr>
            <p:ph idx="1"/>
          </p:nvPr>
        </p:nvSpPr>
        <p:spPr/>
        <p:txBody>
          <a:bodyPr>
            <a:normAutofit/>
          </a:bodyPr>
          <a:lstStyle/>
          <a:p>
            <a:pPr>
              <a:lnSpc>
                <a:spcPct val="150000"/>
              </a:lnSpc>
            </a:pPr>
            <a:r>
              <a:rPr lang="en-US" sz="4000" dirty="0"/>
              <a:t>The universe has a purpose!</a:t>
            </a:r>
          </a:p>
          <a:p>
            <a:pPr>
              <a:lnSpc>
                <a:spcPct val="150000"/>
              </a:lnSpc>
            </a:pPr>
            <a:r>
              <a:rPr lang="en-US" sz="4000" dirty="0"/>
              <a:t>The planet has a purpose!</a:t>
            </a:r>
          </a:p>
          <a:p>
            <a:pPr>
              <a:lnSpc>
                <a:spcPct val="150000"/>
              </a:lnSpc>
            </a:pPr>
            <a:r>
              <a:rPr lang="en-US" sz="4000" dirty="0"/>
              <a:t>You have a purpose!</a:t>
            </a:r>
          </a:p>
          <a:p>
            <a:pPr>
              <a:lnSpc>
                <a:spcPct val="150000"/>
              </a:lnSpc>
            </a:pPr>
            <a:r>
              <a:rPr lang="en-US" sz="4000" dirty="0"/>
              <a:t>The Bible answers this question…</a:t>
            </a:r>
          </a:p>
        </p:txBody>
      </p:sp>
    </p:spTree>
    <p:extLst>
      <p:ext uri="{BB962C8B-B14F-4D97-AF65-F5344CB8AC3E}">
        <p14:creationId xmlns:p14="http://schemas.microsoft.com/office/powerpoint/2010/main" val="28214604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left)">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792162"/>
          </a:xfrm>
        </p:spPr>
        <p:txBody>
          <a:bodyPr/>
          <a:lstStyle/>
          <a:p>
            <a:pPr>
              <a:spcAft>
                <a:spcPts val="1200"/>
              </a:spcAft>
            </a:pPr>
            <a:r>
              <a:rPr lang="en-US" b="1" u="sng" dirty="0"/>
              <a:t>Our Purpose: to Glorify God</a:t>
            </a:r>
          </a:p>
        </p:txBody>
      </p:sp>
      <p:sp>
        <p:nvSpPr>
          <p:cNvPr id="3" name="Content Placeholder 2"/>
          <p:cNvSpPr>
            <a:spLocks noGrp="1"/>
          </p:cNvSpPr>
          <p:nvPr>
            <p:ph idx="1"/>
          </p:nvPr>
        </p:nvSpPr>
        <p:spPr>
          <a:xfrm>
            <a:off x="76200" y="914400"/>
            <a:ext cx="8991600" cy="5715000"/>
          </a:xfrm>
        </p:spPr>
        <p:txBody>
          <a:bodyPr/>
          <a:lstStyle/>
          <a:p>
            <a:pPr marL="0" indent="0">
              <a:spcAft>
                <a:spcPts val="1200"/>
              </a:spcAft>
              <a:buNone/>
            </a:pPr>
            <a:r>
              <a:rPr lang="en-US" dirty="0"/>
              <a:t>“Bring my sons from afar and my daughters from the ends of the earth – everyone who is called by my name, whom I created for my glory, whom I formed and made.”  </a:t>
            </a:r>
            <a:r>
              <a:rPr lang="en-US" sz="2400" dirty="0"/>
              <a:t>Isaiah 43:6,7</a:t>
            </a:r>
          </a:p>
          <a:p>
            <a:pPr marL="0" indent="0">
              <a:spcAft>
                <a:spcPts val="1200"/>
              </a:spcAft>
              <a:buNone/>
            </a:pPr>
            <a:r>
              <a:rPr lang="en-US" dirty="0"/>
              <a:t>“For he chose us in him before the creation of the world to be holy and blameless in his sight, to the praise of his glorious grace, which he has freely given us in the One he loves.”  </a:t>
            </a:r>
            <a:r>
              <a:rPr lang="en-US" sz="2400" dirty="0"/>
              <a:t>Ephesians 1:4,6</a:t>
            </a:r>
          </a:p>
          <a:p>
            <a:pPr marL="0" indent="0">
              <a:spcAft>
                <a:spcPts val="1200"/>
              </a:spcAft>
              <a:buNone/>
            </a:pPr>
            <a:r>
              <a:rPr lang="en-US" dirty="0"/>
              <a:t>“So whether you eat or drink or whatever you do, do it all for the glory of God.”  </a:t>
            </a:r>
            <a:r>
              <a:rPr lang="en-US" sz="2400" dirty="0"/>
              <a:t>1 Corinthians 10:31</a:t>
            </a:r>
            <a:endParaRPr lang="en-US" dirty="0"/>
          </a:p>
        </p:txBody>
      </p:sp>
      <p:cxnSp>
        <p:nvCxnSpPr>
          <p:cNvPr id="5" name="Straight Connector 4"/>
          <p:cNvCxnSpPr/>
          <p:nvPr/>
        </p:nvCxnSpPr>
        <p:spPr>
          <a:xfrm>
            <a:off x="1295400" y="2387421"/>
            <a:ext cx="4648200"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152400" y="4584879"/>
            <a:ext cx="4343400"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953037" y="6298842"/>
            <a:ext cx="3276600" cy="0"/>
          </a:xfrm>
          <a:prstGeom prst="line">
            <a:avLst/>
          </a:prstGeom>
          <a:ln w="381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748480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wipe(left)">
                                      <p:cBhvr>
                                        <p:cTn id="22" dur="500"/>
                                        <p:tgtEl>
                                          <p:spTgt spid="10"/>
                                        </p:tgtEl>
                                      </p:cBhvr>
                                    </p:animEffect>
                                  </p:childTnLst>
                                </p:cTn>
                              </p:par>
                              <p:par>
                                <p:cTn id="23" presetID="22" presetClass="entr" presetSubtype="8" fill="hold" nodeType="with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wipe(left)">
                                      <p:cBhvr>
                                        <p:cTn id="25" dur="500"/>
                                        <p:tgtEl>
                                          <p:spTgt spid="8"/>
                                        </p:tgtEl>
                                      </p:cBhvr>
                                    </p:animEffect>
                                  </p:childTnLst>
                                </p:cTn>
                              </p:par>
                              <p:par>
                                <p:cTn id="26" presetID="22" presetClass="entr" presetSubtype="8" fill="hold" nodeType="with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wipe(left)">
                                      <p:cBhvr>
                                        <p:cTn id="2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868362"/>
          </a:xfrm>
        </p:spPr>
        <p:txBody>
          <a:bodyPr/>
          <a:lstStyle/>
          <a:p>
            <a:r>
              <a:rPr lang="en-US" b="1" u="sng" dirty="0"/>
              <a:t>Our Purpose: to Know God</a:t>
            </a:r>
          </a:p>
        </p:txBody>
      </p:sp>
      <p:sp>
        <p:nvSpPr>
          <p:cNvPr id="3" name="Content Placeholder 2"/>
          <p:cNvSpPr>
            <a:spLocks noGrp="1"/>
          </p:cNvSpPr>
          <p:nvPr>
            <p:ph idx="1"/>
          </p:nvPr>
        </p:nvSpPr>
        <p:spPr>
          <a:xfrm>
            <a:off x="152400" y="1143000"/>
            <a:ext cx="8839200" cy="5486400"/>
          </a:xfrm>
        </p:spPr>
        <p:txBody>
          <a:bodyPr>
            <a:normAutofit/>
          </a:bodyPr>
          <a:lstStyle/>
          <a:p>
            <a:pPr>
              <a:spcAft>
                <a:spcPts val="1200"/>
              </a:spcAft>
              <a:buFont typeface="Courier New" panose="02070309020205020404" pitchFamily="49" charset="0"/>
              <a:buChar char="o"/>
            </a:pPr>
            <a:r>
              <a:rPr lang="en-US" dirty="0"/>
              <a:t>“This is what the LORD says: ‘Let not the wise boast of their wisdom or the strong boast of their strength or the rich boast of their riches, but let the one who boasts boast about this: that they have the understanding </a:t>
            </a:r>
            <a:r>
              <a:rPr lang="en-US" b="1" dirty="0"/>
              <a:t>to know me</a:t>
            </a:r>
            <a:r>
              <a:rPr lang="en-US" dirty="0"/>
              <a:t>, that I am the LORD, who exercises kindness, justice and righteousness on earth, for in these I delight,’ declares the LORD.” </a:t>
            </a:r>
            <a:r>
              <a:rPr lang="en-US" sz="2400" dirty="0"/>
              <a:t> Jeremiah 9:23,24</a:t>
            </a:r>
          </a:p>
          <a:p>
            <a:pPr>
              <a:spcAft>
                <a:spcPts val="1200"/>
              </a:spcAft>
              <a:buFont typeface="Courier New" panose="02070309020205020404" pitchFamily="49" charset="0"/>
              <a:buChar char="o"/>
            </a:pPr>
            <a:r>
              <a:rPr lang="en-US" sz="3400" b="1" u="sng" dirty="0"/>
              <a:t>True Success</a:t>
            </a:r>
            <a:r>
              <a:rPr lang="en-US" sz="3400" dirty="0"/>
              <a:t>: </a:t>
            </a:r>
            <a:r>
              <a:rPr lang="en-US" sz="3400" b="1" dirty="0"/>
              <a:t>to Know and Glorify God!</a:t>
            </a:r>
          </a:p>
        </p:txBody>
      </p:sp>
    </p:spTree>
    <p:extLst>
      <p:ext uri="{BB962C8B-B14F-4D97-AF65-F5344CB8AC3E}">
        <p14:creationId xmlns:p14="http://schemas.microsoft.com/office/powerpoint/2010/main" val="17585674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90600"/>
          </a:xfrm>
        </p:spPr>
        <p:txBody>
          <a:bodyPr>
            <a:normAutofit/>
          </a:bodyPr>
          <a:lstStyle/>
          <a:p>
            <a:r>
              <a:rPr lang="en-US" b="1" u="sng" dirty="0"/>
              <a:t>Our Purpose </a:t>
            </a:r>
            <a:r>
              <a:rPr lang="en-US" b="1" u="sng" dirty="0">
                <a:latin typeface="Old English Text MT" panose="03040902040508030806" pitchFamily="66" charset="0"/>
              </a:rPr>
              <a:t>and Our Problem</a:t>
            </a:r>
            <a:endParaRPr lang="en-US" sz="3600" b="1" u="sng" dirty="0">
              <a:latin typeface="Old English Text MT" panose="03040902040508030806" pitchFamily="66" charset="0"/>
            </a:endParaRPr>
          </a:p>
        </p:txBody>
      </p:sp>
      <p:sp>
        <p:nvSpPr>
          <p:cNvPr id="3" name="Content Placeholder 2"/>
          <p:cNvSpPr>
            <a:spLocks noGrp="1"/>
          </p:cNvSpPr>
          <p:nvPr>
            <p:ph idx="1"/>
          </p:nvPr>
        </p:nvSpPr>
        <p:spPr>
          <a:xfrm>
            <a:off x="152400" y="990600"/>
            <a:ext cx="8915400" cy="5638800"/>
          </a:xfrm>
        </p:spPr>
        <p:txBody>
          <a:bodyPr>
            <a:normAutofit fontScale="92500" lnSpcReduction="20000"/>
          </a:bodyPr>
          <a:lstStyle/>
          <a:p>
            <a:pPr>
              <a:spcAft>
                <a:spcPts val="1200"/>
              </a:spcAft>
            </a:pPr>
            <a:r>
              <a:rPr lang="en-US" dirty="0"/>
              <a:t>The first man, Adam, chose to </a:t>
            </a:r>
            <a:r>
              <a:rPr lang="en-US" b="1" dirty="0"/>
              <a:t>walk away </a:t>
            </a:r>
            <a:r>
              <a:rPr lang="en-US" dirty="0"/>
              <a:t>from God and rule his own life.</a:t>
            </a:r>
          </a:p>
          <a:p>
            <a:pPr>
              <a:spcAft>
                <a:spcPts val="1200"/>
              </a:spcAft>
            </a:pPr>
            <a:r>
              <a:rPr lang="en-US" dirty="0"/>
              <a:t>What Adam wanted: to </a:t>
            </a:r>
            <a:r>
              <a:rPr lang="en-US" b="1" dirty="0"/>
              <a:t>decide his own purpose </a:t>
            </a:r>
            <a:r>
              <a:rPr lang="en-US" dirty="0"/>
              <a:t>and define right / wrong for himself.</a:t>
            </a:r>
          </a:p>
          <a:p>
            <a:pPr>
              <a:spcAft>
                <a:spcPts val="1200"/>
              </a:spcAft>
            </a:pPr>
            <a:r>
              <a:rPr lang="en-US" dirty="0"/>
              <a:t>What he got: separation from the source of life, a world of evil, slavery to sin, and destiny of death.</a:t>
            </a:r>
          </a:p>
          <a:p>
            <a:pPr>
              <a:spcAft>
                <a:spcPts val="1200"/>
              </a:spcAft>
            </a:pPr>
            <a:r>
              <a:rPr lang="en-US" dirty="0"/>
              <a:t>What we got: Adam’s inheritance (the same things – Romans 5:12).</a:t>
            </a:r>
          </a:p>
          <a:p>
            <a:pPr>
              <a:spcAft>
                <a:spcPts val="1200"/>
              </a:spcAft>
            </a:pPr>
            <a:r>
              <a:rPr lang="en-US" dirty="0"/>
              <a:t>“</a:t>
            </a:r>
            <a:r>
              <a:rPr lang="en-US" b="1" dirty="0"/>
              <a:t>all</a:t>
            </a:r>
            <a:r>
              <a:rPr lang="en-US" dirty="0"/>
              <a:t> have sinned and </a:t>
            </a:r>
            <a:r>
              <a:rPr lang="en-US" b="1" dirty="0"/>
              <a:t>fall short </a:t>
            </a:r>
            <a:r>
              <a:rPr lang="en-US" dirty="0"/>
              <a:t>of the </a:t>
            </a:r>
            <a:r>
              <a:rPr lang="en-US" b="1" dirty="0"/>
              <a:t>glory </a:t>
            </a:r>
            <a:r>
              <a:rPr lang="en-US" dirty="0"/>
              <a:t>of God,”    </a:t>
            </a:r>
            <a:r>
              <a:rPr lang="en-US" sz="2800" dirty="0"/>
              <a:t>Romans 3:23</a:t>
            </a:r>
            <a:r>
              <a:rPr lang="en-US" dirty="0"/>
              <a:t> </a:t>
            </a:r>
          </a:p>
          <a:p>
            <a:pPr>
              <a:spcAft>
                <a:spcPts val="1200"/>
              </a:spcAft>
            </a:pPr>
            <a:r>
              <a:rPr lang="en-US" dirty="0"/>
              <a:t>Because of sin, people cannot fulfill their purpose!</a:t>
            </a:r>
          </a:p>
        </p:txBody>
      </p:sp>
    </p:spTree>
    <p:extLst>
      <p:ext uri="{BB962C8B-B14F-4D97-AF65-F5344CB8AC3E}">
        <p14:creationId xmlns:p14="http://schemas.microsoft.com/office/powerpoint/2010/main" val="35704916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left)">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left)">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wipe(left)">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0"/>
            <a:ext cx="8839200" cy="914400"/>
          </a:xfrm>
        </p:spPr>
        <p:txBody>
          <a:bodyPr/>
          <a:lstStyle/>
          <a:p>
            <a:r>
              <a:rPr lang="en-US" b="1" u="sng" dirty="0"/>
              <a:t>Success in this World’s Eyes</a:t>
            </a:r>
          </a:p>
        </p:txBody>
      </p:sp>
      <p:sp>
        <p:nvSpPr>
          <p:cNvPr id="3" name="Content Placeholder 2"/>
          <p:cNvSpPr>
            <a:spLocks noGrp="1"/>
          </p:cNvSpPr>
          <p:nvPr>
            <p:ph idx="1"/>
          </p:nvPr>
        </p:nvSpPr>
        <p:spPr>
          <a:xfrm>
            <a:off x="152400" y="990600"/>
            <a:ext cx="8839200" cy="5486400"/>
          </a:xfrm>
        </p:spPr>
        <p:txBody>
          <a:bodyPr>
            <a:noAutofit/>
          </a:bodyPr>
          <a:lstStyle/>
          <a:p>
            <a:pPr>
              <a:spcAft>
                <a:spcPts val="1200"/>
              </a:spcAft>
            </a:pPr>
            <a:r>
              <a:rPr lang="en-US" dirty="0"/>
              <a:t>Because of sin, people choose smaller goals: educational excellence, job success, praise of family and friends, more “likes” on social media…</a:t>
            </a:r>
          </a:p>
          <a:p>
            <a:pPr>
              <a:spcAft>
                <a:spcPts val="1200"/>
              </a:spcAft>
            </a:pPr>
            <a:r>
              <a:rPr lang="en-US" dirty="0"/>
              <a:t>Smiling on the outside but empty on the inside.</a:t>
            </a:r>
          </a:p>
          <a:p>
            <a:pPr>
              <a:spcAft>
                <a:spcPts val="1200"/>
              </a:spcAft>
            </a:pPr>
            <a:r>
              <a:rPr lang="en-US" dirty="0"/>
              <a:t>Ignoring God and eternity, hoping that everything will work out OK.</a:t>
            </a:r>
          </a:p>
          <a:p>
            <a:pPr>
              <a:spcAft>
                <a:spcPts val="1200"/>
              </a:spcAft>
            </a:pPr>
            <a:r>
              <a:rPr lang="en-US" dirty="0"/>
              <a:t>“Our greatest fear should not be of failure, but of succeeding at things in life that don’t really matter.”  (Francis Chan)</a:t>
            </a:r>
          </a:p>
          <a:p>
            <a:pPr>
              <a:spcAft>
                <a:spcPts val="1200"/>
              </a:spcAft>
            </a:pPr>
            <a:endParaRPr lang="en-US" dirty="0"/>
          </a:p>
        </p:txBody>
      </p:sp>
    </p:spTree>
    <p:extLst>
      <p:ext uri="{BB962C8B-B14F-4D97-AF65-F5344CB8AC3E}">
        <p14:creationId xmlns:p14="http://schemas.microsoft.com/office/powerpoint/2010/main" val="41982868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left)">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4F2317-8B1C-FDB6-6D32-BD7DA03FA07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A026326-BEE5-E4B8-D4EA-6B77A9338480}"/>
              </a:ext>
            </a:extLst>
          </p:cNvPr>
          <p:cNvSpPr>
            <a:spLocks noGrp="1"/>
          </p:cNvSpPr>
          <p:nvPr>
            <p:ph type="title"/>
          </p:nvPr>
        </p:nvSpPr>
        <p:spPr>
          <a:xfrm>
            <a:off x="457200" y="0"/>
            <a:ext cx="8229600" cy="868362"/>
          </a:xfrm>
        </p:spPr>
        <p:txBody>
          <a:bodyPr/>
          <a:lstStyle/>
          <a:p>
            <a:r>
              <a:rPr lang="en-US" b="1" u="sng" dirty="0"/>
              <a:t>Success in this World’s Eyes</a:t>
            </a:r>
          </a:p>
        </p:txBody>
      </p:sp>
      <p:sp>
        <p:nvSpPr>
          <p:cNvPr id="3" name="Content Placeholder 2">
            <a:extLst>
              <a:ext uri="{FF2B5EF4-FFF2-40B4-BE49-F238E27FC236}">
                <a16:creationId xmlns:a16="http://schemas.microsoft.com/office/drawing/2014/main" id="{8E55B0EE-F3ED-3A0C-979B-903B7B7D25E8}"/>
              </a:ext>
            </a:extLst>
          </p:cNvPr>
          <p:cNvSpPr>
            <a:spLocks noGrp="1"/>
          </p:cNvSpPr>
          <p:nvPr>
            <p:ph idx="1"/>
          </p:nvPr>
        </p:nvSpPr>
        <p:spPr>
          <a:xfrm>
            <a:off x="152400" y="990600"/>
            <a:ext cx="8839200" cy="5486400"/>
          </a:xfrm>
        </p:spPr>
        <p:txBody>
          <a:bodyPr>
            <a:normAutofit/>
          </a:bodyPr>
          <a:lstStyle/>
          <a:p>
            <a:pPr>
              <a:spcAft>
                <a:spcPts val="1200"/>
              </a:spcAft>
              <a:buFont typeface="Courier New" panose="02070309020205020404" pitchFamily="49" charset="0"/>
              <a:buChar char="o"/>
            </a:pPr>
            <a:r>
              <a:rPr lang="en-US" dirty="0"/>
              <a:t>“Watch out! Be on your guard against all kinds of greed; life does </a:t>
            </a:r>
            <a:r>
              <a:rPr lang="en-US" b="1" dirty="0"/>
              <a:t>not consist </a:t>
            </a:r>
            <a:r>
              <a:rPr lang="en-US" dirty="0"/>
              <a:t>in an </a:t>
            </a:r>
            <a:r>
              <a:rPr lang="en-US" b="1" dirty="0"/>
              <a:t>abundance of possessions</a:t>
            </a:r>
            <a:r>
              <a:rPr lang="en-US" dirty="0"/>
              <a:t>.”  </a:t>
            </a:r>
            <a:r>
              <a:rPr lang="en-US" sz="2400" dirty="0"/>
              <a:t>Luke 12:15</a:t>
            </a:r>
          </a:p>
          <a:p>
            <a:pPr>
              <a:spcAft>
                <a:spcPts val="1200"/>
              </a:spcAft>
              <a:buFont typeface="Courier New" panose="02070309020205020404" pitchFamily="49" charset="0"/>
              <a:buChar char="o"/>
            </a:pPr>
            <a:r>
              <a:rPr lang="en-US" dirty="0"/>
              <a:t>“What good is it for someone to </a:t>
            </a:r>
            <a:r>
              <a:rPr lang="en-US" b="1" dirty="0"/>
              <a:t>gain the whole world</a:t>
            </a:r>
            <a:r>
              <a:rPr lang="en-US" dirty="0"/>
              <a:t>, yet forfeit their soul?  Or what can anyone give in exchange for their soul?”  </a:t>
            </a:r>
            <a:r>
              <a:rPr lang="en-US" sz="2400" dirty="0"/>
              <a:t>Mark 8:36,37</a:t>
            </a:r>
            <a:endParaRPr lang="en-US" dirty="0"/>
          </a:p>
          <a:p>
            <a:pPr>
              <a:spcAft>
                <a:spcPts val="1200"/>
              </a:spcAft>
              <a:buFont typeface="Courier New" panose="02070309020205020404" pitchFamily="49" charset="0"/>
              <a:buChar char="o"/>
            </a:pPr>
            <a:r>
              <a:rPr lang="en-US" dirty="0"/>
              <a:t>“Yet when I surveyed all that my hands had done and what I had toiled to achieve, </a:t>
            </a:r>
            <a:r>
              <a:rPr lang="en-US" b="1" dirty="0"/>
              <a:t>everything was meaningless</a:t>
            </a:r>
            <a:r>
              <a:rPr lang="en-US" dirty="0"/>
              <a:t>, a </a:t>
            </a:r>
            <a:r>
              <a:rPr lang="en-US" b="1" dirty="0"/>
              <a:t>chasing after the wind</a:t>
            </a:r>
            <a:r>
              <a:rPr lang="en-US" dirty="0"/>
              <a:t>; nothing was gained under the sun.”  </a:t>
            </a:r>
            <a:r>
              <a:rPr lang="en-US" sz="2400" dirty="0"/>
              <a:t>Ecclesiastes 2:11</a:t>
            </a:r>
            <a:endParaRPr lang="en-US" dirty="0"/>
          </a:p>
        </p:txBody>
      </p:sp>
    </p:spTree>
    <p:extLst>
      <p:ext uri="{BB962C8B-B14F-4D97-AF65-F5344CB8AC3E}">
        <p14:creationId xmlns:p14="http://schemas.microsoft.com/office/powerpoint/2010/main" val="36238438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944562"/>
          </a:xfrm>
        </p:spPr>
        <p:txBody>
          <a:bodyPr>
            <a:normAutofit/>
          </a:bodyPr>
          <a:lstStyle/>
          <a:p>
            <a:r>
              <a:rPr lang="en-US" b="1" u="sng" dirty="0"/>
              <a:t>This is VERY IMPORTANT!</a:t>
            </a:r>
          </a:p>
        </p:txBody>
      </p:sp>
      <p:sp>
        <p:nvSpPr>
          <p:cNvPr id="3" name="Content Placeholder 2"/>
          <p:cNvSpPr>
            <a:spLocks noGrp="1"/>
          </p:cNvSpPr>
          <p:nvPr>
            <p:ph idx="1"/>
          </p:nvPr>
        </p:nvSpPr>
        <p:spPr>
          <a:xfrm>
            <a:off x="76200" y="990600"/>
            <a:ext cx="8915400" cy="5562600"/>
          </a:xfrm>
        </p:spPr>
        <p:txBody>
          <a:bodyPr>
            <a:noAutofit/>
          </a:bodyPr>
          <a:lstStyle/>
          <a:p>
            <a:pPr>
              <a:spcAft>
                <a:spcPts val="1200"/>
              </a:spcAft>
            </a:pPr>
            <a:r>
              <a:rPr lang="en-US" sz="2800" dirty="0"/>
              <a:t>Everything and everyone exists for an important purpose: to </a:t>
            </a:r>
            <a:r>
              <a:rPr lang="en-US" b="1" dirty="0"/>
              <a:t>know and glorify God</a:t>
            </a:r>
            <a:r>
              <a:rPr lang="en-US" sz="2800" dirty="0"/>
              <a:t>.</a:t>
            </a:r>
          </a:p>
          <a:p>
            <a:pPr>
              <a:spcAft>
                <a:spcPts val="1200"/>
              </a:spcAft>
            </a:pPr>
            <a:r>
              <a:rPr lang="en-US" sz="2800" dirty="0"/>
              <a:t>“For </a:t>
            </a:r>
            <a:r>
              <a:rPr lang="en-US" sz="2800" u="sng" dirty="0"/>
              <a:t>you were</a:t>
            </a:r>
            <a:r>
              <a:rPr lang="en-US" sz="2800" dirty="0"/>
              <a:t> once darkness, but </a:t>
            </a:r>
            <a:r>
              <a:rPr lang="en-US" sz="2800" u="sng" dirty="0"/>
              <a:t>now you are</a:t>
            </a:r>
            <a:r>
              <a:rPr lang="en-US" sz="2800" dirty="0"/>
              <a:t> light in the Lord. Live as </a:t>
            </a:r>
            <a:r>
              <a:rPr lang="en-US" sz="2800" b="1" dirty="0">
                <a:solidFill>
                  <a:srgbClr val="00B050"/>
                </a:solidFill>
              </a:rPr>
              <a:t>children of light </a:t>
            </a:r>
            <a:r>
              <a:rPr lang="en-US" sz="2800" dirty="0"/>
              <a:t>and </a:t>
            </a:r>
            <a:r>
              <a:rPr lang="en-US" sz="2800" b="1" dirty="0"/>
              <a:t>find out what pleases the Lord</a:t>
            </a:r>
            <a:r>
              <a:rPr lang="en-US" sz="2800" dirty="0"/>
              <a:t>.”  Ephesians 5:8,10</a:t>
            </a:r>
          </a:p>
          <a:p>
            <a:pPr>
              <a:spcAft>
                <a:spcPts val="1200"/>
              </a:spcAft>
            </a:pPr>
            <a:r>
              <a:rPr lang="en-US" sz="2800" dirty="0"/>
              <a:t>Christians have a </a:t>
            </a:r>
            <a:r>
              <a:rPr lang="en-US" sz="2800" dirty="0">
                <a:latin typeface="Broadway" panose="04040905080B02020502" pitchFamily="82" charset="0"/>
              </a:rPr>
              <a:t>new identity</a:t>
            </a:r>
          </a:p>
          <a:p>
            <a:pPr>
              <a:spcAft>
                <a:spcPts val="1200"/>
              </a:spcAft>
            </a:pPr>
            <a:r>
              <a:rPr lang="en-US" sz="2800" dirty="0"/>
              <a:t>“Disciple” = follower</a:t>
            </a:r>
          </a:p>
          <a:p>
            <a:pPr>
              <a:spcAft>
                <a:spcPts val="1200"/>
              </a:spcAft>
            </a:pPr>
            <a:r>
              <a:rPr lang="en-US" sz="2800" dirty="0"/>
              <a:t> Discipleship is </a:t>
            </a:r>
            <a:r>
              <a:rPr lang="en-US" sz="2800" b="1" dirty="0"/>
              <a:t>not</a:t>
            </a:r>
            <a:r>
              <a:rPr lang="en-US" sz="2800" dirty="0"/>
              <a:t> </a:t>
            </a:r>
            <a:r>
              <a:rPr lang="en-US" sz="2800" u="sng" dirty="0"/>
              <a:t>what we do,</a:t>
            </a:r>
          </a:p>
          <a:p>
            <a:pPr marL="0" indent="0">
              <a:spcAft>
                <a:spcPts val="1200"/>
              </a:spcAft>
              <a:buNone/>
            </a:pPr>
            <a:r>
              <a:rPr lang="en-US" sz="2800" dirty="0"/>
              <a:t>                                                  it is </a:t>
            </a:r>
            <a:r>
              <a:rPr lang="en-US" sz="2800" u="sng" dirty="0"/>
              <a:t>who we are</a:t>
            </a:r>
            <a:r>
              <a:rPr lang="en-US" sz="2800" dirty="0"/>
              <a:t> (becoming).</a:t>
            </a:r>
          </a:p>
          <a:p>
            <a:pPr>
              <a:spcAft>
                <a:spcPts val="1200"/>
              </a:spcAft>
            </a:pPr>
            <a:endParaRPr lang="en-US" sz="2800" dirty="0"/>
          </a:p>
          <a:p>
            <a:pPr>
              <a:spcAft>
                <a:spcPts val="1200"/>
              </a:spcAft>
            </a:pPr>
            <a:endParaRPr lang="en-US" sz="2800" dirty="0"/>
          </a:p>
          <a:p>
            <a:pPr>
              <a:spcAft>
                <a:spcPts val="1200"/>
              </a:spcAft>
            </a:pPr>
            <a:endParaRPr lang="en-US" sz="2800" dirty="0"/>
          </a:p>
        </p:txBody>
      </p:sp>
    </p:spTree>
    <p:extLst>
      <p:ext uri="{BB962C8B-B14F-4D97-AF65-F5344CB8AC3E}">
        <p14:creationId xmlns:p14="http://schemas.microsoft.com/office/powerpoint/2010/main" val="11305523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left)">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left)">
                                      <p:cBhvr>
                                        <p:cTn id="27" dur="500"/>
                                        <p:tgtEl>
                                          <p:spTgt spid="3">
                                            <p:txEl>
                                              <p:pRg st="4" end="4"/>
                                            </p:txEl>
                                          </p:spTgt>
                                        </p:tgtEl>
                                      </p:cBhvr>
                                    </p:animEffect>
                                  </p:childTnLst>
                                </p:cTn>
                              </p:par>
                            </p:childTnLst>
                          </p:cTn>
                        </p:par>
                        <p:par>
                          <p:cTn id="28" fill="hold">
                            <p:stCondLst>
                              <p:cond delay="500"/>
                            </p:stCondLst>
                            <p:childTnLst>
                              <p:par>
                                <p:cTn id="29" presetID="22" presetClass="entr" presetSubtype="8" fill="hold" grpId="0" nodeType="after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Effect transition="in" filter="wipe(left)">
                                      <p:cBhvr>
                                        <p:cTn id="31"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14400"/>
          </a:xfrm>
        </p:spPr>
        <p:txBody>
          <a:bodyPr>
            <a:normAutofit/>
          </a:bodyPr>
          <a:lstStyle/>
          <a:p>
            <a:r>
              <a:rPr lang="en-US" b="1" u="sng" dirty="0"/>
              <a:t>Which Best Describes a Christian?</a:t>
            </a:r>
          </a:p>
        </p:txBody>
      </p:sp>
      <p:sp>
        <p:nvSpPr>
          <p:cNvPr id="3" name="Content Placeholder 2"/>
          <p:cNvSpPr>
            <a:spLocks noGrp="1"/>
          </p:cNvSpPr>
          <p:nvPr>
            <p:ph idx="1"/>
          </p:nvPr>
        </p:nvSpPr>
        <p:spPr>
          <a:xfrm>
            <a:off x="228600" y="1069932"/>
            <a:ext cx="8610600" cy="3200400"/>
          </a:xfrm>
        </p:spPr>
        <p:txBody>
          <a:bodyPr>
            <a:noAutofit/>
          </a:bodyPr>
          <a:lstStyle/>
          <a:p>
            <a:pPr>
              <a:spcBef>
                <a:spcPts val="0"/>
              </a:spcBef>
              <a:spcAft>
                <a:spcPts val="1200"/>
              </a:spcAft>
            </a:pPr>
            <a:r>
              <a:rPr lang="en-US" dirty="0"/>
              <a:t>I am a good person</a:t>
            </a:r>
          </a:p>
          <a:p>
            <a:pPr>
              <a:spcBef>
                <a:spcPts val="0"/>
              </a:spcBef>
              <a:spcAft>
                <a:spcPts val="1200"/>
              </a:spcAft>
            </a:pPr>
            <a:r>
              <a:rPr lang="en-US" dirty="0"/>
              <a:t>I help other people</a:t>
            </a:r>
          </a:p>
          <a:p>
            <a:pPr>
              <a:spcBef>
                <a:spcPts val="0"/>
              </a:spcBef>
              <a:spcAft>
                <a:spcPts val="1200"/>
              </a:spcAft>
            </a:pPr>
            <a:r>
              <a:rPr lang="en-US" dirty="0"/>
              <a:t>I teach others </a:t>
            </a:r>
          </a:p>
          <a:p>
            <a:pPr>
              <a:spcBef>
                <a:spcPts val="0"/>
              </a:spcBef>
              <a:spcAft>
                <a:spcPts val="1200"/>
              </a:spcAft>
            </a:pPr>
            <a:r>
              <a:rPr lang="en-US" dirty="0"/>
              <a:t>I pray every day</a:t>
            </a:r>
          </a:p>
          <a:p>
            <a:pPr>
              <a:spcBef>
                <a:spcPts val="0"/>
              </a:spcBef>
              <a:spcAft>
                <a:spcPts val="1200"/>
              </a:spcAft>
            </a:pPr>
            <a:r>
              <a:rPr lang="en-US" dirty="0"/>
              <a:t>I am a Child of God</a:t>
            </a:r>
          </a:p>
        </p:txBody>
      </p:sp>
      <p:grpSp>
        <p:nvGrpSpPr>
          <p:cNvPr id="9" name="Group 8"/>
          <p:cNvGrpSpPr/>
          <p:nvPr/>
        </p:nvGrpSpPr>
        <p:grpSpPr>
          <a:xfrm>
            <a:off x="3238500" y="1066800"/>
            <a:ext cx="1642680" cy="2517562"/>
            <a:chOff x="3238500" y="1292268"/>
            <a:chExt cx="1642680" cy="2517562"/>
          </a:xfrm>
        </p:grpSpPr>
        <p:sp>
          <p:nvSpPr>
            <p:cNvPr id="4" name="TextBox 3"/>
            <p:cNvSpPr txBox="1"/>
            <p:nvPr/>
          </p:nvSpPr>
          <p:spPr>
            <a:xfrm>
              <a:off x="3814380" y="1292268"/>
              <a:ext cx="990600" cy="584775"/>
            </a:xfrm>
            <a:prstGeom prst="rect">
              <a:avLst/>
            </a:prstGeom>
            <a:noFill/>
          </p:spPr>
          <p:txBody>
            <a:bodyPr wrap="square" rtlCol="0">
              <a:spAutoFit/>
            </a:bodyPr>
            <a:lstStyle/>
            <a:p>
              <a:pPr algn="ctr"/>
              <a:r>
                <a:rPr lang="en-US" sz="3200" dirty="0"/>
                <a:t>Do</a:t>
              </a:r>
            </a:p>
          </p:txBody>
        </p:sp>
        <p:sp>
          <p:nvSpPr>
            <p:cNvPr id="5" name="TextBox 4"/>
            <p:cNvSpPr txBox="1"/>
            <p:nvPr/>
          </p:nvSpPr>
          <p:spPr>
            <a:xfrm>
              <a:off x="3890580" y="1936530"/>
              <a:ext cx="990600" cy="584775"/>
            </a:xfrm>
            <a:prstGeom prst="rect">
              <a:avLst/>
            </a:prstGeom>
            <a:noFill/>
          </p:spPr>
          <p:txBody>
            <a:bodyPr wrap="square" rtlCol="0">
              <a:spAutoFit/>
            </a:bodyPr>
            <a:lstStyle/>
            <a:p>
              <a:pPr algn="ctr"/>
              <a:r>
                <a:rPr lang="en-US" sz="3200" dirty="0"/>
                <a:t>Do</a:t>
              </a:r>
            </a:p>
          </p:txBody>
        </p:sp>
        <p:sp>
          <p:nvSpPr>
            <p:cNvPr id="6" name="TextBox 5"/>
            <p:cNvSpPr txBox="1"/>
            <p:nvPr/>
          </p:nvSpPr>
          <p:spPr>
            <a:xfrm>
              <a:off x="3238500" y="2577660"/>
              <a:ext cx="990600" cy="584775"/>
            </a:xfrm>
            <a:prstGeom prst="rect">
              <a:avLst/>
            </a:prstGeom>
            <a:noFill/>
          </p:spPr>
          <p:txBody>
            <a:bodyPr wrap="square" rtlCol="0">
              <a:spAutoFit/>
            </a:bodyPr>
            <a:lstStyle/>
            <a:p>
              <a:pPr algn="ctr"/>
              <a:r>
                <a:rPr lang="en-US" sz="3200" dirty="0"/>
                <a:t>Do</a:t>
              </a:r>
            </a:p>
          </p:txBody>
        </p:sp>
        <p:sp>
          <p:nvSpPr>
            <p:cNvPr id="7" name="TextBox 6"/>
            <p:cNvSpPr txBox="1"/>
            <p:nvPr/>
          </p:nvSpPr>
          <p:spPr>
            <a:xfrm>
              <a:off x="3484180" y="3225055"/>
              <a:ext cx="990600" cy="584775"/>
            </a:xfrm>
            <a:prstGeom prst="rect">
              <a:avLst/>
            </a:prstGeom>
            <a:noFill/>
          </p:spPr>
          <p:txBody>
            <a:bodyPr wrap="square" rtlCol="0">
              <a:spAutoFit/>
            </a:bodyPr>
            <a:lstStyle/>
            <a:p>
              <a:pPr algn="ctr"/>
              <a:r>
                <a:rPr lang="en-US" sz="3200" dirty="0"/>
                <a:t>Do</a:t>
              </a:r>
            </a:p>
          </p:txBody>
        </p:sp>
      </p:grpSp>
      <p:sp>
        <p:nvSpPr>
          <p:cNvPr id="8" name="TextBox 7"/>
          <p:cNvSpPr txBox="1"/>
          <p:nvPr/>
        </p:nvSpPr>
        <p:spPr>
          <a:xfrm>
            <a:off x="3966780" y="3634282"/>
            <a:ext cx="990600" cy="584775"/>
          </a:xfrm>
          <a:prstGeom prst="rect">
            <a:avLst/>
          </a:prstGeom>
          <a:noFill/>
        </p:spPr>
        <p:txBody>
          <a:bodyPr wrap="square" rtlCol="0">
            <a:spAutoFit/>
          </a:bodyPr>
          <a:lstStyle/>
          <a:p>
            <a:pPr algn="ctr"/>
            <a:r>
              <a:rPr lang="en-US" sz="3200" b="1" dirty="0">
                <a:solidFill>
                  <a:schemeClr val="accent3">
                    <a:lumMod val="50000"/>
                  </a:schemeClr>
                </a:solidFill>
              </a:rPr>
              <a:t>Be</a:t>
            </a:r>
          </a:p>
        </p:txBody>
      </p:sp>
      <p:sp>
        <p:nvSpPr>
          <p:cNvPr id="11" name="TextBox 10"/>
          <p:cNvSpPr txBox="1"/>
          <p:nvPr/>
        </p:nvSpPr>
        <p:spPr>
          <a:xfrm>
            <a:off x="228600" y="4406205"/>
            <a:ext cx="8839200" cy="1384995"/>
          </a:xfrm>
          <a:prstGeom prst="rect">
            <a:avLst/>
          </a:prstGeom>
          <a:noFill/>
        </p:spPr>
        <p:txBody>
          <a:bodyPr wrap="square" rtlCol="0">
            <a:spAutoFit/>
          </a:bodyPr>
          <a:lstStyle/>
          <a:p>
            <a:r>
              <a:rPr lang="en-US" sz="3000" dirty="0"/>
              <a:t>“But to all who did receive Him, who believed in His name, He gave the right to become </a:t>
            </a:r>
            <a:r>
              <a:rPr lang="en-US" sz="3000" b="1" dirty="0"/>
              <a:t>children of God</a:t>
            </a:r>
            <a:r>
              <a:rPr lang="en-US" sz="3000" dirty="0"/>
              <a:t>,”      </a:t>
            </a:r>
          </a:p>
          <a:p>
            <a:pPr algn="r"/>
            <a:r>
              <a:rPr lang="en-US" sz="2400" dirty="0"/>
              <a:t>John 1:12</a:t>
            </a:r>
          </a:p>
        </p:txBody>
      </p:sp>
      <p:sp>
        <p:nvSpPr>
          <p:cNvPr id="12" name="TextBox 11"/>
          <p:cNvSpPr txBox="1"/>
          <p:nvPr/>
        </p:nvSpPr>
        <p:spPr>
          <a:xfrm>
            <a:off x="800100" y="5700047"/>
            <a:ext cx="2438400" cy="1015663"/>
          </a:xfrm>
          <a:prstGeom prst="rect">
            <a:avLst/>
          </a:prstGeom>
          <a:noFill/>
        </p:spPr>
        <p:txBody>
          <a:bodyPr wrap="square" rtlCol="0">
            <a:spAutoFit/>
          </a:bodyPr>
          <a:lstStyle/>
          <a:p>
            <a:pPr algn="ctr"/>
            <a:r>
              <a:rPr lang="en-US" sz="3000" dirty="0"/>
              <a:t>Purpose of discipleship:</a:t>
            </a:r>
          </a:p>
        </p:txBody>
      </p:sp>
      <p:sp>
        <p:nvSpPr>
          <p:cNvPr id="10" name="TextBox 9">
            <a:extLst>
              <a:ext uri="{FF2B5EF4-FFF2-40B4-BE49-F238E27FC236}">
                <a16:creationId xmlns:a16="http://schemas.microsoft.com/office/drawing/2014/main" id="{0CFA4408-9BB7-9E61-7ABC-F1FB9513AD86}"/>
              </a:ext>
            </a:extLst>
          </p:cNvPr>
          <p:cNvSpPr txBox="1"/>
          <p:nvPr/>
        </p:nvSpPr>
        <p:spPr>
          <a:xfrm>
            <a:off x="3276600" y="5702559"/>
            <a:ext cx="5067300" cy="1015663"/>
          </a:xfrm>
          <a:prstGeom prst="rect">
            <a:avLst/>
          </a:prstGeom>
          <a:noFill/>
        </p:spPr>
        <p:txBody>
          <a:bodyPr wrap="square" rtlCol="0">
            <a:spAutoFit/>
          </a:bodyPr>
          <a:lstStyle/>
          <a:p>
            <a:r>
              <a:rPr lang="en-US" sz="3000" dirty="0"/>
              <a:t>Become a fully surrendered </a:t>
            </a:r>
            <a:r>
              <a:rPr lang="en-US" sz="3000" b="1" dirty="0"/>
              <a:t>Christ follower</a:t>
            </a:r>
            <a:r>
              <a:rPr lang="en-US" sz="3000" dirty="0"/>
              <a:t> (Romans 12:1)</a:t>
            </a:r>
          </a:p>
        </p:txBody>
      </p:sp>
      <p:grpSp>
        <p:nvGrpSpPr>
          <p:cNvPr id="17" name="Group 16">
            <a:extLst>
              <a:ext uri="{FF2B5EF4-FFF2-40B4-BE49-F238E27FC236}">
                <a16:creationId xmlns:a16="http://schemas.microsoft.com/office/drawing/2014/main" id="{7192DADF-C8D8-AABA-7986-840C683A500F}"/>
              </a:ext>
            </a:extLst>
          </p:cNvPr>
          <p:cNvGrpSpPr/>
          <p:nvPr/>
        </p:nvGrpSpPr>
        <p:grpSpPr>
          <a:xfrm>
            <a:off x="4881180" y="1066799"/>
            <a:ext cx="3661980" cy="2431609"/>
            <a:chOff x="4881180" y="1066799"/>
            <a:chExt cx="3661980" cy="2431609"/>
          </a:xfrm>
        </p:grpSpPr>
        <p:sp>
          <p:nvSpPr>
            <p:cNvPr id="13" name="Right Brace 12">
              <a:extLst>
                <a:ext uri="{FF2B5EF4-FFF2-40B4-BE49-F238E27FC236}">
                  <a16:creationId xmlns:a16="http://schemas.microsoft.com/office/drawing/2014/main" id="{37989E6E-CA08-9806-27FD-58FC6DFC8D4A}"/>
                </a:ext>
              </a:extLst>
            </p:cNvPr>
            <p:cNvSpPr/>
            <p:nvPr/>
          </p:nvSpPr>
          <p:spPr>
            <a:xfrm>
              <a:off x="4881180" y="1066799"/>
              <a:ext cx="990600" cy="2431609"/>
            </a:xfrm>
            <a:prstGeom prst="rightBrace">
              <a:avLst>
                <a:gd name="adj1" fmla="val 8333"/>
                <a:gd name="adj2" fmla="val 50553"/>
              </a:avLst>
            </a:prstGeom>
            <a:ln w="381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5" name="TextBox 14">
              <a:extLst>
                <a:ext uri="{FF2B5EF4-FFF2-40B4-BE49-F238E27FC236}">
                  <a16:creationId xmlns:a16="http://schemas.microsoft.com/office/drawing/2014/main" id="{7069042B-969E-6594-F6FA-B3549CA4CCDE}"/>
                </a:ext>
              </a:extLst>
            </p:cNvPr>
            <p:cNvSpPr txBox="1"/>
            <p:nvPr/>
          </p:nvSpPr>
          <p:spPr>
            <a:xfrm>
              <a:off x="6096000" y="2003449"/>
              <a:ext cx="2447160" cy="523220"/>
            </a:xfrm>
            <a:prstGeom prst="rect">
              <a:avLst/>
            </a:prstGeom>
            <a:noFill/>
          </p:spPr>
          <p:txBody>
            <a:bodyPr wrap="square" rtlCol="0">
              <a:spAutoFit/>
            </a:bodyPr>
            <a:lstStyle/>
            <a:p>
              <a:r>
                <a:rPr lang="en-US" sz="2800" dirty="0">
                  <a:solidFill>
                    <a:schemeClr val="tx2">
                      <a:lumMod val="60000"/>
                      <a:lumOff val="40000"/>
                    </a:schemeClr>
                  </a:solidFill>
                </a:rPr>
                <a:t>“Assignments”</a:t>
              </a:r>
            </a:p>
          </p:txBody>
        </p:sp>
      </p:grpSp>
      <p:grpSp>
        <p:nvGrpSpPr>
          <p:cNvPr id="18" name="Group 17">
            <a:extLst>
              <a:ext uri="{FF2B5EF4-FFF2-40B4-BE49-F238E27FC236}">
                <a16:creationId xmlns:a16="http://schemas.microsoft.com/office/drawing/2014/main" id="{59C534C7-8116-07E1-E64D-9A32F7EC74C5}"/>
              </a:ext>
            </a:extLst>
          </p:cNvPr>
          <p:cNvGrpSpPr/>
          <p:nvPr/>
        </p:nvGrpSpPr>
        <p:grpSpPr>
          <a:xfrm>
            <a:off x="4957380" y="3599447"/>
            <a:ext cx="3450823" cy="619609"/>
            <a:chOff x="4957380" y="3599447"/>
            <a:chExt cx="3450823" cy="619609"/>
          </a:xfrm>
        </p:grpSpPr>
        <p:sp>
          <p:nvSpPr>
            <p:cNvPr id="14" name="Right Brace 13">
              <a:extLst>
                <a:ext uri="{FF2B5EF4-FFF2-40B4-BE49-F238E27FC236}">
                  <a16:creationId xmlns:a16="http://schemas.microsoft.com/office/drawing/2014/main" id="{1FBFA407-44E9-56C2-6E14-AD5DE57A7EBB}"/>
                </a:ext>
              </a:extLst>
            </p:cNvPr>
            <p:cNvSpPr/>
            <p:nvPr/>
          </p:nvSpPr>
          <p:spPr>
            <a:xfrm>
              <a:off x="4957380" y="3634281"/>
              <a:ext cx="834546" cy="584775"/>
            </a:xfrm>
            <a:prstGeom prst="rightBrace">
              <a:avLst>
                <a:gd name="adj1" fmla="val 8333"/>
                <a:gd name="adj2" fmla="val 50553"/>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6" name="TextBox 15">
              <a:extLst>
                <a:ext uri="{FF2B5EF4-FFF2-40B4-BE49-F238E27FC236}">
                  <a16:creationId xmlns:a16="http://schemas.microsoft.com/office/drawing/2014/main" id="{DBF691A1-1744-E417-ACA9-7ECF99564810}"/>
                </a:ext>
              </a:extLst>
            </p:cNvPr>
            <p:cNvSpPr txBox="1"/>
            <p:nvPr/>
          </p:nvSpPr>
          <p:spPr>
            <a:xfrm>
              <a:off x="5961043" y="3599447"/>
              <a:ext cx="2447160" cy="523220"/>
            </a:xfrm>
            <a:prstGeom prst="rect">
              <a:avLst/>
            </a:prstGeom>
            <a:noFill/>
          </p:spPr>
          <p:txBody>
            <a:bodyPr wrap="square" rtlCol="0">
              <a:spAutoFit/>
            </a:bodyPr>
            <a:lstStyle/>
            <a:p>
              <a:r>
                <a:rPr lang="en-US" sz="2800" dirty="0"/>
                <a:t>“Identity”</a:t>
              </a:r>
            </a:p>
          </p:txBody>
        </p:sp>
      </p:grpSp>
    </p:spTree>
    <p:extLst>
      <p:ext uri="{BB962C8B-B14F-4D97-AF65-F5344CB8AC3E}">
        <p14:creationId xmlns:p14="http://schemas.microsoft.com/office/powerpoint/2010/main" val="935086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up)">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up)">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up)">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up)">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500"/>
                                        <p:tgtEl>
                                          <p:spTgt spid="9"/>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1"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wipe(up)">
                                      <p:cBhvr>
                                        <p:cTn id="32" dur="500"/>
                                        <p:tgtEl>
                                          <p:spTgt spid="3">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fade">
                                      <p:cBhvr>
                                        <p:cTn id="37" dur="500"/>
                                        <p:tgtEl>
                                          <p:spTgt spid="8"/>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nodeType="clickEffect">
                                  <p:stCondLst>
                                    <p:cond delay="0"/>
                                  </p:stCondLst>
                                  <p:childTnLst>
                                    <p:set>
                                      <p:cBhvr>
                                        <p:cTn id="41" dur="1" fill="hold">
                                          <p:stCondLst>
                                            <p:cond delay="0"/>
                                          </p:stCondLst>
                                        </p:cTn>
                                        <p:tgtEl>
                                          <p:spTgt spid="17"/>
                                        </p:tgtEl>
                                        <p:attrNameLst>
                                          <p:attrName>style.visibility</p:attrName>
                                        </p:attrNameLst>
                                      </p:cBhvr>
                                      <p:to>
                                        <p:strVal val="visible"/>
                                      </p:to>
                                    </p:set>
                                    <p:animEffect transition="in" filter="wipe(left)">
                                      <p:cBhvr>
                                        <p:cTn id="42" dur="500"/>
                                        <p:tgtEl>
                                          <p:spTgt spid="17"/>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nodeType="clickEffect">
                                  <p:stCondLst>
                                    <p:cond delay="0"/>
                                  </p:stCondLst>
                                  <p:childTnLst>
                                    <p:set>
                                      <p:cBhvr>
                                        <p:cTn id="46" dur="1" fill="hold">
                                          <p:stCondLst>
                                            <p:cond delay="0"/>
                                          </p:stCondLst>
                                        </p:cTn>
                                        <p:tgtEl>
                                          <p:spTgt spid="18"/>
                                        </p:tgtEl>
                                        <p:attrNameLst>
                                          <p:attrName>style.visibility</p:attrName>
                                        </p:attrNameLst>
                                      </p:cBhvr>
                                      <p:to>
                                        <p:strVal val="visible"/>
                                      </p:to>
                                    </p:set>
                                    <p:animEffect transition="in" filter="wipe(left)">
                                      <p:cBhvr>
                                        <p:cTn id="47" dur="500"/>
                                        <p:tgtEl>
                                          <p:spTgt spid="18"/>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8" fill="hold" grpId="0" nodeType="clickEffect">
                                  <p:stCondLst>
                                    <p:cond delay="0"/>
                                  </p:stCondLst>
                                  <p:childTnLst>
                                    <p:set>
                                      <p:cBhvr>
                                        <p:cTn id="51" dur="1" fill="hold">
                                          <p:stCondLst>
                                            <p:cond delay="0"/>
                                          </p:stCondLst>
                                        </p:cTn>
                                        <p:tgtEl>
                                          <p:spTgt spid="11"/>
                                        </p:tgtEl>
                                        <p:attrNameLst>
                                          <p:attrName>style.visibility</p:attrName>
                                        </p:attrNameLst>
                                      </p:cBhvr>
                                      <p:to>
                                        <p:strVal val="visible"/>
                                      </p:to>
                                    </p:set>
                                    <p:animEffect transition="in" filter="wipe(left)">
                                      <p:cBhvr>
                                        <p:cTn id="52" dur="500"/>
                                        <p:tgtEl>
                                          <p:spTgt spid="11"/>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8" fill="hold" grpId="0" nodeType="clickEffect">
                                  <p:stCondLst>
                                    <p:cond delay="0"/>
                                  </p:stCondLst>
                                  <p:childTnLst>
                                    <p:set>
                                      <p:cBhvr>
                                        <p:cTn id="56" dur="1" fill="hold">
                                          <p:stCondLst>
                                            <p:cond delay="0"/>
                                          </p:stCondLst>
                                        </p:cTn>
                                        <p:tgtEl>
                                          <p:spTgt spid="12"/>
                                        </p:tgtEl>
                                        <p:attrNameLst>
                                          <p:attrName>style.visibility</p:attrName>
                                        </p:attrNameLst>
                                      </p:cBhvr>
                                      <p:to>
                                        <p:strVal val="visible"/>
                                      </p:to>
                                    </p:set>
                                    <p:animEffect transition="in" filter="wipe(left)">
                                      <p:cBhvr>
                                        <p:cTn id="57" dur="500"/>
                                        <p:tgtEl>
                                          <p:spTgt spid="12"/>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8" fill="hold" grpId="0" nodeType="clickEffect">
                                  <p:stCondLst>
                                    <p:cond delay="0"/>
                                  </p:stCondLst>
                                  <p:childTnLst>
                                    <p:set>
                                      <p:cBhvr>
                                        <p:cTn id="61" dur="1" fill="hold">
                                          <p:stCondLst>
                                            <p:cond delay="0"/>
                                          </p:stCondLst>
                                        </p:cTn>
                                        <p:tgtEl>
                                          <p:spTgt spid="10"/>
                                        </p:tgtEl>
                                        <p:attrNameLst>
                                          <p:attrName>style.visibility</p:attrName>
                                        </p:attrNameLst>
                                      </p:cBhvr>
                                      <p:to>
                                        <p:strVal val="visible"/>
                                      </p:to>
                                    </p:set>
                                    <p:animEffect transition="in" filter="wipe(left)">
                                      <p:cBhvr>
                                        <p:cTn id="6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8" grpId="0"/>
      <p:bldP spid="11" grpId="0"/>
      <p:bldP spid="12" grpId="0"/>
      <p:bldP spid="10"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44562"/>
          </a:xfrm>
        </p:spPr>
        <p:txBody>
          <a:bodyPr>
            <a:normAutofit/>
          </a:bodyPr>
          <a:lstStyle/>
          <a:p>
            <a:r>
              <a:rPr lang="en-US" b="1" u="sng" dirty="0"/>
              <a:t>Glory – better than the stars</a:t>
            </a:r>
          </a:p>
        </p:txBody>
      </p:sp>
      <p:sp>
        <p:nvSpPr>
          <p:cNvPr id="3" name="Content Placeholder 2"/>
          <p:cNvSpPr>
            <a:spLocks noGrp="1"/>
          </p:cNvSpPr>
          <p:nvPr>
            <p:ph idx="1"/>
          </p:nvPr>
        </p:nvSpPr>
        <p:spPr>
          <a:xfrm>
            <a:off x="0" y="1143000"/>
            <a:ext cx="9144000" cy="5791200"/>
          </a:xfrm>
        </p:spPr>
        <p:txBody>
          <a:bodyPr>
            <a:normAutofit lnSpcReduction="10000"/>
          </a:bodyPr>
          <a:lstStyle/>
          <a:p>
            <a:pPr marL="0" indent="0">
              <a:spcAft>
                <a:spcPts val="1200"/>
              </a:spcAft>
              <a:buNone/>
            </a:pPr>
            <a:r>
              <a:rPr lang="en-US" sz="3000" dirty="0"/>
              <a:t>Every other created thing glorifies God naturally, without knowledge, choice, or feeling.  But people are different:</a:t>
            </a:r>
            <a:endParaRPr lang="en-US" sz="3000" u="sng" dirty="0"/>
          </a:p>
          <a:p>
            <a:pPr marL="0" indent="0">
              <a:spcAft>
                <a:spcPts val="1200"/>
              </a:spcAft>
              <a:buNone/>
            </a:pPr>
            <a:r>
              <a:rPr lang="en-US" sz="3000" u="sng" dirty="0"/>
              <a:t>A Mind to Know God</a:t>
            </a:r>
            <a:r>
              <a:rPr lang="en-US" sz="3000" dirty="0"/>
              <a:t>:  “Now this is eternal life: that </a:t>
            </a:r>
            <a:r>
              <a:rPr lang="en-US" sz="3000" b="1" dirty="0"/>
              <a:t>they know you</a:t>
            </a:r>
            <a:r>
              <a:rPr lang="en-US" sz="3000" dirty="0"/>
              <a:t>, the only true God, and Jesus Christ, whom you have sent.  I have brought you glory on earth by finishing the work you gave me to do.”  </a:t>
            </a:r>
            <a:r>
              <a:rPr lang="en-US" sz="2400" dirty="0"/>
              <a:t>John 17:3,4</a:t>
            </a:r>
            <a:endParaRPr lang="en-US" sz="3000" dirty="0"/>
          </a:p>
          <a:p>
            <a:pPr marL="0" indent="0">
              <a:spcAft>
                <a:spcPts val="1200"/>
              </a:spcAft>
              <a:buNone/>
            </a:pPr>
            <a:r>
              <a:rPr lang="en-US" sz="3000" u="sng" dirty="0"/>
              <a:t>A Will to Choose God</a:t>
            </a:r>
            <a:r>
              <a:rPr lang="en-US" sz="3000" dirty="0"/>
              <a:t>: “</a:t>
            </a:r>
            <a:r>
              <a:rPr lang="en-US" sz="3000" b="1" dirty="0"/>
              <a:t>choose for yourselves </a:t>
            </a:r>
            <a:r>
              <a:rPr lang="en-US" sz="3000" dirty="0"/>
              <a:t>this day whom you will serve … as for me and my household, we will serve the LORD.” </a:t>
            </a:r>
            <a:r>
              <a:rPr lang="en-US" sz="2400" dirty="0"/>
              <a:t>Joshua 24:15</a:t>
            </a:r>
          </a:p>
          <a:p>
            <a:pPr marL="0" indent="0">
              <a:spcAft>
                <a:spcPts val="1200"/>
              </a:spcAft>
              <a:buNone/>
            </a:pPr>
            <a:r>
              <a:rPr lang="en-US" sz="3000" u="sng" dirty="0"/>
              <a:t>A Heart to Delight in God</a:t>
            </a:r>
            <a:r>
              <a:rPr lang="en-US" sz="3000" dirty="0"/>
              <a:t>:  “</a:t>
            </a:r>
            <a:r>
              <a:rPr lang="en-US" sz="3000" b="1" dirty="0"/>
              <a:t>Delight yourself in the LORD</a:t>
            </a:r>
            <a:r>
              <a:rPr lang="en-US" sz="3000" dirty="0"/>
              <a:t>, and he will give you the desires of your heart.”  </a:t>
            </a:r>
            <a:r>
              <a:rPr lang="en-US" sz="2400" dirty="0"/>
              <a:t>Psalm 37:4 </a:t>
            </a:r>
            <a:endParaRPr lang="en-US" sz="2800" dirty="0"/>
          </a:p>
        </p:txBody>
      </p:sp>
    </p:spTree>
    <p:extLst>
      <p:ext uri="{BB962C8B-B14F-4D97-AF65-F5344CB8AC3E}">
        <p14:creationId xmlns:p14="http://schemas.microsoft.com/office/powerpoint/2010/main" val="11596069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left)">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1026</TotalTime>
  <Words>1988</Words>
  <Application>Microsoft Office PowerPoint</Application>
  <PresentationFormat>On-screen Show (4:3)</PresentationFormat>
  <Paragraphs>158</Paragraphs>
  <Slides>20</Slides>
  <Notes>11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20</vt:i4>
      </vt:variant>
    </vt:vector>
  </HeadingPairs>
  <TitlesOfParts>
    <vt:vector size="26" baseType="lpstr">
      <vt:lpstr>Arial</vt:lpstr>
      <vt:lpstr>Broadway</vt:lpstr>
      <vt:lpstr>Calibri</vt:lpstr>
      <vt:lpstr>Courier New</vt:lpstr>
      <vt:lpstr>Old English Text MT</vt:lpstr>
      <vt:lpstr>Office Theme</vt:lpstr>
      <vt:lpstr>What is the Meaning of Life?</vt:lpstr>
      <vt:lpstr>Think about this:</vt:lpstr>
      <vt:lpstr>Many things have short satisfaction</vt:lpstr>
      <vt:lpstr>What is the purpose of this?</vt:lpstr>
      <vt:lpstr>What is the purpose of this?</vt:lpstr>
      <vt:lpstr>What is the purpose of this?</vt:lpstr>
      <vt:lpstr>Before the beginning…</vt:lpstr>
      <vt:lpstr>PowerPoint Presentation</vt:lpstr>
      <vt:lpstr>PowerPoint Presentation</vt:lpstr>
      <vt:lpstr>Earth is perfectly designed to enable life: Liquid Water Oxygen &amp; CO2 Magnetic Field Stable Climate Gravity Chemical Nutrients Sun and Moon </vt:lpstr>
      <vt:lpstr>“For this is what the LORD says — He who created the heavens, He is God; He who fashioned and made the earth, He founded it; He did not create it to be empty, but formed it to be inhabited — He says: ‘I am the LORD, and there is no other.’”                            Isaiah 45:18</vt:lpstr>
      <vt:lpstr>God Creates Things on Purpose!</vt:lpstr>
      <vt:lpstr>Our Purpose: to Glorify God</vt:lpstr>
      <vt:lpstr>Our Purpose: to Know God</vt:lpstr>
      <vt:lpstr>Our Purpose and Our Problem</vt:lpstr>
      <vt:lpstr>Success in this World’s Eyes</vt:lpstr>
      <vt:lpstr>Success in this World’s Eyes</vt:lpstr>
      <vt:lpstr>This is VERY IMPORTANT!</vt:lpstr>
      <vt:lpstr>Which Best Describes a Christian?</vt:lpstr>
      <vt:lpstr>Glory – better than the stars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is the Meaning of Life?</dc:title>
  <dc:creator>dell</dc:creator>
  <cp:lastModifiedBy>Mark Robnett</cp:lastModifiedBy>
  <cp:revision>43</cp:revision>
  <dcterms:created xsi:type="dcterms:W3CDTF">2020-05-15T17:56:30Z</dcterms:created>
  <dcterms:modified xsi:type="dcterms:W3CDTF">2026-10-03T12:45:24Z</dcterms:modified>
</cp:coreProperties>
</file>