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handoutMasterIdLst>
    <p:handoutMasterId r:id="rId11"/>
  </p:handoutMasterIdLst>
  <p:sldIdLst>
    <p:sldId id="256" r:id="rId2"/>
    <p:sldId id="257" r:id="rId3"/>
    <p:sldId id="258" r:id="rId4"/>
    <p:sldId id="268" r:id="rId5"/>
    <p:sldId id="269" r:id="rId6"/>
    <p:sldId id="270" r:id="rId7"/>
    <p:sldId id="271" r:id="rId8"/>
    <p:sldId id="27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582" autoAdjust="0"/>
  </p:normalViewPr>
  <p:slideViewPr>
    <p:cSldViewPr>
      <p:cViewPr varScale="1">
        <p:scale>
          <a:sx n="90" d="100"/>
          <a:sy n="90" d="100"/>
        </p:scale>
        <p:origin x="2214" y="96"/>
      </p:cViewPr>
      <p:guideLst>
        <p:guide orient="horz" pos="2160"/>
        <p:guide pos="2880"/>
      </p:guideLst>
    </p:cSldViewPr>
  </p:slideViewPr>
  <p:notesTextViewPr>
    <p:cViewPr>
      <p:scale>
        <a:sx n="176" d="100"/>
        <a:sy n="176" d="100"/>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1CD33EE-699C-472B-8F20-28EBDE747B79}" type="datetimeFigureOut">
              <a:rPr lang="en-US" smtClean="0"/>
              <a:t>2/16/2026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E6D653-7A63-4EF2-AE36-B9C32DF97BB2}" type="slidenum">
              <a:rPr lang="en-US" smtClean="0"/>
              <a:t>‹#›</a:t>
            </a:fld>
            <a:endParaRPr lang="en-US"/>
          </a:p>
        </p:txBody>
      </p:sp>
    </p:spTree>
    <p:extLst>
      <p:ext uri="{BB962C8B-B14F-4D97-AF65-F5344CB8AC3E}">
        <p14:creationId xmlns:p14="http://schemas.microsoft.com/office/powerpoint/2010/main" val="12623758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2FECFB-4804-47E1-AA17-79BFBE9027E5}" type="datetimeFigureOut">
              <a:rPr lang="en-US" smtClean="0"/>
              <a:t>2/16/2026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FB89D3-94AA-4C2A-8B80-0C0250026E5A}" type="slidenum">
              <a:rPr lang="en-US" smtClean="0"/>
              <a:t>‹#›</a:t>
            </a:fld>
            <a:endParaRPr lang="en-US"/>
          </a:p>
        </p:txBody>
      </p:sp>
    </p:spTree>
    <p:extLst>
      <p:ext uri="{BB962C8B-B14F-4D97-AF65-F5344CB8AC3E}">
        <p14:creationId xmlns:p14="http://schemas.microsoft.com/office/powerpoint/2010/main" val="2822998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someone be a Christian without believing the Bible?  Probably not – a faith that</a:t>
            </a:r>
            <a:r>
              <a:rPr lang="en-US" baseline="0" dirty="0"/>
              <a:t> </a:t>
            </a:r>
            <a:r>
              <a:rPr lang="en-US" dirty="0"/>
              <a:t>is based on</a:t>
            </a:r>
            <a:r>
              <a:rPr lang="en-US" baseline="0" dirty="0"/>
              <a:t> emotions, experiences, or the recommendation of someone else will surely fail when tested.</a:t>
            </a:r>
            <a:endParaRPr lang="en-US" dirty="0"/>
          </a:p>
        </p:txBody>
      </p:sp>
      <p:sp>
        <p:nvSpPr>
          <p:cNvPr id="4" name="Slide Number Placeholder 3"/>
          <p:cNvSpPr>
            <a:spLocks noGrp="1"/>
          </p:cNvSpPr>
          <p:nvPr>
            <p:ph type="sldNum" sz="quarter" idx="10"/>
          </p:nvPr>
        </p:nvSpPr>
        <p:spPr/>
        <p:txBody>
          <a:bodyPr/>
          <a:lstStyle/>
          <a:p>
            <a:fld id="{37FB89D3-94AA-4C2A-8B80-0C0250026E5A}" type="slidenum">
              <a:rPr lang="en-US" smtClean="0"/>
              <a:t>1</a:t>
            </a:fld>
            <a:endParaRPr lang="en-US"/>
          </a:p>
        </p:txBody>
      </p:sp>
    </p:spTree>
    <p:extLst>
      <p:ext uri="{BB962C8B-B14F-4D97-AF65-F5344CB8AC3E}">
        <p14:creationId xmlns:p14="http://schemas.microsoft.com/office/powerpoint/2010/main" val="3616985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FB89D3-94AA-4C2A-8B80-0C0250026E5A}" type="slidenum">
              <a:rPr lang="en-US" smtClean="0"/>
              <a:t>3</a:t>
            </a:fld>
            <a:endParaRPr lang="en-US"/>
          </a:p>
        </p:txBody>
      </p:sp>
    </p:spTree>
    <p:extLst>
      <p:ext uri="{BB962C8B-B14F-4D97-AF65-F5344CB8AC3E}">
        <p14:creationId xmlns:p14="http://schemas.microsoft.com/office/powerpoint/2010/main" val="3813664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allow the world’s sinful culture to adjust God’s eternal truth!</a:t>
            </a:r>
          </a:p>
          <a:p>
            <a:endParaRPr lang="en-US" dirty="0"/>
          </a:p>
          <a:p>
            <a:r>
              <a:rPr lang="en-US" dirty="0"/>
              <a:t>If you take the text out of context, you are just left with a “Con” (something that can be used to deceive you)</a:t>
            </a:r>
          </a:p>
          <a:p>
            <a:endParaRPr lang="en-US" dirty="0"/>
          </a:p>
          <a:p>
            <a:r>
              <a:rPr lang="en-US" dirty="0"/>
              <a:t>“Dig Deep” (Cultivate?)</a:t>
            </a:r>
            <a:r>
              <a:rPr lang="en-US" baseline="0" dirty="0"/>
              <a:t> – both are idioms</a:t>
            </a:r>
            <a:endParaRPr lang="en-US" dirty="0"/>
          </a:p>
        </p:txBody>
      </p:sp>
      <p:sp>
        <p:nvSpPr>
          <p:cNvPr id="4" name="Slide Number Placeholder 3"/>
          <p:cNvSpPr>
            <a:spLocks noGrp="1"/>
          </p:cNvSpPr>
          <p:nvPr>
            <p:ph type="sldNum" sz="quarter" idx="10"/>
          </p:nvPr>
        </p:nvSpPr>
        <p:spPr/>
        <p:txBody>
          <a:bodyPr/>
          <a:lstStyle/>
          <a:p>
            <a:fld id="{37FB89D3-94AA-4C2A-8B80-0C0250026E5A}" type="slidenum">
              <a:rPr lang="en-US" smtClean="0"/>
              <a:t>6</a:t>
            </a:fld>
            <a:endParaRPr lang="en-US"/>
          </a:p>
        </p:txBody>
      </p:sp>
    </p:spTree>
    <p:extLst>
      <p:ext uri="{BB962C8B-B14F-4D97-AF65-F5344CB8AC3E}">
        <p14:creationId xmlns:p14="http://schemas.microsoft.com/office/powerpoint/2010/main" val="2378873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752726E-2343-44A8-A49D-1B6BB41DB649}"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492F2D-670C-4A31-B59B-D7A6B435D1A4}" type="slidenum">
              <a:rPr lang="en-US" smtClean="0"/>
              <a:t>‹#›</a:t>
            </a:fld>
            <a:endParaRPr lang="en-US"/>
          </a:p>
        </p:txBody>
      </p:sp>
    </p:spTree>
    <p:extLst>
      <p:ext uri="{BB962C8B-B14F-4D97-AF65-F5344CB8AC3E}">
        <p14:creationId xmlns:p14="http://schemas.microsoft.com/office/powerpoint/2010/main" val="2783055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52726E-2343-44A8-A49D-1B6BB41DB649}"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492F2D-670C-4A31-B59B-D7A6B435D1A4}" type="slidenum">
              <a:rPr lang="en-US" smtClean="0"/>
              <a:t>‹#›</a:t>
            </a:fld>
            <a:endParaRPr lang="en-US"/>
          </a:p>
        </p:txBody>
      </p:sp>
    </p:spTree>
    <p:extLst>
      <p:ext uri="{BB962C8B-B14F-4D97-AF65-F5344CB8AC3E}">
        <p14:creationId xmlns:p14="http://schemas.microsoft.com/office/powerpoint/2010/main" val="4291529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52726E-2343-44A8-A49D-1B6BB41DB649}"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492F2D-670C-4A31-B59B-D7A6B435D1A4}" type="slidenum">
              <a:rPr lang="en-US" smtClean="0"/>
              <a:t>‹#›</a:t>
            </a:fld>
            <a:endParaRPr lang="en-US"/>
          </a:p>
        </p:txBody>
      </p:sp>
    </p:spTree>
    <p:extLst>
      <p:ext uri="{BB962C8B-B14F-4D97-AF65-F5344CB8AC3E}">
        <p14:creationId xmlns:p14="http://schemas.microsoft.com/office/powerpoint/2010/main" val="3238338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752726E-2343-44A8-A49D-1B6BB41DB649}" type="datetimeFigureOut">
              <a:rPr lang="en-US" smtClean="0"/>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492F2D-670C-4A31-B59B-D7A6B435D1A4}" type="slidenum">
              <a:rPr lang="en-US" smtClean="0"/>
              <a:t>‹#›</a:t>
            </a:fld>
            <a:endParaRPr lang="en-US"/>
          </a:p>
        </p:txBody>
      </p:sp>
    </p:spTree>
    <p:extLst>
      <p:ext uri="{BB962C8B-B14F-4D97-AF65-F5344CB8AC3E}">
        <p14:creationId xmlns:p14="http://schemas.microsoft.com/office/powerpoint/2010/main" val="3381206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752726E-2343-44A8-A49D-1B6BB41DB649}" type="datetimeFigureOut">
              <a:rPr lang="en-US" smtClean="0"/>
              <a:t>2/16/2026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492F2D-670C-4A31-B59B-D7A6B435D1A4}" type="slidenum">
              <a:rPr lang="en-US" smtClean="0"/>
              <a:t>‹#›</a:t>
            </a:fld>
            <a:endParaRPr lang="en-US"/>
          </a:p>
        </p:txBody>
      </p:sp>
    </p:spTree>
    <p:extLst>
      <p:ext uri="{BB962C8B-B14F-4D97-AF65-F5344CB8AC3E}">
        <p14:creationId xmlns:p14="http://schemas.microsoft.com/office/powerpoint/2010/main" val="1914470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752726E-2343-44A8-A49D-1B6BB41DB649}" type="datetimeFigureOut">
              <a:rPr lang="en-US" smtClean="0"/>
              <a:t>2/16/2026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492F2D-670C-4A31-B59B-D7A6B435D1A4}" type="slidenum">
              <a:rPr lang="en-US" smtClean="0"/>
              <a:t>‹#›</a:t>
            </a:fld>
            <a:endParaRPr lang="en-US"/>
          </a:p>
        </p:txBody>
      </p:sp>
    </p:spTree>
    <p:extLst>
      <p:ext uri="{BB962C8B-B14F-4D97-AF65-F5344CB8AC3E}">
        <p14:creationId xmlns:p14="http://schemas.microsoft.com/office/powerpoint/2010/main" val="1860907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52726E-2343-44A8-A49D-1B6BB41DB649}" type="datetimeFigureOut">
              <a:rPr lang="en-US" smtClean="0"/>
              <a:t>2/16/2026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492F2D-670C-4A31-B59B-D7A6B435D1A4}" type="slidenum">
              <a:rPr lang="en-US" smtClean="0"/>
              <a:t>‹#›</a:t>
            </a:fld>
            <a:endParaRPr lang="en-US"/>
          </a:p>
        </p:txBody>
      </p:sp>
    </p:spTree>
    <p:extLst>
      <p:ext uri="{BB962C8B-B14F-4D97-AF65-F5344CB8AC3E}">
        <p14:creationId xmlns:p14="http://schemas.microsoft.com/office/powerpoint/2010/main" val="1835318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752726E-2343-44A8-A49D-1B6BB41DB649}" type="datetimeFigureOut">
              <a:rPr lang="en-US" smtClean="0"/>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492F2D-670C-4A31-B59B-D7A6B435D1A4}" type="slidenum">
              <a:rPr lang="en-US" smtClean="0"/>
              <a:t>‹#›</a:t>
            </a:fld>
            <a:endParaRPr lang="en-US"/>
          </a:p>
        </p:txBody>
      </p:sp>
    </p:spTree>
    <p:extLst>
      <p:ext uri="{BB962C8B-B14F-4D97-AF65-F5344CB8AC3E}">
        <p14:creationId xmlns:p14="http://schemas.microsoft.com/office/powerpoint/2010/main" val="1494382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752726E-2343-44A8-A49D-1B6BB41DB649}" type="datetimeFigureOut">
              <a:rPr lang="en-US" smtClean="0"/>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492F2D-670C-4A31-B59B-D7A6B435D1A4}" type="slidenum">
              <a:rPr lang="en-US" smtClean="0"/>
              <a:t>‹#›</a:t>
            </a:fld>
            <a:endParaRPr lang="en-US"/>
          </a:p>
        </p:txBody>
      </p:sp>
    </p:spTree>
    <p:extLst>
      <p:ext uri="{BB962C8B-B14F-4D97-AF65-F5344CB8AC3E}">
        <p14:creationId xmlns:p14="http://schemas.microsoft.com/office/powerpoint/2010/main" val="3816301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52726E-2343-44A8-A49D-1B6BB41DB649}"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492F2D-670C-4A31-B59B-D7A6B435D1A4}" type="slidenum">
              <a:rPr lang="en-US" smtClean="0"/>
              <a:t>‹#›</a:t>
            </a:fld>
            <a:endParaRPr lang="en-US"/>
          </a:p>
        </p:txBody>
      </p:sp>
    </p:spTree>
    <p:extLst>
      <p:ext uri="{BB962C8B-B14F-4D97-AF65-F5344CB8AC3E}">
        <p14:creationId xmlns:p14="http://schemas.microsoft.com/office/powerpoint/2010/main" val="1863691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52726E-2343-44A8-A49D-1B6BB41DB649}"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492F2D-670C-4A31-B59B-D7A6B435D1A4}" type="slidenum">
              <a:rPr lang="en-US" smtClean="0"/>
              <a:t>‹#›</a:t>
            </a:fld>
            <a:endParaRPr lang="en-US"/>
          </a:p>
        </p:txBody>
      </p:sp>
    </p:spTree>
    <p:extLst>
      <p:ext uri="{BB962C8B-B14F-4D97-AF65-F5344CB8AC3E}">
        <p14:creationId xmlns:p14="http://schemas.microsoft.com/office/powerpoint/2010/main" val="1747394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52726E-2343-44A8-A49D-1B6BB41DB649}" type="datetimeFigureOut">
              <a:rPr lang="en-US" smtClean="0"/>
              <a:t>2/16/2026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492F2D-670C-4A31-B59B-D7A6B435D1A4}" type="slidenum">
              <a:rPr lang="en-US" smtClean="0"/>
              <a:t>‹#›</a:t>
            </a:fld>
            <a:endParaRPr lang="en-US"/>
          </a:p>
        </p:txBody>
      </p:sp>
    </p:spTree>
    <p:extLst>
      <p:ext uri="{BB962C8B-B14F-4D97-AF65-F5344CB8AC3E}">
        <p14:creationId xmlns:p14="http://schemas.microsoft.com/office/powerpoint/2010/main" val="24914030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crossway.org/bibles/esv-study-bible-case/" TargetMode="External"/><Relationship Id="rId7" Type="http://schemas.openxmlformats.org/officeDocument/2006/relationships/hyperlink" Target="https://www.desiringgod.org/books/ask-pastor-john" TargetMode="External"/><Relationship Id="rId2" Type="http://schemas.openxmlformats.org/officeDocument/2006/relationships/hyperlink" Target="https://www.gty.org/store/studybible" TargetMode="External"/><Relationship Id="rId1" Type="http://schemas.openxmlformats.org/officeDocument/2006/relationships/slideLayout" Target="../slideLayouts/slideLayout2.xml"/><Relationship Id="rId6" Type="http://schemas.openxmlformats.org/officeDocument/2006/relationships/hyperlink" Target="https://www.desiringgod.org/ask-pastor-john" TargetMode="External"/><Relationship Id="rId5" Type="http://schemas.openxmlformats.org/officeDocument/2006/relationships/hyperlink" Target="https://www.gotquestions.org/" TargetMode="External"/><Relationship Id="rId4" Type="http://schemas.openxmlformats.org/officeDocument/2006/relationships/hyperlink" Target="https://play.google.com/store/apps/details?id=com.aquila.bible&amp;hl=en_US&amp;gl=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0"/>
            <a:ext cx="7772400" cy="1470025"/>
          </a:xfrm>
        </p:spPr>
        <p:txBody>
          <a:bodyPr>
            <a:normAutofit/>
          </a:bodyPr>
          <a:lstStyle/>
          <a:p>
            <a:r>
              <a:rPr lang="en-US" sz="6600" b="1" dirty="0"/>
              <a:t>The Word of God</a:t>
            </a:r>
          </a:p>
        </p:txBody>
      </p:sp>
      <p:sp>
        <p:nvSpPr>
          <p:cNvPr id="3" name="Subtitle 2"/>
          <p:cNvSpPr>
            <a:spLocks noGrp="1"/>
          </p:cNvSpPr>
          <p:nvPr>
            <p:ph type="subTitle" idx="1"/>
          </p:nvPr>
        </p:nvSpPr>
        <p:spPr>
          <a:xfrm>
            <a:off x="863958" y="3886200"/>
            <a:ext cx="7391400" cy="1752600"/>
          </a:xfrm>
        </p:spPr>
        <p:txBody>
          <a:bodyPr>
            <a:noAutofit/>
          </a:bodyPr>
          <a:lstStyle/>
          <a:p>
            <a:r>
              <a:rPr lang="en-US" sz="3600" dirty="0">
                <a:solidFill>
                  <a:schemeClr val="tx1">
                    <a:lumMod val="50000"/>
                    <a:lumOff val="50000"/>
                  </a:schemeClr>
                </a:solidFill>
              </a:rPr>
              <a:t>“They are not just idle words for you—they are your life.”</a:t>
            </a:r>
          </a:p>
          <a:p>
            <a:r>
              <a:rPr lang="en-US" sz="2800" dirty="0">
                <a:solidFill>
                  <a:schemeClr val="tx1">
                    <a:lumMod val="50000"/>
                    <a:lumOff val="50000"/>
                  </a:schemeClr>
                </a:solidFill>
              </a:rPr>
              <a:t>Deuteronomy 32:47</a:t>
            </a:r>
          </a:p>
        </p:txBody>
      </p:sp>
    </p:spTree>
    <p:extLst>
      <p:ext uri="{BB962C8B-B14F-4D97-AF65-F5344CB8AC3E}">
        <p14:creationId xmlns:p14="http://schemas.microsoft.com/office/powerpoint/2010/main" val="1455589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44562"/>
          </a:xfrm>
        </p:spPr>
        <p:txBody>
          <a:bodyPr/>
          <a:lstStyle/>
          <a:p>
            <a:r>
              <a:rPr lang="en-US" b="1" u="sng" dirty="0"/>
              <a:t>Bold Claims of the Bible</a:t>
            </a:r>
          </a:p>
        </p:txBody>
      </p:sp>
      <p:sp>
        <p:nvSpPr>
          <p:cNvPr id="3" name="Content Placeholder 2"/>
          <p:cNvSpPr>
            <a:spLocks noGrp="1"/>
          </p:cNvSpPr>
          <p:nvPr>
            <p:ph idx="1"/>
          </p:nvPr>
        </p:nvSpPr>
        <p:spPr>
          <a:xfrm>
            <a:off x="228600" y="1143000"/>
            <a:ext cx="8686800" cy="5334000"/>
          </a:xfrm>
        </p:spPr>
        <p:txBody>
          <a:bodyPr>
            <a:normAutofit/>
          </a:bodyPr>
          <a:lstStyle/>
          <a:p>
            <a:r>
              <a:rPr lang="en-US" b="1" dirty="0"/>
              <a:t>2 Peter 1:20-21  </a:t>
            </a:r>
            <a:r>
              <a:rPr lang="en-US" dirty="0"/>
              <a:t>Not just a book written by men, but words spoken by God </a:t>
            </a:r>
          </a:p>
          <a:p>
            <a:r>
              <a:rPr lang="en-US" b="1" dirty="0"/>
              <a:t>Isaiah 40:8  </a:t>
            </a:r>
            <a:r>
              <a:rPr lang="en-US" dirty="0"/>
              <a:t>Words are eternally important</a:t>
            </a:r>
          </a:p>
          <a:p>
            <a:r>
              <a:rPr lang="en-US" sz="3200" b="1" dirty="0"/>
              <a:t>Hebrews 4:12  </a:t>
            </a:r>
            <a:r>
              <a:rPr lang="en-US" sz="3200" dirty="0"/>
              <a:t>It is God’s personal message to each of us for today</a:t>
            </a:r>
            <a:endParaRPr lang="en-US" dirty="0"/>
          </a:p>
          <a:p>
            <a:r>
              <a:rPr lang="en-US" b="1" dirty="0"/>
              <a:t>Psalm 96:4,5  </a:t>
            </a:r>
            <a:r>
              <a:rPr lang="en-US" dirty="0"/>
              <a:t>The God of the Bible is the one and only true God</a:t>
            </a:r>
          </a:p>
        </p:txBody>
      </p:sp>
    </p:spTree>
    <p:extLst>
      <p:ext uri="{BB962C8B-B14F-4D97-AF65-F5344CB8AC3E}">
        <p14:creationId xmlns:p14="http://schemas.microsoft.com/office/powerpoint/2010/main" val="672254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44562"/>
          </a:xfrm>
        </p:spPr>
        <p:txBody>
          <a:bodyPr>
            <a:normAutofit/>
          </a:bodyPr>
          <a:lstStyle/>
          <a:p>
            <a:r>
              <a:rPr lang="en-US" b="1" u="sng" dirty="0"/>
              <a:t>Some Facts about the Bible</a:t>
            </a:r>
          </a:p>
        </p:txBody>
      </p:sp>
      <p:sp>
        <p:nvSpPr>
          <p:cNvPr id="3" name="Content Placeholder 2"/>
          <p:cNvSpPr>
            <a:spLocks noGrp="1"/>
          </p:cNvSpPr>
          <p:nvPr>
            <p:ph idx="1"/>
          </p:nvPr>
        </p:nvSpPr>
        <p:spPr>
          <a:xfrm>
            <a:off x="304800" y="1143000"/>
            <a:ext cx="8763000" cy="5334000"/>
          </a:xfrm>
        </p:spPr>
        <p:txBody>
          <a:bodyPr>
            <a:normAutofit lnSpcReduction="10000"/>
          </a:bodyPr>
          <a:lstStyle/>
          <a:p>
            <a:r>
              <a:rPr lang="en-US" b="1" dirty="0"/>
              <a:t>Accessible.  </a:t>
            </a:r>
            <a:r>
              <a:rPr lang="en-US" dirty="0"/>
              <a:t>God does not keep His truth hidden in one country or culture.</a:t>
            </a:r>
          </a:p>
          <a:p>
            <a:r>
              <a:rPr lang="en-US" b="1" dirty="0"/>
              <a:t>Accurate.  </a:t>
            </a:r>
            <a:r>
              <a:rPr lang="en-US" dirty="0"/>
              <a:t>Documents are genuine, written by eye-witnesses, and match history.</a:t>
            </a:r>
          </a:p>
          <a:p>
            <a:r>
              <a:rPr lang="en-US" b="1" dirty="0"/>
              <a:t>Reality.  </a:t>
            </a:r>
            <a:r>
              <a:rPr lang="en-US" sz="3200" dirty="0"/>
              <a:t>Messages match observations</a:t>
            </a:r>
            <a:r>
              <a:rPr lang="en-US" dirty="0"/>
              <a:t>;</a:t>
            </a:r>
            <a:r>
              <a:rPr lang="en-US" sz="3200" dirty="0"/>
              <a:t> </a:t>
            </a:r>
            <a:r>
              <a:rPr lang="en-US" dirty="0"/>
              <a:t>they </a:t>
            </a:r>
            <a:r>
              <a:rPr lang="en-US" sz="3200" dirty="0"/>
              <a:t>do not require us to ignore reality.</a:t>
            </a:r>
          </a:p>
          <a:p>
            <a:r>
              <a:rPr lang="en-US" b="1" dirty="0"/>
              <a:t>Consistent</a:t>
            </a:r>
            <a:r>
              <a:rPr lang="en-US" dirty="0"/>
              <a:t>.  God does not change, so His Word is a single, unified story beginning to end.</a:t>
            </a:r>
            <a:endParaRPr lang="en-US" sz="3200" dirty="0"/>
          </a:p>
          <a:p>
            <a:r>
              <a:rPr lang="en-US" b="1" dirty="0"/>
              <a:t>Answers.  </a:t>
            </a:r>
            <a:r>
              <a:rPr lang="en-US" dirty="0"/>
              <a:t>The Bible resolves the most important questions of life.</a:t>
            </a:r>
          </a:p>
        </p:txBody>
      </p:sp>
    </p:spTree>
    <p:extLst>
      <p:ext uri="{BB962C8B-B14F-4D97-AF65-F5344CB8AC3E}">
        <p14:creationId xmlns:p14="http://schemas.microsoft.com/office/powerpoint/2010/main" val="722039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8362"/>
          </a:xfrm>
        </p:spPr>
        <p:txBody>
          <a:bodyPr/>
          <a:lstStyle/>
          <a:p>
            <a:r>
              <a:rPr lang="en-US" b="1" u="sng" dirty="0"/>
              <a:t>How to Think About the Bible</a:t>
            </a:r>
          </a:p>
        </p:txBody>
      </p:sp>
      <p:sp>
        <p:nvSpPr>
          <p:cNvPr id="3" name="Content Placeholder 2"/>
          <p:cNvSpPr>
            <a:spLocks noGrp="1"/>
          </p:cNvSpPr>
          <p:nvPr>
            <p:ph idx="1"/>
          </p:nvPr>
        </p:nvSpPr>
        <p:spPr>
          <a:xfrm>
            <a:off x="228600" y="914400"/>
            <a:ext cx="8686800" cy="5791200"/>
          </a:xfrm>
        </p:spPr>
        <p:txBody>
          <a:bodyPr>
            <a:normAutofit/>
          </a:bodyPr>
          <a:lstStyle/>
          <a:p>
            <a:pPr>
              <a:spcAft>
                <a:spcPts val="1200"/>
              </a:spcAft>
            </a:pPr>
            <a:r>
              <a:rPr lang="en-US" b="1" dirty="0"/>
              <a:t>Psalm 119:105 – </a:t>
            </a:r>
            <a:r>
              <a:rPr lang="en-US" dirty="0"/>
              <a:t>It directs us</a:t>
            </a:r>
          </a:p>
          <a:p>
            <a:pPr>
              <a:spcAft>
                <a:spcPts val="1200"/>
              </a:spcAft>
            </a:pPr>
            <a:r>
              <a:rPr lang="en-US" b="1" dirty="0"/>
              <a:t>2 Timothy 3:16-17 – </a:t>
            </a:r>
            <a:r>
              <a:rPr lang="en-US" dirty="0"/>
              <a:t>It equips us for service </a:t>
            </a:r>
            <a:endParaRPr lang="en-US" b="1" dirty="0"/>
          </a:p>
          <a:p>
            <a:pPr>
              <a:spcAft>
                <a:spcPts val="1200"/>
              </a:spcAft>
            </a:pPr>
            <a:r>
              <a:rPr lang="en-US" b="1" dirty="0"/>
              <a:t>Jeremiah 15:16 – </a:t>
            </a:r>
            <a:r>
              <a:rPr lang="en-US" dirty="0"/>
              <a:t>It is our spiritual food</a:t>
            </a:r>
          </a:p>
          <a:p>
            <a:pPr>
              <a:spcAft>
                <a:spcPts val="1200"/>
              </a:spcAft>
            </a:pPr>
            <a:r>
              <a:rPr lang="en-US" b="1" dirty="0"/>
              <a:t>Psalm 119:9-11 – </a:t>
            </a:r>
            <a:r>
              <a:rPr lang="en-US" dirty="0"/>
              <a:t>It keeps us clean (pure)</a:t>
            </a:r>
          </a:p>
          <a:p>
            <a:pPr>
              <a:spcAft>
                <a:spcPts val="1200"/>
              </a:spcAft>
            </a:pPr>
            <a:r>
              <a:rPr lang="en-US" b="1" dirty="0"/>
              <a:t>2 Peter 1:16-21 – </a:t>
            </a:r>
            <a:r>
              <a:rPr lang="en-US" dirty="0"/>
              <a:t>It is completely trustworthy, much more than personal experiences (compare with Matthew 17:1-9).  It is our Rock!</a:t>
            </a:r>
          </a:p>
          <a:p>
            <a:pPr>
              <a:spcAft>
                <a:spcPts val="1200"/>
              </a:spcAft>
            </a:pPr>
            <a:r>
              <a:rPr lang="en-US" b="1" dirty="0"/>
              <a:t>Deuteronomy 32:47 – </a:t>
            </a:r>
            <a:r>
              <a:rPr lang="en-US" dirty="0"/>
              <a:t>It is our Life! </a:t>
            </a:r>
          </a:p>
          <a:p>
            <a:pPr>
              <a:spcAft>
                <a:spcPts val="1200"/>
              </a:spcAft>
            </a:pPr>
            <a:endParaRPr lang="en-US" dirty="0"/>
          </a:p>
        </p:txBody>
      </p:sp>
    </p:spTree>
    <p:extLst>
      <p:ext uri="{BB962C8B-B14F-4D97-AF65-F5344CB8AC3E}">
        <p14:creationId xmlns:p14="http://schemas.microsoft.com/office/powerpoint/2010/main" val="381973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8362"/>
          </a:xfrm>
        </p:spPr>
        <p:txBody>
          <a:bodyPr>
            <a:normAutofit/>
          </a:bodyPr>
          <a:lstStyle/>
          <a:p>
            <a:r>
              <a:rPr lang="en-US" b="1" u="sng" dirty="0"/>
              <a:t>How to Read the Bible</a:t>
            </a:r>
          </a:p>
        </p:txBody>
      </p:sp>
      <p:sp>
        <p:nvSpPr>
          <p:cNvPr id="3" name="Content Placeholder 2"/>
          <p:cNvSpPr>
            <a:spLocks noGrp="1"/>
          </p:cNvSpPr>
          <p:nvPr>
            <p:ph idx="1"/>
          </p:nvPr>
        </p:nvSpPr>
        <p:spPr>
          <a:xfrm>
            <a:off x="228600" y="914400"/>
            <a:ext cx="8686800" cy="5791200"/>
          </a:xfrm>
        </p:spPr>
        <p:txBody>
          <a:bodyPr>
            <a:normAutofit fontScale="92500" lnSpcReduction="20000"/>
          </a:bodyPr>
          <a:lstStyle/>
          <a:p>
            <a:pPr>
              <a:spcBef>
                <a:spcPts val="600"/>
              </a:spcBef>
              <a:spcAft>
                <a:spcPts val="600"/>
              </a:spcAft>
            </a:pPr>
            <a:r>
              <a:rPr lang="en-US" u="sng" dirty="0">
                <a:effectLst/>
              </a:rPr>
              <a:t>Pray</a:t>
            </a:r>
            <a:r>
              <a:rPr lang="en-US" dirty="0">
                <a:effectLst/>
              </a:rPr>
              <a:t> (knees) – Ask God to give you a deep understanding (</a:t>
            </a:r>
            <a:r>
              <a:rPr lang="en-US" b="1" dirty="0">
                <a:effectLst/>
              </a:rPr>
              <a:t>Psalm 119:33-37</a:t>
            </a:r>
            <a:r>
              <a:rPr lang="en-US" dirty="0">
                <a:effectLst/>
              </a:rPr>
              <a:t>).</a:t>
            </a:r>
          </a:p>
          <a:p>
            <a:pPr>
              <a:spcBef>
                <a:spcPts val="600"/>
              </a:spcBef>
              <a:spcAft>
                <a:spcPts val="600"/>
              </a:spcAft>
            </a:pPr>
            <a:r>
              <a:rPr lang="en-US" u="sng" dirty="0">
                <a:effectLst/>
              </a:rPr>
              <a:t>Hear</a:t>
            </a:r>
            <a:r>
              <a:rPr lang="en-US" dirty="0">
                <a:effectLst/>
              </a:rPr>
              <a:t> (mouth and ears) – Read the Bible often, aloud if possible (</a:t>
            </a:r>
            <a:r>
              <a:rPr lang="en-US" b="1" dirty="0">
                <a:effectLst/>
              </a:rPr>
              <a:t>1 Timothy 4:13</a:t>
            </a:r>
            <a:r>
              <a:rPr lang="en-US" dirty="0">
                <a:effectLst/>
              </a:rPr>
              <a:t>)</a:t>
            </a:r>
          </a:p>
          <a:p>
            <a:pPr>
              <a:spcBef>
                <a:spcPts val="600"/>
              </a:spcBef>
              <a:spcAft>
                <a:spcPts val="600"/>
              </a:spcAft>
            </a:pPr>
            <a:r>
              <a:rPr lang="en-US" u="sng" dirty="0">
                <a:effectLst/>
              </a:rPr>
              <a:t>Memorize</a:t>
            </a:r>
            <a:r>
              <a:rPr lang="en-US" dirty="0">
                <a:effectLst/>
              </a:rPr>
              <a:t> (head) – Write a meaningful verse on a notecard and carry it in your pocket, reviewing it regularly. (</a:t>
            </a:r>
            <a:r>
              <a:rPr lang="en-US" b="1" dirty="0">
                <a:effectLst/>
              </a:rPr>
              <a:t>Psalm 119:9,11)</a:t>
            </a:r>
            <a:endParaRPr lang="en-US" dirty="0">
              <a:effectLst/>
            </a:endParaRPr>
          </a:p>
          <a:p>
            <a:pPr>
              <a:spcBef>
                <a:spcPts val="600"/>
              </a:spcBef>
              <a:spcAft>
                <a:spcPts val="600"/>
              </a:spcAft>
            </a:pPr>
            <a:r>
              <a:rPr lang="en-US" u="sng" dirty="0">
                <a:effectLst/>
              </a:rPr>
              <a:t>Meditate</a:t>
            </a:r>
            <a:r>
              <a:rPr lang="en-US" dirty="0">
                <a:effectLst/>
              </a:rPr>
              <a:t> (heart) – Be sure that the Word of God is a healthy part of your “information diet,” more than online “influencers.”  (</a:t>
            </a:r>
            <a:r>
              <a:rPr lang="en-US" b="1" dirty="0">
                <a:effectLst/>
              </a:rPr>
              <a:t>Psalm 1:1-3; Joshua 1:8)</a:t>
            </a:r>
            <a:r>
              <a:rPr lang="en-US" dirty="0">
                <a:effectLst/>
              </a:rPr>
              <a:t>.  </a:t>
            </a:r>
          </a:p>
          <a:p>
            <a:pPr>
              <a:spcBef>
                <a:spcPts val="600"/>
              </a:spcBef>
              <a:spcAft>
                <a:spcPts val="600"/>
              </a:spcAft>
            </a:pPr>
            <a:r>
              <a:rPr lang="en-US" u="sng" dirty="0">
                <a:effectLst/>
              </a:rPr>
              <a:t>Obey</a:t>
            </a:r>
            <a:r>
              <a:rPr lang="en-US" dirty="0">
                <a:effectLst/>
              </a:rPr>
              <a:t> (hands) – apply what you learn to your daily life (</a:t>
            </a:r>
            <a:r>
              <a:rPr lang="en-US" b="1" dirty="0">
                <a:effectLst/>
              </a:rPr>
              <a:t>James 1:22</a:t>
            </a:r>
            <a:r>
              <a:rPr lang="en-US" dirty="0">
                <a:effectLst/>
              </a:rPr>
              <a:t>).  Don’t just put information into your head and expect your life to change.</a:t>
            </a:r>
          </a:p>
        </p:txBody>
      </p:sp>
    </p:spTree>
    <p:extLst>
      <p:ext uri="{BB962C8B-B14F-4D97-AF65-F5344CB8AC3E}">
        <p14:creationId xmlns:p14="http://schemas.microsoft.com/office/powerpoint/2010/main" val="1127567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8362"/>
          </a:xfrm>
        </p:spPr>
        <p:txBody>
          <a:bodyPr>
            <a:normAutofit/>
          </a:bodyPr>
          <a:lstStyle/>
          <a:p>
            <a:r>
              <a:rPr lang="en-US" b="1" u="sng" dirty="0"/>
              <a:t>What to do with the Bible</a:t>
            </a:r>
          </a:p>
        </p:txBody>
      </p:sp>
      <p:sp>
        <p:nvSpPr>
          <p:cNvPr id="3" name="Content Placeholder 2"/>
          <p:cNvSpPr>
            <a:spLocks noGrp="1"/>
          </p:cNvSpPr>
          <p:nvPr>
            <p:ph idx="1"/>
          </p:nvPr>
        </p:nvSpPr>
        <p:spPr>
          <a:xfrm>
            <a:off x="152400" y="868362"/>
            <a:ext cx="8839200" cy="5532438"/>
          </a:xfrm>
        </p:spPr>
        <p:txBody>
          <a:bodyPr>
            <a:normAutofit fontScale="85000" lnSpcReduction="20000"/>
          </a:bodyPr>
          <a:lstStyle/>
          <a:p>
            <a:pPr marL="182880"/>
            <a:r>
              <a:rPr lang="en-US" b="1" dirty="0">
                <a:effectLst/>
              </a:rPr>
              <a:t>Confidence</a:t>
            </a:r>
            <a:r>
              <a:rPr lang="en-US" dirty="0">
                <a:effectLst/>
              </a:rPr>
              <a:t> – culture changes, but the Bible does not.  Do not view the Bible through your culture – view your culture through the Bible. </a:t>
            </a:r>
          </a:p>
          <a:p>
            <a:pPr marL="182880"/>
            <a:r>
              <a:rPr lang="en-US" b="1" dirty="0">
                <a:effectLst/>
              </a:rPr>
              <a:t>Context </a:t>
            </a:r>
            <a:r>
              <a:rPr lang="en-US" dirty="0">
                <a:effectLst/>
              </a:rPr>
              <a:t>– do not take verses out of context, but read the entire passage.  </a:t>
            </a:r>
          </a:p>
          <a:p>
            <a:pPr marL="182880"/>
            <a:r>
              <a:rPr lang="en-US" b="1" dirty="0">
                <a:effectLst/>
              </a:rPr>
              <a:t>Compare</a:t>
            </a:r>
            <a:r>
              <a:rPr lang="en-US" dirty="0">
                <a:effectLst/>
              </a:rPr>
              <a:t> – look at parallel passages to understand the full meaning of the message.</a:t>
            </a:r>
          </a:p>
          <a:p>
            <a:pPr marL="182880"/>
            <a:r>
              <a:rPr lang="en-US" b="1" dirty="0">
                <a:effectLst/>
              </a:rPr>
              <a:t>Consistent </a:t>
            </a:r>
            <a:r>
              <a:rPr lang="en-US" dirty="0">
                <a:effectLst/>
              </a:rPr>
              <a:t>– plan for a regular time to read the Bible and guard it from distraction. </a:t>
            </a:r>
          </a:p>
          <a:p>
            <a:pPr marL="182880"/>
            <a:r>
              <a:rPr lang="en-US" b="1" dirty="0"/>
              <a:t>Combat</a:t>
            </a:r>
            <a:r>
              <a:rPr lang="en-US" dirty="0"/>
              <a:t> – keep God’s Word in your mind to fight against the devil’s temptations (Matthew 4:1-11)</a:t>
            </a:r>
            <a:r>
              <a:rPr lang="en-US" dirty="0">
                <a:effectLst/>
              </a:rPr>
              <a:t> </a:t>
            </a:r>
          </a:p>
          <a:p>
            <a:pPr marL="182880"/>
            <a:r>
              <a:rPr lang="en-US" b="1" dirty="0"/>
              <a:t>Dig Deep</a:t>
            </a:r>
            <a:r>
              <a:rPr lang="en-US" dirty="0"/>
              <a:t> – when you don’t understand something, write it down and seek help from good books, GotQuestions.org, friends, etc.  Like mining for gold, the deeper you dig, the more treasure you will find.</a:t>
            </a:r>
          </a:p>
        </p:txBody>
      </p:sp>
    </p:spTree>
    <p:extLst>
      <p:ext uri="{BB962C8B-B14F-4D97-AF65-F5344CB8AC3E}">
        <p14:creationId xmlns:p14="http://schemas.microsoft.com/office/powerpoint/2010/main" val="2343350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8362"/>
          </a:xfrm>
        </p:spPr>
        <p:txBody>
          <a:bodyPr>
            <a:normAutofit/>
          </a:bodyPr>
          <a:lstStyle/>
          <a:p>
            <a:r>
              <a:rPr lang="en-US" b="1" u="sng" dirty="0"/>
              <a:t>What Next?</a:t>
            </a:r>
          </a:p>
        </p:txBody>
      </p:sp>
      <p:sp>
        <p:nvSpPr>
          <p:cNvPr id="3" name="Content Placeholder 2"/>
          <p:cNvSpPr>
            <a:spLocks noGrp="1"/>
          </p:cNvSpPr>
          <p:nvPr>
            <p:ph idx="1"/>
          </p:nvPr>
        </p:nvSpPr>
        <p:spPr>
          <a:xfrm>
            <a:off x="228600" y="914400"/>
            <a:ext cx="8686800" cy="5791200"/>
          </a:xfrm>
        </p:spPr>
        <p:txBody>
          <a:bodyPr>
            <a:normAutofit fontScale="92500" lnSpcReduction="10000"/>
          </a:bodyPr>
          <a:lstStyle/>
          <a:p>
            <a:r>
              <a:rPr lang="en-US" b="1" dirty="0">
                <a:effectLst/>
              </a:rPr>
              <a:t>Focus on Knowing God</a:t>
            </a:r>
            <a:r>
              <a:rPr lang="en-US" dirty="0">
                <a:effectLst/>
              </a:rPr>
              <a:t>.  Look for truths about your Heavenly Father, knowing Him better and strengthening your relationship with Him.</a:t>
            </a:r>
          </a:p>
          <a:p>
            <a:r>
              <a:rPr lang="en-US" b="1" dirty="0">
                <a:effectLst/>
              </a:rPr>
              <a:t>Highlight</a:t>
            </a:r>
            <a:r>
              <a:rPr lang="en-US" dirty="0">
                <a:effectLst/>
              </a:rPr>
              <a:t>. Read a chapter carefully and then </a:t>
            </a:r>
            <a:r>
              <a:rPr lang="en-US" u="sng" dirty="0">
                <a:effectLst/>
              </a:rPr>
              <a:t>underline</a:t>
            </a:r>
            <a:r>
              <a:rPr lang="en-US" dirty="0">
                <a:effectLst/>
              </a:rPr>
              <a:t> a verse that you find to be particularly meaningful.  Think about it throughout the day.</a:t>
            </a:r>
          </a:p>
          <a:p>
            <a:r>
              <a:rPr lang="en-US" b="1" dirty="0">
                <a:effectLst/>
              </a:rPr>
              <a:t>Daily Devotional Book</a:t>
            </a:r>
            <a:r>
              <a:rPr lang="en-US" dirty="0">
                <a:effectLst/>
              </a:rPr>
              <a:t>. You can also use a devotional guide that points you to a scripture and helps you think deeply about the passage.</a:t>
            </a:r>
            <a:r>
              <a:rPr lang="en-US" b="1" dirty="0"/>
              <a:t> </a:t>
            </a:r>
          </a:p>
          <a:p>
            <a:r>
              <a:rPr lang="en-US" b="1" dirty="0"/>
              <a:t>Do it!  </a:t>
            </a:r>
            <a:r>
              <a:rPr lang="en-US" dirty="0"/>
              <a:t>Choose a reading method that you enjoy and that works best for you during each season of life.  Read it slowly and deeply, not like a school assignment that must be completed </a:t>
            </a:r>
            <a:r>
              <a:rPr lang="en-US" b="1" dirty="0"/>
              <a:t>(John 5:39).</a:t>
            </a:r>
            <a:endParaRPr lang="en-US" dirty="0">
              <a:effectLst/>
            </a:endParaRPr>
          </a:p>
        </p:txBody>
      </p:sp>
    </p:spTree>
    <p:extLst>
      <p:ext uri="{BB962C8B-B14F-4D97-AF65-F5344CB8AC3E}">
        <p14:creationId xmlns:p14="http://schemas.microsoft.com/office/powerpoint/2010/main" val="3003633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b="1" u="sng" dirty="0"/>
              <a:t>Some Bible Resources</a:t>
            </a:r>
          </a:p>
        </p:txBody>
      </p:sp>
      <p:sp>
        <p:nvSpPr>
          <p:cNvPr id="3" name="Content Placeholder 2"/>
          <p:cNvSpPr>
            <a:spLocks noGrp="1"/>
          </p:cNvSpPr>
          <p:nvPr>
            <p:ph idx="1"/>
          </p:nvPr>
        </p:nvSpPr>
        <p:spPr>
          <a:xfrm>
            <a:off x="1295400" y="1371600"/>
            <a:ext cx="6629400" cy="4876800"/>
          </a:xfrm>
        </p:spPr>
        <p:txBody>
          <a:bodyPr/>
          <a:lstStyle/>
          <a:p>
            <a:pPr>
              <a:spcAft>
                <a:spcPts val="1200"/>
              </a:spcAft>
            </a:pPr>
            <a:r>
              <a:rPr lang="en-US" dirty="0">
                <a:hlinkClick r:id="rId2"/>
              </a:rPr>
              <a:t>The MacArthur Study Bible</a:t>
            </a:r>
            <a:endParaRPr lang="en-US" dirty="0"/>
          </a:p>
          <a:p>
            <a:pPr>
              <a:spcAft>
                <a:spcPts val="1200"/>
              </a:spcAft>
            </a:pPr>
            <a:r>
              <a:rPr lang="en-US" dirty="0">
                <a:hlinkClick r:id="rId3"/>
              </a:rPr>
              <a:t>The ESV Study Bible</a:t>
            </a:r>
            <a:endParaRPr lang="en-US" dirty="0"/>
          </a:p>
          <a:p>
            <a:pPr>
              <a:spcAft>
                <a:spcPts val="1200"/>
              </a:spcAft>
            </a:pPr>
            <a:r>
              <a:rPr lang="en-US" dirty="0" err="1">
                <a:hlinkClick r:id="rId4"/>
              </a:rPr>
              <a:t>WeDevote</a:t>
            </a:r>
            <a:r>
              <a:rPr lang="en-US" dirty="0">
                <a:hlinkClick r:id="rId4"/>
              </a:rPr>
              <a:t> Bible </a:t>
            </a:r>
            <a:r>
              <a:rPr lang="zh-CN" altLang="en-US" dirty="0">
                <a:hlinkClick r:id="rId4"/>
              </a:rPr>
              <a:t>微讀聖經</a:t>
            </a:r>
            <a:endParaRPr lang="en-US" altLang="zh-CN" dirty="0"/>
          </a:p>
          <a:p>
            <a:pPr>
              <a:spcAft>
                <a:spcPts val="1200"/>
              </a:spcAft>
            </a:pPr>
            <a:r>
              <a:rPr lang="en-US" dirty="0">
                <a:hlinkClick r:id="rId5"/>
              </a:rPr>
              <a:t>GotQuestions.org</a:t>
            </a:r>
            <a:endParaRPr lang="en-US" dirty="0"/>
          </a:p>
          <a:p>
            <a:pPr>
              <a:spcAft>
                <a:spcPts val="1200"/>
              </a:spcAft>
            </a:pPr>
            <a:r>
              <a:rPr lang="en-US" dirty="0"/>
              <a:t>Ask Pastor John </a:t>
            </a:r>
            <a:r>
              <a:rPr lang="en-US" dirty="0">
                <a:hlinkClick r:id="rId6"/>
              </a:rPr>
              <a:t>Website</a:t>
            </a:r>
            <a:r>
              <a:rPr lang="en-US" dirty="0"/>
              <a:t> and </a:t>
            </a:r>
            <a:r>
              <a:rPr lang="en-US" dirty="0">
                <a:hlinkClick r:id="rId7"/>
              </a:rPr>
              <a:t>Book</a:t>
            </a:r>
            <a:endParaRPr lang="en-US" dirty="0"/>
          </a:p>
        </p:txBody>
      </p:sp>
    </p:spTree>
    <p:extLst>
      <p:ext uri="{BB962C8B-B14F-4D97-AF65-F5344CB8AC3E}">
        <p14:creationId xmlns:p14="http://schemas.microsoft.com/office/powerpoint/2010/main" val="988365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542</TotalTime>
  <Words>741</Words>
  <Application>Microsoft Office PowerPoint</Application>
  <PresentationFormat>On-screen Show (4:3)</PresentationFormat>
  <Paragraphs>54</Paragraphs>
  <Slides>8</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The Word of God</vt:lpstr>
      <vt:lpstr>Bold Claims of the Bible</vt:lpstr>
      <vt:lpstr>Some Facts about the Bible</vt:lpstr>
      <vt:lpstr>How to Think About the Bible</vt:lpstr>
      <vt:lpstr>How to Read the Bible</vt:lpstr>
      <vt:lpstr>What to do with the Bible</vt:lpstr>
      <vt:lpstr>What Next?</vt:lpstr>
      <vt:lpstr>Some Bible Resources</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Word of God</dc:title>
  <dc:creator>Multiple Authors</dc:creator>
  <cp:lastModifiedBy>Mark Robnett</cp:lastModifiedBy>
  <cp:revision>31</cp:revision>
  <cp:lastPrinted>2020-09-13T11:49:55Z</cp:lastPrinted>
  <dcterms:created xsi:type="dcterms:W3CDTF">2020-02-12T20:04:33Z</dcterms:created>
  <dcterms:modified xsi:type="dcterms:W3CDTF">2026-02-16T19:49:33Z</dcterms:modified>
</cp:coreProperties>
</file>