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28" r:id="rId2"/>
    <p:sldId id="256" r:id="rId3"/>
    <p:sldId id="293" r:id="rId4"/>
    <p:sldId id="257" r:id="rId5"/>
    <p:sldId id="300" r:id="rId6"/>
    <p:sldId id="260" r:id="rId7"/>
    <p:sldId id="259" r:id="rId8"/>
    <p:sldId id="261" r:id="rId9"/>
    <p:sldId id="262" r:id="rId10"/>
    <p:sldId id="263" r:id="rId11"/>
    <p:sldId id="264" r:id="rId12"/>
    <p:sldId id="265" r:id="rId13"/>
    <p:sldId id="266" r:id="rId14"/>
    <p:sldId id="296" r:id="rId15"/>
    <p:sldId id="269" r:id="rId16"/>
    <p:sldId id="268" r:id="rId17"/>
    <p:sldId id="271" r:id="rId18"/>
    <p:sldId id="272" r:id="rId19"/>
    <p:sldId id="270" r:id="rId20"/>
    <p:sldId id="309" r:id="rId21"/>
    <p:sldId id="273" r:id="rId22"/>
    <p:sldId id="298" r:id="rId23"/>
    <p:sldId id="327" r:id="rId24"/>
    <p:sldId id="276" r:id="rId25"/>
    <p:sldId id="326" r:id="rId26"/>
    <p:sldId id="280" r:id="rId27"/>
    <p:sldId id="281" r:id="rId28"/>
    <p:sldId id="284" r:id="rId29"/>
    <p:sldId id="307" r:id="rId30"/>
    <p:sldId id="301" r:id="rId31"/>
    <p:sldId id="286" r:id="rId32"/>
    <p:sldId id="287" r:id="rId33"/>
    <p:sldId id="314" r:id="rId34"/>
    <p:sldId id="316" r:id="rId35"/>
    <p:sldId id="317" r:id="rId36"/>
    <p:sldId id="322" r:id="rId37"/>
    <p:sldId id="318" r:id="rId38"/>
    <p:sldId id="319" r:id="rId39"/>
    <p:sldId id="320" r:id="rId40"/>
    <p:sldId id="321" r:id="rId41"/>
    <p:sldId id="289" r:id="rId42"/>
    <p:sldId id="306" r:id="rId43"/>
    <p:sldId id="304" r:id="rId44"/>
    <p:sldId id="324" r:id="rId45"/>
    <p:sldId id="312" r:id="rId46"/>
    <p:sldId id="302" r:id="rId47"/>
    <p:sldId id="313" r:id="rId48"/>
    <p:sldId id="305" r:id="rId49"/>
    <p:sldId id="291" r:id="rId50"/>
    <p:sldId id="325" r:id="rId51"/>
    <p:sldId id="292" r:id="rId52"/>
    <p:sldId id="311" r:id="rId53"/>
    <p:sldId id="310" r:id="rId54"/>
    <p:sldId id="294" r:id="rId55"/>
    <p:sldId id="308" r:id="rId56"/>
    <p:sldId id="323"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48" autoAdjust="0"/>
  </p:normalViewPr>
  <p:slideViewPr>
    <p:cSldViewPr>
      <p:cViewPr varScale="1">
        <p:scale>
          <a:sx n="82" d="100"/>
          <a:sy n="82" d="100"/>
        </p:scale>
        <p:origin x="2454" y="90"/>
      </p:cViewPr>
      <p:guideLst>
        <p:guide orient="horz" pos="2160"/>
        <p:guide pos="2880"/>
      </p:guideLst>
    </p:cSldViewPr>
  </p:slideViewPr>
  <p:notesTextViewPr>
    <p:cViewPr>
      <p:scale>
        <a:sx n="200" d="100"/>
        <a:sy n="2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2E7FE-63A4-4001-9133-A8B329A17E78}" type="datetimeFigureOut">
              <a:rPr lang="en-US" smtClean="0"/>
              <a:t>1/20/2025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99126-8950-4C21-AF8D-DE76EAEEB68F}" type="slidenum">
              <a:rPr lang="en-US" smtClean="0"/>
              <a:t>‹#›</a:t>
            </a:fld>
            <a:endParaRPr lang="en-US"/>
          </a:p>
        </p:txBody>
      </p:sp>
    </p:spTree>
    <p:extLst>
      <p:ext uri="{BB962C8B-B14F-4D97-AF65-F5344CB8AC3E}">
        <p14:creationId xmlns:p14="http://schemas.microsoft.com/office/powerpoint/2010/main" val="724958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408EE2F0-686A-4CE9-933A-000DB5798FF3}" type="slidenum">
              <a:rPr lang="en-US" smtClean="0"/>
              <a:t>1</a:t>
            </a:fld>
            <a:endParaRPr lang="en-US"/>
          </a:p>
        </p:txBody>
      </p:sp>
    </p:spTree>
    <p:extLst>
      <p:ext uri="{BB962C8B-B14F-4D97-AF65-F5344CB8AC3E}">
        <p14:creationId xmlns:p14="http://schemas.microsoft.com/office/powerpoint/2010/main" val="140409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a:t>
            </a:r>
            <a:r>
              <a:rPr lang="en-US" b="1" dirty="0" smtClean="0"/>
              <a:t>scientific method </a:t>
            </a:r>
            <a:r>
              <a:rPr lang="en-US" dirty="0" smtClean="0"/>
              <a:t>to work well, things</a:t>
            </a:r>
            <a:r>
              <a:rPr lang="en-US" baseline="0" dirty="0" smtClean="0"/>
              <a:t> must be </a:t>
            </a:r>
            <a:r>
              <a:rPr lang="en-US" b="1" baseline="0" dirty="0" smtClean="0"/>
              <a:t>observable, measureable, repeatable</a:t>
            </a:r>
            <a:r>
              <a:rPr lang="en-US" baseline="0" dirty="0" smtClean="0"/>
              <a:t>.  Since the origin of the universe and life are none of these, we must use the </a:t>
            </a:r>
            <a:r>
              <a:rPr lang="en-US" b="1" baseline="0" dirty="0" smtClean="0"/>
              <a:t>evidentiary method </a:t>
            </a:r>
            <a:r>
              <a:rPr lang="en-US" baseline="0" dirty="0" smtClean="0"/>
              <a:t>to evaluate the questions of origin.</a:t>
            </a:r>
            <a:endParaRPr lang="en-US" dirty="0"/>
          </a:p>
        </p:txBody>
      </p:sp>
      <p:sp>
        <p:nvSpPr>
          <p:cNvPr id="4" name="Slide Number Placeholder 3"/>
          <p:cNvSpPr>
            <a:spLocks noGrp="1"/>
          </p:cNvSpPr>
          <p:nvPr>
            <p:ph type="sldNum" sz="quarter" idx="10"/>
          </p:nvPr>
        </p:nvSpPr>
        <p:spPr/>
        <p:txBody>
          <a:bodyPr/>
          <a:lstStyle/>
          <a:p>
            <a:fld id="{E5E99126-8950-4C21-AF8D-DE76EAEEB68F}" type="slidenum">
              <a:rPr lang="en-US" smtClean="0"/>
              <a:t>6</a:t>
            </a:fld>
            <a:endParaRPr lang="en-US"/>
          </a:p>
        </p:txBody>
      </p:sp>
    </p:spTree>
    <p:extLst>
      <p:ext uri="{BB962C8B-B14F-4D97-AF65-F5344CB8AC3E}">
        <p14:creationId xmlns:p14="http://schemas.microsoft.com/office/powerpoint/2010/main" val="175159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99126-8950-4C21-AF8D-DE76EAEEB68F}" type="slidenum">
              <a:rPr lang="en-US" smtClean="0"/>
              <a:t>7</a:t>
            </a:fld>
            <a:endParaRPr lang="en-US"/>
          </a:p>
        </p:txBody>
      </p:sp>
    </p:spTree>
    <p:extLst>
      <p:ext uri="{BB962C8B-B14F-4D97-AF65-F5344CB8AC3E}">
        <p14:creationId xmlns:p14="http://schemas.microsoft.com/office/powerpoint/2010/main" val="1095011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Guess why God has given us these four attributes of Himself?</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“And you shall love the Lord your God with all your </a:t>
            </a:r>
            <a:r>
              <a:rPr lang="en-US" sz="1200" b="0" i="0" u="sng" strike="noStrike" kern="1200" baseline="0" dirty="0" smtClean="0">
                <a:solidFill>
                  <a:schemeClr val="tx1"/>
                </a:solidFill>
                <a:latin typeface="+mn-lt"/>
                <a:ea typeface="+mn-ea"/>
                <a:cs typeface="+mn-cs"/>
              </a:rPr>
              <a:t>heart</a:t>
            </a:r>
            <a:r>
              <a:rPr lang="en-US" sz="1200" b="0" i="0" u="none" strike="noStrike" kern="1200" baseline="0" dirty="0" smtClean="0">
                <a:solidFill>
                  <a:schemeClr val="tx1"/>
                </a:solidFill>
                <a:latin typeface="+mn-lt"/>
                <a:ea typeface="+mn-ea"/>
                <a:cs typeface="+mn-cs"/>
              </a:rPr>
              <a:t> and with all your </a:t>
            </a:r>
            <a:r>
              <a:rPr lang="en-US" sz="1200" b="0" i="0" u="sng" strike="noStrike" kern="1200" baseline="0" dirty="0" smtClean="0">
                <a:solidFill>
                  <a:schemeClr val="tx1"/>
                </a:solidFill>
                <a:latin typeface="+mn-lt"/>
                <a:ea typeface="+mn-ea"/>
                <a:cs typeface="+mn-cs"/>
              </a:rPr>
              <a:t>soul</a:t>
            </a:r>
            <a:r>
              <a:rPr lang="en-US" sz="1200" b="0" i="0" u="none" strike="noStrike" kern="1200" baseline="0" dirty="0" smtClean="0">
                <a:solidFill>
                  <a:schemeClr val="tx1"/>
                </a:solidFill>
                <a:latin typeface="+mn-lt"/>
                <a:ea typeface="+mn-ea"/>
                <a:cs typeface="+mn-cs"/>
              </a:rPr>
              <a:t> and with all your </a:t>
            </a:r>
            <a:r>
              <a:rPr lang="en-US" sz="1200" b="0" i="0" u="sng" strike="noStrike" kern="1200" baseline="0" dirty="0" smtClean="0">
                <a:solidFill>
                  <a:schemeClr val="tx1"/>
                </a:solidFill>
                <a:latin typeface="+mn-lt"/>
                <a:ea typeface="+mn-ea"/>
                <a:cs typeface="+mn-cs"/>
              </a:rPr>
              <a:t>mind</a:t>
            </a:r>
            <a:r>
              <a:rPr lang="en-US" sz="1200" b="0" i="0" u="none" strike="noStrike" kern="1200" baseline="0" dirty="0" smtClean="0">
                <a:solidFill>
                  <a:schemeClr val="tx1"/>
                </a:solidFill>
                <a:latin typeface="+mn-lt"/>
                <a:ea typeface="+mn-ea"/>
                <a:cs typeface="+mn-cs"/>
              </a:rPr>
              <a:t> and with all your </a:t>
            </a:r>
            <a:r>
              <a:rPr lang="en-US" sz="1200" b="0" i="0" u="sng" strike="noStrike" kern="1200" baseline="0" dirty="0" smtClean="0">
                <a:solidFill>
                  <a:schemeClr val="tx1"/>
                </a:solidFill>
                <a:latin typeface="+mn-lt"/>
                <a:ea typeface="+mn-ea"/>
                <a:cs typeface="+mn-cs"/>
              </a:rPr>
              <a:t>strength</a:t>
            </a:r>
            <a:r>
              <a:rPr lang="en-US" sz="1200" b="0" i="0" u="none" strike="noStrike" kern="1200" baseline="0" dirty="0" smtClean="0">
                <a:solidFill>
                  <a:schemeClr val="tx1"/>
                </a:solidFill>
                <a:latin typeface="+mn-lt"/>
                <a:ea typeface="+mn-ea"/>
                <a:cs typeface="+mn-cs"/>
              </a:rPr>
              <a:t>.”  Mark 12:30</a:t>
            </a:r>
          </a:p>
        </p:txBody>
      </p:sp>
      <p:sp>
        <p:nvSpPr>
          <p:cNvPr id="4" name="Slide Number Placeholder 3"/>
          <p:cNvSpPr>
            <a:spLocks noGrp="1"/>
          </p:cNvSpPr>
          <p:nvPr>
            <p:ph type="sldNum" sz="quarter" idx="10"/>
          </p:nvPr>
        </p:nvSpPr>
        <p:spPr/>
        <p:txBody>
          <a:bodyPr/>
          <a:lstStyle/>
          <a:p>
            <a:fld id="{E5E99126-8950-4C21-AF8D-DE76EAEEB68F}" type="slidenum">
              <a:rPr lang="en-US" smtClean="0"/>
              <a:t>41</a:t>
            </a:fld>
            <a:endParaRPr lang="en-US"/>
          </a:p>
        </p:txBody>
      </p:sp>
    </p:spTree>
    <p:extLst>
      <p:ext uri="{BB962C8B-B14F-4D97-AF65-F5344CB8AC3E}">
        <p14:creationId xmlns:p14="http://schemas.microsoft.com/office/powerpoint/2010/main" val="3867922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stars</a:t>
            </a:r>
            <a:r>
              <a:rPr lang="en-US" baseline="0" dirty="0" smtClean="0"/>
              <a:t> reveal the glory of God and the earth shows His power, but why did He create us?  That is one of the important purposes of the Bible – it reveals our purpose!</a:t>
            </a:r>
          </a:p>
          <a:p>
            <a:endParaRPr lang="en-US" baseline="0" dirty="0" smtClean="0"/>
          </a:p>
          <a:p>
            <a:r>
              <a:rPr lang="en-US" baseline="0" dirty="0" smtClean="0"/>
              <a:t>But first, we need to understand what happened to this “very good world.”  Why is it so broken?</a:t>
            </a:r>
            <a:endParaRPr lang="en-US" dirty="0"/>
          </a:p>
        </p:txBody>
      </p:sp>
      <p:sp>
        <p:nvSpPr>
          <p:cNvPr id="4" name="Slide Number Placeholder 3"/>
          <p:cNvSpPr>
            <a:spLocks noGrp="1"/>
          </p:cNvSpPr>
          <p:nvPr>
            <p:ph type="sldNum" sz="quarter" idx="10"/>
          </p:nvPr>
        </p:nvSpPr>
        <p:spPr/>
        <p:txBody>
          <a:bodyPr/>
          <a:lstStyle/>
          <a:p>
            <a:fld id="{E5E99126-8950-4C21-AF8D-DE76EAEEB68F}" type="slidenum">
              <a:rPr lang="en-US" smtClean="0"/>
              <a:t>51</a:t>
            </a:fld>
            <a:endParaRPr lang="en-US"/>
          </a:p>
        </p:txBody>
      </p:sp>
    </p:spTree>
    <p:extLst>
      <p:ext uri="{BB962C8B-B14F-4D97-AF65-F5344CB8AC3E}">
        <p14:creationId xmlns:p14="http://schemas.microsoft.com/office/powerpoint/2010/main" val="4046627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2F98167-EFC5-4BA8-8482-59E6F5F163A0}" type="datetimeFigureOut">
              <a:rPr lang="en-US" altLang="en-US"/>
              <a:pPr/>
              <a:t>1/20/2025</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70A15276-D033-4FC2-B62D-9AA530EB7859}" type="slidenum">
              <a:rPr lang="en-US" altLang="en-US"/>
              <a:pPr/>
              <a:t>‹#›</a:t>
            </a:fld>
            <a:endParaRPr lang="en-US" altLang="en-US" dirty="0"/>
          </a:p>
        </p:txBody>
      </p:sp>
    </p:spTree>
    <p:extLst>
      <p:ext uri="{BB962C8B-B14F-4D97-AF65-F5344CB8AC3E}">
        <p14:creationId xmlns:p14="http://schemas.microsoft.com/office/powerpoint/2010/main" val="1318263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65F72E9-DAAF-47A6-8570-FCC292D84AD7}" type="datetimeFigureOut">
              <a:rPr lang="en-US" altLang="en-US"/>
              <a:pPr/>
              <a:t>1/20/2025</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14D1AB25-F5EE-4E97-AA8B-442887CA39AF}" type="slidenum">
              <a:rPr lang="en-US" altLang="en-US"/>
              <a:pPr/>
              <a:t>‹#›</a:t>
            </a:fld>
            <a:endParaRPr lang="en-US" altLang="en-US" dirty="0"/>
          </a:p>
        </p:txBody>
      </p:sp>
    </p:spTree>
    <p:extLst>
      <p:ext uri="{BB962C8B-B14F-4D97-AF65-F5344CB8AC3E}">
        <p14:creationId xmlns:p14="http://schemas.microsoft.com/office/powerpoint/2010/main" val="424769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183FE54-9EEF-40F1-993E-8BF85F6E8167}" type="datetimeFigureOut">
              <a:rPr lang="en-US" altLang="en-US"/>
              <a:pPr/>
              <a:t>1/20/2025</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60C0E6DE-ACB3-41D5-8923-5727B33DE0DC}" type="slidenum">
              <a:rPr lang="en-US" altLang="en-US"/>
              <a:pPr/>
              <a:t>‹#›</a:t>
            </a:fld>
            <a:endParaRPr lang="en-US" altLang="en-US" dirty="0"/>
          </a:p>
        </p:txBody>
      </p:sp>
    </p:spTree>
    <p:extLst>
      <p:ext uri="{BB962C8B-B14F-4D97-AF65-F5344CB8AC3E}">
        <p14:creationId xmlns:p14="http://schemas.microsoft.com/office/powerpoint/2010/main" val="259664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0E8FC37-F1EA-4425-9A8D-962F096637B0}" type="datetimeFigureOut">
              <a:rPr lang="en-US" altLang="en-US"/>
              <a:pPr/>
              <a:t>1/20/2025</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F890E109-EA1A-4AD0-891E-4362EB185B60}" type="slidenum">
              <a:rPr lang="en-US" altLang="en-US"/>
              <a:pPr/>
              <a:t>‹#›</a:t>
            </a:fld>
            <a:endParaRPr lang="en-US" altLang="en-US" dirty="0"/>
          </a:p>
        </p:txBody>
      </p:sp>
    </p:spTree>
    <p:extLst>
      <p:ext uri="{BB962C8B-B14F-4D97-AF65-F5344CB8AC3E}">
        <p14:creationId xmlns:p14="http://schemas.microsoft.com/office/powerpoint/2010/main" val="331728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73CE67-363B-464F-A9D0-DEEC052F2CF3}" type="datetimeFigureOut">
              <a:rPr lang="en-US" altLang="en-US"/>
              <a:pPr/>
              <a:t>1/20/2025</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BC6728C9-5071-404A-B0A2-C74F756C5F3F}" type="slidenum">
              <a:rPr lang="en-US" altLang="en-US"/>
              <a:pPr/>
              <a:t>‹#›</a:t>
            </a:fld>
            <a:endParaRPr lang="en-US" altLang="en-US" dirty="0"/>
          </a:p>
        </p:txBody>
      </p:sp>
    </p:spTree>
    <p:extLst>
      <p:ext uri="{BB962C8B-B14F-4D97-AF65-F5344CB8AC3E}">
        <p14:creationId xmlns:p14="http://schemas.microsoft.com/office/powerpoint/2010/main" val="3389501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8AB36AC-43AC-4449-B8CF-690BBFC848C6}" type="datetimeFigureOut">
              <a:rPr lang="en-US" altLang="en-US"/>
              <a:pPr/>
              <a:t>1/20/2025</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2677BE8C-73B8-4401-B78A-C3C6588F5D05}" type="slidenum">
              <a:rPr lang="en-US" altLang="en-US"/>
              <a:pPr/>
              <a:t>‹#›</a:t>
            </a:fld>
            <a:endParaRPr lang="en-US" altLang="en-US" dirty="0"/>
          </a:p>
        </p:txBody>
      </p:sp>
    </p:spTree>
    <p:extLst>
      <p:ext uri="{BB962C8B-B14F-4D97-AF65-F5344CB8AC3E}">
        <p14:creationId xmlns:p14="http://schemas.microsoft.com/office/powerpoint/2010/main" val="61536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125A644-362D-4EF4-A5D3-7604E85CE606}" type="datetimeFigureOut">
              <a:rPr lang="en-US" altLang="en-US"/>
              <a:pPr/>
              <a:t>1/20/2025</a:t>
            </a:fld>
            <a:endParaRPr lang="en-US" altLang="en-US" dirty="0"/>
          </a:p>
        </p:txBody>
      </p:sp>
      <p:sp>
        <p:nvSpPr>
          <p:cNvPr id="8" name="Footer Placeholder 4"/>
          <p:cNvSpPr>
            <a:spLocks noGrp="1"/>
          </p:cNvSpPr>
          <p:nvPr>
            <p:ph type="ftr" sz="quarter" idx="11"/>
          </p:nvPr>
        </p:nvSpPr>
        <p:spPr/>
        <p:txBody>
          <a:bodyPr/>
          <a:lstStyle>
            <a:lvl1pPr>
              <a:defRPr/>
            </a:lvl1pPr>
          </a:lstStyle>
          <a:p>
            <a:endParaRPr lang="en-US" altLang="en-US" dirty="0"/>
          </a:p>
        </p:txBody>
      </p:sp>
      <p:sp>
        <p:nvSpPr>
          <p:cNvPr id="9" name="Slide Number Placeholder 5"/>
          <p:cNvSpPr>
            <a:spLocks noGrp="1"/>
          </p:cNvSpPr>
          <p:nvPr>
            <p:ph type="sldNum" sz="quarter" idx="12"/>
          </p:nvPr>
        </p:nvSpPr>
        <p:spPr/>
        <p:txBody>
          <a:bodyPr/>
          <a:lstStyle>
            <a:lvl1pPr>
              <a:defRPr/>
            </a:lvl1pPr>
          </a:lstStyle>
          <a:p>
            <a:fld id="{FB8DDB40-AC2C-4C99-A2EA-AE7C45D9CC1A}" type="slidenum">
              <a:rPr lang="en-US" altLang="en-US"/>
              <a:pPr/>
              <a:t>‹#›</a:t>
            </a:fld>
            <a:endParaRPr lang="en-US" altLang="en-US" dirty="0"/>
          </a:p>
        </p:txBody>
      </p:sp>
    </p:spTree>
    <p:extLst>
      <p:ext uri="{BB962C8B-B14F-4D97-AF65-F5344CB8AC3E}">
        <p14:creationId xmlns:p14="http://schemas.microsoft.com/office/powerpoint/2010/main" val="388176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2F932F1-4901-41B6-9747-2B1B1D983250}" type="datetimeFigureOut">
              <a:rPr lang="en-US" altLang="en-US"/>
              <a:pPr/>
              <a:t>1/20/2025</a:t>
            </a:fld>
            <a:endParaRPr lang="en-US" altLang="en-US" dirty="0"/>
          </a:p>
        </p:txBody>
      </p:sp>
      <p:sp>
        <p:nvSpPr>
          <p:cNvPr id="4" name="Footer Placeholder 4"/>
          <p:cNvSpPr>
            <a:spLocks noGrp="1"/>
          </p:cNvSpPr>
          <p:nvPr>
            <p:ph type="ftr" sz="quarter" idx="11"/>
          </p:nvPr>
        </p:nvSpPr>
        <p:spPr/>
        <p:txBody>
          <a:bodyPr/>
          <a:lstStyle>
            <a:lvl1pPr>
              <a:defRPr/>
            </a:lvl1pPr>
          </a:lstStyle>
          <a:p>
            <a:endParaRPr lang="en-US" altLang="en-US" dirty="0"/>
          </a:p>
        </p:txBody>
      </p:sp>
      <p:sp>
        <p:nvSpPr>
          <p:cNvPr id="5" name="Slide Number Placeholder 5"/>
          <p:cNvSpPr>
            <a:spLocks noGrp="1"/>
          </p:cNvSpPr>
          <p:nvPr>
            <p:ph type="sldNum" sz="quarter" idx="12"/>
          </p:nvPr>
        </p:nvSpPr>
        <p:spPr/>
        <p:txBody>
          <a:bodyPr/>
          <a:lstStyle>
            <a:lvl1pPr>
              <a:defRPr/>
            </a:lvl1pPr>
          </a:lstStyle>
          <a:p>
            <a:fld id="{8915496C-58C2-4E3E-9059-1CC0CD11B19D}" type="slidenum">
              <a:rPr lang="en-US" altLang="en-US"/>
              <a:pPr/>
              <a:t>‹#›</a:t>
            </a:fld>
            <a:endParaRPr lang="en-US" altLang="en-US" dirty="0"/>
          </a:p>
        </p:txBody>
      </p:sp>
    </p:spTree>
    <p:extLst>
      <p:ext uri="{BB962C8B-B14F-4D97-AF65-F5344CB8AC3E}">
        <p14:creationId xmlns:p14="http://schemas.microsoft.com/office/powerpoint/2010/main" val="288320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373E43E-355D-4E29-B366-F780F655476D}" type="datetimeFigureOut">
              <a:rPr lang="en-US" altLang="en-US"/>
              <a:pPr/>
              <a:t>1/20/2025</a:t>
            </a:fld>
            <a:endParaRPr lang="en-US" altLang="en-US" dirty="0"/>
          </a:p>
        </p:txBody>
      </p:sp>
      <p:sp>
        <p:nvSpPr>
          <p:cNvPr id="3" name="Footer Placeholder 4"/>
          <p:cNvSpPr>
            <a:spLocks noGrp="1"/>
          </p:cNvSpPr>
          <p:nvPr>
            <p:ph type="ftr" sz="quarter" idx="11"/>
          </p:nvPr>
        </p:nvSpPr>
        <p:spPr/>
        <p:txBody>
          <a:bodyPr/>
          <a:lstStyle>
            <a:lvl1pPr>
              <a:defRPr/>
            </a:lvl1pPr>
          </a:lstStyle>
          <a:p>
            <a:endParaRPr lang="en-US" altLang="en-US" dirty="0"/>
          </a:p>
        </p:txBody>
      </p:sp>
      <p:sp>
        <p:nvSpPr>
          <p:cNvPr id="4" name="Slide Number Placeholder 5"/>
          <p:cNvSpPr>
            <a:spLocks noGrp="1"/>
          </p:cNvSpPr>
          <p:nvPr>
            <p:ph type="sldNum" sz="quarter" idx="12"/>
          </p:nvPr>
        </p:nvSpPr>
        <p:spPr/>
        <p:txBody>
          <a:bodyPr/>
          <a:lstStyle>
            <a:lvl1pPr>
              <a:defRPr/>
            </a:lvl1pPr>
          </a:lstStyle>
          <a:p>
            <a:fld id="{3884ADA2-1999-4BF5-A833-A79580F76ABB}" type="slidenum">
              <a:rPr lang="en-US" altLang="en-US"/>
              <a:pPr/>
              <a:t>‹#›</a:t>
            </a:fld>
            <a:endParaRPr lang="en-US" altLang="en-US" dirty="0"/>
          </a:p>
        </p:txBody>
      </p:sp>
    </p:spTree>
    <p:extLst>
      <p:ext uri="{BB962C8B-B14F-4D97-AF65-F5344CB8AC3E}">
        <p14:creationId xmlns:p14="http://schemas.microsoft.com/office/powerpoint/2010/main" val="424342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FB42689-2F40-4DF5-948C-2DDC3BC14235}" type="datetimeFigureOut">
              <a:rPr lang="en-US" altLang="en-US"/>
              <a:pPr/>
              <a:t>1/20/2025</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4F9B4896-E089-4635-A689-F2BA0D822C9E}" type="slidenum">
              <a:rPr lang="en-US" altLang="en-US"/>
              <a:pPr/>
              <a:t>‹#›</a:t>
            </a:fld>
            <a:endParaRPr lang="en-US" altLang="en-US" dirty="0"/>
          </a:p>
        </p:txBody>
      </p:sp>
    </p:spTree>
    <p:extLst>
      <p:ext uri="{BB962C8B-B14F-4D97-AF65-F5344CB8AC3E}">
        <p14:creationId xmlns:p14="http://schemas.microsoft.com/office/powerpoint/2010/main" val="3366930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7D16435-51AB-40B6-92B9-A17865A7B53C}" type="datetimeFigureOut">
              <a:rPr lang="en-US" altLang="en-US"/>
              <a:pPr/>
              <a:t>1/20/2025</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B5DF7493-4647-4057-B7BB-11F9B79D35BF}" type="slidenum">
              <a:rPr lang="en-US" altLang="en-US"/>
              <a:pPr/>
              <a:t>‹#›</a:t>
            </a:fld>
            <a:endParaRPr lang="en-US" altLang="en-US" dirty="0"/>
          </a:p>
        </p:txBody>
      </p:sp>
    </p:spTree>
    <p:extLst>
      <p:ext uri="{BB962C8B-B14F-4D97-AF65-F5344CB8AC3E}">
        <p14:creationId xmlns:p14="http://schemas.microsoft.com/office/powerpoint/2010/main" val="258462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B52A780E-1022-486C-A4EA-A111A4C0C890}" type="datetimeFigureOut">
              <a:rPr lang="en-US" altLang="en-US"/>
              <a:pPr/>
              <a:t>1/20/2025</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ECC06FF-7F89-471F-85FF-F9717BA0A42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1" y="0"/>
            <a:ext cx="4114799" cy="914400"/>
          </a:xfrm>
        </p:spPr>
        <p:txBody>
          <a:bodyPr>
            <a:normAutofit/>
          </a:bodyPr>
          <a:lstStyle/>
          <a:p>
            <a:r>
              <a:rPr lang="en-US" b="1" u="sng" dirty="0" smtClean="0"/>
              <a:t>Study Plan</a:t>
            </a:r>
            <a:endParaRPr lang="en-US" b="1" u="sng" dirty="0"/>
          </a:p>
        </p:txBody>
      </p:sp>
      <p:graphicFrame>
        <p:nvGraphicFramePr>
          <p:cNvPr id="4" name="Table 3"/>
          <p:cNvGraphicFramePr>
            <a:graphicFrameLocks noGrp="1"/>
          </p:cNvGraphicFramePr>
          <p:nvPr>
            <p:extLst>
              <p:ext uri="{D42A27DB-BD31-4B8C-83A1-F6EECF244321}">
                <p14:modId xmlns:p14="http://schemas.microsoft.com/office/powerpoint/2010/main" val="2022034837"/>
              </p:ext>
            </p:extLst>
          </p:nvPr>
        </p:nvGraphicFramePr>
        <p:xfrm>
          <a:off x="533400" y="1066803"/>
          <a:ext cx="8077200" cy="5562594"/>
        </p:xfrm>
        <a:graphic>
          <a:graphicData uri="http://schemas.openxmlformats.org/drawingml/2006/table">
            <a:tbl>
              <a:tblPr>
                <a:tableStyleId>{5C22544A-7EE6-4342-B048-85BDC9FD1C3A}</a:tableStyleId>
              </a:tblPr>
              <a:tblGrid>
                <a:gridCol w="779379">
                  <a:extLst>
                    <a:ext uri="{9D8B030D-6E8A-4147-A177-3AD203B41FA5}">
                      <a16:colId xmlns:a16="http://schemas.microsoft.com/office/drawing/2014/main" val="4276267410"/>
                    </a:ext>
                  </a:extLst>
                </a:gridCol>
                <a:gridCol w="7297821">
                  <a:extLst>
                    <a:ext uri="{9D8B030D-6E8A-4147-A177-3AD203B41FA5}">
                      <a16:colId xmlns:a16="http://schemas.microsoft.com/office/drawing/2014/main" val="705913195"/>
                    </a:ext>
                  </a:extLst>
                </a:gridCol>
              </a:tblGrid>
              <a:tr h="618066">
                <a:tc>
                  <a:txBody>
                    <a:bodyPr/>
                    <a:lstStyle/>
                    <a:p>
                      <a:pPr algn="ctr" fontAlgn="b"/>
                      <a:endParaRPr lang="en-US" sz="2600" b="1" i="0" u="sng"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b="1" u="sng" strike="noStrike" dirty="0">
                          <a:effectLst/>
                        </a:rPr>
                        <a:t>Topic</a:t>
                      </a:r>
                      <a:endParaRPr lang="en-US" sz="2600" b="1" i="0" u="sng"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03583210"/>
                  </a:ext>
                </a:extLst>
              </a:tr>
              <a:tr h="618066">
                <a:tc>
                  <a:txBody>
                    <a:bodyPr/>
                    <a:lstStyle/>
                    <a:p>
                      <a:pPr algn="ctr" fontAlgn="b"/>
                      <a:endParaRPr lang="en-US" sz="2600" b="0" i="0" u="none" strike="noStrike" dirty="0" smtClean="0">
                        <a:solidFill>
                          <a:schemeClr val="dk1"/>
                        </a:solidFill>
                        <a:effectLst/>
                        <a:latin typeface="+mn-lt"/>
                      </a:endParaRPr>
                    </a:p>
                  </a:txBody>
                  <a:tcPr marL="9525" marR="9525" marT="9525" marB="0" anchor="ctr"/>
                </a:tc>
                <a:tc>
                  <a:txBody>
                    <a:bodyPr/>
                    <a:lstStyle/>
                    <a:p>
                      <a:pPr algn="l" fontAlgn="b"/>
                      <a:r>
                        <a:rPr lang="en-US" sz="2600" u="none" strike="noStrike" kern="1200" baseline="0" dirty="0">
                          <a:solidFill>
                            <a:schemeClr val="dk1"/>
                          </a:solidFill>
                          <a:effectLst/>
                          <a:latin typeface="+mn-lt"/>
                          <a:ea typeface="+mn-ea"/>
                          <a:cs typeface="+mn-cs"/>
                        </a:rPr>
                        <a:t>Is the Bible Trustworthy?</a:t>
                      </a:r>
                    </a:p>
                  </a:txBody>
                  <a:tcPr marL="9525" marR="9525" marT="9525" marB="0" anchor="ctr"/>
                </a:tc>
                <a:extLst>
                  <a:ext uri="{0D108BD9-81ED-4DB2-BD59-A6C34878D82A}">
                    <a16:rowId xmlns:a16="http://schemas.microsoft.com/office/drawing/2014/main" val="3582797491"/>
                  </a:ext>
                </a:extLst>
              </a:tr>
              <a:tr h="618066">
                <a:tc>
                  <a:txBody>
                    <a:bodyPr/>
                    <a:lstStyle/>
                    <a:p>
                      <a:pPr algn="ctr" fontAlgn="b"/>
                      <a:r>
                        <a:rPr lang="en-US" sz="2600" b="0" i="0" u="none" strike="noStrike" dirty="0" smtClean="0">
                          <a:solidFill>
                            <a:srgbClr val="000000"/>
                          </a:solidFill>
                          <a:effectLst/>
                          <a:latin typeface="Calibri" panose="020F0502020204030204" pitchFamily="34" charset="0"/>
                        </a:rPr>
                        <a:t>2</a:t>
                      </a:r>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baseline="0" dirty="0">
                          <a:effectLst/>
                        </a:rPr>
                        <a:t>Did God </a:t>
                      </a:r>
                      <a:r>
                        <a:rPr lang="en-US" sz="2600" i="1" u="none" strike="noStrike" baseline="0" dirty="0">
                          <a:effectLst/>
                        </a:rPr>
                        <a:t>R</a:t>
                      </a:r>
                      <a:r>
                        <a:rPr lang="en-US" sz="2600" i="1" u="none" strike="noStrike" baseline="0" dirty="0" smtClean="0">
                          <a:effectLst/>
                        </a:rPr>
                        <a:t>eally</a:t>
                      </a:r>
                      <a:r>
                        <a:rPr lang="en-US" sz="2600" u="none" strike="noStrike" baseline="0" dirty="0" smtClean="0">
                          <a:effectLst/>
                        </a:rPr>
                        <a:t> </a:t>
                      </a:r>
                      <a:r>
                        <a:rPr lang="en-US" sz="2600" u="none" strike="noStrike" baseline="0" dirty="0">
                          <a:effectLst/>
                        </a:rPr>
                        <a:t>Create the World?</a:t>
                      </a:r>
                      <a:endParaRPr lang="en-US" sz="2600" b="0" i="0" u="none" strike="noStrike" baseline="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76150526"/>
                  </a:ext>
                </a:extLst>
              </a:tr>
              <a:tr h="618066">
                <a:tc>
                  <a:txBody>
                    <a:bodyPr/>
                    <a:lstStyle/>
                    <a:p>
                      <a:pPr algn="ctr" fontAlgn="b"/>
                      <a:r>
                        <a:rPr lang="en-US" sz="2600" b="0" i="0" u="none" strike="noStrike" dirty="0" smtClean="0">
                          <a:solidFill>
                            <a:schemeClr val="dk1"/>
                          </a:solidFill>
                          <a:effectLst/>
                          <a:latin typeface="+mn-lt"/>
                        </a:rPr>
                        <a:t>3</a:t>
                      </a:r>
                    </a:p>
                  </a:txBody>
                  <a:tcPr marL="9525" marR="9525" marT="9525" marB="0" anchor="ctr"/>
                </a:tc>
                <a:tc>
                  <a:txBody>
                    <a:bodyPr/>
                    <a:lstStyle/>
                    <a:p>
                      <a:pPr algn="l" fontAlgn="b"/>
                      <a:r>
                        <a:rPr lang="en-US" sz="2600" u="none" strike="noStrike" dirty="0">
                          <a:effectLst/>
                        </a:rPr>
                        <a:t>If God is </a:t>
                      </a:r>
                      <a:r>
                        <a:rPr lang="en-US" sz="2600" u="none" strike="noStrike" dirty="0" smtClean="0">
                          <a:effectLst/>
                        </a:rPr>
                        <a:t>Good</a:t>
                      </a:r>
                      <a:r>
                        <a:rPr lang="en-US" sz="2600" u="none" strike="noStrike" dirty="0">
                          <a:effectLst/>
                        </a:rPr>
                        <a:t>, why does </a:t>
                      </a:r>
                      <a:r>
                        <a:rPr lang="en-US" sz="2600" u="none" strike="noStrike" dirty="0" smtClean="0">
                          <a:effectLst/>
                        </a:rPr>
                        <a:t>Suffering </a:t>
                      </a:r>
                      <a:r>
                        <a:rPr lang="en-US" sz="2600" u="none" strike="noStrike" dirty="0">
                          <a:effectLst/>
                        </a:rPr>
                        <a:t>E</a:t>
                      </a:r>
                      <a:r>
                        <a:rPr lang="en-US" sz="2600" u="none" strike="noStrike" dirty="0" smtClean="0">
                          <a:effectLst/>
                        </a:rPr>
                        <a:t>xist?</a:t>
                      </a:r>
                    </a:p>
                  </a:txBody>
                  <a:tcPr marL="9525" marR="9525" marT="9525" marB="0" anchor="ctr"/>
                </a:tc>
                <a:extLst>
                  <a:ext uri="{0D108BD9-81ED-4DB2-BD59-A6C34878D82A}">
                    <a16:rowId xmlns:a16="http://schemas.microsoft.com/office/drawing/2014/main" val="3050291203"/>
                  </a:ext>
                </a:extLst>
              </a:tr>
              <a:tr h="618066">
                <a:tc>
                  <a:txBody>
                    <a:bodyPr/>
                    <a:lstStyle/>
                    <a:p>
                      <a:pPr algn="ctr" fontAlgn="b"/>
                      <a:r>
                        <a:rPr lang="en-US" sz="2600" b="0" i="0" u="none" strike="noStrike" dirty="0" smtClean="0">
                          <a:solidFill>
                            <a:schemeClr val="dk1"/>
                          </a:solidFill>
                          <a:effectLst/>
                          <a:latin typeface="+mn-lt"/>
                        </a:rPr>
                        <a:t>4</a:t>
                      </a:r>
                    </a:p>
                  </a:txBody>
                  <a:tcPr marL="9525" marR="9525" marT="9525" marB="0" anchor="ctr"/>
                </a:tc>
                <a:tc>
                  <a:txBody>
                    <a:bodyPr/>
                    <a:lstStyle/>
                    <a:p>
                      <a:pPr algn="l" fontAlgn="b"/>
                      <a:r>
                        <a:rPr lang="en-US" sz="2600" u="none" strike="noStrike" dirty="0" smtClean="0">
                          <a:effectLst/>
                        </a:rPr>
                        <a:t>Why is Evil so Widespread and Powerful?</a:t>
                      </a:r>
                    </a:p>
                  </a:txBody>
                  <a:tcPr marL="9525" marR="9525" marT="9525" marB="0" anchor="ctr"/>
                </a:tc>
                <a:extLst>
                  <a:ext uri="{0D108BD9-81ED-4DB2-BD59-A6C34878D82A}">
                    <a16:rowId xmlns:a16="http://schemas.microsoft.com/office/drawing/2014/main" val="3847849517"/>
                  </a:ext>
                </a:extLst>
              </a:tr>
              <a:tr h="618066">
                <a:tc>
                  <a:txBody>
                    <a:bodyPr/>
                    <a:lstStyle/>
                    <a:p>
                      <a:pPr algn="ctr" fontAlgn="b"/>
                      <a:r>
                        <a:rPr lang="en-US" sz="2600" b="0" i="0" u="none" strike="noStrike" dirty="0" smtClean="0">
                          <a:solidFill>
                            <a:srgbClr val="000000"/>
                          </a:solidFill>
                          <a:effectLst/>
                          <a:latin typeface="Calibri" panose="020F0502020204030204" pitchFamily="34" charset="0"/>
                        </a:rPr>
                        <a:t>5</a:t>
                      </a:r>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What is the </a:t>
                      </a:r>
                      <a:r>
                        <a:rPr lang="en-US" sz="2600" u="none" strike="noStrike" dirty="0" smtClean="0">
                          <a:effectLst/>
                        </a:rPr>
                        <a:t>Purpose </a:t>
                      </a:r>
                      <a:r>
                        <a:rPr lang="en-US" sz="2600" u="none" strike="noStrike" dirty="0">
                          <a:effectLst/>
                        </a:rPr>
                        <a:t>of the Ten Commandments?</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33767689"/>
                  </a:ext>
                </a:extLst>
              </a:tr>
              <a:tr h="618066">
                <a:tc>
                  <a:txBody>
                    <a:bodyPr/>
                    <a:lstStyle/>
                    <a:p>
                      <a:pPr algn="ctr" fontAlgn="b"/>
                      <a:r>
                        <a:rPr lang="en-US" sz="2600" b="0" i="0" u="none" strike="noStrike" dirty="0" smtClean="0">
                          <a:solidFill>
                            <a:srgbClr val="000000"/>
                          </a:solidFill>
                          <a:effectLst/>
                          <a:latin typeface="Calibri" panose="020F0502020204030204" pitchFamily="34" charset="0"/>
                        </a:rPr>
                        <a:t>6</a:t>
                      </a:r>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Why did Jesus </a:t>
                      </a:r>
                      <a:r>
                        <a:rPr lang="en-US" sz="2600" u="none" strike="noStrike" dirty="0" smtClean="0">
                          <a:effectLst/>
                        </a:rPr>
                        <a:t>Perform Miracles</a:t>
                      </a: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5069737"/>
                  </a:ext>
                </a:extLst>
              </a:tr>
              <a:tr h="618066">
                <a:tc>
                  <a:txBody>
                    <a:bodyPr/>
                    <a:lstStyle/>
                    <a:p>
                      <a:pPr algn="ctr" fontAlgn="b"/>
                      <a:r>
                        <a:rPr lang="en-US" sz="2600" b="0" i="0" u="none" strike="noStrike" dirty="0" smtClean="0">
                          <a:solidFill>
                            <a:srgbClr val="000000"/>
                          </a:solidFill>
                          <a:effectLst/>
                          <a:latin typeface="Calibri" panose="020F0502020204030204" pitchFamily="34" charset="0"/>
                        </a:rPr>
                        <a:t>7</a:t>
                      </a:r>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What did Jesus R</a:t>
                      </a:r>
                      <a:r>
                        <a:rPr lang="en-US" sz="2600" u="none" strike="noStrike" dirty="0" smtClean="0">
                          <a:effectLst/>
                        </a:rPr>
                        <a:t>eally Say</a:t>
                      </a: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11528688"/>
                  </a:ext>
                </a:extLst>
              </a:tr>
              <a:tr h="618066">
                <a:tc>
                  <a:txBody>
                    <a:bodyPr/>
                    <a:lstStyle/>
                    <a:p>
                      <a:pPr algn="ctr" fontAlgn="b"/>
                      <a:r>
                        <a:rPr lang="en-US" sz="2600" b="0" i="0" u="none" strike="noStrike" dirty="0" smtClean="0">
                          <a:solidFill>
                            <a:srgbClr val="000000"/>
                          </a:solidFill>
                          <a:effectLst/>
                          <a:latin typeface="Calibri" panose="020F0502020204030204" pitchFamily="34" charset="0"/>
                        </a:rPr>
                        <a:t>8</a:t>
                      </a:r>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Is </a:t>
                      </a:r>
                      <a:r>
                        <a:rPr lang="en-US" sz="2600" u="none" strike="noStrike" dirty="0" smtClean="0">
                          <a:effectLst/>
                        </a:rPr>
                        <a:t>Death </a:t>
                      </a:r>
                      <a:r>
                        <a:rPr lang="en-US" sz="2600" u="none" strike="noStrike" dirty="0">
                          <a:effectLst/>
                        </a:rPr>
                        <a:t>the </a:t>
                      </a:r>
                      <a:r>
                        <a:rPr lang="en-US" sz="2600" u="none" strike="noStrike" dirty="0" smtClean="0">
                          <a:effectLst/>
                        </a:rPr>
                        <a:t>End </a:t>
                      </a:r>
                      <a:r>
                        <a:rPr lang="en-US" sz="2600" u="none" strike="noStrike" dirty="0">
                          <a:effectLst/>
                        </a:rPr>
                        <a:t>(or the </a:t>
                      </a:r>
                      <a:r>
                        <a:rPr lang="en-US" sz="2600" u="none" strike="noStrike" dirty="0" smtClean="0">
                          <a:effectLst/>
                        </a:rPr>
                        <a:t>Beginning</a:t>
                      </a: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5562894"/>
                  </a:ext>
                </a:extLst>
              </a:tr>
            </a:tbl>
          </a:graphicData>
        </a:graphic>
      </p:graphicFrame>
      <p:grpSp>
        <p:nvGrpSpPr>
          <p:cNvPr id="5" name="Group 4"/>
          <p:cNvGrpSpPr/>
          <p:nvPr/>
        </p:nvGrpSpPr>
        <p:grpSpPr>
          <a:xfrm>
            <a:off x="826477" y="1840523"/>
            <a:ext cx="228600" cy="304800"/>
            <a:chOff x="762000" y="2362200"/>
            <a:chExt cx="304800" cy="457200"/>
          </a:xfrm>
        </p:grpSpPr>
        <p:cxnSp>
          <p:nvCxnSpPr>
            <p:cNvPr id="6" name="Straight Connector 5"/>
            <p:cNvCxnSpPr/>
            <p:nvPr/>
          </p:nvCxnSpPr>
          <p:spPr>
            <a:xfrm>
              <a:off x="762000" y="2667000"/>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914400" y="2362200"/>
              <a:ext cx="152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33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143000"/>
          </a:xfrm>
        </p:spPr>
        <p:txBody>
          <a:bodyPr/>
          <a:lstStyle/>
          <a:p>
            <a:pPr eaLnBrk="1" hangingPunct="1"/>
            <a:r>
              <a:rPr lang="en-US" altLang="en-US" u="sng" dirty="0" smtClean="0"/>
              <a:t>Two realities of science:</a:t>
            </a:r>
          </a:p>
        </p:txBody>
      </p:sp>
      <p:sp>
        <p:nvSpPr>
          <p:cNvPr id="3" name="Content Placeholder 2"/>
          <p:cNvSpPr>
            <a:spLocks noGrp="1"/>
          </p:cNvSpPr>
          <p:nvPr>
            <p:ph idx="1"/>
          </p:nvPr>
        </p:nvSpPr>
        <p:spPr>
          <a:xfrm>
            <a:off x="228600" y="1600200"/>
            <a:ext cx="8839200" cy="4525963"/>
          </a:xfrm>
        </p:spPr>
        <p:txBody>
          <a:bodyPr/>
          <a:lstStyle/>
          <a:p>
            <a:pPr marL="0" indent="0" eaLnBrk="1" hangingPunct="1">
              <a:buFont typeface="Arial" charset="0"/>
              <a:buNone/>
            </a:pPr>
            <a:r>
              <a:rPr lang="en-US" altLang="en-US" sz="3600" dirty="0" smtClean="0"/>
              <a:t>1. Something doesn’t come from nothing</a:t>
            </a:r>
          </a:p>
          <a:p>
            <a:pPr marL="0" indent="0" eaLnBrk="1" hangingPunct="1">
              <a:buFont typeface="Arial" charset="0"/>
              <a:buNone/>
            </a:pPr>
            <a:r>
              <a:rPr lang="en-US" altLang="en-US" dirty="0" smtClean="0"/>
              <a:t>(first law of thermodynamics)</a:t>
            </a:r>
          </a:p>
          <a:p>
            <a:pPr marL="0" indent="0" eaLnBrk="1" hangingPunct="1">
              <a:buFont typeface="Arial" charset="0"/>
              <a:buNone/>
            </a:pPr>
            <a:endParaRPr lang="en-US" altLang="en-US" sz="3600" dirty="0" smtClean="0"/>
          </a:p>
          <a:p>
            <a:pPr marL="0" indent="0" eaLnBrk="1" hangingPunct="1">
              <a:buFont typeface="Arial" charset="0"/>
              <a:buNone/>
            </a:pPr>
            <a:r>
              <a:rPr lang="en-US" altLang="en-US" sz="3600" dirty="0" smtClean="0"/>
              <a:t>2. Intelligent designs do not arise by accident</a:t>
            </a:r>
          </a:p>
          <a:p>
            <a:pPr marL="0" indent="0" eaLnBrk="1" hangingPunct="1">
              <a:buFont typeface="Arial" charset="0"/>
              <a:buNone/>
            </a:pPr>
            <a:r>
              <a:rPr lang="en-US" altLang="en-US" dirty="0" smtClean="0"/>
              <a:t>(statistical information theory)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Title 3"/>
          <p:cNvSpPr>
            <a:spLocks noGrp="1"/>
          </p:cNvSpPr>
          <p:nvPr>
            <p:ph type="title"/>
          </p:nvPr>
        </p:nvSpPr>
        <p:spPr>
          <a:xfrm>
            <a:off x="457200" y="-76200"/>
            <a:ext cx="8229600" cy="1143000"/>
          </a:xfrm>
        </p:spPr>
        <p:txBody>
          <a:bodyPr/>
          <a:lstStyle/>
          <a:p>
            <a:pPr eaLnBrk="1" hangingPunct="1"/>
            <a:r>
              <a:rPr lang="en-US" altLang="en-US" b="1" dirty="0" smtClean="0">
                <a:solidFill>
                  <a:schemeClr val="bg1"/>
                </a:solidFill>
              </a:rPr>
              <a:t>Did this come from nothing?</a:t>
            </a:r>
          </a:p>
        </p:txBody>
      </p:sp>
      <p:pic>
        <p:nvPicPr>
          <p:cNvPr id="1126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Title 3"/>
          <p:cNvSpPr>
            <a:spLocks noGrp="1"/>
          </p:cNvSpPr>
          <p:nvPr>
            <p:ph type="title"/>
          </p:nvPr>
        </p:nvSpPr>
        <p:spPr>
          <a:xfrm>
            <a:off x="457200" y="-76200"/>
            <a:ext cx="8229600" cy="1143000"/>
          </a:xfrm>
        </p:spPr>
        <p:txBody>
          <a:bodyPr/>
          <a:lstStyle/>
          <a:p>
            <a:pPr eaLnBrk="1" hangingPunct="1"/>
            <a:r>
              <a:rPr lang="en-US" altLang="en-US" b="1" dirty="0" smtClean="0">
                <a:solidFill>
                  <a:schemeClr val="bg1"/>
                </a:solidFill>
              </a:rPr>
              <a:t>Did this design arise by accident?</a:t>
            </a:r>
          </a:p>
        </p:txBody>
      </p:sp>
      <p:pic>
        <p:nvPicPr>
          <p:cNvPr id="1229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43000"/>
            <a:ext cx="9296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8534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p:cNvSpPr>
            <a:spLocks noGrp="1"/>
          </p:cNvSpPr>
          <p:nvPr>
            <p:ph type="title"/>
          </p:nvPr>
        </p:nvSpPr>
        <p:spPr>
          <a:xfrm>
            <a:off x="0" y="-76200"/>
            <a:ext cx="9144000" cy="1143000"/>
          </a:xfrm>
        </p:spPr>
        <p:txBody>
          <a:bodyPr/>
          <a:lstStyle/>
          <a:p>
            <a:pPr eaLnBrk="1" hangingPunct="1"/>
            <a:r>
              <a:rPr lang="en-US" altLang="en-US" b="1" dirty="0" smtClean="0">
                <a:solidFill>
                  <a:schemeClr val="bg1"/>
                </a:solidFill>
              </a:rPr>
              <a:t>Was this planet designed for life?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152400"/>
            <a:ext cx="9144000" cy="1143000"/>
          </a:xfrm>
        </p:spPr>
        <p:txBody>
          <a:bodyPr/>
          <a:lstStyle/>
          <a:p>
            <a:pPr eaLnBrk="1" hangingPunct="1"/>
            <a:r>
              <a:rPr lang="en-US" altLang="en-US" u="sng" dirty="0" smtClean="0"/>
              <a:t>You decide – which is </a:t>
            </a:r>
            <a:r>
              <a:rPr lang="en-US" altLang="en-US" b="1" u="sng" dirty="0" smtClean="0"/>
              <a:t>most probable</a:t>
            </a:r>
            <a:r>
              <a:rPr lang="en-US" altLang="en-US" u="sng" dirty="0" smtClean="0"/>
              <a:t>?</a:t>
            </a:r>
            <a:endParaRPr lang="en-US" altLang="en-US" dirty="0" smtClean="0"/>
          </a:p>
        </p:txBody>
      </p:sp>
      <p:sp>
        <p:nvSpPr>
          <p:cNvPr id="14339" name="TextBox 2"/>
          <p:cNvSpPr txBox="1">
            <a:spLocks noChangeArrowheads="1"/>
          </p:cNvSpPr>
          <p:nvPr/>
        </p:nvSpPr>
        <p:spPr bwMode="auto">
          <a:xfrm>
            <a:off x="0" y="13716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spcAft>
                <a:spcPts val="600"/>
              </a:spcAft>
              <a:buFontTx/>
              <a:buNone/>
            </a:pPr>
            <a:r>
              <a:rPr lang="en-US" altLang="en-US" sz="3600" u="sng" dirty="0"/>
              <a:t>Evolution</a:t>
            </a:r>
            <a:r>
              <a:rPr lang="en-US" altLang="en-US" sz="3600" dirty="0"/>
              <a:t>                                     </a:t>
            </a:r>
            <a:r>
              <a:rPr lang="en-US" altLang="en-US" sz="3600" u="sng" dirty="0"/>
              <a:t>Creation</a:t>
            </a:r>
          </a:p>
        </p:txBody>
      </p:sp>
      <p:sp>
        <p:nvSpPr>
          <p:cNvPr id="14340" name="TextBox 10"/>
          <p:cNvSpPr txBox="1">
            <a:spLocks noChangeArrowheads="1"/>
          </p:cNvSpPr>
          <p:nvPr/>
        </p:nvSpPr>
        <p:spPr bwMode="auto">
          <a:xfrm>
            <a:off x="0" y="205740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Everything came from                    A powerful Creator</a:t>
            </a:r>
          </a:p>
          <a:p>
            <a:pPr algn="ctr" eaLnBrk="1" hangingPunct="1">
              <a:lnSpc>
                <a:spcPts val="3200"/>
              </a:lnSpc>
              <a:spcBef>
                <a:spcPct val="0"/>
              </a:spcBef>
              <a:buFontTx/>
              <a:buNone/>
            </a:pPr>
            <a:r>
              <a:rPr lang="en-US" altLang="en-US" dirty="0"/>
              <a:t>nothing                                                 made everything</a:t>
            </a:r>
            <a:endParaRPr lang="en-US" altLang="en-US" u="sn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457200" y="-76200"/>
            <a:ext cx="8229600" cy="1143000"/>
          </a:xfrm>
        </p:spPr>
        <p:txBody>
          <a:bodyPr/>
          <a:lstStyle/>
          <a:p>
            <a:pPr eaLnBrk="1" hangingPunct="1"/>
            <a:r>
              <a:rPr lang="en-US" altLang="en-US" dirty="0" smtClean="0"/>
              <a:t>What is the difference?</a:t>
            </a: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300" y="1096962"/>
            <a:ext cx="4054475"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256" b="4625"/>
          <a:stretch/>
        </p:blipFill>
        <p:spPr bwMode="auto">
          <a:xfrm>
            <a:off x="94596" y="1194182"/>
            <a:ext cx="4232275" cy="359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3"/>
          <p:cNvSpPr txBox="1">
            <a:spLocks/>
          </p:cNvSpPr>
          <p:nvPr/>
        </p:nvSpPr>
        <p:spPr bwMode="auto">
          <a:xfrm>
            <a:off x="94595" y="4800600"/>
            <a:ext cx="453772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200" dirty="0" smtClean="0"/>
              <a:t>How do you change this…</a:t>
            </a:r>
          </a:p>
        </p:txBody>
      </p:sp>
      <p:sp>
        <p:nvSpPr>
          <p:cNvPr id="6" name="Title 3"/>
          <p:cNvSpPr txBox="1">
            <a:spLocks/>
          </p:cNvSpPr>
          <p:nvPr/>
        </p:nvSpPr>
        <p:spPr bwMode="auto">
          <a:xfrm>
            <a:off x="5105400" y="4953000"/>
            <a:ext cx="3581400" cy="66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200" dirty="0" smtClean="0"/>
              <a:t>into this?</a:t>
            </a:r>
          </a:p>
        </p:txBody>
      </p:sp>
      <p:sp>
        <p:nvSpPr>
          <p:cNvPr id="7" name="Title 3"/>
          <p:cNvSpPr txBox="1">
            <a:spLocks/>
          </p:cNvSpPr>
          <p:nvPr/>
        </p:nvSpPr>
        <p:spPr bwMode="auto">
          <a:xfrm>
            <a:off x="757689" y="5943600"/>
            <a:ext cx="7632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600" dirty="0" smtClean="0">
                <a:solidFill>
                  <a:srgbClr val="FF0000"/>
                </a:solidFill>
              </a:rPr>
              <a:t>Can it happen by random accidents?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084" b="2808"/>
          <a:stretch/>
        </p:blipFill>
        <p:spPr bwMode="auto">
          <a:xfrm>
            <a:off x="142657" y="1626476"/>
            <a:ext cx="4232275" cy="355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4257869"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a:spLocks noChangeArrowheads="1"/>
          </p:cNvSpPr>
          <p:nvPr/>
        </p:nvSpPr>
        <p:spPr bwMode="auto">
          <a:xfrm>
            <a:off x="1371600" y="786825"/>
            <a:ext cx="129540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u="sng" dirty="0"/>
              <a:t>t</a:t>
            </a:r>
            <a:r>
              <a:rPr lang="en-US" altLang="en-US" u="sng" dirty="0" smtClean="0"/>
              <a:t>his:</a:t>
            </a:r>
            <a:endParaRPr lang="en-US" altLang="en-US" u="sng" dirty="0"/>
          </a:p>
        </p:txBody>
      </p:sp>
      <p:grpSp>
        <p:nvGrpSpPr>
          <p:cNvPr id="9" name="Group 8"/>
          <p:cNvGrpSpPr>
            <a:grpSpLocks noChangeAspect="1"/>
          </p:cNvGrpSpPr>
          <p:nvPr/>
        </p:nvGrpSpPr>
        <p:grpSpPr bwMode="auto">
          <a:xfrm>
            <a:off x="5029200" y="1552662"/>
            <a:ext cx="3886200" cy="4782077"/>
            <a:chOff x="4910435" y="1433848"/>
            <a:chExt cx="4099242" cy="5186144"/>
          </a:xfrm>
        </p:grpSpPr>
        <p:sp>
          <p:nvSpPr>
            <p:cNvPr id="16392" name="TextBox 10"/>
            <p:cNvSpPr txBox="1">
              <a:spLocks noChangeArrowheads="1"/>
            </p:cNvSpPr>
            <p:nvPr/>
          </p:nvSpPr>
          <p:spPr bwMode="auto">
            <a:xfrm>
              <a:off x="5645016" y="5929050"/>
              <a:ext cx="3031965" cy="69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t>a</a:t>
              </a:r>
              <a:r>
                <a:rPr lang="en-US" altLang="en-US" dirty="0" smtClean="0"/>
                <a:t>nd a Process</a:t>
              </a:r>
              <a:endParaRPr lang="en-US" altLang="en-US" dirty="0"/>
            </a:p>
          </p:txBody>
        </p:sp>
        <p:pic>
          <p:nvPicPr>
            <p:cNvPr id="163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0435" y="1433848"/>
              <a:ext cx="4099242" cy="391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a:grpSpLocks/>
          </p:cNvGrpSpPr>
          <p:nvPr/>
        </p:nvGrpSpPr>
        <p:grpSpPr bwMode="auto">
          <a:xfrm>
            <a:off x="3016468" y="1828800"/>
            <a:ext cx="2857500" cy="4473782"/>
            <a:chOff x="513087" y="1447800"/>
            <a:chExt cx="3677913" cy="6272052"/>
          </a:xfrm>
        </p:grpSpPr>
        <p:pic>
          <p:nvPicPr>
            <p:cNvPr id="1639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087" y="1447800"/>
              <a:ext cx="3677913" cy="3945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5" name="TextBox 2"/>
            <p:cNvSpPr txBox="1">
              <a:spLocks noChangeArrowheads="1"/>
            </p:cNvSpPr>
            <p:nvPr/>
          </p:nvSpPr>
          <p:spPr bwMode="auto">
            <a:xfrm>
              <a:off x="1371383" y="6900022"/>
              <a:ext cx="2516931" cy="81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smtClean="0"/>
                <a:t>a Design,</a:t>
              </a:r>
              <a:endParaRPr lang="en-US" altLang="en-US" dirty="0"/>
            </a:p>
          </p:txBody>
        </p:sp>
      </p:grpSp>
      <p:sp>
        <p:nvSpPr>
          <p:cNvPr id="12" name="TextBox 2"/>
          <p:cNvSpPr txBox="1">
            <a:spLocks noChangeArrowheads="1"/>
          </p:cNvSpPr>
          <p:nvPr/>
        </p:nvSpPr>
        <p:spPr bwMode="auto">
          <a:xfrm>
            <a:off x="0" y="5715000"/>
            <a:ext cx="36833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smtClean="0"/>
              <a:t>The Right Pieces,</a:t>
            </a:r>
          </a:p>
          <a:p>
            <a:pPr algn="ctr" eaLnBrk="1" hangingPunct="1">
              <a:spcBef>
                <a:spcPct val="0"/>
              </a:spcBef>
              <a:buFontTx/>
              <a:buNone/>
            </a:pPr>
            <a:r>
              <a:rPr lang="en-US" altLang="en-US" sz="2400" dirty="0" smtClean="0"/>
              <a:t>(66 pieces / 19 types)</a:t>
            </a:r>
            <a:endParaRPr lang="en-US" altLang="en-US" dirty="0"/>
          </a:p>
        </p:txBody>
      </p:sp>
      <p:sp>
        <p:nvSpPr>
          <p:cNvPr id="4" name="Title 3"/>
          <p:cNvSpPr>
            <a:spLocks noGrp="1"/>
          </p:cNvSpPr>
          <p:nvPr>
            <p:ph type="title"/>
          </p:nvPr>
        </p:nvSpPr>
        <p:spPr>
          <a:xfrm>
            <a:off x="1981200" y="-71376"/>
            <a:ext cx="5181600" cy="808038"/>
          </a:xfrm>
        </p:spPr>
        <p:txBody>
          <a:bodyPr>
            <a:normAutofit/>
          </a:bodyPr>
          <a:lstStyle/>
          <a:p>
            <a:pPr eaLnBrk="1" hangingPunct="1"/>
            <a:r>
              <a:rPr lang="en-US" altLang="en-US" u="sng" dirty="0" smtClean="0"/>
              <a:t>You need</a:t>
            </a:r>
          </a:p>
        </p:txBody>
      </p:sp>
      <p:sp>
        <p:nvSpPr>
          <p:cNvPr id="14" name="TextBox 13"/>
          <p:cNvSpPr txBox="1">
            <a:spLocks noChangeArrowheads="1"/>
          </p:cNvSpPr>
          <p:nvPr/>
        </p:nvSpPr>
        <p:spPr bwMode="auto">
          <a:xfrm>
            <a:off x="3897736" y="762000"/>
            <a:ext cx="129540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u="sng" dirty="0"/>
              <a:t>t</a:t>
            </a:r>
            <a:r>
              <a:rPr lang="en-US" altLang="en-US" u="sng" dirty="0" smtClean="0"/>
              <a:t>his:</a:t>
            </a:r>
            <a:endParaRPr lang="en-US" altLang="en-US" u="sng" dirty="0"/>
          </a:p>
        </p:txBody>
      </p:sp>
      <p:sp>
        <p:nvSpPr>
          <p:cNvPr id="15" name="TextBox 14"/>
          <p:cNvSpPr txBox="1">
            <a:spLocks noChangeArrowheads="1"/>
          </p:cNvSpPr>
          <p:nvPr/>
        </p:nvSpPr>
        <p:spPr bwMode="auto">
          <a:xfrm>
            <a:off x="6133904" y="762000"/>
            <a:ext cx="1790896"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u="sng" dirty="0"/>
              <a:t>a</a:t>
            </a:r>
            <a:r>
              <a:rPr lang="en-US" altLang="en-US" u="sng" dirty="0" smtClean="0"/>
              <a:t>nd this:</a:t>
            </a:r>
            <a:endParaRPr lang="en-US" altLang="en-US" u="sn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nodeType="withGroup">
                            <p:stCondLst>
                              <p:cond delay="1000"/>
                            </p:stCondLst>
                            <p:childTnLst>
                              <p:par>
                                <p:cTn id="13" presetID="10" presetClass="entr" presetSubtype="0" fill="hold" nodeType="afterEffect">
                                  <p:stCondLst>
                                    <p:cond delay="25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500"/>
                            </p:stCondLst>
                            <p:childTnLst>
                              <p:par>
                                <p:cTn id="22" presetID="10" presetClass="entr" presetSubtype="0" fill="hold" nodeType="afterEffect">
                                  <p:stCondLst>
                                    <p:cond delay="25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500"/>
                            </p:stCondLst>
                            <p:childTnLst>
                              <p:par>
                                <p:cTn id="31" presetID="10" presetClass="entr" presetSubtype="0" fill="hold" nodeType="after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pPr eaLnBrk="1" hangingPunct="1"/>
            <a:r>
              <a:rPr lang="en-US" altLang="en-US" sz="3600" b="1" dirty="0" smtClean="0"/>
              <a:t>Every living thing </a:t>
            </a:r>
            <a:r>
              <a:rPr lang="en-US" altLang="en-US" sz="3600" dirty="0" smtClean="0"/>
              <a:t>is made of </a:t>
            </a:r>
            <a:r>
              <a:rPr lang="en-US" altLang="en-US" sz="3600" b="1" dirty="0" smtClean="0"/>
              <a:t>Proteins</a:t>
            </a:r>
          </a:p>
        </p:txBody>
      </p:sp>
      <p:pic>
        <p:nvPicPr>
          <p:cNvPr id="174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1557338"/>
            <a:ext cx="9059863"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914400"/>
            <a:ext cx="8534400" cy="522002"/>
          </a:xfrm>
          <a:prstGeom prst="rect">
            <a:avLst/>
          </a:prstGeom>
          <a:noFill/>
        </p:spPr>
        <p:txBody>
          <a:bodyPr wrap="square" rtlCol="0">
            <a:spAutoFit/>
          </a:bodyPr>
          <a:lstStyle/>
          <a:p>
            <a:pPr algn="ctr">
              <a:lnSpc>
                <a:spcPts val="3200"/>
              </a:lnSpc>
              <a:spcAft>
                <a:spcPts val="0"/>
              </a:spcAft>
            </a:pPr>
            <a:r>
              <a:rPr lang="en-US" altLang="en-US" sz="3600" b="1" dirty="0"/>
              <a:t>Proteins </a:t>
            </a:r>
            <a:r>
              <a:rPr lang="en-US" altLang="en-US" sz="3600" dirty="0"/>
              <a:t>are</a:t>
            </a:r>
            <a:r>
              <a:rPr lang="en-US" altLang="en-US" sz="3600" b="1" dirty="0"/>
              <a:t> </a:t>
            </a:r>
            <a:r>
              <a:rPr lang="en-US" altLang="en-US" sz="3600" dirty="0"/>
              <a:t>made from </a:t>
            </a:r>
            <a:r>
              <a:rPr lang="en-US" altLang="en-US" sz="3600" b="1" dirty="0"/>
              <a:t>Amino Acids</a:t>
            </a:r>
            <a:endParaRPr lang="en-US" sz="3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fade">
                                      <p:cBhvr>
                                        <p:cTn id="12" dur="1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8844" y="-228600"/>
            <a:ext cx="8915400" cy="1143000"/>
          </a:xfrm>
        </p:spPr>
        <p:txBody>
          <a:bodyPr/>
          <a:lstStyle/>
          <a:p>
            <a:pPr eaLnBrk="1" hangingPunct="1"/>
            <a:r>
              <a:rPr lang="en-US" altLang="en-US" dirty="0" smtClean="0"/>
              <a:t>Hemoglobin protein, essential for life</a:t>
            </a:r>
          </a:p>
        </p:txBody>
      </p:sp>
      <p:pic>
        <p:nvPicPr>
          <p:cNvPr id="1843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55650"/>
            <a:ext cx="731520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457200" y="76200"/>
            <a:ext cx="8229600" cy="868363"/>
          </a:xfrm>
        </p:spPr>
        <p:txBody>
          <a:bodyPr/>
          <a:lstStyle/>
          <a:p>
            <a:pPr eaLnBrk="1" hangingPunct="1"/>
            <a:r>
              <a:rPr lang="en-US" altLang="en-US" u="sng" dirty="0" smtClean="0"/>
              <a:t>What is the difference?</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525" y="914400"/>
            <a:ext cx="4054475"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925513"/>
            <a:ext cx="4664075"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600200" y="4940300"/>
            <a:ext cx="6553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u="sng" dirty="0"/>
              <a:t>Not much</a:t>
            </a:r>
            <a:r>
              <a:rPr lang="en-US" altLang="en-US" sz="2800" dirty="0"/>
              <a:t>!</a:t>
            </a:r>
          </a:p>
          <a:p>
            <a:pPr eaLnBrk="1" hangingPunct="1">
              <a:spcBef>
                <a:spcPct val="0"/>
              </a:spcBef>
              <a:buFontTx/>
              <a:buNone/>
            </a:pPr>
            <a:r>
              <a:rPr lang="en-US" altLang="en-US" sz="2800" dirty="0"/>
              <a:t>Similar number of parts</a:t>
            </a:r>
          </a:p>
          <a:p>
            <a:pPr eaLnBrk="1" hangingPunct="1">
              <a:spcBef>
                <a:spcPct val="0"/>
              </a:spcBef>
              <a:buFontTx/>
              <a:buNone/>
            </a:pPr>
            <a:r>
              <a:rPr lang="en-US" altLang="en-US" sz="2800" dirty="0"/>
              <a:t>Must be assembled in exact order to 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828800"/>
            <a:ext cx="7772400" cy="1905000"/>
          </a:xfrm>
        </p:spPr>
        <p:txBody>
          <a:bodyPr/>
          <a:lstStyle/>
          <a:p>
            <a:pPr eaLnBrk="1" hangingPunct="1"/>
            <a:r>
              <a:rPr lang="en-US" altLang="en-US" sz="6000" dirty="0" smtClean="0"/>
              <a:t>Did God </a:t>
            </a:r>
            <a:r>
              <a:rPr lang="en-US" altLang="en-US" sz="6000" i="1" dirty="0" smtClean="0"/>
              <a:t>Really</a:t>
            </a:r>
            <a:r>
              <a:rPr lang="en-US" altLang="en-US" sz="6000" dirty="0" smtClean="0"/>
              <a:t> Create the World?</a:t>
            </a:r>
          </a:p>
        </p:txBody>
      </p:sp>
      <p:sp>
        <p:nvSpPr>
          <p:cNvPr id="3" name="Subtitle 2"/>
          <p:cNvSpPr>
            <a:spLocks noGrp="1"/>
          </p:cNvSpPr>
          <p:nvPr>
            <p:ph type="subTitle" idx="1"/>
          </p:nvPr>
        </p:nvSpPr>
        <p:spPr>
          <a:xfrm>
            <a:off x="1371600" y="4648200"/>
            <a:ext cx="6400800" cy="990600"/>
          </a:xfrm>
        </p:spPr>
        <p:txBody>
          <a:bodyPr rtlCol="0">
            <a:normAutofit/>
          </a:bodyPr>
          <a:lstStyle/>
          <a:p>
            <a:pPr eaLnBrk="1" fontAlgn="auto" hangingPunct="1">
              <a:spcAft>
                <a:spcPts val="0"/>
              </a:spcAft>
              <a:buFont typeface="Arial" panose="020B0604020202020204" pitchFamily="34" charset="0"/>
              <a:buNone/>
              <a:defRPr/>
            </a:pPr>
            <a:r>
              <a:rPr lang="en-US" dirty="0" smtClean="0"/>
              <a:t>And if so, does it </a:t>
            </a:r>
            <a:r>
              <a:rPr lang="en-US" i="1" dirty="0" smtClean="0"/>
              <a:t>really</a:t>
            </a:r>
            <a:r>
              <a:rPr lang="en-US" dirty="0" smtClean="0"/>
              <a:t> matter?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457200" y="76200"/>
            <a:ext cx="8229600" cy="868363"/>
          </a:xfrm>
        </p:spPr>
        <p:txBody>
          <a:bodyPr/>
          <a:lstStyle/>
          <a:p>
            <a:pPr eaLnBrk="1" hangingPunct="1"/>
            <a:r>
              <a:rPr lang="en-US" altLang="en-US" u="sng" dirty="0" smtClean="0"/>
              <a:t>How to make this?</a:t>
            </a:r>
          </a:p>
        </p:txBody>
      </p:sp>
      <p:pic>
        <p:nvPicPr>
          <p:cNvPr id="1946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925513"/>
            <a:ext cx="4664075"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4912802" y="973225"/>
            <a:ext cx="3773997"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1800"/>
              </a:spcAft>
              <a:buNone/>
            </a:pPr>
            <a:r>
              <a:rPr lang="en-US" altLang="en-US" dirty="0" smtClean="0"/>
              <a:t>    </a:t>
            </a:r>
            <a:r>
              <a:rPr lang="en-US" altLang="en-US" b="1" u="sng" dirty="0" smtClean="0"/>
              <a:t>You need:</a:t>
            </a:r>
            <a:endParaRPr lang="en-US" altLang="en-US" b="1" dirty="0"/>
          </a:p>
          <a:p>
            <a:pPr marL="514350" indent="-514350" eaLnBrk="1" hangingPunct="1">
              <a:spcBef>
                <a:spcPct val="0"/>
              </a:spcBef>
              <a:spcAft>
                <a:spcPts val="1800"/>
              </a:spcAft>
              <a:buFont typeface="+mj-lt"/>
              <a:buAutoNum type="arabicPeriod"/>
            </a:pPr>
            <a:r>
              <a:rPr lang="en-US" altLang="en-US" dirty="0" smtClean="0"/>
              <a:t>The right pieces</a:t>
            </a:r>
          </a:p>
          <a:p>
            <a:pPr marL="514350" indent="-514350" eaLnBrk="1" hangingPunct="1">
              <a:spcBef>
                <a:spcPct val="0"/>
              </a:spcBef>
              <a:spcAft>
                <a:spcPts val="1800"/>
              </a:spcAft>
              <a:buFont typeface="+mj-lt"/>
              <a:buAutoNum type="arabicPeriod"/>
            </a:pPr>
            <a:r>
              <a:rPr lang="en-US" altLang="en-US" dirty="0" smtClean="0"/>
              <a:t>A design</a:t>
            </a:r>
          </a:p>
          <a:p>
            <a:pPr marL="514350" indent="-514350" eaLnBrk="1" hangingPunct="1">
              <a:spcBef>
                <a:spcPct val="0"/>
              </a:spcBef>
              <a:spcAft>
                <a:spcPts val="1800"/>
              </a:spcAft>
              <a:buFont typeface="+mj-lt"/>
              <a:buAutoNum type="arabicPeriod"/>
            </a:pPr>
            <a:r>
              <a:rPr lang="en-US" altLang="en-US" dirty="0" smtClean="0"/>
              <a:t>A process</a:t>
            </a:r>
            <a:endParaRPr lang="en-US" altLang="en-US" dirty="0"/>
          </a:p>
        </p:txBody>
      </p:sp>
    </p:spTree>
    <p:extLst>
      <p:ext uri="{BB962C8B-B14F-4D97-AF65-F5344CB8AC3E}">
        <p14:creationId xmlns:p14="http://schemas.microsoft.com/office/powerpoint/2010/main" val="170902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341438"/>
          </a:xfrm>
        </p:spPr>
        <p:txBody>
          <a:bodyPr>
            <a:normAutofit/>
          </a:bodyPr>
          <a:lstStyle/>
          <a:p>
            <a:pPr eaLnBrk="1" hangingPunct="1">
              <a:spcAft>
                <a:spcPts val="1800"/>
              </a:spcAft>
            </a:pPr>
            <a:r>
              <a:rPr lang="en-US" altLang="en-US" sz="3600" u="sng" dirty="0" smtClean="0"/>
              <a:t>Specifically, </a:t>
            </a:r>
            <a:r>
              <a:rPr lang="en-US" altLang="en-US" sz="3600" u="sng" dirty="0"/>
              <a:t>y</a:t>
            </a:r>
            <a:r>
              <a:rPr lang="en-US" altLang="en-US" sz="3600" u="sng" dirty="0" smtClean="0"/>
              <a:t>ou </a:t>
            </a:r>
            <a:r>
              <a:rPr lang="en-US" altLang="en-US" sz="3600" u="sng" dirty="0"/>
              <a:t>n</a:t>
            </a:r>
            <a:r>
              <a:rPr lang="en-US" altLang="en-US" sz="3600" u="sng" dirty="0" smtClean="0"/>
              <a:t>eed:</a:t>
            </a:r>
            <a:br>
              <a:rPr lang="en-US" altLang="en-US" sz="3600" u="sng" dirty="0" smtClean="0"/>
            </a:br>
            <a:r>
              <a:rPr lang="en-US" altLang="en-US" sz="3600" u="sng" dirty="0" smtClean="0"/>
              <a:t>this</a:t>
            </a:r>
            <a:r>
              <a:rPr lang="en-US" altLang="en-US" sz="3600" dirty="0" smtClean="0"/>
              <a:t>                     </a:t>
            </a:r>
            <a:r>
              <a:rPr lang="en-US" altLang="en-US" sz="3600" u="sng" dirty="0" smtClean="0"/>
              <a:t>this</a:t>
            </a:r>
            <a:r>
              <a:rPr lang="en-US" altLang="en-US" sz="3600" dirty="0" smtClean="0"/>
              <a:t>,            </a:t>
            </a:r>
            <a:r>
              <a:rPr lang="en-US" altLang="en-US" sz="3600" u="sng" dirty="0" smtClean="0"/>
              <a:t>and</a:t>
            </a:r>
            <a:r>
              <a:rPr lang="en-US" altLang="en-US" sz="3600" dirty="0" smtClean="0"/>
              <a:t> </a:t>
            </a:r>
            <a:r>
              <a:rPr lang="en-US" altLang="en-US" sz="3600" u="sng" dirty="0" smtClean="0"/>
              <a:t>this</a:t>
            </a:r>
          </a:p>
        </p:txBody>
      </p:sp>
      <p:grpSp>
        <p:nvGrpSpPr>
          <p:cNvPr id="5" name="Group 4"/>
          <p:cNvGrpSpPr/>
          <p:nvPr/>
        </p:nvGrpSpPr>
        <p:grpSpPr>
          <a:xfrm>
            <a:off x="1" y="1728092"/>
            <a:ext cx="3962400" cy="4712415"/>
            <a:chOff x="1" y="1728092"/>
            <a:chExt cx="3962400" cy="4712415"/>
          </a:xfrm>
        </p:grpSpPr>
        <p:sp>
          <p:nvSpPr>
            <p:cNvPr id="3" name="TextBox 2"/>
            <p:cNvSpPr txBox="1">
              <a:spLocks noChangeArrowheads="1"/>
            </p:cNvSpPr>
            <p:nvPr/>
          </p:nvSpPr>
          <p:spPr bwMode="auto">
            <a:xfrm>
              <a:off x="152400" y="5486400"/>
              <a:ext cx="3505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smtClean="0"/>
                <a:t>The </a:t>
              </a:r>
              <a:r>
                <a:rPr lang="en-US" altLang="en-US" b="1" dirty="0" smtClean="0"/>
                <a:t>Right</a:t>
              </a:r>
              <a:r>
                <a:rPr lang="en-US" altLang="en-US" dirty="0" smtClean="0"/>
                <a:t> </a:t>
              </a:r>
              <a:r>
                <a:rPr lang="en-US" altLang="en-US" b="1" dirty="0" smtClean="0"/>
                <a:t>Pieces</a:t>
              </a:r>
              <a:r>
                <a:rPr lang="en-US" altLang="en-US" dirty="0" smtClean="0"/>
                <a:t>,</a:t>
              </a:r>
            </a:p>
            <a:p>
              <a:pPr algn="ctr" eaLnBrk="1" hangingPunct="1">
                <a:spcBef>
                  <a:spcPct val="0"/>
                </a:spcBef>
                <a:buFontTx/>
                <a:buNone/>
              </a:pPr>
              <a:r>
                <a:rPr lang="en-US" altLang="en-US" sz="2400" dirty="0" smtClean="0"/>
                <a:t>(148 pieces / 20 types)</a:t>
              </a:r>
              <a:endParaRPr lang="en-US" altLang="en-US" dirty="0"/>
            </a:p>
          </p:txBody>
        </p:sp>
        <p:pic>
          <p:nvPicPr>
            <p:cNvPr id="1026" name="Picture 2" descr="Number in Amino acid Number in Amino acid hemoglo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28092"/>
              <a:ext cx="3962400" cy="32448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3605151" y="1716217"/>
            <a:ext cx="2109849" cy="4354958"/>
            <a:chOff x="3440875" y="1716217"/>
            <a:chExt cx="2109849" cy="4354958"/>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475" y="1716217"/>
              <a:ext cx="117389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a:spLocks noChangeArrowheads="1"/>
            </p:cNvSpPr>
            <p:nvPr/>
          </p:nvSpPr>
          <p:spPr bwMode="auto">
            <a:xfrm>
              <a:off x="3440875" y="5486400"/>
              <a:ext cx="2109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t>t</a:t>
              </a:r>
              <a:r>
                <a:rPr lang="en-US" altLang="en-US" dirty="0" smtClean="0"/>
                <a:t>he </a:t>
              </a:r>
              <a:r>
                <a:rPr lang="en-US" altLang="en-US" b="1" dirty="0" smtClean="0"/>
                <a:t>Design</a:t>
              </a:r>
              <a:r>
                <a:rPr lang="en-US" altLang="en-US" dirty="0" smtClean="0"/>
                <a:t>,</a:t>
              </a:r>
              <a:endParaRPr lang="en-US" altLang="en-US" b="1" dirty="0"/>
            </a:p>
          </p:txBody>
        </p:sp>
      </p:grpSp>
      <p:grpSp>
        <p:nvGrpSpPr>
          <p:cNvPr id="8" name="Group 7"/>
          <p:cNvGrpSpPr/>
          <p:nvPr/>
        </p:nvGrpSpPr>
        <p:grpSpPr>
          <a:xfrm>
            <a:off x="5544283" y="1619609"/>
            <a:ext cx="3447317" cy="4439691"/>
            <a:chOff x="5544283" y="1619609"/>
            <a:chExt cx="3447317" cy="4439691"/>
          </a:xfrm>
        </p:grpSpPr>
        <p:sp>
          <p:nvSpPr>
            <p:cNvPr id="11" name="TextBox 10"/>
            <p:cNvSpPr txBox="1">
              <a:spLocks noChangeArrowheads="1"/>
            </p:cNvSpPr>
            <p:nvPr/>
          </p:nvSpPr>
          <p:spPr bwMode="auto">
            <a:xfrm>
              <a:off x="5638800" y="5474525"/>
              <a:ext cx="281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t>a</a:t>
              </a:r>
              <a:r>
                <a:rPr lang="en-US" altLang="en-US" dirty="0" smtClean="0"/>
                <a:t>nd a </a:t>
              </a:r>
              <a:r>
                <a:rPr lang="en-US" altLang="en-US" b="1" dirty="0" smtClean="0"/>
                <a:t>Process</a:t>
              </a:r>
              <a:endParaRPr lang="en-US" altLang="en-US"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283" y="1619609"/>
              <a:ext cx="3447317" cy="348579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152400"/>
            <a:ext cx="9144000" cy="1143000"/>
          </a:xfrm>
        </p:spPr>
        <p:txBody>
          <a:bodyPr/>
          <a:lstStyle/>
          <a:p>
            <a:pPr eaLnBrk="1" hangingPunct="1"/>
            <a:r>
              <a:rPr lang="en-US" altLang="en-US" u="sng" dirty="0" smtClean="0"/>
              <a:t>You decide – which is </a:t>
            </a:r>
            <a:r>
              <a:rPr lang="en-US" altLang="en-US" b="1" u="sng" dirty="0" smtClean="0"/>
              <a:t>most probable</a:t>
            </a:r>
            <a:r>
              <a:rPr lang="en-US" altLang="en-US" u="sng" dirty="0" smtClean="0"/>
              <a:t>?</a:t>
            </a:r>
            <a:endParaRPr lang="en-US" altLang="en-US" dirty="0" smtClean="0"/>
          </a:p>
        </p:txBody>
      </p:sp>
      <p:sp>
        <p:nvSpPr>
          <p:cNvPr id="21507" name="TextBox 2"/>
          <p:cNvSpPr txBox="1">
            <a:spLocks noChangeArrowheads="1"/>
          </p:cNvSpPr>
          <p:nvPr/>
        </p:nvSpPr>
        <p:spPr bwMode="auto">
          <a:xfrm>
            <a:off x="0" y="13716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spcAft>
                <a:spcPts val="600"/>
              </a:spcAft>
              <a:buFontTx/>
              <a:buNone/>
            </a:pPr>
            <a:r>
              <a:rPr lang="en-US" altLang="en-US" sz="3600" u="sng" dirty="0"/>
              <a:t>Evolution</a:t>
            </a:r>
            <a:r>
              <a:rPr lang="en-US" altLang="en-US" sz="3600" dirty="0"/>
              <a:t>                                     </a:t>
            </a:r>
            <a:r>
              <a:rPr lang="en-US" altLang="en-US" sz="3600" u="sng" dirty="0"/>
              <a:t>Creation</a:t>
            </a:r>
          </a:p>
        </p:txBody>
      </p:sp>
      <p:sp>
        <p:nvSpPr>
          <p:cNvPr id="21508" name="TextBox 10"/>
          <p:cNvSpPr txBox="1">
            <a:spLocks noChangeArrowheads="1"/>
          </p:cNvSpPr>
          <p:nvPr/>
        </p:nvSpPr>
        <p:spPr bwMode="auto">
          <a:xfrm>
            <a:off x="0" y="205740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Everything came from                    A powerful Creator</a:t>
            </a:r>
          </a:p>
          <a:p>
            <a:pPr algn="ctr" eaLnBrk="1" hangingPunct="1">
              <a:lnSpc>
                <a:spcPts val="3200"/>
              </a:lnSpc>
              <a:spcBef>
                <a:spcPct val="0"/>
              </a:spcBef>
              <a:buFontTx/>
              <a:buNone/>
            </a:pPr>
            <a:r>
              <a:rPr lang="en-US" altLang="en-US" dirty="0"/>
              <a:t>nothing                                                 made everything</a:t>
            </a:r>
            <a:endParaRPr lang="en-US" altLang="en-US" u="sng" dirty="0"/>
          </a:p>
        </p:txBody>
      </p:sp>
      <p:sp>
        <p:nvSpPr>
          <p:cNvPr id="21509" name="TextBox 11"/>
          <p:cNvSpPr txBox="1">
            <a:spLocks noChangeArrowheads="1"/>
          </p:cNvSpPr>
          <p:nvPr/>
        </p:nvSpPr>
        <p:spPr bwMode="auto">
          <a:xfrm>
            <a:off x="0" y="320040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Life began by accident                         Life was created</a:t>
            </a:r>
            <a:endParaRPr lang="en-US" altLang="en-US" u="sn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4812"/>
            <a:ext cx="8018818" cy="41209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780" y="4114800"/>
            <a:ext cx="7113620" cy="2636059"/>
          </a:xfrm>
          <a:prstGeom prst="rect">
            <a:avLst/>
          </a:prstGeom>
        </p:spPr>
      </p:pic>
      <p:sp>
        <p:nvSpPr>
          <p:cNvPr id="23554" name="Title 1"/>
          <p:cNvSpPr>
            <a:spLocks noGrp="1"/>
          </p:cNvSpPr>
          <p:nvPr>
            <p:ph type="title"/>
          </p:nvPr>
        </p:nvSpPr>
        <p:spPr>
          <a:xfrm>
            <a:off x="609600" y="0"/>
            <a:ext cx="8001000" cy="1417638"/>
          </a:xfrm>
          <a:solidFill>
            <a:srgbClr val="3366CC">
              <a:alpha val="69804"/>
            </a:srgbClr>
          </a:solidFill>
        </p:spPr>
        <p:txBody>
          <a:bodyPr/>
          <a:lstStyle/>
          <a:p>
            <a:pPr>
              <a:lnSpc>
                <a:spcPts val="5600"/>
              </a:lnSpc>
            </a:pPr>
            <a:r>
              <a:rPr lang="en-US" altLang="en-US" sz="4800" dirty="0" smtClean="0">
                <a:solidFill>
                  <a:schemeClr val="bg1"/>
                </a:solidFill>
              </a:rPr>
              <a:t>Every </a:t>
            </a:r>
            <a:r>
              <a:rPr lang="en-US" altLang="en-US" sz="4800" u="sng" dirty="0" smtClean="0">
                <a:solidFill>
                  <a:schemeClr val="bg1"/>
                </a:solidFill>
              </a:rPr>
              <a:t>complex</a:t>
            </a:r>
            <a:r>
              <a:rPr lang="en-US" altLang="en-US" sz="4800" dirty="0" smtClean="0">
                <a:solidFill>
                  <a:schemeClr val="bg1"/>
                </a:solidFill>
              </a:rPr>
              <a:t> thing requires a </a:t>
            </a:r>
            <a:r>
              <a:rPr lang="en-US" altLang="en-US" sz="4800" b="1" dirty="0" smtClean="0">
                <a:solidFill>
                  <a:schemeClr val="bg1"/>
                </a:solidFill>
              </a:rPr>
              <a:t>design </a:t>
            </a:r>
            <a:r>
              <a:rPr lang="en-US" altLang="en-US" sz="4800" dirty="0" smtClean="0">
                <a:solidFill>
                  <a:schemeClr val="bg1"/>
                </a:solidFill>
              </a:rPr>
              <a:t>and a</a:t>
            </a:r>
            <a:r>
              <a:rPr lang="en-US" altLang="en-US" sz="4800" b="1" dirty="0" smtClean="0">
                <a:solidFill>
                  <a:schemeClr val="bg1"/>
                </a:solidFill>
              </a:rPr>
              <a:t> builder</a:t>
            </a:r>
          </a:p>
        </p:txBody>
      </p:sp>
      <p:sp>
        <p:nvSpPr>
          <p:cNvPr id="3" name="TextBox 2"/>
          <p:cNvSpPr txBox="1">
            <a:spLocks noChangeArrowheads="1"/>
          </p:cNvSpPr>
          <p:nvPr/>
        </p:nvSpPr>
        <p:spPr bwMode="auto">
          <a:xfrm>
            <a:off x="1066800" y="6333395"/>
            <a:ext cx="7086600" cy="600805"/>
          </a:xfrm>
          <a:prstGeom prst="rect">
            <a:avLst/>
          </a:prstGeom>
          <a:solidFill>
            <a:srgbClr val="3366CC">
              <a:alpha val="69020"/>
            </a:srgbClr>
          </a:solidFill>
          <a:ln>
            <a:noFill/>
          </a:ln>
          <a:extLst/>
        </p:spPr>
        <p:txBody>
          <a:bodyPr wrap="square" lIns="91440" tIns="91440" rIns="91440" bIns="91440" anchor="b" anchorCtr="1">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b="1" dirty="0">
                <a:solidFill>
                  <a:schemeClr val="bg1"/>
                </a:solidFill>
              </a:rPr>
              <a:t>No design </a:t>
            </a:r>
            <a:r>
              <a:rPr lang="en-US" altLang="en-US" b="1" dirty="0" smtClean="0">
                <a:solidFill>
                  <a:schemeClr val="bg1"/>
                </a:solidFill>
              </a:rPr>
              <a:t>+ No builder  =  </a:t>
            </a:r>
            <a:r>
              <a:rPr lang="en-US" altLang="en-US" b="1" dirty="0">
                <a:solidFill>
                  <a:schemeClr val="bg1"/>
                </a:solidFill>
              </a:rPr>
              <a:t>No </a:t>
            </a:r>
            <a:r>
              <a:rPr lang="en-US" altLang="en-US" b="1" dirty="0" smtClean="0">
                <a:solidFill>
                  <a:schemeClr val="bg1"/>
                </a:solidFill>
              </a:rPr>
              <a:t>airplane </a:t>
            </a:r>
            <a:endParaRPr lang="en-US" altLang="en-US" b="1" dirty="0">
              <a:solidFill>
                <a:schemeClr val="bg1"/>
              </a:solidFill>
            </a:endParaRPr>
          </a:p>
        </p:txBody>
      </p:sp>
    </p:spTree>
    <p:extLst>
      <p:ext uri="{BB962C8B-B14F-4D97-AF65-F5344CB8AC3E}">
        <p14:creationId xmlns:p14="http://schemas.microsoft.com/office/powerpoint/2010/main" val="417800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6201"/>
            <a:ext cx="8229600" cy="914400"/>
          </a:xfrm>
        </p:spPr>
        <p:txBody>
          <a:bodyPr/>
          <a:lstStyle/>
          <a:p>
            <a:pPr eaLnBrk="1" hangingPunct="1"/>
            <a:r>
              <a:rPr lang="en-US" altLang="en-US" u="sng" dirty="0" smtClean="0"/>
              <a:t>The design of life : DNA</a:t>
            </a: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990600"/>
            <a:ext cx="8786812"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1666238"/>
            <a:ext cx="5689600" cy="4267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 y="1642792"/>
            <a:ext cx="5689600" cy="4267200"/>
          </a:xfrm>
          <a:prstGeom prst="rect">
            <a:avLst/>
          </a:prstGeom>
        </p:spPr>
      </p:pic>
      <p:sp>
        <p:nvSpPr>
          <p:cNvPr id="8" name="TextBox 7"/>
          <p:cNvSpPr txBox="1"/>
          <p:nvPr/>
        </p:nvSpPr>
        <p:spPr>
          <a:xfrm>
            <a:off x="6705600" y="2773740"/>
            <a:ext cx="1981200" cy="1569660"/>
          </a:xfrm>
          <a:prstGeom prst="rect">
            <a:avLst/>
          </a:prstGeom>
          <a:noFill/>
        </p:spPr>
        <p:txBody>
          <a:bodyPr wrap="square" rtlCol="0">
            <a:spAutoFit/>
          </a:bodyPr>
          <a:lstStyle/>
          <a:p>
            <a:pPr algn="ctr">
              <a:lnSpc>
                <a:spcPct val="80000"/>
              </a:lnSpc>
              <a:spcAft>
                <a:spcPts val="0"/>
              </a:spcAft>
            </a:pPr>
            <a:r>
              <a:rPr lang="en-US" sz="4000" dirty="0" smtClean="0"/>
              <a:t>How about this?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 y="1642793"/>
            <a:ext cx="5689600" cy="4267200"/>
          </a:xfrm>
          <a:prstGeom prst="rect">
            <a:avLst/>
          </a:prstGeom>
        </p:spPr>
      </p:pic>
      <p:sp>
        <p:nvSpPr>
          <p:cNvPr id="12" name="TextBox 11"/>
          <p:cNvSpPr txBox="1"/>
          <p:nvPr/>
        </p:nvSpPr>
        <p:spPr>
          <a:xfrm>
            <a:off x="6705600" y="4343400"/>
            <a:ext cx="1981200" cy="646331"/>
          </a:xfrm>
          <a:prstGeom prst="rect">
            <a:avLst/>
          </a:prstGeom>
          <a:noFill/>
        </p:spPr>
        <p:txBody>
          <a:bodyPr wrap="square" rtlCol="0">
            <a:spAutoFit/>
          </a:bodyPr>
          <a:lstStyle/>
          <a:p>
            <a:pPr algn="ctr">
              <a:lnSpc>
                <a:spcPct val="90000"/>
              </a:lnSpc>
              <a:spcAft>
                <a:spcPts val="0"/>
              </a:spcAft>
            </a:pPr>
            <a:r>
              <a:rPr lang="en-US" sz="4000" dirty="0" smtClean="0"/>
              <a:t>or this?</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27001" y="1666238"/>
            <a:ext cx="5689600" cy="42672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64478" y="1666238"/>
            <a:ext cx="5689600" cy="42672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29308" y="1676399"/>
            <a:ext cx="5689600" cy="4267200"/>
          </a:xfrm>
          <a:prstGeom prst="rect">
            <a:avLst/>
          </a:prstGeom>
        </p:spPr>
      </p:pic>
      <p:sp>
        <p:nvSpPr>
          <p:cNvPr id="16" name="TextBox 15"/>
          <p:cNvSpPr txBox="1"/>
          <p:nvPr/>
        </p:nvSpPr>
        <p:spPr>
          <a:xfrm>
            <a:off x="6705600" y="4876800"/>
            <a:ext cx="1981200" cy="646331"/>
          </a:xfrm>
          <a:prstGeom prst="rect">
            <a:avLst/>
          </a:prstGeom>
          <a:noFill/>
        </p:spPr>
        <p:txBody>
          <a:bodyPr wrap="square" rtlCol="0">
            <a:spAutoFit/>
          </a:bodyPr>
          <a:lstStyle/>
          <a:p>
            <a:pPr algn="ctr">
              <a:lnSpc>
                <a:spcPct val="90000"/>
              </a:lnSpc>
              <a:spcAft>
                <a:spcPts val="0"/>
              </a:spcAft>
            </a:pPr>
            <a:r>
              <a:rPr lang="en-US" sz="4000" dirty="0" smtClean="0"/>
              <a:t>or this?</a:t>
            </a:r>
          </a:p>
        </p:txBody>
      </p:sp>
      <p:sp>
        <p:nvSpPr>
          <p:cNvPr id="17" name="TextBox 16"/>
          <p:cNvSpPr txBox="1"/>
          <p:nvPr/>
        </p:nvSpPr>
        <p:spPr>
          <a:xfrm>
            <a:off x="6705600" y="5373469"/>
            <a:ext cx="1981200" cy="646331"/>
          </a:xfrm>
          <a:prstGeom prst="rect">
            <a:avLst/>
          </a:prstGeom>
          <a:noFill/>
        </p:spPr>
        <p:txBody>
          <a:bodyPr wrap="square" rtlCol="0">
            <a:spAutoFit/>
          </a:bodyPr>
          <a:lstStyle/>
          <a:p>
            <a:pPr algn="ctr">
              <a:lnSpc>
                <a:spcPct val="90000"/>
              </a:lnSpc>
              <a:spcAft>
                <a:spcPts val="0"/>
              </a:spcAft>
            </a:pPr>
            <a:r>
              <a:rPr lang="en-US" sz="4000" dirty="0" smtClean="0"/>
              <a:t>or this?</a:t>
            </a:r>
          </a:p>
        </p:txBody>
      </p:sp>
      <p:sp>
        <p:nvSpPr>
          <p:cNvPr id="18" name="TextBox 17"/>
          <p:cNvSpPr txBox="1"/>
          <p:nvPr/>
        </p:nvSpPr>
        <p:spPr>
          <a:xfrm>
            <a:off x="6705600" y="5906869"/>
            <a:ext cx="1981200" cy="646331"/>
          </a:xfrm>
          <a:prstGeom prst="rect">
            <a:avLst/>
          </a:prstGeom>
          <a:noFill/>
        </p:spPr>
        <p:txBody>
          <a:bodyPr wrap="square" rtlCol="0">
            <a:spAutoFit/>
          </a:bodyPr>
          <a:lstStyle/>
          <a:p>
            <a:pPr algn="ctr">
              <a:lnSpc>
                <a:spcPct val="90000"/>
              </a:lnSpc>
              <a:spcAft>
                <a:spcPts val="0"/>
              </a:spcAft>
            </a:pPr>
            <a:r>
              <a:rPr lang="en-US" sz="4000" dirty="0" smtClean="0"/>
              <a:t>or this?</a:t>
            </a:r>
          </a:p>
        </p:txBody>
      </p:sp>
      <p:sp>
        <p:nvSpPr>
          <p:cNvPr id="19" name="Title 18"/>
          <p:cNvSpPr>
            <a:spLocks noGrp="1"/>
          </p:cNvSpPr>
          <p:nvPr>
            <p:ph type="title"/>
          </p:nvPr>
        </p:nvSpPr>
        <p:spPr>
          <a:xfrm>
            <a:off x="126999" y="76200"/>
            <a:ext cx="8975969" cy="1143000"/>
          </a:xfrm>
        </p:spPr>
        <p:txBody>
          <a:bodyPr/>
          <a:lstStyle/>
          <a:p>
            <a:r>
              <a:rPr lang="en-US" altLang="en-US" sz="4000" b="1" dirty="0" smtClean="0"/>
              <a:t>“Natural Selection” </a:t>
            </a:r>
            <a:r>
              <a:rPr lang="en-US" altLang="en-US" sz="4000" b="1" dirty="0"/>
              <a:t>requires unguided, </a:t>
            </a:r>
            <a:r>
              <a:rPr lang="en-US" altLang="en-US" sz="4000" b="1" u="sng" dirty="0"/>
              <a:t>step-by-step</a:t>
            </a:r>
            <a:r>
              <a:rPr lang="en-US" altLang="en-US" sz="4000" b="1" dirty="0"/>
              <a:t> improvements</a:t>
            </a:r>
            <a:endParaRPr lang="en-US" sz="4000" dirty="0"/>
          </a:p>
        </p:txBody>
      </p:sp>
      <p:sp>
        <p:nvSpPr>
          <p:cNvPr id="23" name="TextBox 22"/>
          <p:cNvSpPr txBox="1"/>
          <p:nvPr/>
        </p:nvSpPr>
        <p:spPr>
          <a:xfrm>
            <a:off x="6289431" y="1371600"/>
            <a:ext cx="2813538" cy="1581972"/>
          </a:xfrm>
          <a:prstGeom prst="rect">
            <a:avLst/>
          </a:prstGeom>
          <a:noFill/>
        </p:spPr>
        <p:txBody>
          <a:bodyPr wrap="square" rtlCol="0">
            <a:spAutoFit/>
          </a:bodyPr>
          <a:lstStyle/>
          <a:p>
            <a:pPr algn="ctr">
              <a:lnSpc>
                <a:spcPct val="80000"/>
              </a:lnSpc>
              <a:spcAft>
                <a:spcPts val="0"/>
              </a:spcAft>
            </a:pPr>
            <a:r>
              <a:rPr lang="en-US" sz="4000" dirty="0" smtClean="0"/>
              <a:t>How many mice will this catch?</a:t>
            </a:r>
          </a:p>
        </p:txBody>
      </p:sp>
    </p:spTree>
    <p:extLst>
      <p:ext uri="{BB962C8B-B14F-4D97-AF65-F5344CB8AC3E}">
        <p14:creationId xmlns:p14="http://schemas.microsoft.com/office/powerpoint/2010/main" val="77359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17" grpId="0"/>
      <p:bldP spid="18"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3"/>
          <p:cNvSpPr>
            <a:spLocks noGrp="1"/>
          </p:cNvSpPr>
          <p:nvPr>
            <p:ph type="title"/>
          </p:nvPr>
        </p:nvSpPr>
        <p:spPr>
          <a:xfrm>
            <a:off x="685800" y="228600"/>
            <a:ext cx="7772400" cy="1371600"/>
          </a:xfrm>
        </p:spPr>
        <p:txBody>
          <a:bodyPr/>
          <a:lstStyle/>
          <a:p>
            <a:pPr eaLnBrk="1" hangingPunct="1"/>
            <a:r>
              <a:rPr lang="en-US" altLang="en-US" b="1" dirty="0" smtClean="0"/>
              <a:t>Evolution requires unguided, </a:t>
            </a:r>
            <a:r>
              <a:rPr lang="en-US" altLang="en-US" b="1" u="sng" dirty="0" smtClean="0"/>
              <a:t>step-by-step</a:t>
            </a:r>
            <a:r>
              <a:rPr lang="en-US" altLang="en-US" b="1" dirty="0" smtClean="0"/>
              <a:t> improvements</a:t>
            </a:r>
          </a:p>
        </p:txBody>
      </p:sp>
      <p:sp>
        <p:nvSpPr>
          <p:cNvPr id="2" name="TextBox 1"/>
          <p:cNvSpPr txBox="1">
            <a:spLocks noChangeArrowheads="1"/>
          </p:cNvSpPr>
          <p:nvPr/>
        </p:nvSpPr>
        <p:spPr bwMode="auto">
          <a:xfrm>
            <a:off x="5105400" y="2362200"/>
            <a:ext cx="3886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000" dirty="0"/>
              <a:t>But even </a:t>
            </a:r>
            <a:r>
              <a:rPr lang="en-US" altLang="en-US" sz="4000" dirty="0" smtClean="0"/>
              <a:t>simple </a:t>
            </a:r>
            <a:r>
              <a:rPr lang="en-US" altLang="en-US" sz="4000" dirty="0"/>
              <a:t>machines </a:t>
            </a:r>
            <a:r>
              <a:rPr lang="en-US" altLang="en-US" sz="4000" dirty="0" smtClean="0"/>
              <a:t>do not </a:t>
            </a:r>
            <a:r>
              <a:rPr lang="en-US" altLang="en-US" sz="4000" dirty="0"/>
              <a:t>work without </a:t>
            </a:r>
            <a:r>
              <a:rPr lang="en-US" altLang="en-US" sz="4000" u="sng" dirty="0"/>
              <a:t>all</a:t>
            </a:r>
            <a:r>
              <a:rPr lang="en-US" altLang="en-US" sz="4000" dirty="0"/>
              <a:t> of the </a:t>
            </a:r>
            <a:r>
              <a:rPr lang="en-US" altLang="en-US" sz="4000" dirty="0" smtClean="0"/>
              <a:t>pieces in the right places</a:t>
            </a:r>
            <a:endParaRPr lang="en-US"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fade">
                                      <p:cBhvr>
                                        <p:cTn id="12"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7475" y="-228600"/>
            <a:ext cx="8915400" cy="1143000"/>
          </a:xfrm>
        </p:spPr>
        <p:txBody>
          <a:bodyPr/>
          <a:lstStyle/>
          <a:p>
            <a:pPr eaLnBrk="1" hangingPunct="1"/>
            <a:r>
              <a:rPr lang="en-US" altLang="en-US" u="sng" dirty="0" smtClean="0"/>
              <a:t>Your eye – a very complex machine</a:t>
            </a: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02" y="762000"/>
            <a:ext cx="8534400"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819400" y="2982447"/>
            <a:ext cx="3886200" cy="1479333"/>
            <a:chOff x="5029200" y="3016468"/>
            <a:chExt cx="3886200" cy="1479333"/>
          </a:xfrm>
        </p:grpSpPr>
        <p:pic>
          <p:nvPicPr>
            <p:cNvPr id="4" name="Picture 2" descr="A:\darwineye.bm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685" r="650" b="36870"/>
            <a:stretch/>
          </p:blipFill>
          <p:spPr bwMode="auto">
            <a:xfrm>
              <a:off x="5029200" y="3467101"/>
              <a:ext cx="3886200" cy="1028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02770" y="3016468"/>
              <a:ext cx="3686502" cy="454227"/>
            </a:xfrm>
            <a:prstGeom prst="rect">
              <a:avLst/>
            </a:prstGeom>
            <a:solidFill>
              <a:schemeClr val="bg1"/>
            </a:solidFill>
          </p:spPr>
          <p:txBody>
            <a:bodyPr wrap="square" rtlCol="0">
              <a:spAutoFit/>
            </a:bodyPr>
            <a:lstStyle/>
            <a:p>
              <a:pPr algn="ctr">
                <a:lnSpc>
                  <a:spcPts val="3200"/>
                </a:lnSpc>
                <a:spcAft>
                  <a:spcPts val="0"/>
                </a:spcAft>
              </a:pPr>
              <a:r>
                <a:rPr lang="en-US" sz="1600" dirty="0" smtClean="0"/>
                <a:t>Origin of the Species – Charles Darwin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4268"/>
            <a:ext cx="91440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228600"/>
            <a:ext cx="8915400" cy="1066800"/>
          </a:xfrm>
          <a:solidFill>
            <a:schemeClr val="bg1"/>
          </a:solidFill>
        </p:spPr>
        <p:txBody>
          <a:bodyPr rtlCol="0">
            <a:normAutofit fontScale="90000"/>
          </a:bodyPr>
          <a:lstStyle/>
          <a:p>
            <a:pPr eaLnBrk="1" fontAlgn="auto" hangingPunct="1">
              <a:spcAft>
                <a:spcPts val="0"/>
              </a:spcAft>
              <a:defRPr/>
            </a:pPr>
            <a:r>
              <a:rPr lang="en-US" u="sng" dirty="0" smtClean="0"/>
              <a:t>What does this look like to you?</a:t>
            </a:r>
            <a:br>
              <a:rPr lang="en-US" u="sng" dirty="0" smtClean="0"/>
            </a:br>
            <a:r>
              <a:rPr lang="en-US" u="sng" dirty="0" smtClean="0"/>
              <a:t>Design or Accident?</a:t>
            </a:r>
            <a:endParaRPr lang="en-US" u="sng"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657600" cy="3386274"/>
          </a:xfrm>
        </p:spPr>
        <p:txBody>
          <a:bodyPr/>
          <a:lstStyle/>
          <a:p>
            <a:pPr algn="l"/>
            <a:r>
              <a:rPr lang="en-US" dirty="0" smtClean="0"/>
              <a:t>Is it reasonable to think this book could appear by accident?</a:t>
            </a:r>
            <a:endParaRPr lang="en-US" dirty="0"/>
          </a:p>
        </p:txBody>
      </p:sp>
      <p:pic>
        <p:nvPicPr>
          <p:cNvPr id="1026" name="Picture 2" descr="https://prodimage.images-bn.com/pimages/9781435114937_p0_v2_s600x5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1050" y="609600"/>
            <a:ext cx="4248150" cy="566737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bwMode="auto">
          <a:xfrm>
            <a:off x="457200" y="4114800"/>
            <a:ext cx="3657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t>How about the human body it describes?</a:t>
            </a:r>
            <a:endParaRPr lang="en-US" dirty="0"/>
          </a:p>
        </p:txBody>
      </p:sp>
    </p:spTree>
    <p:extLst>
      <p:ext uri="{BB962C8B-B14F-4D97-AF65-F5344CB8AC3E}">
        <p14:creationId xmlns:p14="http://schemas.microsoft.com/office/powerpoint/2010/main" val="295407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2.staticflickr.com/4/3346/3553159729_99a7523ac5_z.jpg?zz=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638300"/>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title"/>
          </p:nvPr>
        </p:nvSpPr>
        <p:spPr>
          <a:xfrm>
            <a:off x="114300" y="76200"/>
            <a:ext cx="9029700" cy="1371600"/>
          </a:xfrm>
        </p:spPr>
        <p:txBody>
          <a:bodyPr/>
          <a:lstStyle/>
          <a:p>
            <a:pPr eaLnBrk="1" hangingPunct="1"/>
            <a:r>
              <a:rPr lang="en-US" altLang="en-US" b="1" u="sng" dirty="0" smtClean="0"/>
              <a:t>If you saw some blocks stacked on a table, what would you think?</a:t>
            </a:r>
          </a:p>
        </p:txBody>
      </p:sp>
      <p:sp>
        <p:nvSpPr>
          <p:cNvPr id="3" name="Content Placeholder 2"/>
          <p:cNvSpPr>
            <a:spLocks noGrp="1"/>
          </p:cNvSpPr>
          <p:nvPr>
            <p:ph idx="1"/>
          </p:nvPr>
        </p:nvSpPr>
        <p:spPr>
          <a:xfrm>
            <a:off x="2743200" y="1909763"/>
            <a:ext cx="6096000" cy="4795837"/>
          </a:xfrm>
        </p:spPr>
        <p:txBody>
          <a:bodyPr/>
          <a:lstStyle/>
          <a:p>
            <a:pPr eaLnBrk="1" hangingPunct="1">
              <a:spcAft>
                <a:spcPts val="2400"/>
              </a:spcAft>
            </a:pPr>
            <a:r>
              <a:rPr lang="en-US" altLang="en-US" sz="3600" dirty="0" smtClean="0"/>
              <a:t>Where did they come from?</a:t>
            </a:r>
          </a:p>
          <a:p>
            <a:pPr eaLnBrk="1" hangingPunct="1">
              <a:spcAft>
                <a:spcPts val="2400"/>
              </a:spcAft>
            </a:pPr>
            <a:r>
              <a:rPr lang="en-US" altLang="en-US" sz="3600" dirty="0" smtClean="0"/>
              <a:t>How did they get stacked up like this?</a:t>
            </a:r>
          </a:p>
          <a:p>
            <a:pPr eaLnBrk="1" hangingPunct="1">
              <a:spcAft>
                <a:spcPts val="2400"/>
              </a:spcAft>
            </a:pPr>
            <a:r>
              <a:rPr lang="en-US" altLang="en-US" sz="3600" dirty="0" smtClean="0"/>
              <a:t>Are you 100% certain?</a:t>
            </a:r>
          </a:p>
          <a:p>
            <a:pPr eaLnBrk="1" hangingPunct="1">
              <a:spcAft>
                <a:spcPts val="2400"/>
              </a:spcAft>
            </a:pPr>
            <a:r>
              <a:rPr lang="en-US" altLang="en-US" sz="3600" dirty="0"/>
              <a:t>We often </a:t>
            </a:r>
            <a:r>
              <a:rPr lang="en-US" altLang="en-US" sz="3600" dirty="0" smtClean="0"/>
              <a:t>select an option </a:t>
            </a:r>
            <a:r>
              <a:rPr lang="en-US" altLang="en-US" sz="3600" dirty="0"/>
              <a:t>based on “</a:t>
            </a:r>
            <a:r>
              <a:rPr lang="en-US" altLang="en-US" sz="3600" b="1" dirty="0"/>
              <a:t>most probable</a:t>
            </a:r>
            <a:r>
              <a:rPr lang="en-US" altLang="en-US" sz="3600" dirty="0" smtClean="0"/>
              <a:t>.”</a:t>
            </a:r>
            <a:endParaRPr lang="en-US"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52400"/>
            <a:ext cx="9144000" cy="1143000"/>
          </a:xfrm>
        </p:spPr>
        <p:txBody>
          <a:bodyPr/>
          <a:lstStyle/>
          <a:p>
            <a:pPr eaLnBrk="1" hangingPunct="1"/>
            <a:r>
              <a:rPr lang="en-US" altLang="en-US" u="sng" dirty="0"/>
              <a:t>You decide – which is </a:t>
            </a:r>
            <a:r>
              <a:rPr lang="en-US" altLang="en-US" b="1" u="sng" dirty="0"/>
              <a:t>most probable</a:t>
            </a:r>
            <a:r>
              <a:rPr lang="en-US" altLang="en-US" u="sng" dirty="0"/>
              <a:t>?</a:t>
            </a:r>
            <a:endParaRPr lang="en-US" altLang="en-US" dirty="0" smtClean="0"/>
          </a:p>
        </p:txBody>
      </p:sp>
      <p:sp>
        <p:nvSpPr>
          <p:cNvPr id="6147" name="TextBox 2"/>
          <p:cNvSpPr txBox="1">
            <a:spLocks noChangeArrowheads="1"/>
          </p:cNvSpPr>
          <p:nvPr/>
        </p:nvSpPr>
        <p:spPr bwMode="auto">
          <a:xfrm>
            <a:off x="0" y="13716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spcAft>
                <a:spcPts val="600"/>
              </a:spcAft>
              <a:buFontTx/>
              <a:buNone/>
            </a:pPr>
            <a:r>
              <a:rPr lang="en-US" altLang="en-US" sz="3600" u="sng" dirty="0"/>
              <a:t>Evolution</a:t>
            </a:r>
            <a:r>
              <a:rPr lang="en-US" altLang="en-US" sz="3600" dirty="0"/>
              <a:t>                                     </a:t>
            </a:r>
            <a:r>
              <a:rPr lang="en-US" altLang="en-US" sz="3600" u="sng" dirty="0"/>
              <a:t>Creation</a:t>
            </a:r>
          </a:p>
        </p:txBody>
      </p:sp>
      <p:sp>
        <p:nvSpPr>
          <p:cNvPr id="11" name="TextBox 10"/>
          <p:cNvSpPr txBox="1">
            <a:spLocks noChangeArrowheads="1"/>
          </p:cNvSpPr>
          <p:nvPr/>
        </p:nvSpPr>
        <p:spPr bwMode="auto">
          <a:xfrm>
            <a:off x="0" y="205740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Everything came from                    A powerful Creator</a:t>
            </a:r>
          </a:p>
          <a:p>
            <a:pPr algn="ctr" eaLnBrk="1" hangingPunct="1">
              <a:lnSpc>
                <a:spcPts val="3200"/>
              </a:lnSpc>
              <a:spcBef>
                <a:spcPct val="0"/>
              </a:spcBef>
              <a:buFontTx/>
              <a:buNone/>
            </a:pPr>
            <a:r>
              <a:rPr lang="en-US" altLang="en-US" dirty="0"/>
              <a:t>nothing                                                 made everything</a:t>
            </a:r>
            <a:endParaRPr lang="en-US" altLang="en-US" u="sng" dirty="0"/>
          </a:p>
        </p:txBody>
      </p:sp>
      <p:sp>
        <p:nvSpPr>
          <p:cNvPr id="12" name="TextBox 11"/>
          <p:cNvSpPr txBox="1">
            <a:spLocks noChangeArrowheads="1"/>
          </p:cNvSpPr>
          <p:nvPr/>
        </p:nvSpPr>
        <p:spPr bwMode="auto">
          <a:xfrm>
            <a:off x="0" y="320040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Life began by accident                         Life was created</a:t>
            </a:r>
            <a:endParaRPr lang="en-US" altLang="en-US" u="sng" dirty="0"/>
          </a:p>
        </p:txBody>
      </p:sp>
      <p:sp>
        <p:nvSpPr>
          <p:cNvPr id="13" name="TextBox 12"/>
          <p:cNvSpPr txBox="1">
            <a:spLocks noChangeArrowheads="1"/>
          </p:cNvSpPr>
          <p:nvPr/>
        </p:nvSpPr>
        <p:spPr bwMode="auto">
          <a:xfrm>
            <a:off x="0" y="4010025"/>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Complex creatures                  Each living creature was</a:t>
            </a:r>
          </a:p>
          <a:p>
            <a:pPr algn="ctr" eaLnBrk="1" hangingPunct="1">
              <a:lnSpc>
                <a:spcPts val="3200"/>
              </a:lnSpc>
              <a:spcBef>
                <a:spcPct val="0"/>
              </a:spcBef>
              <a:buFontTx/>
              <a:buNone/>
            </a:pPr>
            <a:r>
              <a:rPr lang="en-US" altLang="en-US" dirty="0"/>
              <a:t>developed by a series       </a:t>
            </a:r>
            <a:r>
              <a:rPr lang="en-US" altLang="en-US" dirty="0" smtClean="0"/>
              <a:t>             designed and made</a:t>
            </a:r>
            <a:endParaRPr lang="en-US" altLang="en-US" dirty="0"/>
          </a:p>
          <a:p>
            <a:pPr algn="ctr" eaLnBrk="1" hangingPunct="1">
              <a:lnSpc>
                <a:spcPts val="3200"/>
              </a:lnSpc>
              <a:spcBef>
                <a:spcPct val="0"/>
              </a:spcBef>
              <a:buFontTx/>
              <a:buNone/>
            </a:pPr>
            <a:r>
              <a:rPr lang="en-US" altLang="en-US" dirty="0"/>
              <a:t>of random accidents                             by their Creator </a:t>
            </a:r>
            <a:endParaRPr lang="en-US" altLang="en-US" u="sng" dirty="0"/>
          </a:p>
        </p:txBody>
      </p:sp>
    </p:spTree>
    <p:extLst>
      <p:ext uri="{BB962C8B-B14F-4D97-AF65-F5344CB8AC3E}">
        <p14:creationId xmlns:p14="http://schemas.microsoft.com/office/powerpoint/2010/main" val="2475631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lstStyle/>
          <a:p>
            <a:pPr eaLnBrk="1" hangingPunct="1"/>
            <a:r>
              <a:rPr lang="en-US" altLang="en-US" u="sng" dirty="0" smtClean="0"/>
              <a:t>From the Bible</a:t>
            </a:r>
          </a:p>
        </p:txBody>
      </p:sp>
      <p:sp>
        <p:nvSpPr>
          <p:cNvPr id="29699" name="Content Placeholder 5"/>
          <p:cNvSpPr>
            <a:spLocks noGrp="1"/>
          </p:cNvSpPr>
          <p:nvPr>
            <p:ph idx="1"/>
          </p:nvPr>
        </p:nvSpPr>
        <p:spPr>
          <a:xfrm>
            <a:off x="457200" y="1600200"/>
            <a:ext cx="7391400" cy="4525963"/>
          </a:xfrm>
        </p:spPr>
        <p:txBody>
          <a:bodyPr/>
          <a:lstStyle/>
          <a:p>
            <a:pPr marL="0" indent="0" eaLnBrk="1" hangingPunct="1">
              <a:buFont typeface="Arial" charset="0"/>
              <a:buNone/>
            </a:pPr>
            <a:r>
              <a:rPr lang="en-US" altLang="en-US" sz="4000" dirty="0" smtClean="0"/>
              <a:t>Genesis 1:1</a:t>
            </a:r>
          </a:p>
          <a:p>
            <a:pPr marL="0" indent="0" eaLnBrk="1" hangingPunct="1">
              <a:buFont typeface="Arial" charset="0"/>
              <a:buNone/>
            </a:pPr>
            <a:endParaRPr lang="en-US" altLang="en-US" sz="4000" dirty="0" smtClean="0"/>
          </a:p>
          <a:p>
            <a:pPr marL="0" indent="0" eaLnBrk="1" hangingPunct="1">
              <a:buFont typeface="Arial" charset="0"/>
              <a:buNone/>
            </a:pPr>
            <a:r>
              <a:rPr lang="en-US" altLang="en-US" sz="3600" dirty="0" smtClean="0">
                <a:latin typeface="Baskerville Old Face" panose="02020602080505020303" pitchFamily="18" charset="0"/>
              </a:rPr>
              <a:t>“In </a:t>
            </a:r>
            <a:r>
              <a:rPr lang="en-US" altLang="en-US" sz="3600" dirty="0">
                <a:latin typeface="Baskerville Old Face" panose="02020602080505020303" pitchFamily="18" charset="0"/>
              </a:rPr>
              <a:t>the beginning, God created the heavens and the earth</a:t>
            </a:r>
            <a:r>
              <a:rPr lang="en-US" altLang="en-US" sz="3600" dirty="0" smtClean="0">
                <a:latin typeface="Baskerville Old Face" panose="02020602080505020303" pitchFamily="18" charset="0"/>
              </a:rPr>
              <a:t>.”</a:t>
            </a:r>
            <a:endParaRPr lang="en-US" altLang="en-US" sz="3600" dirty="0">
              <a:latin typeface="Baskerville Old Face" panose="02020602080505020303" pitchFamily="18" charset="0"/>
            </a:endParaRPr>
          </a:p>
          <a:p>
            <a:pPr marL="0" indent="0" eaLnBrk="1" hangingPunct="1">
              <a:buNone/>
            </a:pPr>
            <a:endParaRPr lang="en-US" altLang="en-US" sz="4000" b="1" dirty="0" smtClean="0"/>
          </a:p>
          <a:p>
            <a:pPr marL="0" indent="0" eaLnBrk="1" hangingPunct="1">
              <a:buFont typeface="Arial" charset="0"/>
              <a:buNone/>
            </a:pPr>
            <a:endParaRPr lang="en-US" altLang="en-US" sz="4000" b="1" dirty="0" smtClean="0"/>
          </a:p>
          <a:p>
            <a:pPr marL="0" indent="0" eaLnBrk="1" hangingPunct="1">
              <a:buFont typeface="Arial" charset="0"/>
              <a:buNone/>
            </a:pPr>
            <a:endParaRPr lang="en-US" altLang="en-US" sz="4000" b="1" dirty="0" smtClean="0"/>
          </a:p>
          <a:p>
            <a:pPr marL="0" indent="0" eaLnBrk="1" hangingPunct="1">
              <a:buFont typeface="Arial" charset="0"/>
              <a:buNone/>
            </a:pPr>
            <a:endParaRPr lang="en-US" altLang="en-US" sz="4000" dirty="0" smtClean="0"/>
          </a:p>
        </p:txBody>
      </p:sp>
      <p:cxnSp>
        <p:nvCxnSpPr>
          <p:cNvPr id="8" name="Straight Connector 7"/>
          <p:cNvCxnSpPr/>
          <p:nvPr/>
        </p:nvCxnSpPr>
        <p:spPr>
          <a:xfrm>
            <a:off x="1828800" y="3617496"/>
            <a:ext cx="1828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3617496"/>
            <a:ext cx="685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00600" y="3617496"/>
            <a:ext cx="137160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a:xfrm>
            <a:off x="457200" y="0"/>
            <a:ext cx="8229600" cy="868363"/>
          </a:xfrm>
        </p:spPr>
        <p:txBody>
          <a:bodyPr/>
          <a:lstStyle/>
          <a:p>
            <a:pPr eaLnBrk="1" hangingPunct="1"/>
            <a:r>
              <a:rPr lang="en-US" altLang="en-US" u="sng" dirty="0" smtClean="0"/>
              <a:t>What is Faith?</a:t>
            </a:r>
          </a:p>
        </p:txBody>
      </p:sp>
      <p:sp>
        <p:nvSpPr>
          <p:cNvPr id="6" name="Content Placeholder 5"/>
          <p:cNvSpPr>
            <a:spLocks noGrp="1"/>
          </p:cNvSpPr>
          <p:nvPr>
            <p:ph idx="1"/>
          </p:nvPr>
        </p:nvSpPr>
        <p:spPr>
          <a:xfrm>
            <a:off x="152400" y="1066800"/>
            <a:ext cx="8839200" cy="5410200"/>
          </a:xfrm>
        </p:spPr>
        <p:txBody>
          <a:bodyPr/>
          <a:lstStyle/>
          <a:p>
            <a:pPr marL="0" indent="0" eaLnBrk="1" hangingPunct="1">
              <a:buFont typeface="Arial" charset="0"/>
              <a:buNone/>
            </a:pPr>
            <a:r>
              <a:rPr lang="en-US" altLang="en-US" sz="3600" b="1" dirty="0" smtClean="0"/>
              <a:t>Faith</a:t>
            </a:r>
            <a:r>
              <a:rPr lang="en-US" altLang="en-US" sz="3600" dirty="0" smtClean="0"/>
              <a:t> : believing something that you can’t see</a:t>
            </a:r>
          </a:p>
          <a:p>
            <a:pPr marL="0" indent="0" eaLnBrk="1" hangingPunct="1">
              <a:buFont typeface="Arial" charset="0"/>
              <a:buNone/>
            </a:pPr>
            <a:r>
              <a:rPr lang="en-US" altLang="en-US" sz="3600" dirty="0" smtClean="0"/>
              <a:t>            </a:t>
            </a:r>
            <a:r>
              <a:rPr lang="en-US" altLang="en-US" dirty="0" smtClean="0"/>
              <a:t>(everyone has faith in something)</a:t>
            </a:r>
          </a:p>
          <a:p>
            <a:pPr marL="0" indent="0" eaLnBrk="1" hangingPunct="1">
              <a:buFont typeface="Arial" charset="0"/>
              <a:buNone/>
            </a:pPr>
            <a:endParaRPr lang="en-US" altLang="en-US" dirty="0" smtClean="0"/>
          </a:p>
          <a:p>
            <a:pPr marL="0" indent="0" eaLnBrk="1" hangingPunct="1">
              <a:buFont typeface="Arial" charset="0"/>
              <a:buNone/>
            </a:pPr>
            <a:r>
              <a:rPr lang="en-US" altLang="en-US" dirty="0" smtClean="0">
                <a:latin typeface="Baskerville Old Face" panose="02020602080505020303" pitchFamily="18" charset="0"/>
              </a:rPr>
              <a:t>“By </a:t>
            </a:r>
            <a:r>
              <a:rPr lang="en-US" altLang="en-US" dirty="0">
                <a:latin typeface="Baskerville Old Face" panose="02020602080505020303" pitchFamily="18" charset="0"/>
              </a:rPr>
              <a:t>faith we understand that the universe was created by the word of God, so that what is seen was not made out of things that are visible</a:t>
            </a:r>
            <a:r>
              <a:rPr lang="en-US" altLang="en-US" dirty="0" smtClean="0">
                <a:latin typeface="Baskerville Old Face" panose="02020602080505020303" pitchFamily="18" charset="0"/>
              </a:rPr>
              <a:t>.”    </a:t>
            </a:r>
            <a:r>
              <a:rPr lang="en-US" altLang="en-US" sz="2800" dirty="0" smtClean="0"/>
              <a:t>Hebrews 11:3</a:t>
            </a:r>
            <a:endParaRPr lang="en-US" altLang="en-US" sz="2800" b="1" dirty="0" smtClean="0"/>
          </a:p>
          <a:p>
            <a:pPr marL="0" indent="0" eaLnBrk="1" hangingPunct="1">
              <a:buFont typeface="Arial" charset="0"/>
              <a:buNone/>
            </a:pPr>
            <a:endParaRPr lang="en-US" altLang="en-US" dirty="0" smtClean="0"/>
          </a:p>
          <a:p>
            <a:pPr marL="0" indent="0" eaLnBrk="1" hangingPunct="1">
              <a:buFont typeface="Arial" charset="0"/>
              <a:buNone/>
            </a:pPr>
            <a:endParaRPr lang="en-US" altLang="en-US" dirty="0" smtClean="0"/>
          </a:p>
          <a:p>
            <a:pPr marL="0" indent="0" eaLnBrk="1" hangingPunct="1">
              <a:buFont typeface="Arial" charset="0"/>
              <a:buNone/>
            </a:pPr>
            <a:endParaRPr lang="en-US" altLang="en-US" b="1" dirty="0" smtClean="0"/>
          </a:p>
          <a:p>
            <a:pPr marL="0" indent="0" eaLnBrk="1" hangingPunct="1">
              <a:buFont typeface="Arial" charset="0"/>
              <a:buNone/>
            </a:pPr>
            <a:endParaRPr lang="en-US" altLang="en-US" b="1" dirty="0" smtClean="0"/>
          </a:p>
          <a:p>
            <a:pPr marL="0" indent="0" eaLnBrk="1" hangingPunct="1">
              <a:buFont typeface="Arial" charset="0"/>
              <a:buNone/>
            </a:pPr>
            <a:endParaRPr lang="en-US" altLang="en-US" b="1" dirty="0" smtClean="0"/>
          </a:p>
          <a:p>
            <a:pPr marL="0" indent="0" eaLnBrk="1" hangingPunct="1">
              <a:buFont typeface="Arial" charset="0"/>
              <a:buNone/>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smtClean="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smtClean="0"/>
              <a:t>v.2-5</a:t>
            </a:r>
            <a:r>
              <a:rPr lang="en-US" altLang="en-US" sz="2800" dirty="0" smtClean="0"/>
              <a:t>  light/dark, day/night (time measurement system)</a:t>
            </a:r>
          </a:p>
          <a:p>
            <a:pPr marL="0" indent="0" eaLnBrk="1">
              <a:lnSpc>
                <a:spcPct val="90000"/>
              </a:lnSpc>
              <a:buNone/>
            </a:pPr>
            <a:endParaRPr lang="en-US" altLang="en-US" sz="2800" dirty="0" smtClean="0">
              <a:latin typeface="Baskerville Old Face" panose="02020602080505020303" pitchFamily="18" charset="0"/>
            </a:endParaRPr>
          </a:p>
          <a:p>
            <a:pPr marL="0" indent="0" eaLnBrk="1">
              <a:lnSpc>
                <a:spcPct val="90000"/>
              </a:lnSpc>
              <a:buNone/>
            </a:pPr>
            <a:r>
              <a:rPr lang="en-US" altLang="en-US" sz="2800" dirty="0">
                <a:latin typeface="Baskerville Old Face" panose="02020602080505020303" pitchFamily="18" charset="0"/>
              </a:rPr>
              <a:t>“The earth was without form and void, and darkness was over the face of the deep. And the Spirit of God was hovering over the face of the waters</a:t>
            </a:r>
            <a:r>
              <a:rPr lang="en-US" altLang="en-US" sz="2800" dirty="0" smtClean="0">
                <a:latin typeface="Baskerville Old Face" panose="02020602080505020303" pitchFamily="18" charset="0"/>
              </a:rPr>
              <a:t>.  And </a:t>
            </a:r>
            <a:r>
              <a:rPr lang="en-US" altLang="en-US" sz="2800" dirty="0">
                <a:latin typeface="Baskerville Old Face" panose="02020602080505020303" pitchFamily="18" charset="0"/>
              </a:rPr>
              <a:t>God said, </a:t>
            </a:r>
            <a:r>
              <a:rPr lang="en-US" altLang="en-US" sz="2800" dirty="0" smtClean="0">
                <a:latin typeface="Baskerville Old Face" panose="02020602080505020303" pitchFamily="18" charset="0"/>
              </a:rPr>
              <a:t>‘Let </a:t>
            </a:r>
            <a:r>
              <a:rPr lang="en-US" altLang="en-US" sz="2800" dirty="0">
                <a:latin typeface="Baskerville Old Face" panose="02020602080505020303" pitchFamily="18" charset="0"/>
              </a:rPr>
              <a:t>there be light</a:t>
            </a:r>
            <a:r>
              <a:rPr lang="en-US" altLang="en-US" sz="2800" dirty="0" smtClean="0">
                <a:latin typeface="Baskerville Old Face" panose="02020602080505020303" pitchFamily="18" charset="0"/>
              </a:rPr>
              <a:t>,’ </a:t>
            </a:r>
            <a:r>
              <a:rPr lang="en-US" altLang="en-US" sz="2800" dirty="0">
                <a:latin typeface="Baskerville Old Face" panose="02020602080505020303" pitchFamily="18" charset="0"/>
              </a:rPr>
              <a:t>and there was light. </a:t>
            </a:r>
            <a:r>
              <a:rPr lang="en-US" altLang="en-US" sz="2800" dirty="0" smtClean="0">
                <a:latin typeface="Baskerville Old Face" panose="02020602080505020303" pitchFamily="18" charset="0"/>
              </a:rPr>
              <a:t>And </a:t>
            </a:r>
            <a:r>
              <a:rPr lang="en-US" altLang="en-US" sz="2800" dirty="0">
                <a:latin typeface="Baskerville Old Face" panose="02020602080505020303" pitchFamily="18" charset="0"/>
              </a:rPr>
              <a:t>God saw that the light was good. And God separated the light from the darkness. </a:t>
            </a:r>
            <a:r>
              <a:rPr lang="en-US" altLang="en-US" sz="2800" dirty="0" smtClean="0">
                <a:latin typeface="Baskerville Old Face" panose="02020602080505020303" pitchFamily="18" charset="0"/>
              </a:rPr>
              <a:t>God </a:t>
            </a:r>
            <a:r>
              <a:rPr lang="en-US" altLang="en-US" sz="2800" dirty="0">
                <a:latin typeface="Baskerville Old Face" panose="02020602080505020303" pitchFamily="18" charset="0"/>
              </a:rPr>
              <a:t>called the light Day, and the darkness he called Night. And there was evening and there was morning, the first day</a:t>
            </a:r>
            <a:r>
              <a:rPr lang="en-US" altLang="en-US" sz="2800" dirty="0" smtClean="0">
                <a:latin typeface="Baskerville Old Face" panose="02020602080505020303" pitchFamily="18" charset="0"/>
              </a:rPr>
              <a:t>.” </a:t>
            </a:r>
          </a:p>
        </p:txBody>
      </p:sp>
    </p:spTree>
    <p:extLst>
      <p:ext uri="{BB962C8B-B14F-4D97-AF65-F5344CB8AC3E}">
        <p14:creationId xmlns:p14="http://schemas.microsoft.com/office/powerpoint/2010/main" val="813141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smtClean="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smtClean="0"/>
              <a:t>v.2-5</a:t>
            </a:r>
            <a:r>
              <a:rPr lang="en-US" altLang="en-US" sz="2800" dirty="0" smtClean="0"/>
              <a:t>  light/dark, day/night (time measurement system)</a:t>
            </a:r>
          </a:p>
          <a:p>
            <a:pPr marL="514350" indent="-514350" eaLnBrk="1">
              <a:lnSpc>
                <a:spcPct val="90000"/>
              </a:lnSpc>
              <a:buFont typeface="Calibri" pitchFamily="34" charset="0"/>
              <a:buAutoNum type="arabicPeriod"/>
            </a:pPr>
            <a:r>
              <a:rPr lang="en-US" altLang="en-US" sz="2800" b="1" dirty="0" smtClean="0"/>
              <a:t>v.6-8</a:t>
            </a:r>
            <a:r>
              <a:rPr lang="en-US" altLang="en-US" sz="2800" dirty="0" smtClean="0"/>
              <a:t>  atmosphere, clouds and water cycle</a:t>
            </a:r>
          </a:p>
          <a:p>
            <a:pPr marL="514350" indent="-514350" eaLnBrk="1">
              <a:lnSpc>
                <a:spcPct val="90000"/>
              </a:lnSpc>
              <a:buFont typeface="Calibri" pitchFamily="34" charset="0"/>
              <a:buAutoNum type="arabicPeriod"/>
            </a:pPr>
            <a:endParaRPr lang="en-US" altLang="en-US" sz="2800" dirty="0"/>
          </a:p>
          <a:p>
            <a:pPr marL="0" indent="0" eaLnBrk="1">
              <a:lnSpc>
                <a:spcPct val="90000"/>
              </a:lnSpc>
              <a:buNone/>
            </a:pPr>
            <a:r>
              <a:rPr lang="en-US" altLang="en-US" sz="2800" dirty="0">
                <a:latin typeface="Baskerville Old Face" panose="02020602080505020303" pitchFamily="18" charset="0"/>
              </a:rPr>
              <a:t>“And God said, ‘Let there be an expanse in the midst of the waters, and let it separate the waters from the waters.’ And God made the expanse and separated the waters that were under the expanse from the waters that were above the expanse. And it was so. And God called the expanse Heaven. And there was evening and there was morning, the second day.”</a:t>
            </a:r>
          </a:p>
        </p:txBody>
      </p:sp>
    </p:spTree>
    <p:extLst>
      <p:ext uri="{BB962C8B-B14F-4D97-AF65-F5344CB8AC3E}">
        <p14:creationId xmlns:p14="http://schemas.microsoft.com/office/powerpoint/2010/main" val="3291279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smtClean="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smtClean="0"/>
              <a:t>v.2-5</a:t>
            </a:r>
            <a:r>
              <a:rPr lang="en-US" altLang="en-US" sz="2800" dirty="0" smtClean="0"/>
              <a:t>  light/dark, day/night (time measurement system)</a:t>
            </a:r>
          </a:p>
          <a:p>
            <a:pPr marL="514350" indent="-514350" eaLnBrk="1">
              <a:lnSpc>
                <a:spcPct val="90000"/>
              </a:lnSpc>
              <a:buFont typeface="Calibri" pitchFamily="34" charset="0"/>
              <a:buAutoNum type="arabicPeriod"/>
            </a:pPr>
            <a:r>
              <a:rPr lang="en-US" altLang="en-US" sz="2800" b="1" dirty="0" smtClean="0"/>
              <a:t>v.6-8</a:t>
            </a:r>
            <a:r>
              <a:rPr lang="en-US" altLang="en-US" sz="2800" dirty="0" smtClean="0"/>
              <a:t>  atmosphere, clouds and hydrologic cycle</a:t>
            </a:r>
          </a:p>
          <a:p>
            <a:pPr marL="514350" indent="-514350" eaLnBrk="1">
              <a:lnSpc>
                <a:spcPct val="90000"/>
              </a:lnSpc>
              <a:buFont typeface="Calibri" pitchFamily="34" charset="0"/>
              <a:buAutoNum type="arabicPeriod"/>
            </a:pPr>
            <a:r>
              <a:rPr lang="en-US" altLang="en-US" sz="2800" b="1" dirty="0"/>
              <a:t>v.9-13</a:t>
            </a:r>
            <a:r>
              <a:rPr lang="en-US" altLang="en-US" sz="2800" dirty="0"/>
              <a:t> </a:t>
            </a:r>
            <a:r>
              <a:rPr lang="en-US" altLang="en-US" sz="2800" dirty="0" smtClean="0"/>
              <a:t> dry </a:t>
            </a:r>
            <a:r>
              <a:rPr lang="en-US" altLang="en-US" sz="2800" dirty="0"/>
              <a:t>land and </a:t>
            </a:r>
            <a:r>
              <a:rPr lang="en-US" altLang="en-US" sz="2800" dirty="0" smtClean="0"/>
              <a:t>…</a:t>
            </a:r>
          </a:p>
          <a:p>
            <a:pPr marL="514350" indent="-514350" eaLnBrk="1">
              <a:lnSpc>
                <a:spcPct val="90000"/>
              </a:lnSpc>
              <a:buFont typeface="Calibri" pitchFamily="34" charset="0"/>
              <a:buAutoNum type="arabicPeriod"/>
            </a:pPr>
            <a:endParaRPr lang="en-US" altLang="en-US" sz="2800" dirty="0"/>
          </a:p>
          <a:p>
            <a:pPr marL="0" indent="0" eaLnBrk="1">
              <a:lnSpc>
                <a:spcPct val="90000"/>
              </a:lnSpc>
              <a:buNone/>
            </a:pPr>
            <a:r>
              <a:rPr lang="en-US" altLang="en-US" sz="2800" dirty="0">
                <a:latin typeface="Baskerville Old Face" panose="02020602080505020303" pitchFamily="18" charset="0"/>
              </a:rPr>
              <a:t>“And God said, </a:t>
            </a:r>
            <a:r>
              <a:rPr lang="en-US" altLang="en-US" sz="2800" dirty="0" smtClean="0">
                <a:latin typeface="Baskerville Old Face" panose="02020602080505020303" pitchFamily="18" charset="0"/>
              </a:rPr>
              <a:t>‘Let </a:t>
            </a:r>
            <a:r>
              <a:rPr lang="en-US" altLang="en-US" sz="2800" dirty="0">
                <a:latin typeface="Baskerville Old Face" panose="02020602080505020303" pitchFamily="18" charset="0"/>
              </a:rPr>
              <a:t>the waters under the heavens be gathered together into one place, and let the dry land appear</a:t>
            </a:r>
            <a:r>
              <a:rPr lang="en-US" altLang="en-US" sz="2800" dirty="0" smtClean="0">
                <a:latin typeface="Baskerville Old Face" panose="02020602080505020303" pitchFamily="18" charset="0"/>
              </a:rPr>
              <a:t>.’ </a:t>
            </a:r>
            <a:r>
              <a:rPr lang="en-US" altLang="en-US" sz="2800" dirty="0">
                <a:latin typeface="Baskerville Old Face" panose="02020602080505020303" pitchFamily="18" charset="0"/>
              </a:rPr>
              <a:t>And it was so. God called the dry land Earth, and the waters that were gathered together he called Seas. And God saw that it was good</a:t>
            </a:r>
            <a:r>
              <a:rPr lang="en-US" altLang="en-US" sz="2800" dirty="0" smtClean="0">
                <a:latin typeface="Baskerville Old Face" panose="02020602080505020303" pitchFamily="18" charset="0"/>
              </a:rPr>
              <a:t>.” (9-10)</a:t>
            </a:r>
            <a:endParaRPr lang="en-US" altLang="en-US" sz="2800" dirty="0">
              <a:latin typeface="Baskerville Old Face" panose="02020602080505020303" pitchFamily="18" charset="0"/>
            </a:endParaRPr>
          </a:p>
        </p:txBody>
      </p:sp>
    </p:spTree>
    <p:extLst>
      <p:ext uri="{BB962C8B-B14F-4D97-AF65-F5344CB8AC3E}">
        <p14:creationId xmlns:p14="http://schemas.microsoft.com/office/powerpoint/2010/main" val="3544502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smtClean="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smtClean="0"/>
              <a:t>v.2-5</a:t>
            </a:r>
            <a:r>
              <a:rPr lang="en-US" altLang="en-US" sz="2800" dirty="0" smtClean="0"/>
              <a:t>  light/dark, day/night (time measurement system)</a:t>
            </a:r>
          </a:p>
          <a:p>
            <a:pPr marL="514350" indent="-514350" eaLnBrk="1">
              <a:lnSpc>
                <a:spcPct val="90000"/>
              </a:lnSpc>
              <a:buFont typeface="Calibri" pitchFamily="34" charset="0"/>
              <a:buAutoNum type="arabicPeriod"/>
            </a:pPr>
            <a:r>
              <a:rPr lang="en-US" altLang="en-US" sz="2800" b="1" dirty="0" smtClean="0"/>
              <a:t>v.6-8</a:t>
            </a:r>
            <a:r>
              <a:rPr lang="en-US" altLang="en-US" sz="2800" dirty="0" smtClean="0"/>
              <a:t>  atmosphere, clouds and hydrologic cycle</a:t>
            </a:r>
          </a:p>
          <a:p>
            <a:pPr marL="514350" indent="-514350" eaLnBrk="1">
              <a:lnSpc>
                <a:spcPct val="90000"/>
              </a:lnSpc>
              <a:buFont typeface="Calibri" pitchFamily="34" charset="0"/>
              <a:buAutoNum type="arabicPeriod"/>
            </a:pPr>
            <a:r>
              <a:rPr lang="en-US" altLang="en-US" sz="2800" b="1" dirty="0"/>
              <a:t>v.9-13</a:t>
            </a:r>
            <a:r>
              <a:rPr lang="en-US" altLang="en-US" sz="2800" dirty="0"/>
              <a:t> </a:t>
            </a:r>
            <a:r>
              <a:rPr lang="en-US" altLang="en-US" sz="2800" dirty="0" smtClean="0"/>
              <a:t> dry </a:t>
            </a:r>
            <a:r>
              <a:rPr lang="en-US" altLang="en-US" sz="2800" dirty="0"/>
              <a:t>land and </a:t>
            </a:r>
            <a:r>
              <a:rPr lang="en-US" altLang="en-US" sz="2800" dirty="0" smtClean="0"/>
              <a:t>plants with seeds and fruit</a:t>
            </a:r>
          </a:p>
          <a:p>
            <a:pPr marL="514350" indent="-514350" eaLnBrk="1">
              <a:lnSpc>
                <a:spcPct val="90000"/>
              </a:lnSpc>
              <a:buFont typeface="Calibri" pitchFamily="34" charset="0"/>
              <a:buAutoNum type="arabicPeriod"/>
            </a:pPr>
            <a:endParaRPr lang="en-US" altLang="en-US" sz="2800" dirty="0"/>
          </a:p>
          <a:p>
            <a:pPr marL="0" indent="0" eaLnBrk="1">
              <a:lnSpc>
                <a:spcPct val="90000"/>
              </a:lnSpc>
              <a:buNone/>
            </a:pPr>
            <a:r>
              <a:rPr lang="en-US" altLang="en-US" sz="2800" dirty="0" smtClean="0">
                <a:latin typeface="Baskerville Old Face" panose="02020602080505020303" pitchFamily="18" charset="0"/>
              </a:rPr>
              <a:t>“And </a:t>
            </a:r>
            <a:r>
              <a:rPr lang="en-US" altLang="en-US" sz="2800" dirty="0">
                <a:latin typeface="Baskerville Old Face" panose="02020602080505020303" pitchFamily="18" charset="0"/>
              </a:rPr>
              <a:t>God said, </a:t>
            </a:r>
            <a:r>
              <a:rPr lang="en-US" altLang="en-US" sz="2800" dirty="0" smtClean="0">
                <a:latin typeface="Baskerville Old Face" panose="02020602080505020303" pitchFamily="18" charset="0"/>
              </a:rPr>
              <a:t>‘Let </a:t>
            </a:r>
            <a:r>
              <a:rPr lang="en-US" altLang="en-US" sz="2800" dirty="0">
                <a:latin typeface="Baskerville Old Face" panose="02020602080505020303" pitchFamily="18" charset="0"/>
              </a:rPr>
              <a:t>the earth sprout vegetation, </a:t>
            </a:r>
            <a:r>
              <a:rPr lang="en-US" altLang="en-US" sz="2800" dirty="0" smtClean="0">
                <a:latin typeface="Baskerville Old Face" panose="02020602080505020303" pitchFamily="18" charset="0"/>
              </a:rPr>
              <a:t>plants yielding </a:t>
            </a:r>
            <a:r>
              <a:rPr lang="en-US" altLang="en-US" sz="2800" dirty="0">
                <a:latin typeface="Baskerville Old Face" panose="02020602080505020303" pitchFamily="18" charset="0"/>
              </a:rPr>
              <a:t>seed, and fruit trees bearing fruit in which is their seed, each according to its kind, on the earth</a:t>
            </a:r>
            <a:r>
              <a:rPr lang="en-US" altLang="en-US" sz="2800" dirty="0" smtClean="0">
                <a:latin typeface="Baskerville Old Face" panose="02020602080505020303" pitchFamily="18" charset="0"/>
              </a:rPr>
              <a:t>.’ </a:t>
            </a:r>
            <a:r>
              <a:rPr lang="en-US" altLang="en-US" sz="2800" dirty="0">
                <a:latin typeface="Baskerville Old Face" panose="02020602080505020303" pitchFamily="18" charset="0"/>
              </a:rPr>
              <a:t>And it was </a:t>
            </a:r>
            <a:r>
              <a:rPr lang="en-US" altLang="en-US" sz="2800" dirty="0" smtClean="0">
                <a:latin typeface="Baskerville Old Face" panose="02020602080505020303" pitchFamily="18" charset="0"/>
              </a:rPr>
              <a:t>so. The </a:t>
            </a:r>
            <a:r>
              <a:rPr lang="en-US" altLang="en-US" sz="2800" dirty="0">
                <a:latin typeface="Baskerville Old Face" panose="02020602080505020303" pitchFamily="18" charset="0"/>
              </a:rPr>
              <a:t>earth brought forth vegetation, plants yielding seed according to their own kinds, and trees bearing fruit in which is their seed, each according to its kind. And God saw that it was good. </a:t>
            </a:r>
            <a:r>
              <a:rPr lang="en-US" altLang="en-US" sz="2800" dirty="0" smtClean="0">
                <a:latin typeface="Baskerville Old Face" panose="02020602080505020303" pitchFamily="18" charset="0"/>
              </a:rPr>
              <a:t>And </a:t>
            </a:r>
            <a:r>
              <a:rPr lang="en-US" altLang="en-US" sz="2800" dirty="0">
                <a:latin typeface="Baskerville Old Face" panose="02020602080505020303" pitchFamily="18" charset="0"/>
              </a:rPr>
              <a:t>there was evening and there was morning, the third day</a:t>
            </a:r>
            <a:r>
              <a:rPr lang="en-US" altLang="en-US" sz="2800" dirty="0" smtClean="0">
                <a:latin typeface="Baskerville Old Face" panose="02020602080505020303" pitchFamily="18" charset="0"/>
              </a:rPr>
              <a:t>.” (11-13)</a:t>
            </a:r>
            <a:endParaRPr lang="en-US" altLang="en-US" sz="2800" dirty="0">
              <a:latin typeface="Baskerville Old Face" panose="02020602080505020303" pitchFamily="18" charset="0"/>
            </a:endParaRPr>
          </a:p>
        </p:txBody>
      </p:sp>
    </p:spTree>
    <p:extLst>
      <p:ext uri="{BB962C8B-B14F-4D97-AF65-F5344CB8AC3E}">
        <p14:creationId xmlns:p14="http://schemas.microsoft.com/office/powerpoint/2010/main" val="251283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smtClean="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smtClean="0"/>
              <a:t>v.2-5</a:t>
            </a:r>
            <a:r>
              <a:rPr lang="en-US" altLang="en-US" sz="2800" dirty="0" smtClean="0"/>
              <a:t>  light/dark, day/night (time measurement system)</a:t>
            </a:r>
          </a:p>
          <a:p>
            <a:pPr marL="514350" indent="-514350" eaLnBrk="1">
              <a:lnSpc>
                <a:spcPct val="90000"/>
              </a:lnSpc>
              <a:buFont typeface="Calibri" pitchFamily="34" charset="0"/>
              <a:buAutoNum type="arabicPeriod"/>
            </a:pPr>
            <a:r>
              <a:rPr lang="en-US" altLang="en-US" sz="2800" b="1" dirty="0" smtClean="0"/>
              <a:t>v.6-8</a:t>
            </a:r>
            <a:r>
              <a:rPr lang="en-US" altLang="en-US" sz="2800" dirty="0" smtClean="0"/>
              <a:t>  atmosphere, clouds and hydrologic cycle</a:t>
            </a:r>
          </a:p>
          <a:p>
            <a:pPr marL="514350" indent="-514350" eaLnBrk="1">
              <a:lnSpc>
                <a:spcPct val="90000"/>
              </a:lnSpc>
              <a:buFont typeface="Calibri" pitchFamily="34" charset="0"/>
              <a:buAutoNum type="arabicPeriod"/>
            </a:pPr>
            <a:r>
              <a:rPr lang="en-US" altLang="en-US" sz="2800" b="1" dirty="0"/>
              <a:t>v.9-13</a:t>
            </a:r>
            <a:r>
              <a:rPr lang="en-US" altLang="en-US" sz="2800" dirty="0"/>
              <a:t> </a:t>
            </a:r>
            <a:r>
              <a:rPr lang="en-US" altLang="en-US" sz="2800" dirty="0" smtClean="0"/>
              <a:t> dry </a:t>
            </a:r>
            <a:r>
              <a:rPr lang="en-US" altLang="en-US" sz="2800" dirty="0"/>
              <a:t>land and </a:t>
            </a:r>
            <a:r>
              <a:rPr lang="en-US" altLang="en-US" sz="2800" dirty="0" smtClean="0"/>
              <a:t>plants with </a:t>
            </a:r>
            <a:r>
              <a:rPr lang="en-US" altLang="en-US" sz="2800" dirty="0"/>
              <a:t>seeds and </a:t>
            </a:r>
            <a:r>
              <a:rPr lang="en-US" altLang="en-US" sz="2800" dirty="0" smtClean="0"/>
              <a:t>fruit</a:t>
            </a:r>
          </a:p>
          <a:p>
            <a:pPr marL="514350" indent="-514350" eaLnBrk="1">
              <a:lnSpc>
                <a:spcPct val="90000"/>
              </a:lnSpc>
              <a:buFont typeface="Calibri" pitchFamily="34" charset="0"/>
              <a:buAutoNum type="arabicPeriod"/>
            </a:pPr>
            <a:r>
              <a:rPr lang="en-US" altLang="en-US" sz="2800" b="1" dirty="0"/>
              <a:t>v.14-19</a:t>
            </a:r>
            <a:r>
              <a:rPr lang="en-US" altLang="en-US" sz="2800" dirty="0"/>
              <a:t> </a:t>
            </a:r>
            <a:r>
              <a:rPr lang="en-US" altLang="en-US" sz="2800" dirty="0" smtClean="0"/>
              <a:t> sun</a:t>
            </a:r>
            <a:r>
              <a:rPr lang="en-US" altLang="en-US" sz="2800" dirty="0"/>
              <a:t>, moon, and </a:t>
            </a:r>
            <a:r>
              <a:rPr lang="en-US" altLang="en-US" sz="2800" dirty="0" smtClean="0"/>
              <a:t>stars</a:t>
            </a:r>
          </a:p>
          <a:p>
            <a:pPr marL="514350" indent="-514350" eaLnBrk="1">
              <a:lnSpc>
                <a:spcPct val="90000"/>
              </a:lnSpc>
              <a:buFont typeface="Calibri" pitchFamily="34" charset="0"/>
              <a:buAutoNum type="arabicPeriod"/>
            </a:pPr>
            <a:endParaRPr lang="en-US" altLang="en-US" sz="2800" dirty="0"/>
          </a:p>
          <a:p>
            <a:pPr marL="0" indent="0" eaLnBrk="1">
              <a:lnSpc>
                <a:spcPct val="90000"/>
              </a:lnSpc>
              <a:buNone/>
            </a:pPr>
            <a:r>
              <a:rPr lang="en-US" altLang="en-US" sz="2700" dirty="0" smtClean="0">
                <a:latin typeface="Baskerville Old Face" panose="02020602080505020303" pitchFamily="18" charset="0"/>
              </a:rPr>
              <a:t>“And </a:t>
            </a:r>
            <a:r>
              <a:rPr lang="en-US" altLang="en-US" sz="2700" dirty="0">
                <a:latin typeface="Baskerville Old Face" panose="02020602080505020303" pitchFamily="18" charset="0"/>
              </a:rPr>
              <a:t>God said, </a:t>
            </a:r>
            <a:r>
              <a:rPr lang="en-US" altLang="en-US" sz="2700" dirty="0" smtClean="0">
                <a:latin typeface="Baskerville Old Face" panose="02020602080505020303" pitchFamily="18" charset="0"/>
              </a:rPr>
              <a:t>‘Let </a:t>
            </a:r>
            <a:r>
              <a:rPr lang="en-US" altLang="en-US" sz="2700" dirty="0">
                <a:latin typeface="Baskerville Old Face" panose="02020602080505020303" pitchFamily="18" charset="0"/>
              </a:rPr>
              <a:t>there be lights in the expanse of the heavens to separate the day from the night. And let them be for signs and for seasons</a:t>
            </a:r>
            <a:r>
              <a:rPr lang="en-US" altLang="en-US" sz="2700" dirty="0" smtClean="0">
                <a:latin typeface="Baskerville Old Face" panose="02020602080505020303" pitchFamily="18" charset="0"/>
              </a:rPr>
              <a:t>, </a:t>
            </a:r>
            <a:r>
              <a:rPr lang="en-US" altLang="en-US" sz="2700" dirty="0">
                <a:latin typeface="Baskerville Old Face" panose="02020602080505020303" pitchFamily="18" charset="0"/>
              </a:rPr>
              <a:t>and for days and years, </a:t>
            </a:r>
            <a:r>
              <a:rPr lang="en-US" altLang="en-US" sz="2700" dirty="0" smtClean="0">
                <a:latin typeface="Baskerville Old Face" panose="02020602080505020303" pitchFamily="18" charset="0"/>
              </a:rPr>
              <a:t>and </a:t>
            </a:r>
            <a:r>
              <a:rPr lang="en-US" altLang="en-US" sz="2700" dirty="0">
                <a:latin typeface="Baskerville Old Face" panose="02020602080505020303" pitchFamily="18" charset="0"/>
              </a:rPr>
              <a:t>let them be lights in the expanse of the heavens to give light upon the earth</a:t>
            </a:r>
            <a:r>
              <a:rPr lang="en-US" altLang="en-US" sz="2700" dirty="0" smtClean="0">
                <a:latin typeface="Baskerville Old Face" panose="02020602080505020303" pitchFamily="18" charset="0"/>
              </a:rPr>
              <a:t>.’ </a:t>
            </a:r>
            <a:r>
              <a:rPr lang="en-US" altLang="en-US" sz="2700" dirty="0">
                <a:latin typeface="Baskerville Old Face" panose="02020602080505020303" pitchFamily="18" charset="0"/>
              </a:rPr>
              <a:t>And it was so. </a:t>
            </a:r>
            <a:r>
              <a:rPr lang="en-US" altLang="en-US" sz="2700" dirty="0" smtClean="0">
                <a:latin typeface="Baskerville Old Face" panose="02020602080505020303" pitchFamily="18" charset="0"/>
              </a:rPr>
              <a:t>And </a:t>
            </a:r>
            <a:r>
              <a:rPr lang="en-US" altLang="en-US" sz="2700" dirty="0">
                <a:latin typeface="Baskerville Old Face" panose="02020602080505020303" pitchFamily="18" charset="0"/>
              </a:rPr>
              <a:t>God made the two great lights—the greater light to rule the day and the lesser light to rule the night—and the stars. </a:t>
            </a:r>
            <a:r>
              <a:rPr lang="en-US" altLang="en-US" sz="2700" dirty="0" smtClean="0">
                <a:latin typeface="Baskerville Old Face" panose="02020602080505020303" pitchFamily="18" charset="0"/>
              </a:rPr>
              <a:t>… And </a:t>
            </a:r>
            <a:r>
              <a:rPr lang="en-US" altLang="en-US" sz="2700" dirty="0">
                <a:latin typeface="Baskerville Old Face" panose="02020602080505020303" pitchFamily="18" charset="0"/>
              </a:rPr>
              <a:t>God saw that it was good. </a:t>
            </a:r>
            <a:r>
              <a:rPr lang="en-US" altLang="en-US" sz="2700" dirty="0" smtClean="0">
                <a:latin typeface="Baskerville Old Face" panose="02020602080505020303" pitchFamily="18" charset="0"/>
              </a:rPr>
              <a:t>And </a:t>
            </a:r>
            <a:r>
              <a:rPr lang="en-US" altLang="en-US" sz="2700" dirty="0">
                <a:latin typeface="Baskerville Old Face" panose="02020602080505020303" pitchFamily="18" charset="0"/>
              </a:rPr>
              <a:t>there was evening and there was morning, the fourth day</a:t>
            </a:r>
            <a:r>
              <a:rPr lang="en-US" altLang="en-US" sz="2700" dirty="0" smtClean="0">
                <a:latin typeface="Baskerville Old Face" panose="02020602080505020303" pitchFamily="18" charset="0"/>
              </a:rPr>
              <a:t>.”</a:t>
            </a:r>
            <a:endParaRPr lang="en-US" altLang="en-US" sz="2700" dirty="0">
              <a:latin typeface="Baskerville Old Face" panose="02020602080505020303" pitchFamily="18" charset="0"/>
            </a:endParaRPr>
          </a:p>
        </p:txBody>
      </p:sp>
    </p:spTree>
    <p:extLst>
      <p:ext uri="{BB962C8B-B14F-4D97-AF65-F5344CB8AC3E}">
        <p14:creationId xmlns:p14="http://schemas.microsoft.com/office/powerpoint/2010/main" val="331841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smtClean="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smtClean="0"/>
              <a:t>v.2-5</a:t>
            </a:r>
            <a:r>
              <a:rPr lang="en-US" altLang="en-US" sz="2800" dirty="0" smtClean="0"/>
              <a:t>  light/dark, day/night (time measurement system)</a:t>
            </a:r>
          </a:p>
          <a:p>
            <a:pPr marL="514350" indent="-514350" eaLnBrk="1">
              <a:lnSpc>
                <a:spcPct val="90000"/>
              </a:lnSpc>
              <a:buFont typeface="Calibri" pitchFamily="34" charset="0"/>
              <a:buAutoNum type="arabicPeriod"/>
            </a:pPr>
            <a:r>
              <a:rPr lang="en-US" altLang="en-US" sz="2800" b="1" dirty="0" smtClean="0"/>
              <a:t>v.6-8</a:t>
            </a:r>
            <a:r>
              <a:rPr lang="en-US" altLang="en-US" sz="2800" dirty="0" smtClean="0"/>
              <a:t>  atmosphere, clouds and hydrologic cycle</a:t>
            </a:r>
          </a:p>
          <a:p>
            <a:pPr marL="514350" indent="-514350" eaLnBrk="1">
              <a:lnSpc>
                <a:spcPct val="90000"/>
              </a:lnSpc>
              <a:buFont typeface="Calibri" pitchFamily="34" charset="0"/>
              <a:buAutoNum type="arabicPeriod"/>
            </a:pPr>
            <a:r>
              <a:rPr lang="en-US" altLang="en-US" sz="2800" b="1" dirty="0"/>
              <a:t>v.9-13</a:t>
            </a:r>
            <a:r>
              <a:rPr lang="en-US" altLang="en-US" sz="2800" dirty="0"/>
              <a:t> </a:t>
            </a:r>
            <a:r>
              <a:rPr lang="en-US" altLang="en-US" sz="2800" dirty="0" smtClean="0"/>
              <a:t> dry </a:t>
            </a:r>
            <a:r>
              <a:rPr lang="en-US" altLang="en-US" sz="2800" dirty="0"/>
              <a:t>land and </a:t>
            </a:r>
            <a:r>
              <a:rPr lang="en-US" altLang="en-US" sz="2800" dirty="0" smtClean="0"/>
              <a:t>plants</a:t>
            </a:r>
            <a:r>
              <a:rPr lang="en-US" altLang="en-US" sz="2800" dirty="0"/>
              <a:t> with seeds and </a:t>
            </a:r>
            <a:r>
              <a:rPr lang="en-US" altLang="en-US" sz="2800" dirty="0" smtClean="0"/>
              <a:t>fruit</a:t>
            </a:r>
          </a:p>
          <a:p>
            <a:pPr marL="514350" indent="-514350" eaLnBrk="1">
              <a:lnSpc>
                <a:spcPct val="90000"/>
              </a:lnSpc>
              <a:buFont typeface="Calibri" pitchFamily="34" charset="0"/>
              <a:buAutoNum type="arabicPeriod"/>
            </a:pPr>
            <a:r>
              <a:rPr lang="en-US" altLang="en-US" sz="2800" b="1" dirty="0"/>
              <a:t>v.14-19</a:t>
            </a:r>
            <a:r>
              <a:rPr lang="en-US" altLang="en-US" sz="2800" dirty="0"/>
              <a:t> </a:t>
            </a:r>
            <a:r>
              <a:rPr lang="en-US" altLang="en-US" sz="2800" dirty="0" smtClean="0"/>
              <a:t> sun</a:t>
            </a:r>
            <a:r>
              <a:rPr lang="en-US" altLang="en-US" sz="2800" dirty="0"/>
              <a:t>, moon, and stars </a:t>
            </a:r>
            <a:endParaRPr lang="en-US" altLang="en-US" sz="2800" dirty="0" smtClean="0"/>
          </a:p>
          <a:p>
            <a:pPr marL="514350" indent="-514350" eaLnBrk="1">
              <a:lnSpc>
                <a:spcPct val="90000"/>
              </a:lnSpc>
              <a:buFont typeface="Calibri" pitchFamily="34" charset="0"/>
              <a:buAutoNum type="arabicPeriod"/>
            </a:pPr>
            <a:r>
              <a:rPr lang="en-US" altLang="en-US" sz="2800" b="1" dirty="0" smtClean="0"/>
              <a:t>v.20-23</a:t>
            </a:r>
            <a:r>
              <a:rPr lang="en-US" altLang="en-US" sz="2800" dirty="0" smtClean="0"/>
              <a:t>  fish </a:t>
            </a:r>
            <a:r>
              <a:rPr lang="en-US" altLang="en-US" sz="2800" dirty="0"/>
              <a:t>and </a:t>
            </a:r>
            <a:r>
              <a:rPr lang="en-US" altLang="en-US" sz="2800" dirty="0" smtClean="0"/>
              <a:t>birds; reproduction in kind</a:t>
            </a:r>
          </a:p>
          <a:p>
            <a:pPr marL="514350" indent="-514350" eaLnBrk="1">
              <a:lnSpc>
                <a:spcPct val="90000"/>
              </a:lnSpc>
              <a:buFont typeface="Calibri" pitchFamily="34" charset="0"/>
              <a:buAutoNum type="arabicPeriod"/>
            </a:pPr>
            <a:endParaRPr lang="en-US" altLang="en-US" sz="2800" dirty="0"/>
          </a:p>
          <a:p>
            <a:pPr marL="0" indent="0" eaLnBrk="1">
              <a:lnSpc>
                <a:spcPct val="90000"/>
              </a:lnSpc>
              <a:buNone/>
            </a:pPr>
            <a:r>
              <a:rPr lang="en-US" altLang="en-US" sz="2400" dirty="0" smtClean="0">
                <a:latin typeface="Baskerville Old Face" panose="02020602080505020303" pitchFamily="18" charset="0"/>
              </a:rPr>
              <a:t>“And </a:t>
            </a:r>
            <a:r>
              <a:rPr lang="en-US" altLang="en-US" sz="2400" dirty="0">
                <a:latin typeface="Baskerville Old Face" panose="02020602080505020303" pitchFamily="18" charset="0"/>
              </a:rPr>
              <a:t>God said, </a:t>
            </a:r>
            <a:r>
              <a:rPr lang="en-US" altLang="en-US" sz="2400" dirty="0" smtClean="0">
                <a:latin typeface="Baskerville Old Face" panose="02020602080505020303" pitchFamily="18" charset="0"/>
              </a:rPr>
              <a:t>‘Let </a:t>
            </a:r>
            <a:r>
              <a:rPr lang="en-US" altLang="en-US" sz="2400" dirty="0">
                <a:latin typeface="Baskerville Old Face" panose="02020602080505020303" pitchFamily="18" charset="0"/>
              </a:rPr>
              <a:t>the waters swarm with swarms of living creatures, and let birds fly above the earth across the expanse of the heavens</a:t>
            </a:r>
            <a:r>
              <a:rPr lang="en-US" altLang="en-US" sz="2400" dirty="0" smtClean="0">
                <a:latin typeface="Baskerville Old Face" panose="02020602080505020303" pitchFamily="18" charset="0"/>
              </a:rPr>
              <a:t>.’ </a:t>
            </a:r>
            <a:r>
              <a:rPr lang="en-US" altLang="en-US" sz="2400" dirty="0">
                <a:latin typeface="Baskerville Old Face" panose="02020602080505020303" pitchFamily="18" charset="0"/>
              </a:rPr>
              <a:t>So God created the great sea creatures and every living creature that moves, with which the waters swarm, according to their kinds, and every winged bird according to its kind. And God saw that it was good. And God blessed them, saying, </a:t>
            </a:r>
            <a:r>
              <a:rPr lang="en-US" altLang="en-US" sz="2400" dirty="0" smtClean="0">
                <a:latin typeface="Baskerville Old Face" panose="02020602080505020303" pitchFamily="18" charset="0"/>
              </a:rPr>
              <a:t>‘Be </a:t>
            </a:r>
            <a:r>
              <a:rPr lang="en-US" altLang="en-US" sz="2400" dirty="0">
                <a:latin typeface="Baskerville Old Face" panose="02020602080505020303" pitchFamily="18" charset="0"/>
              </a:rPr>
              <a:t>fruitful and multiply and fill the waters in the seas, and let birds multiply on the earth</a:t>
            </a:r>
            <a:r>
              <a:rPr lang="en-US" altLang="en-US" sz="2400" dirty="0" smtClean="0">
                <a:latin typeface="Baskerville Old Face" panose="02020602080505020303" pitchFamily="18" charset="0"/>
              </a:rPr>
              <a:t>.’ </a:t>
            </a:r>
            <a:r>
              <a:rPr lang="en-US" altLang="en-US" sz="2400" dirty="0">
                <a:latin typeface="Baskerville Old Face" panose="02020602080505020303" pitchFamily="18" charset="0"/>
              </a:rPr>
              <a:t>And there was evening and there was morning, the fifth day</a:t>
            </a:r>
            <a:r>
              <a:rPr lang="en-US" altLang="en-US" sz="2400" dirty="0" smtClean="0">
                <a:latin typeface="Baskerville Old Face" panose="02020602080505020303" pitchFamily="18" charset="0"/>
              </a:rPr>
              <a:t>.”</a:t>
            </a:r>
            <a:endParaRPr lang="en-US" altLang="en-US" sz="2400" dirty="0">
              <a:latin typeface="Baskerville Old Face" panose="02020602080505020303" pitchFamily="18" charset="0"/>
            </a:endParaRPr>
          </a:p>
        </p:txBody>
      </p:sp>
    </p:spTree>
    <p:extLst>
      <p:ext uri="{BB962C8B-B14F-4D97-AF65-F5344CB8AC3E}">
        <p14:creationId xmlns:p14="http://schemas.microsoft.com/office/powerpoint/2010/main" val="1421666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smtClean="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smtClean="0"/>
              <a:t>v.2-5</a:t>
            </a:r>
            <a:r>
              <a:rPr lang="en-US" altLang="en-US" sz="2800" dirty="0" smtClean="0"/>
              <a:t>  light/dark, day/night (time measurement system)</a:t>
            </a:r>
          </a:p>
          <a:p>
            <a:pPr marL="514350" indent="-514350" eaLnBrk="1">
              <a:lnSpc>
                <a:spcPct val="90000"/>
              </a:lnSpc>
              <a:buFont typeface="Calibri" pitchFamily="34" charset="0"/>
              <a:buAutoNum type="arabicPeriod"/>
            </a:pPr>
            <a:r>
              <a:rPr lang="en-US" altLang="en-US" sz="2800" b="1" dirty="0" smtClean="0"/>
              <a:t>v.6-8</a:t>
            </a:r>
            <a:r>
              <a:rPr lang="en-US" altLang="en-US" sz="2800" dirty="0" smtClean="0"/>
              <a:t>  atmosphere, clouds and hydrologic cycle</a:t>
            </a:r>
          </a:p>
          <a:p>
            <a:pPr marL="514350" indent="-514350" eaLnBrk="1">
              <a:lnSpc>
                <a:spcPct val="90000"/>
              </a:lnSpc>
              <a:buFont typeface="Calibri" pitchFamily="34" charset="0"/>
              <a:buAutoNum type="arabicPeriod"/>
            </a:pPr>
            <a:r>
              <a:rPr lang="en-US" altLang="en-US" sz="2800" b="1" dirty="0"/>
              <a:t>v.9-13</a:t>
            </a:r>
            <a:r>
              <a:rPr lang="en-US" altLang="en-US" sz="2800" dirty="0"/>
              <a:t> </a:t>
            </a:r>
            <a:r>
              <a:rPr lang="en-US" altLang="en-US" sz="2800" dirty="0" smtClean="0"/>
              <a:t> dry </a:t>
            </a:r>
            <a:r>
              <a:rPr lang="en-US" altLang="en-US" sz="2800" dirty="0"/>
              <a:t>land and </a:t>
            </a:r>
            <a:r>
              <a:rPr lang="en-US" altLang="en-US" sz="2800" dirty="0" smtClean="0"/>
              <a:t>plants</a:t>
            </a:r>
            <a:r>
              <a:rPr lang="en-US" altLang="en-US" sz="2800" dirty="0"/>
              <a:t> with seeds and </a:t>
            </a:r>
            <a:r>
              <a:rPr lang="en-US" altLang="en-US" sz="2800" dirty="0" smtClean="0"/>
              <a:t>fruit</a:t>
            </a:r>
          </a:p>
          <a:p>
            <a:pPr marL="514350" indent="-514350" eaLnBrk="1">
              <a:lnSpc>
                <a:spcPct val="90000"/>
              </a:lnSpc>
              <a:buFont typeface="Calibri" pitchFamily="34" charset="0"/>
              <a:buAutoNum type="arabicPeriod"/>
            </a:pPr>
            <a:r>
              <a:rPr lang="en-US" altLang="en-US" sz="2800" b="1" dirty="0"/>
              <a:t>v.14-19</a:t>
            </a:r>
            <a:r>
              <a:rPr lang="en-US" altLang="en-US" sz="2800" dirty="0"/>
              <a:t> </a:t>
            </a:r>
            <a:r>
              <a:rPr lang="en-US" altLang="en-US" sz="2800" dirty="0" smtClean="0"/>
              <a:t> sun</a:t>
            </a:r>
            <a:r>
              <a:rPr lang="en-US" altLang="en-US" sz="2800" dirty="0"/>
              <a:t>, moon, and stars </a:t>
            </a:r>
            <a:endParaRPr lang="en-US" altLang="en-US" sz="2800" dirty="0" smtClean="0"/>
          </a:p>
          <a:p>
            <a:pPr marL="514350" indent="-514350" eaLnBrk="1">
              <a:lnSpc>
                <a:spcPct val="90000"/>
              </a:lnSpc>
              <a:buFont typeface="Calibri" pitchFamily="34" charset="0"/>
              <a:buAutoNum type="arabicPeriod"/>
            </a:pPr>
            <a:r>
              <a:rPr lang="en-US" altLang="en-US" sz="2800" b="1" dirty="0" smtClean="0"/>
              <a:t>v.20-23</a:t>
            </a:r>
            <a:r>
              <a:rPr lang="en-US" altLang="en-US" sz="2800" dirty="0" smtClean="0"/>
              <a:t>  fish </a:t>
            </a:r>
            <a:r>
              <a:rPr lang="en-US" altLang="en-US" sz="2800" dirty="0"/>
              <a:t>and </a:t>
            </a:r>
            <a:r>
              <a:rPr lang="en-US" altLang="en-US" sz="2800" dirty="0" smtClean="0"/>
              <a:t>birds; reproduction in kind</a:t>
            </a:r>
          </a:p>
          <a:p>
            <a:pPr marL="514350" indent="-514350" eaLnBrk="1">
              <a:lnSpc>
                <a:spcPct val="90000"/>
              </a:lnSpc>
              <a:buFont typeface="Calibri" pitchFamily="34" charset="0"/>
              <a:buAutoNum type="arabicPeriod"/>
            </a:pPr>
            <a:r>
              <a:rPr lang="en-US" altLang="en-US" sz="2800" b="1" dirty="0" smtClean="0"/>
              <a:t>v.24-25</a:t>
            </a:r>
            <a:r>
              <a:rPr lang="en-US" altLang="en-US" sz="2800" dirty="0" smtClean="0"/>
              <a:t>  land animals</a:t>
            </a:r>
          </a:p>
          <a:p>
            <a:pPr marL="514350" indent="-514350" eaLnBrk="1">
              <a:lnSpc>
                <a:spcPct val="90000"/>
              </a:lnSpc>
              <a:buFont typeface="Calibri" pitchFamily="34" charset="0"/>
              <a:buAutoNum type="arabicPeriod"/>
            </a:pPr>
            <a:endParaRPr lang="en-US" altLang="en-US" sz="2800" dirty="0"/>
          </a:p>
          <a:p>
            <a:pPr marL="0" indent="0" eaLnBrk="1">
              <a:lnSpc>
                <a:spcPct val="90000"/>
              </a:lnSpc>
              <a:buNone/>
            </a:pPr>
            <a:r>
              <a:rPr lang="en-US" altLang="en-US" sz="2600" dirty="0" smtClean="0">
                <a:latin typeface="Baskerville Old Face" panose="02020602080505020303" pitchFamily="18" charset="0"/>
              </a:rPr>
              <a:t>“And </a:t>
            </a:r>
            <a:r>
              <a:rPr lang="en-US" altLang="en-US" sz="2600" dirty="0">
                <a:latin typeface="Baskerville Old Face" panose="02020602080505020303" pitchFamily="18" charset="0"/>
              </a:rPr>
              <a:t>God said, </a:t>
            </a:r>
            <a:r>
              <a:rPr lang="en-US" altLang="en-US" sz="2600" dirty="0" smtClean="0">
                <a:latin typeface="Baskerville Old Face" panose="02020602080505020303" pitchFamily="18" charset="0"/>
              </a:rPr>
              <a:t>‘Let </a:t>
            </a:r>
            <a:r>
              <a:rPr lang="en-US" altLang="en-US" sz="2600" dirty="0">
                <a:latin typeface="Baskerville Old Face" panose="02020602080505020303" pitchFamily="18" charset="0"/>
              </a:rPr>
              <a:t>the earth bring forth living creatures according to their kinds—livestock and creeping things and beasts of the earth according to their kinds</a:t>
            </a:r>
            <a:r>
              <a:rPr lang="en-US" altLang="en-US" sz="2600" dirty="0" smtClean="0">
                <a:latin typeface="Baskerville Old Face" panose="02020602080505020303" pitchFamily="18" charset="0"/>
              </a:rPr>
              <a:t>.’ </a:t>
            </a:r>
            <a:r>
              <a:rPr lang="en-US" altLang="en-US" sz="2600" dirty="0">
                <a:latin typeface="Baskerville Old Face" panose="02020602080505020303" pitchFamily="18" charset="0"/>
              </a:rPr>
              <a:t>And it was so. </a:t>
            </a:r>
            <a:r>
              <a:rPr lang="en-US" altLang="en-US" sz="2600" dirty="0" smtClean="0">
                <a:latin typeface="Baskerville Old Face" panose="02020602080505020303" pitchFamily="18" charset="0"/>
              </a:rPr>
              <a:t>And </a:t>
            </a:r>
            <a:r>
              <a:rPr lang="en-US" altLang="en-US" sz="2600" dirty="0">
                <a:latin typeface="Baskerville Old Face" panose="02020602080505020303" pitchFamily="18" charset="0"/>
              </a:rPr>
              <a:t>God made the beasts of the earth according to their kinds and the livestock according to their kinds, and everything that creeps on the ground according to its kind. And God saw that it was good</a:t>
            </a:r>
            <a:r>
              <a:rPr lang="en-US" altLang="en-US" sz="2600" dirty="0" smtClean="0">
                <a:latin typeface="Baskerville Old Face" panose="02020602080505020303" pitchFamily="18" charset="0"/>
              </a:rPr>
              <a:t>.”</a:t>
            </a:r>
            <a:endParaRPr lang="en-US" altLang="en-US" sz="2600" dirty="0">
              <a:latin typeface="Baskerville Old Face" panose="02020602080505020303" pitchFamily="18" charset="0"/>
            </a:endParaRPr>
          </a:p>
        </p:txBody>
      </p:sp>
    </p:spTree>
    <p:extLst>
      <p:ext uri="{BB962C8B-B14F-4D97-AF65-F5344CB8AC3E}">
        <p14:creationId xmlns:p14="http://schemas.microsoft.com/office/powerpoint/2010/main" val="397934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fade">
                                      <p:cBhvr>
                                        <p:cTn id="1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5168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1"/>
          <p:cNvSpPr>
            <a:spLocks noGrp="1"/>
          </p:cNvSpPr>
          <p:nvPr>
            <p:ph type="title"/>
          </p:nvPr>
        </p:nvSpPr>
        <p:spPr>
          <a:xfrm>
            <a:off x="3276600" y="-457199"/>
            <a:ext cx="6096000" cy="2133600"/>
          </a:xfrm>
        </p:spPr>
        <p:txBody>
          <a:bodyPr/>
          <a:lstStyle/>
          <a:p>
            <a:pPr eaLnBrk="1" hangingPunct="1"/>
            <a:r>
              <a:rPr lang="en-US" altLang="en-US" sz="4200" u="sng" dirty="0" smtClean="0"/>
              <a:t>A man comes to the hospital with chest pain…</a:t>
            </a:r>
          </a:p>
        </p:txBody>
      </p:sp>
      <p:sp>
        <p:nvSpPr>
          <p:cNvPr id="4" name="TextBox 3"/>
          <p:cNvSpPr txBox="1">
            <a:spLocks noChangeArrowheads="1"/>
          </p:cNvSpPr>
          <p:nvPr/>
        </p:nvSpPr>
        <p:spPr bwMode="auto">
          <a:xfrm>
            <a:off x="5181600" y="1560806"/>
            <a:ext cx="3962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a:t>* The doctor </a:t>
            </a:r>
            <a:r>
              <a:rPr lang="en-US" altLang="en-US" sz="3600" dirty="0" smtClean="0"/>
              <a:t>must decide </a:t>
            </a:r>
            <a:r>
              <a:rPr lang="en-US" altLang="en-US" sz="3600" dirty="0"/>
              <a:t>what </a:t>
            </a:r>
            <a:r>
              <a:rPr lang="en-US" altLang="en-US" sz="3600" dirty="0" smtClean="0"/>
              <a:t>the problem is </a:t>
            </a:r>
            <a:r>
              <a:rPr lang="en-US" altLang="en-US" sz="3600" dirty="0"/>
              <a:t>and what to do.</a:t>
            </a:r>
          </a:p>
        </p:txBody>
      </p:sp>
      <p:sp>
        <p:nvSpPr>
          <p:cNvPr id="5" name="TextBox 4"/>
          <p:cNvSpPr txBox="1">
            <a:spLocks noChangeArrowheads="1"/>
          </p:cNvSpPr>
          <p:nvPr/>
        </p:nvSpPr>
        <p:spPr bwMode="auto">
          <a:xfrm>
            <a:off x="5638800" y="4008170"/>
            <a:ext cx="342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dirty="0"/>
              <a:t>* Is </a:t>
            </a:r>
            <a:r>
              <a:rPr lang="en-US" altLang="en-US" sz="3600" dirty="0" smtClean="0"/>
              <a:t>the doctor </a:t>
            </a:r>
            <a:r>
              <a:rPr lang="en-US" altLang="en-US" sz="3600" dirty="0"/>
              <a:t>100% certain?</a:t>
            </a:r>
          </a:p>
        </p:txBody>
      </p:sp>
      <p:sp>
        <p:nvSpPr>
          <p:cNvPr id="6" name="TextBox 5"/>
          <p:cNvSpPr txBox="1">
            <a:spLocks noChangeArrowheads="1"/>
          </p:cNvSpPr>
          <p:nvPr/>
        </p:nvSpPr>
        <p:spPr bwMode="auto">
          <a:xfrm>
            <a:off x="5638800" y="5486400"/>
            <a:ext cx="342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dirty="0"/>
              <a:t>* What </a:t>
            </a:r>
            <a:r>
              <a:rPr lang="en-US" altLang="en-US" sz="3600" dirty="0" smtClean="0"/>
              <a:t>would </a:t>
            </a:r>
            <a:r>
              <a:rPr lang="en-US" altLang="en-US" sz="3600" dirty="0"/>
              <a:t>you 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smtClean="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smtClean="0"/>
              <a:t>v.2-5</a:t>
            </a:r>
            <a:r>
              <a:rPr lang="en-US" altLang="en-US" sz="2800" dirty="0" smtClean="0"/>
              <a:t>  light/dark, day/night (time measurement system)</a:t>
            </a:r>
          </a:p>
          <a:p>
            <a:pPr marL="514350" indent="-514350" eaLnBrk="1">
              <a:lnSpc>
                <a:spcPct val="90000"/>
              </a:lnSpc>
              <a:buFont typeface="Calibri" pitchFamily="34" charset="0"/>
              <a:buAutoNum type="arabicPeriod"/>
            </a:pPr>
            <a:r>
              <a:rPr lang="en-US" altLang="en-US" sz="2800" b="1" dirty="0" smtClean="0"/>
              <a:t>v.6-8</a:t>
            </a:r>
            <a:r>
              <a:rPr lang="en-US" altLang="en-US" sz="2800" dirty="0" smtClean="0"/>
              <a:t>  atmosphere, clouds and hydrologic cycle</a:t>
            </a:r>
          </a:p>
          <a:p>
            <a:pPr marL="514350" indent="-514350" eaLnBrk="1">
              <a:lnSpc>
                <a:spcPct val="90000"/>
              </a:lnSpc>
              <a:buFont typeface="Calibri" pitchFamily="34" charset="0"/>
              <a:buAutoNum type="arabicPeriod"/>
            </a:pPr>
            <a:r>
              <a:rPr lang="en-US" altLang="en-US" sz="2800" b="1" dirty="0"/>
              <a:t>v.9-13</a:t>
            </a:r>
            <a:r>
              <a:rPr lang="en-US" altLang="en-US" sz="2800" dirty="0"/>
              <a:t> </a:t>
            </a:r>
            <a:r>
              <a:rPr lang="en-US" altLang="en-US" sz="2800" dirty="0" smtClean="0"/>
              <a:t> dry </a:t>
            </a:r>
            <a:r>
              <a:rPr lang="en-US" altLang="en-US" sz="2800" dirty="0"/>
              <a:t>land and </a:t>
            </a:r>
            <a:r>
              <a:rPr lang="en-US" altLang="en-US" sz="2800" dirty="0" smtClean="0"/>
              <a:t>plants</a:t>
            </a:r>
          </a:p>
          <a:p>
            <a:pPr marL="514350" indent="-514350" eaLnBrk="1">
              <a:lnSpc>
                <a:spcPct val="90000"/>
              </a:lnSpc>
              <a:buFont typeface="Calibri" pitchFamily="34" charset="0"/>
              <a:buAutoNum type="arabicPeriod"/>
            </a:pPr>
            <a:r>
              <a:rPr lang="en-US" altLang="en-US" sz="2800" b="1" dirty="0"/>
              <a:t>v.14-19</a:t>
            </a:r>
            <a:r>
              <a:rPr lang="en-US" altLang="en-US" sz="2800" dirty="0"/>
              <a:t> </a:t>
            </a:r>
            <a:r>
              <a:rPr lang="en-US" altLang="en-US" sz="2800" dirty="0" smtClean="0"/>
              <a:t> sun</a:t>
            </a:r>
            <a:r>
              <a:rPr lang="en-US" altLang="en-US" sz="2800" dirty="0"/>
              <a:t>, moon, and stars </a:t>
            </a:r>
            <a:endParaRPr lang="en-US" altLang="en-US" sz="2800" dirty="0" smtClean="0"/>
          </a:p>
          <a:p>
            <a:pPr marL="514350" indent="-514350" eaLnBrk="1">
              <a:lnSpc>
                <a:spcPct val="90000"/>
              </a:lnSpc>
              <a:buFont typeface="Calibri" pitchFamily="34" charset="0"/>
              <a:buAutoNum type="arabicPeriod"/>
            </a:pPr>
            <a:r>
              <a:rPr lang="en-US" altLang="en-US" sz="2800" b="1" dirty="0" smtClean="0"/>
              <a:t>v.20-23</a:t>
            </a:r>
            <a:r>
              <a:rPr lang="en-US" altLang="en-US" sz="2800" dirty="0" smtClean="0"/>
              <a:t>  fish </a:t>
            </a:r>
            <a:r>
              <a:rPr lang="en-US" altLang="en-US" sz="2800" dirty="0"/>
              <a:t>and </a:t>
            </a:r>
            <a:r>
              <a:rPr lang="en-US" altLang="en-US" sz="2800" dirty="0" smtClean="0"/>
              <a:t>birds; reproduction in kind</a:t>
            </a:r>
          </a:p>
          <a:p>
            <a:pPr marL="514350" indent="-514350" eaLnBrk="1">
              <a:lnSpc>
                <a:spcPct val="90000"/>
              </a:lnSpc>
              <a:buFont typeface="Calibri" pitchFamily="34" charset="0"/>
              <a:buAutoNum type="arabicPeriod"/>
            </a:pPr>
            <a:r>
              <a:rPr lang="en-US" altLang="en-US" sz="2800" b="1" dirty="0" smtClean="0"/>
              <a:t>v.24-25</a:t>
            </a:r>
            <a:r>
              <a:rPr lang="en-US" altLang="en-US" sz="2800" dirty="0" smtClean="0"/>
              <a:t>  land animals;     </a:t>
            </a:r>
            <a:r>
              <a:rPr lang="en-US" altLang="en-US" sz="2800" b="1" dirty="0" smtClean="0"/>
              <a:t>v.26,27</a:t>
            </a:r>
            <a:r>
              <a:rPr lang="en-US" altLang="en-US" sz="2800" dirty="0" smtClean="0"/>
              <a:t>  people</a:t>
            </a:r>
            <a:endParaRPr lang="en-US" altLang="en-US" sz="2800" dirty="0"/>
          </a:p>
          <a:p>
            <a:pPr marL="514350" indent="-514350" eaLnBrk="1">
              <a:lnSpc>
                <a:spcPct val="90000"/>
              </a:lnSpc>
              <a:buFont typeface="Calibri" pitchFamily="34" charset="0"/>
              <a:buAutoNum type="arabicPeriod"/>
            </a:pPr>
            <a:endParaRPr lang="en-US" altLang="en-US" sz="2800" dirty="0" smtClean="0"/>
          </a:p>
          <a:p>
            <a:pPr marL="0" indent="0" eaLnBrk="1">
              <a:lnSpc>
                <a:spcPct val="90000"/>
              </a:lnSpc>
              <a:buNone/>
            </a:pPr>
            <a:r>
              <a:rPr lang="en-US" altLang="en-US" sz="2600" dirty="0" smtClean="0">
                <a:latin typeface="Baskerville Old Face" panose="02020602080505020303" pitchFamily="18" charset="0"/>
              </a:rPr>
              <a:t>“Then </a:t>
            </a:r>
            <a:r>
              <a:rPr lang="en-US" altLang="en-US" sz="2600" dirty="0">
                <a:latin typeface="Baskerville Old Face" panose="02020602080505020303" pitchFamily="18" charset="0"/>
              </a:rPr>
              <a:t>God said, </a:t>
            </a:r>
            <a:r>
              <a:rPr lang="en-US" altLang="en-US" sz="2600" dirty="0" smtClean="0">
                <a:latin typeface="Baskerville Old Face" panose="02020602080505020303" pitchFamily="18" charset="0"/>
              </a:rPr>
              <a:t>‘Let </a:t>
            </a:r>
            <a:r>
              <a:rPr lang="en-US" altLang="en-US" sz="2600" dirty="0">
                <a:latin typeface="Baskerville Old Face" panose="02020602080505020303" pitchFamily="18" charset="0"/>
              </a:rPr>
              <a:t>us make man in our image, after our likeness. And let them have dominion over the fish of the sea and over the birds of the heavens and over the livestock and over all the earth and over every creeping thing that creeps on the earth</a:t>
            </a:r>
            <a:r>
              <a:rPr lang="en-US" altLang="en-US" sz="2600" dirty="0" smtClean="0">
                <a:latin typeface="Baskerville Old Face" panose="02020602080505020303" pitchFamily="18" charset="0"/>
              </a:rPr>
              <a:t>.’ </a:t>
            </a:r>
            <a:r>
              <a:rPr lang="en-US" altLang="en-US" sz="2600" dirty="0">
                <a:latin typeface="Baskerville Old Face" panose="02020602080505020303" pitchFamily="18" charset="0"/>
              </a:rPr>
              <a:t>So God created man in his own image, in the image of God he created him; male and female he created them</a:t>
            </a:r>
            <a:r>
              <a:rPr lang="en-US" altLang="en-US" sz="2600" dirty="0" smtClean="0">
                <a:latin typeface="Baskerville Old Face" panose="02020602080505020303" pitchFamily="18" charset="0"/>
              </a:rPr>
              <a:t>.”</a:t>
            </a:r>
            <a:endParaRPr lang="en-US" altLang="en-US" sz="2600" dirty="0">
              <a:latin typeface="Baskerville Old Face" panose="02020602080505020303" pitchFamily="18" charset="0"/>
            </a:endParaRPr>
          </a:p>
        </p:txBody>
      </p:sp>
    </p:spTree>
    <p:extLst>
      <p:ext uri="{BB962C8B-B14F-4D97-AF65-F5344CB8AC3E}">
        <p14:creationId xmlns:p14="http://schemas.microsoft.com/office/powerpoint/2010/main" val="97450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76200"/>
            <a:ext cx="8229600" cy="1020763"/>
          </a:xfrm>
        </p:spPr>
        <p:txBody>
          <a:bodyPr/>
          <a:lstStyle/>
          <a:p>
            <a:pPr eaLnBrk="1" hangingPunct="1"/>
            <a:r>
              <a:rPr lang="en-US" altLang="en-US" u="sng" dirty="0" smtClean="0"/>
              <a:t>Made in His Image</a:t>
            </a:r>
          </a:p>
        </p:txBody>
      </p:sp>
      <p:sp>
        <p:nvSpPr>
          <p:cNvPr id="3" name="Content Placeholder 2"/>
          <p:cNvSpPr>
            <a:spLocks noGrp="1"/>
          </p:cNvSpPr>
          <p:nvPr>
            <p:ph idx="1"/>
          </p:nvPr>
        </p:nvSpPr>
        <p:spPr>
          <a:xfrm>
            <a:off x="304800" y="914400"/>
            <a:ext cx="8534400" cy="5638800"/>
          </a:xfrm>
        </p:spPr>
        <p:txBody>
          <a:bodyPr/>
          <a:lstStyle/>
          <a:p>
            <a:pPr eaLnBrk="1" hangingPunct="1">
              <a:lnSpc>
                <a:spcPct val="90000"/>
              </a:lnSpc>
            </a:pPr>
            <a:r>
              <a:rPr lang="en-US" altLang="en-US" dirty="0" smtClean="0"/>
              <a:t>How can </a:t>
            </a:r>
            <a:r>
              <a:rPr lang="en-US" altLang="en-US" u="sng" dirty="0" smtClean="0"/>
              <a:t>physical</a:t>
            </a:r>
            <a:r>
              <a:rPr lang="en-US" altLang="en-US" dirty="0" smtClean="0"/>
              <a:t> people be </a:t>
            </a:r>
            <a:r>
              <a:rPr lang="en-US" altLang="en-US" b="1" dirty="0" smtClean="0"/>
              <a:t>made in the image</a:t>
            </a:r>
            <a:r>
              <a:rPr lang="en-US" altLang="en-US" dirty="0" smtClean="0"/>
              <a:t> of a </a:t>
            </a:r>
            <a:r>
              <a:rPr lang="en-US" altLang="en-US" u="sng" dirty="0" smtClean="0"/>
              <a:t>spiritual</a:t>
            </a:r>
            <a:r>
              <a:rPr lang="en-US" altLang="en-US" dirty="0" smtClean="0"/>
              <a:t> God?  God gave us:</a:t>
            </a:r>
          </a:p>
          <a:p>
            <a:pPr eaLnBrk="1" hangingPunct="1">
              <a:lnSpc>
                <a:spcPct val="90000"/>
              </a:lnSpc>
            </a:pPr>
            <a:endParaRPr lang="en-US" altLang="en-US" sz="1600" dirty="0" smtClean="0"/>
          </a:p>
          <a:p>
            <a:pPr eaLnBrk="1" hangingPunct="1">
              <a:spcBef>
                <a:spcPts val="600"/>
              </a:spcBef>
              <a:spcAft>
                <a:spcPts val="0"/>
              </a:spcAft>
            </a:pPr>
            <a:r>
              <a:rPr lang="en-US" altLang="en-US" b="1" dirty="0" smtClean="0"/>
              <a:t>Heart</a:t>
            </a:r>
            <a:r>
              <a:rPr lang="en-US" altLang="en-US" dirty="0" smtClean="0"/>
              <a:t> – Deep Feelings (Gen 2:23)</a:t>
            </a:r>
          </a:p>
          <a:p>
            <a:pPr lvl="1" eaLnBrk="1" hangingPunct="1">
              <a:spcBef>
                <a:spcPts val="600"/>
              </a:spcBef>
              <a:spcAft>
                <a:spcPts val="0"/>
              </a:spcAft>
            </a:pPr>
            <a:r>
              <a:rPr lang="en-US" altLang="en-US" dirty="0" smtClean="0"/>
              <a:t>To respond to God with love</a:t>
            </a:r>
          </a:p>
          <a:p>
            <a:pPr eaLnBrk="1" hangingPunct="1">
              <a:spcBef>
                <a:spcPts val="600"/>
              </a:spcBef>
              <a:spcAft>
                <a:spcPts val="0"/>
              </a:spcAft>
            </a:pPr>
            <a:r>
              <a:rPr lang="en-US" altLang="en-US" b="1" dirty="0" smtClean="0"/>
              <a:t>Will </a:t>
            </a:r>
            <a:r>
              <a:rPr lang="en-US" altLang="en-US" dirty="0" smtClean="0"/>
              <a:t>– Ability to Choose (Gen 2:16,17)</a:t>
            </a:r>
          </a:p>
          <a:p>
            <a:pPr lvl="1" eaLnBrk="1" hangingPunct="1">
              <a:spcBef>
                <a:spcPts val="600"/>
              </a:spcBef>
              <a:spcAft>
                <a:spcPts val="0"/>
              </a:spcAft>
            </a:pPr>
            <a:r>
              <a:rPr lang="en-US" altLang="en-US" dirty="0" smtClean="0"/>
              <a:t>To choose to follow God</a:t>
            </a:r>
          </a:p>
          <a:p>
            <a:pPr eaLnBrk="1" hangingPunct="1">
              <a:spcBef>
                <a:spcPts val="600"/>
              </a:spcBef>
              <a:spcAft>
                <a:spcPts val="0"/>
              </a:spcAft>
            </a:pPr>
            <a:r>
              <a:rPr lang="en-US" altLang="en-US" b="1" dirty="0"/>
              <a:t>Mind</a:t>
            </a:r>
            <a:r>
              <a:rPr lang="en-US" altLang="en-US" dirty="0"/>
              <a:t> – Intellect (Gen 2:19,20)</a:t>
            </a:r>
          </a:p>
          <a:p>
            <a:pPr lvl="1" eaLnBrk="1" hangingPunct="1">
              <a:spcBef>
                <a:spcPts val="600"/>
              </a:spcBef>
              <a:spcAft>
                <a:spcPts val="0"/>
              </a:spcAft>
            </a:pPr>
            <a:r>
              <a:rPr lang="en-US" altLang="en-US" dirty="0"/>
              <a:t>To hear and understand God’s </a:t>
            </a:r>
            <a:r>
              <a:rPr lang="en-US" altLang="en-US" dirty="0" smtClean="0"/>
              <a:t>words</a:t>
            </a:r>
          </a:p>
          <a:p>
            <a:pPr eaLnBrk="1" hangingPunct="1">
              <a:spcBef>
                <a:spcPts val="600"/>
              </a:spcBef>
              <a:spcAft>
                <a:spcPts val="0"/>
              </a:spcAft>
            </a:pPr>
            <a:r>
              <a:rPr lang="en-US" altLang="en-US" b="1" dirty="0" smtClean="0"/>
              <a:t>Authority </a:t>
            </a:r>
            <a:r>
              <a:rPr lang="en-US" altLang="en-US" dirty="0" smtClean="0"/>
              <a:t>– Rule over the Earth </a:t>
            </a:r>
            <a:r>
              <a:rPr lang="en-US" altLang="en-US" dirty="0"/>
              <a:t>(Gen </a:t>
            </a:r>
            <a:r>
              <a:rPr lang="en-US" altLang="en-US" dirty="0" smtClean="0"/>
              <a:t>1:28)</a:t>
            </a:r>
            <a:endParaRPr lang="en-US" altLang="en-US" dirty="0"/>
          </a:p>
          <a:p>
            <a:pPr lvl="1" eaLnBrk="1" hangingPunct="1">
              <a:spcBef>
                <a:spcPts val="600"/>
              </a:spcBef>
              <a:spcAft>
                <a:spcPts val="0"/>
              </a:spcAft>
            </a:pPr>
            <a:r>
              <a:rPr lang="en-US" altLang="en-US" dirty="0" smtClean="0"/>
              <a:t>Responsibility to serve Him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0"/>
            <a:ext cx="8686800" cy="1143000"/>
          </a:xfrm>
        </p:spPr>
        <p:txBody>
          <a:bodyPr/>
          <a:lstStyle/>
          <a:p>
            <a:pPr eaLnBrk="1" hangingPunct="1"/>
            <a:r>
              <a:rPr lang="en-US" altLang="en-US" u="sng" dirty="0" smtClean="0"/>
              <a:t>Made in God’s Image – Very Special</a:t>
            </a:r>
          </a:p>
        </p:txBody>
      </p:sp>
      <p:sp>
        <p:nvSpPr>
          <p:cNvPr id="3" name="Content Placeholder 2"/>
          <p:cNvSpPr>
            <a:spLocks noGrp="1"/>
          </p:cNvSpPr>
          <p:nvPr>
            <p:ph idx="1"/>
          </p:nvPr>
        </p:nvSpPr>
        <p:spPr>
          <a:xfrm>
            <a:off x="76200" y="1295400"/>
            <a:ext cx="8915400" cy="5257800"/>
          </a:xfrm>
        </p:spPr>
        <p:txBody>
          <a:bodyPr/>
          <a:lstStyle/>
          <a:p>
            <a:pPr eaLnBrk="1" hangingPunct="1">
              <a:lnSpc>
                <a:spcPct val="90000"/>
              </a:lnSpc>
            </a:pPr>
            <a:r>
              <a:rPr lang="en-US" altLang="en-US" dirty="0" smtClean="0"/>
              <a:t>God gave us </a:t>
            </a:r>
            <a:r>
              <a:rPr lang="en-US" altLang="en-US" b="1" dirty="0" smtClean="0"/>
              <a:t>His breath of life </a:t>
            </a:r>
            <a:r>
              <a:rPr lang="en-US" altLang="en-US" dirty="0" smtClean="0"/>
              <a:t>(Genesis 2:7):</a:t>
            </a:r>
          </a:p>
          <a:p>
            <a:pPr marL="457200" lvl="1" indent="0">
              <a:buNone/>
            </a:pPr>
            <a:r>
              <a:rPr lang="en-US" b="1" baseline="30000" dirty="0"/>
              <a:t> </a:t>
            </a:r>
            <a:r>
              <a:rPr lang="en-US" dirty="0">
                <a:latin typeface="Baskerville Old Face" panose="02020602080505020303" pitchFamily="18" charset="0"/>
              </a:rPr>
              <a:t>“then the LORD God formed the man of dust from the ground and breathed into his nostrils the breath of life, and the man became a living creature.”</a:t>
            </a:r>
          </a:p>
          <a:p>
            <a:endParaRPr lang="en-US" dirty="0" smtClean="0"/>
          </a:p>
          <a:p>
            <a:r>
              <a:rPr lang="en-US" dirty="0" smtClean="0"/>
              <a:t>He </a:t>
            </a:r>
            <a:r>
              <a:rPr lang="en-US" dirty="0"/>
              <a:t>gave us an </a:t>
            </a:r>
            <a:r>
              <a:rPr lang="en-US" b="1" dirty="0"/>
              <a:t>eternal destiny</a:t>
            </a:r>
            <a:r>
              <a:rPr lang="en-US" dirty="0"/>
              <a:t> (Ecclesiastes 3:11)</a:t>
            </a:r>
          </a:p>
          <a:p>
            <a:pPr marL="457200" lvl="1" indent="0">
              <a:buNone/>
            </a:pPr>
            <a:r>
              <a:rPr lang="en-US" dirty="0">
                <a:latin typeface="Baskerville Old Face" panose="02020602080505020303" pitchFamily="18" charset="0"/>
              </a:rPr>
              <a:t>“He has made everything beautiful in its time. Also, He has put eternity into man's heart,”</a:t>
            </a:r>
          </a:p>
        </p:txBody>
      </p:sp>
    </p:spTree>
    <p:extLst>
      <p:ext uri="{BB962C8B-B14F-4D97-AF65-F5344CB8AC3E}">
        <p14:creationId xmlns:p14="http://schemas.microsoft.com/office/powerpoint/2010/main" val="383894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p:cNvSpPr>
            <a:spLocks noGrp="1"/>
          </p:cNvSpPr>
          <p:nvPr>
            <p:ph type="title"/>
          </p:nvPr>
        </p:nvSpPr>
        <p:spPr>
          <a:xfrm>
            <a:off x="18393" y="-152400"/>
            <a:ext cx="9144000" cy="1143000"/>
          </a:xfrm>
        </p:spPr>
        <p:txBody>
          <a:bodyPr/>
          <a:lstStyle/>
          <a:p>
            <a:pPr eaLnBrk="1" hangingPunct="1"/>
            <a:r>
              <a:rPr lang="en-US" altLang="en-US" b="1" dirty="0" smtClean="0">
                <a:solidFill>
                  <a:schemeClr val="bg1"/>
                </a:solidFill>
              </a:rPr>
              <a:t>We live on a </a:t>
            </a:r>
            <a:r>
              <a:rPr lang="en-US" altLang="en-US" b="1" u="sng" dirty="0" smtClean="0">
                <a:solidFill>
                  <a:schemeClr val="bg1"/>
                </a:solidFill>
              </a:rPr>
              <a:t>very good</a:t>
            </a:r>
            <a:r>
              <a:rPr lang="en-US" altLang="en-US" b="1" dirty="0" smtClean="0">
                <a:solidFill>
                  <a:schemeClr val="bg1"/>
                </a:solidFill>
              </a:rPr>
              <a:t> planet </a:t>
            </a:r>
          </a:p>
        </p:txBody>
      </p:sp>
      <p:sp>
        <p:nvSpPr>
          <p:cNvPr id="2" name="TextBox 1"/>
          <p:cNvSpPr txBox="1"/>
          <p:nvPr/>
        </p:nvSpPr>
        <p:spPr>
          <a:xfrm>
            <a:off x="76200" y="1676400"/>
            <a:ext cx="3048000" cy="3847207"/>
          </a:xfrm>
          <a:prstGeom prst="rect">
            <a:avLst/>
          </a:prstGeom>
          <a:noFill/>
        </p:spPr>
        <p:txBody>
          <a:bodyPr wrap="square" rtlCol="0">
            <a:spAutoFit/>
          </a:bodyPr>
          <a:lstStyle/>
          <a:p>
            <a:pPr algn="ctr">
              <a:spcAft>
                <a:spcPts val="0"/>
              </a:spcAft>
            </a:pPr>
            <a:r>
              <a:rPr lang="en-US" sz="3600" b="1" dirty="0" smtClean="0">
                <a:solidFill>
                  <a:schemeClr val="bg1"/>
                </a:solidFill>
                <a:latin typeface="Baskerville Old Face" panose="02020602080505020303" pitchFamily="18" charset="0"/>
              </a:rPr>
              <a:t>“And </a:t>
            </a:r>
            <a:r>
              <a:rPr lang="en-US" sz="3600" b="1" dirty="0">
                <a:solidFill>
                  <a:schemeClr val="bg1"/>
                </a:solidFill>
                <a:latin typeface="Baskerville Old Face" panose="02020602080505020303" pitchFamily="18" charset="0"/>
              </a:rPr>
              <a:t>God saw everything that </a:t>
            </a:r>
            <a:r>
              <a:rPr lang="en-US" sz="3600" b="1" dirty="0" smtClean="0">
                <a:solidFill>
                  <a:schemeClr val="bg1"/>
                </a:solidFill>
                <a:latin typeface="Baskerville Old Face" panose="02020602080505020303" pitchFamily="18" charset="0"/>
              </a:rPr>
              <a:t>He </a:t>
            </a:r>
            <a:r>
              <a:rPr lang="en-US" sz="3600" b="1" dirty="0">
                <a:solidFill>
                  <a:schemeClr val="bg1"/>
                </a:solidFill>
                <a:latin typeface="Baskerville Old Face" panose="02020602080505020303" pitchFamily="18" charset="0"/>
              </a:rPr>
              <a:t>had made, and behold, it was very good</a:t>
            </a:r>
            <a:r>
              <a:rPr lang="en-US" sz="3600" b="1" dirty="0" smtClean="0">
                <a:solidFill>
                  <a:schemeClr val="bg1"/>
                </a:solidFill>
                <a:latin typeface="Baskerville Old Face" panose="02020602080505020303" pitchFamily="18" charset="0"/>
              </a:rPr>
              <a:t>.” </a:t>
            </a:r>
          </a:p>
          <a:p>
            <a:pPr algn="ctr">
              <a:spcAft>
                <a:spcPts val="0"/>
              </a:spcAft>
            </a:pPr>
            <a:endParaRPr lang="en-US" sz="3600" dirty="0">
              <a:solidFill>
                <a:schemeClr val="bg1"/>
              </a:solidFill>
            </a:endParaRPr>
          </a:p>
          <a:p>
            <a:pPr algn="ctr">
              <a:spcAft>
                <a:spcPts val="0"/>
              </a:spcAft>
            </a:pPr>
            <a:r>
              <a:rPr lang="en-US" sz="2800" dirty="0" smtClean="0">
                <a:solidFill>
                  <a:schemeClr val="bg1"/>
                </a:solidFill>
              </a:rPr>
              <a:t>Genesis 1:31a</a:t>
            </a:r>
          </a:p>
        </p:txBody>
      </p:sp>
    </p:spTree>
    <p:extLst>
      <p:ext uri="{BB962C8B-B14F-4D97-AF65-F5344CB8AC3E}">
        <p14:creationId xmlns:p14="http://schemas.microsoft.com/office/powerpoint/2010/main" val="38125523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p:cNvSpPr>
            <a:spLocks noGrp="1"/>
          </p:cNvSpPr>
          <p:nvPr>
            <p:ph type="title"/>
          </p:nvPr>
        </p:nvSpPr>
        <p:spPr>
          <a:xfrm>
            <a:off x="18393" y="-152400"/>
            <a:ext cx="9144000" cy="1143000"/>
          </a:xfrm>
        </p:spPr>
        <p:txBody>
          <a:bodyPr/>
          <a:lstStyle/>
          <a:p>
            <a:pPr eaLnBrk="1" hangingPunct="1"/>
            <a:r>
              <a:rPr lang="en-US" altLang="en-US" b="1" dirty="0" smtClean="0">
                <a:solidFill>
                  <a:schemeClr val="bg1"/>
                </a:solidFill>
              </a:rPr>
              <a:t>A </a:t>
            </a:r>
            <a:r>
              <a:rPr lang="en-US" altLang="en-US" b="1" u="sng" dirty="0" smtClean="0">
                <a:solidFill>
                  <a:schemeClr val="bg1"/>
                </a:solidFill>
              </a:rPr>
              <a:t>very good</a:t>
            </a:r>
            <a:r>
              <a:rPr lang="en-US" altLang="en-US" b="1" dirty="0" smtClean="0">
                <a:solidFill>
                  <a:schemeClr val="bg1"/>
                </a:solidFill>
              </a:rPr>
              <a:t> planet with </a:t>
            </a:r>
            <a:r>
              <a:rPr lang="en-US" altLang="en-US" b="1" u="sng" dirty="0" smtClean="0">
                <a:solidFill>
                  <a:schemeClr val="bg1"/>
                </a:solidFill>
              </a:rPr>
              <a:t>a purpose</a:t>
            </a:r>
          </a:p>
        </p:txBody>
      </p:sp>
      <p:sp>
        <p:nvSpPr>
          <p:cNvPr id="2" name="TextBox 1"/>
          <p:cNvSpPr txBox="1"/>
          <p:nvPr/>
        </p:nvSpPr>
        <p:spPr>
          <a:xfrm>
            <a:off x="0" y="1294686"/>
            <a:ext cx="3124200" cy="4801314"/>
          </a:xfrm>
          <a:prstGeom prst="rect">
            <a:avLst/>
          </a:prstGeom>
          <a:noFill/>
        </p:spPr>
        <p:txBody>
          <a:bodyPr wrap="square" rtlCol="0">
            <a:spAutoFit/>
          </a:bodyPr>
          <a:lstStyle/>
          <a:p>
            <a:pPr algn="ctr">
              <a:spcAft>
                <a:spcPts val="0"/>
              </a:spcAft>
            </a:pPr>
            <a:r>
              <a:rPr lang="en-US" sz="2400" b="1" dirty="0">
                <a:solidFill>
                  <a:schemeClr val="bg1"/>
                </a:solidFill>
                <a:latin typeface="Baskerville Old Face" panose="02020602080505020303" pitchFamily="18" charset="0"/>
              </a:rPr>
              <a:t>“For this is what the LORD </a:t>
            </a:r>
            <a:r>
              <a:rPr lang="en-US" sz="2400" b="1" dirty="0" smtClean="0">
                <a:solidFill>
                  <a:schemeClr val="bg1"/>
                </a:solidFill>
                <a:latin typeface="Baskerville Old Face" panose="02020602080505020303" pitchFamily="18" charset="0"/>
              </a:rPr>
              <a:t>says — He </a:t>
            </a:r>
            <a:r>
              <a:rPr lang="en-US" sz="2400" b="1" dirty="0">
                <a:solidFill>
                  <a:schemeClr val="bg1"/>
                </a:solidFill>
                <a:latin typeface="Baskerville Old Face" panose="02020602080505020303" pitchFamily="18" charset="0"/>
              </a:rPr>
              <a:t>who created the heavens</a:t>
            </a:r>
            <a:r>
              <a:rPr lang="en-US" sz="2400" b="1" dirty="0" smtClean="0">
                <a:solidFill>
                  <a:schemeClr val="bg1"/>
                </a:solidFill>
                <a:latin typeface="Baskerville Old Face" panose="02020602080505020303" pitchFamily="18" charset="0"/>
              </a:rPr>
              <a:t>, He </a:t>
            </a:r>
            <a:r>
              <a:rPr lang="en-US" sz="2400" b="1" dirty="0">
                <a:solidFill>
                  <a:schemeClr val="bg1"/>
                </a:solidFill>
                <a:latin typeface="Baskerville Old Face" panose="02020602080505020303" pitchFamily="18" charset="0"/>
              </a:rPr>
              <a:t>is God</a:t>
            </a:r>
            <a:r>
              <a:rPr lang="en-US" sz="2400" b="1" dirty="0" smtClean="0">
                <a:solidFill>
                  <a:schemeClr val="bg1"/>
                </a:solidFill>
                <a:latin typeface="Baskerville Old Face" panose="02020602080505020303" pitchFamily="18" charset="0"/>
              </a:rPr>
              <a:t>; He </a:t>
            </a:r>
            <a:r>
              <a:rPr lang="en-US" sz="2400" b="1" dirty="0">
                <a:solidFill>
                  <a:schemeClr val="bg1"/>
                </a:solidFill>
                <a:latin typeface="Baskerville Old Face" panose="02020602080505020303" pitchFamily="18" charset="0"/>
              </a:rPr>
              <a:t>who fashioned and made </a:t>
            </a:r>
            <a:r>
              <a:rPr lang="en-US" sz="2400" b="1" dirty="0" smtClean="0">
                <a:solidFill>
                  <a:schemeClr val="bg1"/>
                </a:solidFill>
                <a:latin typeface="Baskerville Old Face" panose="02020602080505020303" pitchFamily="18" charset="0"/>
              </a:rPr>
              <a:t>the earth, He </a:t>
            </a:r>
            <a:r>
              <a:rPr lang="en-US" sz="2400" b="1" dirty="0">
                <a:solidFill>
                  <a:schemeClr val="bg1"/>
                </a:solidFill>
                <a:latin typeface="Baskerville Old Face" panose="02020602080505020303" pitchFamily="18" charset="0"/>
              </a:rPr>
              <a:t>founded it</a:t>
            </a:r>
            <a:r>
              <a:rPr lang="en-US" sz="2400" b="1" dirty="0" smtClean="0">
                <a:solidFill>
                  <a:schemeClr val="bg1"/>
                </a:solidFill>
                <a:latin typeface="Baskerville Old Face" panose="02020602080505020303" pitchFamily="18" charset="0"/>
              </a:rPr>
              <a:t>; He </a:t>
            </a:r>
            <a:r>
              <a:rPr lang="en-US" sz="2400" b="1" dirty="0">
                <a:solidFill>
                  <a:schemeClr val="bg1"/>
                </a:solidFill>
                <a:latin typeface="Baskerville Old Face" panose="02020602080505020303" pitchFamily="18" charset="0"/>
              </a:rPr>
              <a:t>did not create it to be empty</a:t>
            </a:r>
            <a:r>
              <a:rPr lang="en-US" sz="2400" b="1" dirty="0" smtClean="0">
                <a:solidFill>
                  <a:schemeClr val="bg1"/>
                </a:solidFill>
                <a:latin typeface="Baskerville Old Face" panose="02020602080505020303" pitchFamily="18" charset="0"/>
              </a:rPr>
              <a:t>, but </a:t>
            </a:r>
            <a:r>
              <a:rPr lang="en-US" sz="2400" b="1" dirty="0">
                <a:solidFill>
                  <a:srgbClr val="FFFF00"/>
                </a:solidFill>
                <a:latin typeface="Baskerville Old Face" panose="02020602080505020303" pitchFamily="18" charset="0"/>
              </a:rPr>
              <a:t>formed it to be </a:t>
            </a:r>
            <a:r>
              <a:rPr lang="en-US" sz="2400" b="1" dirty="0" smtClean="0">
                <a:solidFill>
                  <a:srgbClr val="FFFF00"/>
                </a:solidFill>
                <a:latin typeface="Baskerville Old Face" panose="02020602080505020303" pitchFamily="18" charset="0"/>
              </a:rPr>
              <a:t>inhabited</a:t>
            </a:r>
            <a:r>
              <a:rPr lang="en-US" sz="2400" b="1" dirty="0" smtClean="0">
                <a:solidFill>
                  <a:schemeClr val="bg1"/>
                </a:solidFill>
                <a:latin typeface="Baskerville Old Face" panose="02020602080505020303" pitchFamily="18" charset="0"/>
              </a:rPr>
              <a:t> — He </a:t>
            </a:r>
            <a:r>
              <a:rPr lang="en-US" sz="2400" b="1" dirty="0">
                <a:solidFill>
                  <a:schemeClr val="bg1"/>
                </a:solidFill>
                <a:latin typeface="Baskerville Old Face" panose="02020602080505020303" pitchFamily="18" charset="0"/>
              </a:rPr>
              <a:t>says</a:t>
            </a:r>
            <a:r>
              <a:rPr lang="en-US" sz="2400" b="1" dirty="0" smtClean="0">
                <a:solidFill>
                  <a:schemeClr val="bg1"/>
                </a:solidFill>
                <a:latin typeface="Baskerville Old Face" panose="02020602080505020303" pitchFamily="18" charset="0"/>
              </a:rPr>
              <a:t>: “</a:t>
            </a:r>
            <a:r>
              <a:rPr lang="en-US" sz="2400" b="1" dirty="0">
                <a:solidFill>
                  <a:schemeClr val="bg1"/>
                </a:solidFill>
                <a:latin typeface="Baskerville Old Face" panose="02020602080505020303" pitchFamily="18" charset="0"/>
              </a:rPr>
              <a:t>I am the LORD,</a:t>
            </a:r>
          </a:p>
          <a:p>
            <a:pPr algn="ctr">
              <a:spcAft>
                <a:spcPts val="0"/>
              </a:spcAft>
            </a:pPr>
            <a:r>
              <a:rPr lang="en-US" sz="2400" b="1" dirty="0">
                <a:solidFill>
                  <a:schemeClr val="bg1"/>
                </a:solidFill>
                <a:latin typeface="Baskerville Old Face" panose="02020602080505020303" pitchFamily="18" charset="0"/>
              </a:rPr>
              <a:t>and there is no other</a:t>
            </a:r>
            <a:r>
              <a:rPr lang="en-US" sz="2400" b="1" dirty="0" smtClean="0">
                <a:solidFill>
                  <a:schemeClr val="bg1"/>
                </a:solidFill>
                <a:latin typeface="Baskerville Old Face" panose="02020602080505020303" pitchFamily="18" charset="0"/>
              </a:rPr>
              <a:t>.” </a:t>
            </a:r>
          </a:p>
          <a:p>
            <a:pPr algn="ctr">
              <a:spcAft>
                <a:spcPts val="0"/>
              </a:spcAft>
            </a:pPr>
            <a:endParaRPr lang="en-US" sz="2400" dirty="0">
              <a:solidFill>
                <a:schemeClr val="bg1"/>
              </a:solidFill>
            </a:endParaRPr>
          </a:p>
          <a:p>
            <a:pPr algn="ctr">
              <a:spcAft>
                <a:spcPts val="0"/>
              </a:spcAft>
            </a:pPr>
            <a:r>
              <a:rPr lang="en-US" dirty="0" smtClean="0">
                <a:solidFill>
                  <a:schemeClr val="bg1"/>
                </a:solidFill>
              </a:rPr>
              <a:t>Isaiah 45:18</a:t>
            </a:r>
          </a:p>
        </p:txBody>
      </p:sp>
    </p:spTree>
    <p:extLst>
      <p:ext uri="{BB962C8B-B14F-4D97-AF65-F5344CB8AC3E}">
        <p14:creationId xmlns:p14="http://schemas.microsoft.com/office/powerpoint/2010/main" val="7857452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p:cNvSpPr>
            <a:spLocks noGrp="1"/>
          </p:cNvSpPr>
          <p:nvPr>
            <p:ph type="title"/>
          </p:nvPr>
        </p:nvSpPr>
        <p:spPr>
          <a:xfrm>
            <a:off x="1615" y="-152400"/>
            <a:ext cx="9144000" cy="1143000"/>
          </a:xfrm>
        </p:spPr>
        <p:txBody>
          <a:bodyPr/>
          <a:lstStyle/>
          <a:p>
            <a:pPr eaLnBrk="1" hangingPunct="1"/>
            <a:r>
              <a:rPr lang="en-US" altLang="en-US" b="1" dirty="0" smtClean="0">
                <a:solidFill>
                  <a:schemeClr val="bg1"/>
                </a:solidFill>
              </a:rPr>
              <a:t>But we are small…</a:t>
            </a:r>
          </a:p>
        </p:txBody>
      </p:sp>
    </p:spTree>
    <p:extLst>
      <p:ext uri="{BB962C8B-B14F-4D97-AF65-F5344CB8AC3E}">
        <p14:creationId xmlns:p14="http://schemas.microsoft.com/office/powerpoint/2010/main" val="298014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3314"/>
                                        </p:tgtEl>
                                      </p:cBhvr>
                                      <p:by x="2000" y="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chemeClr val="bg1"/>
                </a:solidFill>
              </a:rPr>
              <a:t>But we are small…</a:t>
            </a:r>
            <a:endParaRPr lang="en-US" b="1" dirty="0">
              <a:solidFill>
                <a:schemeClr val="bg1"/>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8111" t="72" r="9661" b="471"/>
          <a:stretch/>
        </p:blipFill>
        <p:spPr>
          <a:xfrm>
            <a:off x="3921825" y="990600"/>
            <a:ext cx="4927216" cy="5305038"/>
          </a:xfr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218" t="75443" r="71563"/>
          <a:stretch/>
        </p:blipFill>
        <p:spPr>
          <a:xfrm>
            <a:off x="1219200" y="2971800"/>
            <a:ext cx="1659091" cy="1309872"/>
          </a:xfrm>
          <a:prstGeom prst="rect">
            <a:avLst/>
          </a:prstGeom>
        </p:spPr>
      </p:pic>
    </p:spTree>
    <p:extLst>
      <p:ext uri="{BB962C8B-B14F-4D97-AF65-F5344CB8AC3E}">
        <p14:creationId xmlns:p14="http://schemas.microsoft.com/office/powerpoint/2010/main" val="35781045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chemeClr val="bg1"/>
                </a:solidFill>
              </a:rPr>
              <a:t>We are </a:t>
            </a:r>
            <a:r>
              <a:rPr lang="en-US" b="1" u="sng" dirty="0" smtClean="0">
                <a:solidFill>
                  <a:schemeClr val="bg1"/>
                </a:solidFill>
              </a:rPr>
              <a:t>very</a:t>
            </a:r>
            <a:r>
              <a:rPr lang="en-US" b="1" dirty="0" smtClean="0">
                <a:solidFill>
                  <a:schemeClr val="bg1"/>
                </a:solidFill>
              </a:rPr>
              <a:t> small !</a:t>
            </a:r>
            <a:endParaRPr lang="en-US" b="1" dirty="0">
              <a:solidFill>
                <a:schemeClr val="bg1"/>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8111" t="72" r="9661" b="471"/>
          <a:stretch/>
        </p:blipFill>
        <p:spPr>
          <a:xfrm>
            <a:off x="3921825" y="990600"/>
            <a:ext cx="4927216" cy="5305038"/>
          </a:xfr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218" t="75443" r="71563"/>
          <a:stretch/>
        </p:blipFill>
        <p:spPr>
          <a:xfrm>
            <a:off x="1219200" y="2971800"/>
            <a:ext cx="1659091" cy="1309872"/>
          </a:xfrm>
          <a:prstGeom prst="rect">
            <a:avLst/>
          </a:prstGeom>
        </p:spPr>
      </p:pic>
    </p:spTree>
    <p:extLst>
      <p:ext uri="{BB962C8B-B14F-4D97-AF65-F5344CB8AC3E}">
        <p14:creationId xmlns:p14="http://schemas.microsoft.com/office/powerpoint/2010/main" val="229800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6" presetClass="emph" presetSubtype="0" fill="hold" nodeType="withEffect">
                                  <p:stCondLst>
                                    <p:cond delay="0"/>
                                  </p:stCondLst>
                                  <p:childTnLst>
                                    <p:animScale>
                                      <p:cBhvr>
                                        <p:cTn id="9" dur="2000" fill="hold"/>
                                        <p:tgtEl>
                                          <p:spTgt spid="4"/>
                                        </p:tgtEl>
                                      </p:cBhvr>
                                      <p:by x="2000" y="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255"/>
            <a:ext cx="8229600" cy="914400"/>
          </a:xfrm>
        </p:spPr>
        <p:txBody>
          <a:bodyPr/>
          <a:lstStyle/>
          <a:p>
            <a:r>
              <a:rPr lang="en-US" b="1" dirty="0">
                <a:solidFill>
                  <a:schemeClr val="bg1"/>
                </a:solidFill>
              </a:rPr>
              <a:t>We are </a:t>
            </a:r>
            <a:r>
              <a:rPr lang="en-US" b="1" u="sng" dirty="0">
                <a:solidFill>
                  <a:schemeClr val="bg1"/>
                </a:solidFill>
              </a:rPr>
              <a:t>very</a:t>
            </a:r>
            <a:r>
              <a:rPr lang="en-US" b="1" dirty="0">
                <a:solidFill>
                  <a:schemeClr val="bg1"/>
                </a:solidFill>
              </a:rPr>
              <a:t> small !</a:t>
            </a:r>
            <a:endParaRPr lang="en-US" b="1" u="sng" dirty="0">
              <a:solidFill>
                <a:schemeClr val="bg1"/>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8200"/>
            <a:ext cx="9126985" cy="5695453"/>
          </a:xfrm>
        </p:spPr>
      </p:pic>
    </p:spTree>
    <p:extLst>
      <p:ext uri="{BB962C8B-B14F-4D97-AF65-F5344CB8AC3E}">
        <p14:creationId xmlns:p14="http://schemas.microsoft.com/office/powerpoint/2010/main" val="34008970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6638" y="0"/>
            <a:ext cx="11095038"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1"/>
          <p:cNvSpPr>
            <a:spLocks noGrp="1"/>
          </p:cNvSpPr>
          <p:nvPr>
            <p:ph type="title"/>
          </p:nvPr>
        </p:nvSpPr>
        <p:spPr>
          <a:xfrm>
            <a:off x="5410200" y="4191000"/>
            <a:ext cx="3505200" cy="1371600"/>
          </a:xfrm>
        </p:spPr>
        <p:txBody>
          <a:bodyPr/>
          <a:lstStyle/>
          <a:p>
            <a:pPr eaLnBrk="1" hangingPunct="1"/>
            <a:r>
              <a:rPr lang="en-US" altLang="en-US" sz="4800" dirty="0" smtClean="0">
                <a:solidFill>
                  <a:schemeClr val="bg1"/>
                </a:solidFill>
              </a:rPr>
              <a:t>…in a Very Big Universe!</a:t>
            </a:r>
          </a:p>
        </p:txBody>
      </p:sp>
      <p:sp>
        <p:nvSpPr>
          <p:cNvPr id="4" name="Title 1"/>
          <p:cNvSpPr txBox="1">
            <a:spLocks/>
          </p:cNvSpPr>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u="sng" dirty="0">
                <a:solidFill>
                  <a:schemeClr val="bg1"/>
                </a:solidFill>
              </a:rPr>
              <a:t>W</a:t>
            </a:r>
            <a:r>
              <a:rPr lang="en-US" b="1" u="sng" dirty="0" smtClean="0">
                <a:solidFill>
                  <a:schemeClr val="bg1"/>
                </a:solidFill>
              </a:rPr>
              <a:t>e are very, very small !</a:t>
            </a:r>
            <a:endParaRPr lang="en-US" b="1" u="sng"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u="sng" dirty="0" smtClean="0"/>
              <a:t>Some Very Important Questions</a:t>
            </a:r>
            <a:endParaRPr lang="en-US" b="1" u="sng" dirty="0"/>
          </a:p>
        </p:txBody>
      </p:sp>
      <p:sp>
        <p:nvSpPr>
          <p:cNvPr id="3" name="Content Placeholder 2"/>
          <p:cNvSpPr>
            <a:spLocks noGrp="1"/>
          </p:cNvSpPr>
          <p:nvPr>
            <p:ph idx="1"/>
          </p:nvPr>
        </p:nvSpPr>
        <p:spPr>
          <a:xfrm>
            <a:off x="76200" y="1101969"/>
            <a:ext cx="8991600" cy="5334000"/>
          </a:xfrm>
        </p:spPr>
        <p:txBody>
          <a:bodyPr/>
          <a:lstStyle/>
          <a:p>
            <a:pPr marL="742950" indent="-742950">
              <a:lnSpc>
                <a:spcPct val="150000"/>
              </a:lnSpc>
              <a:buFont typeface="+mj-lt"/>
              <a:buAutoNum type="arabicPeriod"/>
            </a:pPr>
            <a:r>
              <a:rPr lang="en-US" sz="3600" b="1" dirty="0" smtClean="0"/>
              <a:t>Origin</a:t>
            </a:r>
            <a:r>
              <a:rPr lang="en-US" sz="3600" dirty="0" smtClean="0"/>
              <a:t> : Where did I come from?</a:t>
            </a:r>
          </a:p>
          <a:p>
            <a:pPr marL="742950" indent="-742950">
              <a:lnSpc>
                <a:spcPct val="150000"/>
              </a:lnSpc>
              <a:buFont typeface="+mj-lt"/>
              <a:buAutoNum type="arabicPeriod"/>
            </a:pPr>
            <a:r>
              <a:rPr lang="en-US" sz="3600" b="1" dirty="0" smtClean="0"/>
              <a:t>Meaning</a:t>
            </a:r>
            <a:r>
              <a:rPr lang="en-US" sz="3600" dirty="0" smtClean="0"/>
              <a:t> : Why am I alive?</a:t>
            </a:r>
          </a:p>
          <a:p>
            <a:pPr marL="742950" indent="-742950">
              <a:lnSpc>
                <a:spcPct val="150000"/>
              </a:lnSpc>
              <a:buFont typeface="+mj-lt"/>
              <a:buAutoNum type="arabicPeriod"/>
            </a:pPr>
            <a:r>
              <a:rPr lang="en-US" sz="3600" b="1" dirty="0" smtClean="0"/>
              <a:t>Morality</a:t>
            </a:r>
            <a:r>
              <a:rPr lang="en-US" sz="3600" dirty="0" smtClean="0"/>
              <a:t> : How to know right from wrong?</a:t>
            </a:r>
          </a:p>
          <a:p>
            <a:pPr marL="742950" indent="-742950">
              <a:lnSpc>
                <a:spcPct val="150000"/>
              </a:lnSpc>
              <a:spcAft>
                <a:spcPts val="1800"/>
              </a:spcAft>
              <a:buFont typeface="+mj-lt"/>
              <a:buAutoNum type="arabicPeriod"/>
            </a:pPr>
            <a:r>
              <a:rPr lang="en-US" sz="3600" b="1" dirty="0" smtClean="0"/>
              <a:t>Destiny</a:t>
            </a:r>
            <a:r>
              <a:rPr lang="en-US" sz="3600" dirty="0" smtClean="0"/>
              <a:t> : What happens after I die?</a:t>
            </a:r>
          </a:p>
          <a:p>
            <a:pPr>
              <a:spcAft>
                <a:spcPts val="1800"/>
              </a:spcAft>
              <a:buFont typeface="Wingdings" panose="05000000000000000000" pitchFamily="2" charset="2"/>
              <a:buChar char="ü"/>
            </a:pPr>
            <a:r>
              <a:rPr lang="en-US" sz="3600" dirty="0" smtClean="0">
                <a:latin typeface="Book Antiqua" panose="02040602050305030304" pitchFamily="18" charset="0"/>
              </a:rPr>
              <a:t>The answer to the first question guides our thinking about all of the others!</a:t>
            </a:r>
            <a:endParaRPr lang="en-US" sz="3600" dirty="0">
              <a:latin typeface="Book Antiqua" panose="02040602050305030304" pitchFamily="18" charset="0"/>
            </a:endParaRPr>
          </a:p>
        </p:txBody>
      </p:sp>
      <p:grpSp>
        <p:nvGrpSpPr>
          <p:cNvPr id="9" name="Group 8"/>
          <p:cNvGrpSpPr/>
          <p:nvPr/>
        </p:nvGrpSpPr>
        <p:grpSpPr>
          <a:xfrm>
            <a:off x="762000" y="1182312"/>
            <a:ext cx="6172200" cy="4456488"/>
            <a:chOff x="292925" y="1195450"/>
            <a:chExt cx="4947379" cy="3496756"/>
          </a:xfrm>
        </p:grpSpPr>
        <p:sp>
          <p:nvSpPr>
            <p:cNvPr id="4" name="Oval 3"/>
            <p:cNvSpPr/>
            <p:nvPr/>
          </p:nvSpPr>
          <p:spPr>
            <a:xfrm>
              <a:off x="292925" y="1195450"/>
              <a:ext cx="1365856" cy="71544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2494135" y="4692206"/>
              <a:ext cx="27461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4" idx="5"/>
            </p:cNvCxnSpPr>
            <p:nvPr/>
          </p:nvCxnSpPr>
          <p:spPr>
            <a:xfrm flipH="1" flipV="1">
              <a:off x="1458756" y="1806124"/>
              <a:ext cx="2254579" cy="25010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201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6638" y="0"/>
            <a:ext cx="11095038"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1"/>
          <p:cNvSpPr>
            <a:spLocks noGrp="1"/>
          </p:cNvSpPr>
          <p:nvPr>
            <p:ph type="title"/>
          </p:nvPr>
        </p:nvSpPr>
        <p:spPr>
          <a:xfrm>
            <a:off x="1219200" y="5334000"/>
            <a:ext cx="7543800" cy="1600200"/>
          </a:xfrm>
          <a:solidFill>
            <a:schemeClr val="tx1">
              <a:alpha val="50195"/>
            </a:schemeClr>
          </a:solidFill>
        </p:spPr>
        <p:txBody>
          <a:bodyPr/>
          <a:lstStyle/>
          <a:p>
            <a:pPr algn="r" eaLnBrk="1" hangingPunct="1"/>
            <a:r>
              <a:rPr lang="en-US" altLang="en-US" sz="4800" dirty="0" smtClean="0">
                <a:solidFill>
                  <a:schemeClr val="bg1"/>
                </a:solidFill>
              </a:rPr>
              <a:t>But everything is small when compared to God…</a:t>
            </a:r>
          </a:p>
        </p:txBody>
      </p:sp>
      <p:sp>
        <p:nvSpPr>
          <p:cNvPr id="2" name="TextBox 1"/>
          <p:cNvSpPr txBox="1">
            <a:spLocks noChangeArrowheads="1"/>
          </p:cNvSpPr>
          <p:nvPr/>
        </p:nvSpPr>
        <p:spPr bwMode="auto">
          <a:xfrm>
            <a:off x="-76200" y="762000"/>
            <a:ext cx="9220200" cy="3416320"/>
          </a:xfrm>
          <a:prstGeom prst="rect">
            <a:avLst/>
          </a:prstGeom>
          <a:solidFill>
            <a:schemeClr val="tx1"/>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chemeClr val="bg1"/>
                </a:solidFill>
              </a:rPr>
              <a:t>The heavens declare the glory of God, </a:t>
            </a:r>
            <a:endParaRPr lang="en-US" altLang="en-US" sz="3600" dirty="0" smtClean="0">
              <a:solidFill>
                <a:schemeClr val="bg1"/>
              </a:solidFill>
            </a:endParaRPr>
          </a:p>
          <a:p>
            <a:pPr eaLnBrk="1" hangingPunct="1">
              <a:spcBef>
                <a:spcPct val="0"/>
              </a:spcBef>
              <a:buFontTx/>
              <a:buNone/>
            </a:pPr>
            <a:r>
              <a:rPr lang="en-US" altLang="en-US" sz="3600" dirty="0" smtClean="0">
                <a:solidFill>
                  <a:schemeClr val="bg1"/>
                </a:solidFill>
              </a:rPr>
              <a:t>and </a:t>
            </a:r>
            <a:r>
              <a:rPr lang="en-US" altLang="en-US" sz="3600" dirty="0">
                <a:solidFill>
                  <a:schemeClr val="bg1"/>
                </a:solidFill>
              </a:rPr>
              <a:t>the sky </a:t>
            </a:r>
            <a:r>
              <a:rPr lang="en-US" altLang="en-US" sz="3600" dirty="0" smtClean="0">
                <a:solidFill>
                  <a:schemeClr val="bg1"/>
                </a:solidFill>
              </a:rPr>
              <a:t>above </a:t>
            </a:r>
            <a:r>
              <a:rPr lang="en-US" altLang="en-US" sz="3600" dirty="0">
                <a:solidFill>
                  <a:schemeClr val="bg1"/>
                </a:solidFill>
              </a:rPr>
              <a:t>proclaims his handiwork. </a:t>
            </a:r>
          </a:p>
          <a:p>
            <a:pPr eaLnBrk="1" hangingPunct="1">
              <a:spcBef>
                <a:spcPct val="0"/>
              </a:spcBef>
              <a:buFontTx/>
              <a:buNone/>
            </a:pPr>
            <a:r>
              <a:rPr lang="en-US" altLang="en-US" sz="3600" dirty="0">
                <a:solidFill>
                  <a:schemeClr val="bg1"/>
                </a:solidFill>
              </a:rPr>
              <a:t>Day to day pours out speech, </a:t>
            </a:r>
            <a:endParaRPr lang="en-US" altLang="en-US" sz="3600" dirty="0" smtClean="0">
              <a:solidFill>
                <a:schemeClr val="bg1"/>
              </a:solidFill>
            </a:endParaRPr>
          </a:p>
          <a:p>
            <a:pPr eaLnBrk="1" hangingPunct="1">
              <a:spcBef>
                <a:spcPct val="0"/>
              </a:spcBef>
              <a:buFontTx/>
              <a:buNone/>
            </a:pPr>
            <a:r>
              <a:rPr lang="en-US" altLang="en-US" sz="3600" dirty="0" smtClean="0">
                <a:solidFill>
                  <a:schemeClr val="bg1"/>
                </a:solidFill>
              </a:rPr>
              <a:t>and </a:t>
            </a:r>
            <a:r>
              <a:rPr lang="en-US" altLang="en-US" sz="3600" dirty="0">
                <a:solidFill>
                  <a:schemeClr val="bg1"/>
                </a:solidFill>
              </a:rPr>
              <a:t>night to night reveals knowledge. </a:t>
            </a:r>
          </a:p>
          <a:p>
            <a:pPr eaLnBrk="1" hangingPunct="1">
              <a:spcBef>
                <a:spcPct val="0"/>
              </a:spcBef>
              <a:buNone/>
            </a:pPr>
            <a:r>
              <a:rPr lang="en-US" altLang="en-US" sz="3600" dirty="0">
                <a:solidFill>
                  <a:schemeClr val="bg1"/>
                </a:solidFill>
              </a:rPr>
              <a:t>There is no speech, nor are there words, </a:t>
            </a:r>
            <a:endParaRPr lang="en-US" altLang="en-US" sz="3600" dirty="0" smtClean="0">
              <a:solidFill>
                <a:schemeClr val="bg1"/>
              </a:solidFill>
            </a:endParaRPr>
          </a:p>
          <a:p>
            <a:pPr eaLnBrk="1" hangingPunct="1">
              <a:spcBef>
                <a:spcPct val="0"/>
              </a:spcBef>
              <a:buNone/>
            </a:pPr>
            <a:r>
              <a:rPr lang="en-US" altLang="en-US" sz="3600" dirty="0" smtClean="0">
                <a:solidFill>
                  <a:schemeClr val="bg1"/>
                </a:solidFill>
              </a:rPr>
              <a:t>whose </a:t>
            </a:r>
            <a:r>
              <a:rPr lang="en-US" altLang="en-US" sz="3600" dirty="0">
                <a:solidFill>
                  <a:schemeClr val="bg1"/>
                </a:solidFill>
              </a:rPr>
              <a:t>voice is not heard. </a:t>
            </a:r>
            <a:r>
              <a:rPr lang="en-US" altLang="en-US" sz="3600" dirty="0" smtClean="0">
                <a:solidFill>
                  <a:schemeClr val="bg1"/>
                </a:solidFill>
              </a:rPr>
              <a:t>                </a:t>
            </a:r>
            <a:r>
              <a:rPr lang="en-US" altLang="en-US" sz="2800" dirty="0" smtClean="0">
                <a:solidFill>
                  <a:schemeClr val="bg1"/>
                </a:solidFill>
                <a:ea typeface="SimSun" pitchFamily="2" charset="-122"/>
              </a:rPr>
              <a:t>Psalm </a:t>
            </a:r>
            <a:r>
              <a:rPr lang="en-US" altLang="en-US" sz="2800" dirty="0">
                <a:solidFill>
                  <a:schemeClr val="bg1"/>
                </a:solidFill>
                <a:ea typeface="SimSun" pitchFamily="2" charset="-122"/>
              </a:rPr>
              <a:t>19:1-3  </a:t>
            </a:r>
          </a:p>
        </p:txBody>
      </p:sp>
    </p:spTree>
    <p:extLst>
      <p:ext uri="{BB962C8B-B14F-4D97-AF65-F5344CB8AC3E}">
        <p14:creationId xmlns:p14="http://schemas.microsoft.com/office/powerpoint/2010/main" val="1995307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0"/>
            <a:ext cx="11095038"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1"/>
          <p:cNvSpPr>
            <a:spLocks noGrp="1"/>
          </p:cNvSpPr>
          <p:nvPr>
            <p:ph type="title"/>
          </p:nvPr>
        </p:nvSpPr>
        <p:spPr>
          <a:xfrm>
            <a:off x="990600" y="5334000"/>
            <a:ext cx="8153400" cy="1600200"/>
          </a:xfrm>
          <a:solidFill>
            <a:schemeClr val="tx1">
              <a:alpha val="50195"/>
            </a:schemeClr>
          </a:solidFill>
        </p:spPr>
        <p:txBody>
          <a:bodyPr/>
          <a:lstStyle/>
          <a:p>
            <a:pPr algn="r" eaLnBrk="1" hangingPunct="1"/>
            <a:r>
              <a:rPr lang="en-US" altLang="en-US" sz="4800" dirty="0" smtClean="0">
                <a:solidFill>
                  <a:schemeClr val="bg1"/>
                </a:solidFill>
              </a:rPr>
              <a:t>Just as the earth has a purpose,</a:t>
            </a:r>
            <a:br>
              <a:rPr lang="en-US" altLang="en-US" sz="4800" dirty="0" smtClean="0">
                <a:solidFill>
                  <a:schemeClr val="bg1"/>
                </a:solidFill>
              </a:rPr>
            </a:br>
            <a:r>
              <a:rPr lang="en-US" altLang="en-US" sz="4800" dirty="0" smtClean="0">
                <a:solidFill>
                  <a:schemeClr val="bg1"/>
                </a:solidFill>
              </a:rPr>
              <a:t>God created you for a purpose!</a:t>
            </a:r>
          </a:p>
        </p:txBody>
      </p:sp>
      <p:sp>
        <p:nvSpPr>
          <p:cNvPr id="2" name="TextBox 1"/>
          <p:cNvSpPr txBox="1">
            <a:spLocks noChangeArrowheads="1"/>
          </p:cNvSpPr>
          <p:nvPr/>
        </p:nvSpPr>
        <p:spPr bwMode="auto">
          <a:xfrm>
            <a:off x="-76200" y="762000"/>
            <a:ext cx="9220200" cy="3970318"/>
          </a:xfrm>
          <a:prstGeom prst="rect">
            <a:avLst/>
          </a:prstGeom>
          <a:solidFill>
            <a:schemeClr val="tx1"/>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chemeClr val="bg1"/>
                </a:solidFill>
              </a:rPr>
              <a:t>When I consider your heavens,</a:t>
            </a:r>
          </a:p>
          <a:p>
            <a:pPr eaLnBrk="1" hangingPunct="1">
              <a:spcBef>
                <a:spcPct val="0"/>
              </a:spcBef>
              <a:buFontTx/>
              <a:buNone/>
            </a:pPr>
            <a:r>
              <a:rPr lang="en-US" altLang="en-US" sz="3600" dirty="0">
                <a:solidFill>
                  <a:schemeClr val="bg1"/>
                </a:solidFill>
              </a:rPr>
              <a:t>the work of your fingers,</a:t>
            </a:r>
          </a:p>
          <a:p>
            <a:pPr eaLnBrk="1" hangingPunct="1">
              <a:spcBef>
                <a:spcPct val="0"/>
              </a:spcBef>
              <a:buFontTx/>
              <a:buNone/>
            </a:pPr>
            <a:r>
              <a:rPr lang="en-US" altLang="en-US" sz="3600" dirty="0">
                <a:solidFill>
                  <a:schemeClr val="bg1"/>
                </a:solidFill>
              </a:rPr>
              <a:t>the moon and the stars,</a:t>
            </a:r>
          </a:p>
          <a:p>
            <a:pPr eaLnBrk="1" hangingPunct="1">
              <a:spcBef>
                <a:spcPct val="0"/>
              </a:spcBef>
              <a:buFontTx/>
              <a:buNone/>
            </a:pPr>
            <a:r>
              <a:rPr lang="en-US" altLang="en-US" sz="3600" dirty="0">
                <a:solidFill>
                  <a:schemeClr val="bg1"/>
                </a:solidFill>
              </a:rPr>
              <a:t>which you have set in place, </a:t>
            </a:r>
          </a:p>
          <a:p>
            <a:pPr eaLnBrk="1" hangingPunct="1">
              <a:spcBef>
                <a:spcPct val="0"/>
              </a:spcBef>
              <a:buFontTx/>
              <a:buNone/>
            </a:pPr>
            <a:r>
              <a:rPr lang="en-US" altLang="en-US" sz="3600" dirty="0" smtClean="0">
                <a:solidFill>
                  <a:schemeClr val="bg1"/>
                </a:solidFill>
              </a:rPr>
              <a:t>what </a:t>
            </a:r>
            <a:r>
              <a:rPr lang="en-US" altLang="en-US" sz="3600" dirty="0">
                <a:solidFill>
                  <a:schemeClr val="bg1"/>
                </a:solidFill>
              </a:rPr>
              <a:t>is mankind that you are mindful of them,</a:t>
            </a:r>
          </a:p>
          <a:p>
            <a:pPr eaLnBrk="1" hangingPunct="1">
              <a:spcBef>
                <a:spcPct val="0"/>
              </a:spcBef>
              <a:buFontTx/>
              <a:buNone/>
            </a:pPr>
            <a:r>
              <a:rPr lang="en-US" altLang="en-US" sz="3600" dirty="0">
                <a:solidFill>
                  <a:schemeClr val="bg1"/>
                </a:solidFill>
              </a:rPr>
              <a:t>human beings that you care for them</a:t>
            </a:r>
            <a:r>
              <a:rPr lang="en-US" altLang="en-US" sz="3600" dirty="0" smtClean="0">
                <a:solidFill>
                  <a:schemeClr val="bg1"/>
                </a:solidFill>
              </a:rPr>
              <a:t>?</a:t>
            </a:r>
          </a:p>
          <a:p>
            <a:pPr algn="r" eaLnBrk="1" hangingPunct="1">
              <a:spcBef>
                <a:spcPct val="0"/>
              </a:spcBef>
              <a:buFontTx/>
              <a:buNone/>
            </a:pPr>
            <a:r>
              <a:rPr lang="en-US" altLang="en-US" sz="3600" dirty="0" smtClean="0">
                <a:solidFill>
                  <a:schemeClr val="bg1"/>
                </a:solidFill>
              </a:rPr>
              <a:t>                 </a:t>
            </a:r>
            <a:r>
              <a:rPr lang="en-US" altLang="en-US" sz="2800" dirty="0" smtClean="0">
                <a:solidFill>
                  <a:schemeClr val="bg1"/>
                </a:solidFill>
                <a:ea typeface="SimSun" pitchFamily="2" charset="-122"/>
              </a:rPr>
              <a:t>Psalm 8:3-4  </a:t>
            </a:r>
            <a:endParaRPr lang="en-US" altLang="en-US" sz="2800" dirty="0">
              <a:solidFill>
                <a:schemeClr val="bg1"/>
              </a:solidFill>
              <a:ea typeface="SimSun"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3651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u="sng" dirty="0" smtClean="0">
                <a:solidFill>
                  <a:schemeClr val="bg1"/>
                </a:solidFill>
              </a:rPr>
              <a:t>The Guardian</a:t>
            </a:r>
            <a:r>
              <a:rPr lang="en-US" dirty="0" smtClean="0">
                <a:solidFill>
                  <a:schemeClr val="bg1"/>
                </a:solidFill>
              </a:rPr>
              <a:t> </a:t>
            </a:r>
            <a:r>
              <a:rPr lang="en-US" sz="2800" dirty="0" smtClean="0">
                <a:solidFill>
                  <a:schemeClr val="bg1"/>
                </a:solidFill>
              </a:rPr>
              <a:t>Stephen </a:t>
            </a:r>
            <a:r>
              <a:rPr lang="en-US" sz="2800" dirty="0" err="1" smtClean="0">
                <a:solidFill>
                  <a:schemeClr val="bg1"/>
                </a:solidFill>
              </a:rPr>
              <a:t>Buranyi</a:t>
            </a:r>
            <a:r>
              <a:rPr lang="en-US" sz="2800" dirty="0" smtClean="0">
                <a:solidFill>
                  <a:schemeClr val="bg1"/>
                </a:solidFill>
              </a:rPr>
              <a:t>, 28 Jun 2022  </a:t>
            </a:r>
            <a:endParaRPr lang="en-US"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1843"/>
            <a:ext cx="9144000" cy="5546157"/>
          </a:xfrm>
          <a:prstGeom prst="rect">
            <a:avLst/>
          </a:prstGeom>
        </p:spPr>
      </p:pic>
      <p:sp>
        <p:nvSpPr>
          <p:cNvPr id="4" name="TextBox 3"/>
          <p:cNvSpPr txBox="1"/>
          <p:nvPr/>
        </p:nvSpPr>
        <p:spPr>
          <a:xfrm>
            <a:off x="457200" y="1752600"/>
            <a:ext cx="8077200" cy="3170099"/>
          </a:xfrm>
          <a:prstGeom prst="rect">
            <a:avLst/>
          </a:prstGeom>
          <a:solidFill>
            <a:schemeClr val="accent3">
              <a:lumMod val="50000"/>
            </a:schemeClr>
          </a:solidFill>
        </p:spPr>
        <p:txBody>
          <a:bodyPr wrap="square" rtlCol="0">
            <a:spAutoFit/>
          </a:bodyPr>
          <a:lstStyle/>
          <a:p>
            <a:pPr>
              <a:spcAft>
                <a:spcPts val="0"/>
              </a:spcAft>
            </a:pPr>
            <a:r>
              <a:rPr lang="en-US" sz="2000" dirty="0">
                <a:solidFill>
                  <a:schemeClr val="bg1"/>
                </a:solidFill>
              </a:rPr>
              <a:t>“This is the basic story of evolution, as recounted in countless textbooks and pop-science bestsellers. The problem, according to a growing number of scientists, is that it is absurdly crude and misleading.”</a:t>
            </a:r>
          </a:p>
          <a:p>
            <a:pPr>
              <a:spcAft>
                <a:spcPts val="0"/>
              </a:spcAft>
            </a:pPr>
            <a:endParaRPr lang="en-US" sz="2000" dirty="0">
              <a:solidFill>
                <a:schemeClr val="bg1"/>
              </a:solidFill>
            </a:endParaRPr>
          </a:p>
          <a:p>
            <a:pPr>
              <a:spcAft>
                <a:spcPts val="0"/>
              </a:spcAft>
            </a:pPr>
            <a:r>
              <a:rPr lang="en-US" sz="2000" dirty="0">
                <a:solidFill>
                  <a:schemeClr val="bg1"/>
                </a:solidFill>
              </a:rPr>
              <a:t>“This classic idea of gradual change, one happy accident at a time, has so far fallen flat.”</a:t>
            </a:r>
          </a:p>
          <a:p>
            <a:pPr>
              <a:spcAft>
                <a:spcPts val="0"/>
              </a:spcAft>
            </a:pPr>
            <a:endParaRPr lang="en-US" sz="2000" dirty="0">
              <a:solidFill>
                <a:schemeClr val="bg1"/>
              </a:solidFill>
            </a:endParaRPr>
          </a:p>
          <a:p>
            <a:pPr>
              <a:spcAft>
                <a:spcPts val="0"/>
              </a:spcAft>
            </a:pPr>
            <a:r>
              <a:rPr lang="en-US" sz="2000" dirty="0">
                <a:solidFill>
                  <a:schemeClr val="bg1"/>
                </a:solidFill>
              </a:rPr>
              <a:t>“The issue at stake,” says </a:t>
            </a:r>
            <a:r>
              <a:rPr lang="en-US" sz="2000" dirty="0" err="1">
                <a:solidFill>
                  <a:schemeClr val="bg1"/>
                </a:solidFill>
              </a:rPr>
              <a:t>Arlin</a:t>
            </a:r>
            <a:r>
              <a:rPr lang="en-US" sz="2000" dirty="0">
                <a:solidFill>
                  <a:schemeClr val="bg1"/>
                </a:solidFill>
              </a:rPr>
              <a:t> </a:t>
            </a:r>
            <a:r>
              <a:rPr lang="en-US" sz="2000" dirty="0" err="1">
                <a:solidFill>
                  <a:schemeClr val="bg1"/>
                </a:solidFill>
              </a:rPr>
              <a:t>Stoltzfus</a:t>
            </a:r>
            <a:r>
              <a:rPr lang="en-US" sz="2000" dirty="0">
                <a:solidFill>
                  <a:schemeClr val="bg1"/>
                </a:solidFill>
              </a:rPr>
              <a:t>, an evolutionary theorist at the IBBR research institute in Maryland, </a:t>
            </a:r>
            <a:r>
              <a:rPr lang="en-US" sz="2000" dirty="0" smtClean="0">
                <a:solidFill>
                  <a:schemeClr val="bg1"/>
                </a:solidFill>
              </a:rPr>
              <a:t>“whether </a:t>
            </a:r>
            <a:r>
              <a:rPr lang="en-US" sz="2000" dirty="0">
                <a:solidFill>
                  <a:schemeClr val="bg1"/>
                </a:solidFill>
              </a:rPr>
              <a:t>the idea of a grand story of biology is a fairytale we need to finally give up</a:t>
            </a:r>
            <a:r>
              <a:rPr lang="en-US" sz="2000" dirty="0" smtClean="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276150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a:xfrm>
            <a:off x="457200" y="76200"/>
            <a:ext cx="8229600" cy="792163"/>
          </a:xfrm>
        </p:spPr>
        <p:txBody>
          <a:bodyPr/>
          <a:lstStyle/>
          <a:p>
            <a:pPr eaLnBrk="1" hangingPunct="1"/>
            <a:r>
              <a:rPr lang="en-US" altLang="en-US" u="sng" dirty="0" smtClean="0"/>
              <a:t>Period of Time – Why?</a:t>
            </a:r>
          </a:p>
        </p:txBody>
      </p:sp>
      <p:sp>
        <p:nvSpPr>
          <p:cNvPr id="6" name="Content Placeholder 5"/>
          <p:cNvSpPr>
            <a:spLocks noGrp="1"/>
          </p:cNvSpPr>
          <p:nvPr>
            <p:ph idx="1"/>
          </p:nvPr>
        </p:nvSpPr>
        <p:spPr>
          <a:xfrm>
            <a:off x="457200" y="990600"/>
            <a:ext cx="8229600" cy="5715000"/>
          </a:xfrm>
        </p:spPr>
        <p:txBody>
          <a:bodyPr/>
          <a:lstStyle/>
          <a:p>
            <a:pPr marL="0" indent="0" eaLnBrk="1" hangingPunct="1">
              <a:spcBef>
                <a:spcPts val="600"/>
              </a:spcBef>
              <a:spcAft>
                <a:spcPts val="1200"/>
              </a:spcAft>
              <a:buFont typeface="Arial" charset="0"/>
              <a:buNone/>
            </a:pPr>
            <a:r>
              <a:rPr lang="en-US" altLang="en-US" dirty="0" smtClean="0"/>
              <a:t>What is the </a:t>
            </a:r>
            <a:r>
              <a:rPr lang="en-US" altLang="en-US" u="sng" dirty="0" smtClean="0"/>
              <a:t>physical reason</a:t>
            </a:r>
            <a:r>
              <a:rPr lang="en-US" altLang="en-US" dirty="0" smtClean="0"/>
              <a:t> for each of these?</a:t>
            </a:r>
          </a:p>
          <a:p>
            <a:pPr marL="0" indent="0" eaLnBrk="1" hangingPunct="1">
              <a:spcBef>
                <a:spcPts val="600"/>
              </a:spcBef>
              <a:spcAft>
                <a:spcPts val="1200"/>
              </a:spcAft>
            </a:pPr>
            <a:r>
              <a:rPr lang="en-US" altLang="en-US" dirty="0" smtClean="0"/>
              <a:t> One year</a:t>
            </a:r>
          </a:p>
          <a:p>
            <a:pPr marL="0" indent="0" eaLnBrk="1" hangingPunct="1">
              <a:spcBef>
                <a:spcPts val="600"/>
              </a:spcBef>
              <a:spcAft>
                <a:spcPts val="1200"/>
              </a:spcAft>
            </a:pPr>
            <a:r>
              <a:rPr lang="en-US" altLang="en-US" dirty="0" smtClean="0"/>
              <a:t> One month</a:t>
            </a:r>
          </a:p>
          <a:p>
            <a:pPr marL="0" indent="0" eaLnBrk="1" hangingPunct="1">
              <a:spcBef>
                <a:spcPts val="600"/>
              </a:spcBef>
              <a:spcAft>
                <a:spcPts val="1200"/>
              </a:spcAft>
            </a:pPr>
            <a:r>
              <a:rPr lang="en-US" altLang="en-US" dirty="0" smtClean="0"/>
              <a:t> One day</a:t>
            </a:r>
          </a:p>
          <a:p>
            <a:pPr marL="0" indent="0" eaLnBrk="1" hangingPunct="1">
              <a:spcBef>
                <a:spcPts val="600"/>
              </a:spcBef>
              <a:spcAft>
                <a:spcPts val="1200"/>
              </a:spcAft>
            </a:pPr>
            <a:r>
              <a:rPr lang="en-US" altLang="en-US" dirty="0" smtClean="0"/>
              <a:t> One week</a:t>
            </a:r>
          </a:p>
          <a:p>
            <a:pPr marL="0" indent="0" eaLnBrk="1" hangingPunct="1">
              <a:spcBef>
                <a:spcPts val="600"/>
              </a:spcBef>
              <a:spcAft>
                <a:spcPts val="1200"/>
              </a:spcAft>
              <a:buNone/>
            </a:pPr>
            <a:r>
              <a:rPr lang="en-US" altLang="en-US" dirty="0" smtClean="0"/>
              <a:t>“</a:t>
            </a:r>
            <a:r>
              <a:rPr lang="en-US" altLang="en-US" dirty="0"/>
              <a:t>So God blessed the seventh day and made it holy, because on it God rested from all </a:t>
            </a:r>
            <a:r>
              <a:rPr lang="en-US" altLang="en-US" dirty="0" smtClean="0"/>
              <a:t>His </a:t>
            </a:r>
            <a:r>
              <a:rPr lang="en-US" altLang="en-US" dirty="0"/>
              <a:t>work that </a:t>
            </a:r>
            <a:r>
              <a:rPr lang="en-US" altLang="en-US" dirty="0" smtClean="0"/>
              <a:t>He </a:t>
            </a:r>
            <a:r>
              <a:rPr lang="en-US" altLang="en-US" dirty="0"/>
              <a:t>had done in creation</a:t>
            </a:r>
            <a:r>
              <a:rPr lang="en-US" altLang="en-US" dirty="0" smtClean="0"/>
              <a:t>.”  (Genesis 2:3)</a:t>
            </a:r>
          </a:p>
          <a:p>
            <a:pPr marL="0" indent="0" eaLnBrk="1" hangingPunct="1">
              <a:buFont typeface="Arial" charset="0"/>
              <a:buNone/>
            </a:pPr>
            <a:endParaRPr lang="en-US" altLang="en-US" b="1" dirty="0" smtClean="0"/>
          </a:p>
          <a:p>
            <a:pPr marL="0" indent="0" eaLnBrk="1" hangingPunct="1">
              <a:buFont typeface="Arial" charset="0"/>
              <a:buNone/>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76200"/>
            <a:ext cx="8686800" cy="914400"/>
          </a:xfrm>
        </p:spPr>
        <p:txBody>
          <a:bodyPr/>
          <a:lstStyle/>
          <a:p>
            <a:pPr eaLnBrk="1" hangingPunct="1"/>
            <a:r>
              <a:rPr lang="en-US" altLang="en-US" u="sng" dirty="0" smtClean="0"/>
              <a:t>Why do people choose Evolution?</a:t>
            </a:r>
          </a:p>
        </p:txBody>
      </p:sp>
      <p:sp>
        <p:nvSpPr>
          <p:cNvPr id="3" name="Content Placeholder 2"/>
          <p:cNvSpPr>
            <a:spLocks noGrp="1"/>
          </p:cNvSpPr>
          <p:nvPr>
            <p:ph idx="1"/>
          </p:nvPr>
        </p:nvSpPr>
        <p:spPr>
          <a:xfrm>
            <a:off x="76200" y="914400"/>
            <a:ext cx="8915400" cy="5638800"/>
          </a:xfrm>
        </p:spPr>
        <p:txBody>
          <a:bodyPr/>
          <a:lstStyle/>
          <a:p>
            <a:pPr eaLnBrk="1" hangingPunct="1">
              <a:spcAft>
                <a:spcPts val="600"/>
              </a:spcAft>
            </a:pPr>
            <a:r>
              <a:rPr lang="en-US" altLang="en-US" dirty="0" smtClean="0"/>
              <a:t>It is NOT because of what they see through the telescope of the microscope</a:t>
            </a:r>
          </a:p>
          <a:p>
            <a:pPr eaLnBrk="1" hangingPunct="1">
              <a:spcAft>
                <a:spcPts val="600"/>
              </a:spcAft>
            </a:pPr>
            <a:r>
              <a:rPr lang="en-US" altLang="en-US" dirty="0" smtClean="0"/>
              <a:t>It is NOT based on scientific evidence</a:t>
            </a:r>
          </a:p>
          <a:p>
            <a:pPr eaLnBrk="1" hangingPunct="1">
              <a:spcAft>
                <a:spcPts val="600"/>
              </a:spcAft>
            </a:pPr>
            <a:r>
              <a:rPr lang="en-US" altLang="en-US" dirty="0" smtClean="0"/>
              <a:t>It is a choice from the heart:</a:t>
            </a:r>
          </a:p>
          <a:p>
            <a:pPr marL="0" indent="0" eaLnBrk="1" hangingPunct="1">
              <a:spcAft>
                <a:spcPts val="600"/>
              </a:spcAft>
              <a:buNone/>
            </a:pPr>
            <a:r>
              <a:rPr lang="en-US" altLang="en-US" sz="2800" dirty="0" smtClean="0">
                <a:latin typeface="Times New Roman" panose="02020603050405020304" pitchFamily="18" charset="0"/>
                <a:cs typeface="Times New Roman" panose="02020603050405020304" pitchFamily="18" charset="0"/>
              </a:rPr>
              <a:t>“For </a:t>
            </a:r>
            <a:r>
              <a:rPr lang="en-US" altLang="en-US" sz="2800" dirty="0">
                <a:latin typeface="Times New Roman" panose="02020603050405020304" pitchFamily="18" charset="0"/>
                <a:cs typeface="Times New Roman" panose="02020603050405020304" pitchFamily="18" charset="0"/>
              </a:rPr>
              <a:t>although </a:t>
            </a:r>
            <a:r>
              <a:rPr lang="en-US" altLang="en-US" sz="2800" b="1" dirty="0">
                <a:latin typeface="Times New Roman" panose="02020603050405020304" pitchFamily="18" charset="0"/>
                <a:cs typeface="Times New Roman" panose="02020603050405020304" pitchFamily="18" charset="0"/>
              </a:rPr>
              <a:t>they knew God</a:t>
            </a:r>
            <a:r>
              <a:rPr lang="en-US" altLang="en-US" sz="2800" dirty="0">
                <a:latin typeface="Times New Roman" panose="02020603050405020304" pitchFamily="18" charset="0"/>
                <a:cs typeface="Times New Roman" panose="02020603050405020304" pitchFamily="18" charset="0"/>
              </a:rPr>
              <a:t>, they neither glorified him as God nor gave thanks to him, but their thinking became futile and their foolish hearts were darkened</a:t>
            </a:r>
            <a:r>
              <a:rPr lang="en-US" altLang="en-US" sz="2800" dirty="0" smtClean="0">
                <a:latin typeface="Times New Roman" panose="02020603050405020304" pitchFamily="18" charset="0"/>
                <a:cs typeface="Times New Roman" panose="02020603050405020304" pitchFamily="18" charset="0"/>
              </a:rPr>
              <a:t>.  Although </a:t>
            </a:r>
            <a:r>
              <a:rPr lang="en-US" altLang="en-US" sz="2800" dirty="0">
                <a:latin typeface="Times New Roman" panose="02020603050405020304" pitchFamily="18" charset="0"/>
                <a:cs typeface="Times New Roman" panose="02020603050405020304" pitchFamily="18" charset="0"/>
              </a:rPr>
              <a:t>they claimed to be wise, they became </a:t>
            </a:r>
            <a:r>
              <a:rPr lang="en-US" altLang="en-US" sz="2800" dirty="0" smtClean="0">
                <a:latin typeface="Times New Roman" panose="02020603050405020304" pitchFamily="18" charset="0"/>
                <a:cs typeface="Times New Roman" panose="02020603050405020304" pitchFamily="18" charset="0"/>
              </a:rPr>
              <a:t>fools.  They </a:t>
            </a:r>
            <a:r>
              <a:rPr lang="en-US" altLang="en-US" sz="2800" b="1" dirty="0">
                <a:latin typeface="Times New Roman" panose="02020603050405020304" pitchFamily="18" charset="0"/>
                <a:cs typeface="Times New Roman" panose="02020603050405020304" pitchFamily="18" charset="0"/>
              </a:rPr>
              <a:t>exchanged the truth</a:t>
            </a:r>
            <a:r>
              <a:rPr lang="en-US" altLang="en-US" sz="2800" dirty="0">
                <a:latin typeface="Times New Roman" panose="02020603050405020304" pitchFamily="18" charset="0"/>
                <a:cs typeface="Times New Roman" panose="02020603050405020304" pitchFamily="18" charset="0"/>
              </a:rPr>
              <a:t> about God </a:t>
            </a:r>
            <a:r>
              <a:rPr lang="en-US" altLang="en-US" sz="2800" b="1" dirty="0">
                <a:latin typeface="Times New Roman" panose="02020603050405020304" pitchFamily="18" charset="0"/>
                <a:cs typeface="Times New Roman" panose="02020603050405020304" pitchFamily="18" charset="0"/>
              </a:rPr>
              <a:t>for a lie</a:t>
            </a:r>
            <a:r>
              <a:rPr lang="en-US" altLang="en-US" sz="2800" dirty="0">
                <a:latin typeface="Times New Roman" panose="02020603050405020304" pitchFamily="18" charset="0"/>
                <a:cs typeface="Times New Roman" panose="02020603050405020304" pitchFamily="18" charset="0"/>
              </a:rPr>
              <a:t>, and worshiped and served created things rather than the </a:t>
            </a:r>
            <a:r>
              <a:rPr lang="en-US" altLang="en-US" sz="2800" dirty="0" smtClean="0">
                <a:latin typeface="Times New Roman" panose="02020603050405020304" pitchFamily="18" charset="0"/>
                <a:cs typeface="Times New Roman" panose="02020603050405020304" pitchFamily="18" charset="0"/>
              </a:rPr>
              <a:t>Creator.”  </a:t>
            </a:r>
            <a:r>
              <a:rPr lang="en-US" altLang="en-US" sz="2400" dirty="0" smtClean="0"/>
              <a:t>(Romans 1:21,22,25)</a:t>
            </a:r>
            <a:endParaRPr lang="en-US" altLang="en-US" sz="2400" dirty="0"/>
          </a:p>
          <a:p>
            <a:pPr eaLnBrk="1" hangingPunct="1">
              <a:spcAft>
                <a:spcPts val="600"/>
              </a:spcAft>
            </a:pPr>
            <a:endParaRPr lang="en-US" altLang="en-US" dirty="0" smtClean="0"/>
          </a:p>
        </p:txBody>
      </p:sp>
    </p:spTree>
    <p:extLst>
      <p:ext uri="{BB962C8B-B14F-4D97-AF65-F5344CB8AC3E}">
        <p14:creationId xmlns:p14="http://schemas.microsoft.com/office/powerpoint/2010/main" val="1335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smtClean="0"/>
              <a:t>Look at creation with open eyes!</a:t>
            </a:r>
          </a:p>
        </p:txBody>
      </p:sp>
      <p:sp>
        <p:nvSpPr>
          <p:cNvPr id="6" name="Content Placeholder 5"/>
          <p:cNvSpPr>
            <a:spLocks noGrp="1"/>
          </p:cNvSpPr>
          <p:nvPr>
            <p:ph idx="1"/>
          </p:nvPr>
        </p:nvSpPr>
        <p:spPr>
          <a:xfrm>
            <a:off x="762000" y="1295400"/>
            <a:ext cx="7620000" cy="4800600"/>
          </a:xfrm>
        </p:spPr>
        <p:txBody>
          <a:bodyPr/>
          <a:lstStyle/>
          <a:p>
            <a:pPr marL="0" indent="0" eaLnBrk="1">
              <a:lnSpc>
                <a:spcPct val="90000"/>
              </a:lnSpc>
              <a:buNone/>
            </a:pPr>
            <a:r>
              <a:rPr lang="en-US" sz="2800" dirty="0">
                <a:latin typeface="Baskerville Old Face" panose="02020602080505020303" pitchFamily="18" charset="0"/>
              </a:rPr>
              <a:t>“For what can be known about God is plain to them, because God has shown it to them. For His invisible attributes, namely, his eternal power and divine nature, have been clearly perceived, ever since the creation of the world,”  Romans 1:19,20</a:t>
            </a:r>
          </a:p>
          <a:p>
            <a:pPr marL="0" indent="0" eaLnBrk="1">
              <a:lnSpc>
                <a:spcPct val="90000"/>
              </a:lnSpc>
              <a:buNone/>
            </a:pPr>
            <a:endParaRPr lang="en-US" altLang="en-US" sz="2800" dirty="0">
              <a:latin typeface="Baskerville Old Face" panose="02020602080505020303" pitchFamily="18" charset="0"/>
            </a:endParaRPr>
          </a:p>
          <a:p>
            <a:pPr marL="0" indent="0" eaLnBrk="1">
              <a:lnSpc>
                <a:spcPct val="90000"/>
              </a:lnSpc>
              <a:buNone/>
            </a:pPr>
            <a:r>
              <a:rPr lang="en-US" altLang="en-US" sz="2800" dirty="0">
                <a:latin typeface="Baskerville Old Face" panose="02020602080505020303" pitchFamily="18" charset="0"/>
              </a:rPr>
              <a:t>“The heavens declare the glory of God, and the sky above proclaims his handiwork. Day to day pours out speech, and night to night reveals knowledge.”  Psalm 19:1,2</a:t>
            </a:r>
          </a:p>
        </p:txBody>
      </p:sp>
    </p:spTree>
    <p:extLst>
      <p:ext uri="{BB962C8B-B14F-4D97-AF65-F5344CB8AC3E}">
        <p14:creationId xmlns:p14="http://schemas.microsoft.com/office/powerpoint/2010/main" val="1866441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400"/>
            <a:ext cx="8229600" cy="944563"/>
          </a:xfrm>
        </p:spPr>
        <p:txBody>
          <a:bodyPr/>
          <a:lstStyle/>
          <a:p>
            <a:pPr eaLnBrk="1" hangingPunct="1"/>
            <a:r>
              <a:rPr lang="en-US" altLang="en-US" b="1" u="sng" dirty="0" smtClean="0"/>
              <a:t>You decide </a:t>
            </a:r>
            <a:r>
              <a:rPr lang="en-US" altLang="en-US" u="sng" dirty="0" smtClean="0"/>
              <a:t>which is </a:t>
            </a:r>
            <a:r>
              <a:rPr lang="en-US" altLang="en-US" b="1" u="sng" dirty="0" smtClean="0"/>
              <a:t>most probable</a:t>
            </a:r>
            <a:endParaRPr lang="en-US" altLang="en-US" u="sng" dirty="0" smtClean="0"/>
          </a:p>
        </p:txBody>
      </p:sp>
      <p:sp>
        <p:nvSpPr>
          <p:cNvPr id="3" name="Content Placeholder 2"/>
          <p:cNvSpPr>
            <a:spLocks noGrp="1"/>
          </p:cNvSpPr>
          <p:nvPr>
            <p:ph idx="1"/>
          </p:nvPr>
        </p:nvSpPr>
        <p:spPr>
          <a:xfrm>
            <a:off x="152400" y="1143000"/>
            <a:ext cx="8839200" cy="5410200"/>
          </a:xfrm>
        </p:spPr>
        <p:txBody>
          <a:bodyPr/>
          <a:lstStyle/>
          <a:p>
            <a:pPr eaLnBrk="1" hangingPunct="1">
              <a:spcAft>
                <a:spcPts val="1200"/>
              </a:spcAft>
            </a:pPr>
            <a:r>
              <a:rPr lang="en-US" altLang="en-US" sz="3600" dirty="0" smtClean="0"/>
              <a:t>Evolution and Creation can both be studied logically, but </a:t>
            </a:r>
            <a:r>
              <a:rPr lang="en-US" altLang="en-US" sz="3600" u="sng" dirty="0" smtClean="0"/>
              <a:t>both require faith</a:t>
            </a:r>
            <a:r>
              <a:rPr lang="en-US" altLang="en-US" sz="3600" dirty="0" smtClean="0"/>
              <a:t> (believing unseen events from the past).</a:t>
            </a:r>
          </a:p>
          <a:p>
            <a:pPr eaLnBrk="1" hangingPunct="1">
              <a:spcAft>
                <a:spcPts val="1200"/>
              </a:spcAft>
            </a:pPr>
            <a:r>
              <a:rPr lang="en-US" altLang="en-US" sz="3600" dirty="0" smtClean="0"/>
              <a:t>We have been taught that evolution is fact proven by science.  This is NOT true.</a:t>
            </a:r>
          </a:p>
          <a:p>
            <a:pPr eaLnBrk="1" hangingPunct="1">
              <a:spcAft>
                <a:spcPts val="1200"/>
              </a:spcAft>
            </a:pPr>
            <a:r>
              <a:rPr lang="en-US" altLang="en-US" sz="3600" dirty="0" smtClean="0"/>
              <a:t>Be open to think for yourself.</a:t>
            </a:r>
          </a:p>
          <a:p>
            <a:pPr eaLnBrk="1" hangingPunct="1">
              <a:spcAft>
                <a:spcPts val="1200"/>
              </a:spcAft>
            </a:pPr>
            <a:r>
              <a:rPr lang="en-US" altLang="en-US" sz="3600" dirty="0" smtClean="0"/>
              <a:t>Life requires choices – sometimes, with very important consequences!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1143000"/>
          </a:xfrm>
        </p:spPr>
        <p:txBody>
          <a:bodyPr/>
          <a:lstStyle/>
          <a:p>
            <a:pPr eaLnBrk="1" hangingPunct="1"/>
            <a:r>
              <a:rPr lang="en-US" altLang="en-US" u="sng" dirty="0" smtClean="0"/>
              <a:t>Where did everything come from?</a:t>
            </a:r>
            <a:br>
              <a:rPr lang="en-US" altLang="en-US" u="sng" dirty="0" smtClean="0"/>
            </a:br>
            <a:r>
              <a:rPr lang="en-US" altLang="en-US" b="1" dirty="0" smtClean="0"/>
              <a:t>Two Ideas</a:t>
            </a:r>
            <a:r>
              <a:rPr lang="en-US" altLang="en-US" dirty="0" smtClean="0"/>
              <a:t>:</a:t>
            </a:r>
          </a:p>
        </p:txBody>
      </p:sp>
      <p:sp>
        <p:nvSpPr>
          <p:cNvPr id="6147" name="TextBox 2"/>
          <p:cNvSpPr txBox="1">
            <a:spLocks noChangeArrowheads="1"/>
          </p:cNvSpPr>
          <p:nvPr/>
        </p:nvSpPr>
        <p:spPr bwMode="auto">
          <a:xfrm>
            <a:off x="0" y="13716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spcAft>
                <a:spcPts val="600"/>
              </a:spcAft>
              <a:buFontTx/>
              <a:buNone/>
            </a:pPr>
            <a:r>
              <a:rPr lang="en-US" altLang="en-US" sz="3600" u="sng" dirty="0"/>
              <a:t>Evolution</a:t>
            </a:r>
            <a:r>
              <a:rPr lang="en-US" altLang="en-US" sz="3600" dirty="0"/>
              <a:t>                                     </a:t>
            </a:r>
            <a:r>
              <a:rPr lang="en-US" altLang="en-US" sz="3600" u="sng" dirty="0"/>
              <a:t>Creation</a:t>
            </a:r>
          </a:p>
        </p:txBody>
      </p:sp>
      <p:sp>
        <p:nvSpPr>
          <p:cNvPr id="11" name="TextBox 10"/>
          <p:cNvSpPr txBox="1">
            <a:spLocks noChangeArrowheads="1"/>
          </p:cNvSpPr>
          <p:nvPr/>
        </p:nvSpPr>
        <p:spPr bwMode="auto">
          <a:xfrm>
            <a:off x="0" y="205740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Everything came from                    A powerful Creator</a:t>
            </a:r>
          </a:p>
          <a:p>
            <a:pPr algn="ctr" eaLnBrk="1" hangingPunct="1">
              <a:lnSpc>
                <a:spcPts val="3200"/>
              </a:lnSpc>
              <a:spcBef>
                <a:spcPct val="0"/>
              </a:spcBef>
              <a:buFontTx/>
              <a:buNone/>
            </a:pPr>
            <a:r>
              <a:rPr lang="en-US" altLang="en-US" dirty="0"/>
              <a:t>nothing                                                 made everything</a:t>
            </a:r>
            <a:endParaRPr lang="en-US" altLang="en-US" u="sng" dirty="0"/>
          </a:p>
        </p:txBody>
      </p:sp>
      <p:sp>
        <p:nvSpPr>
          <p:cNvPr id="12" name="TextBox 11"/>
          <p:cNvSpPr txBox="1">
            <a:spLocks noChangeArrowheads="1"/>
          </p:cNvSpPr>
          <p:nvPr/>
        </p:nvSpPr>
        <p:spPr bwMode="auto">
          <a:xfrm>
            <a:off x="0" y="320040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Life began by accident                         Life was created</a:t>
            </a:r>
            <a:endParaRPr lang="en-US" altLang="en-US" u="sng" dirty="0"/>
          </a:p>
        </p:txBody>
      </p:sp>
      <p:sp>
        <p:nvSpPr>
          <p:cNvPr id="13" name="TextBox 12"/>
          <p:cNvSpPr txBox="1">
            <a:spLocks noChangeArrowheads="1"/>
          </p:cNvSpPr>
          <p:nvPr/>
        </p:nvSpPr>
        <p:spPr bwMode="auto">
          <a:xfrm>
            <a:off x="0" y="4010025"/>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Complex creatures                  Each living creature was</a:t>
            </a:r>
          </a:p>
          <a:p>
            <a:pPr algn="ctr" eaLnBrk="1" hangingPunct="1">
              <a:lnSpc>
                <a:spcPts val="3200"/>
              </a:lnSpc>
              <a:spcBef>
                <a:spcPct val="0"/>
              </a:spcBef>
              <a:buFontTx/>
              <a:buNone/>
            </a:pPr>
            <a:r>
              <a:rPr lang="en-US" altLang="en-US" dirty="0" smtClean="0"/>
              <a:t>evolved </a:t>
            </a:r>
            <a:r>
              <a:rPr lang="en-US" altLang="en-US" dirty="0"/>
              <a:t>by a series </a:t>
            </a:r>
            <a:r>
              <a:rPr lang="en-US" altLang="en-US" dirty="0" smtClean="0"/>
              <a:t>                    designed and made by</a:t>
            </a:r>
            <a:endParaRPr lang="en-US" altLang="en-US" dirty="0"/>
          </a:p>
          <a:p>
            <a:pPr algn="ctr" eaLnBrk="1" hangingPunct="1">
              <a:lnSpc>
                <a:spcPts val="3200"/>
              </a:lnSpc>
              <a:spcBef>
                <a:spcPct val="0"/>
              </a:spcBef>
              <a:buFontTx/>
              <a:buNone/>
            </a:pPr>
            <a:r>
              <a:rPr lang="en-US" altLang="en-US" dirty="0"/>
              <a:t>of random accidents         </a:t>
            </a:r>
            <a:r>
              <a:rPr lang="en-US" altLang="en-US" dirty="0" smtClean="0"/>
              <a:t>            an intelligent Creator </a:t>
            </a:r>
            <a:endParaRPr lang="en-US" altLang="en-US" u="sn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out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01762"/>
          </a:xfrm>
        </p:spPr>
        <p:txBody>
          <a:bodyPr rtlCol="0">
            <a:normAutofit fontScale="90000"/>
          </a:bodyPr>
          <a:lstStyle/>
          <a:p>
            <a:pPr eaLnBrk="1" fontAlgn="auto" hangingPunct="1">
              <a:spcAft>
                <a:spcPts val="0"/>
              </a:spcAft>
              <a:defRPr/>
            </a:pPr>
            <a:r>
              <a:rPr lang="en-US" dirty="0" smtClean="0"/>
              <a:t>If you hear a loud “</a:t>
            </a:r>
            <a:r>
              <a:rPr lang="en-US" b="1" dirty="0" smtClean="0">
                <a:latin typeface="Ravie" panose="04040805050809020602" pitchFamily="82" charset="0"/>
              </a:rPr>
              <a:t>BOOM</a:t>
            </a:r>
            <a:r>
              <a:rPr lang="en-US" dirty="0" smtClean="0"/>
              <a:t>,” </a:t>
            </a:r>
            <a:br>
              <a:rPr lang="en-US" dirty="0" smtClean="0"/>
            </a:br>
            <a:r>
              <a:rPr lang="en-US" dirty="0" smtClean="0"/>
              <a:t>which is the </a:t>
            </a:r>
            <a:r>
              <a:rPr lang="en-US" b="1" dirty="0" smtClean="0"/>
              <a:t>most probable </a:t>
            </a:r>
            <a:r>
              <a:rPr lang="en-US" dirty="0" smtClean="0"/>
              <a:t>cause: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133600"/>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6200" y="2133600"/>
            <a:ext cx="3886200" cy="39624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800" dirty="0">
              <a:solidFill>
                <a:srgbClr val="FFFFFF"/>
              </a:solidFill>
              <a:cs typeface="Arial" charset="0"/>
            </a:endParaRPr>
          </a:p>
        </p:txBody>
      </p:sp>
      <p:sp>
        <p:nvSpPr>
          <p:cNvPr id="8197" name="TextBox 7"/>
          <p:cNvSpPr txBox="1">
            <a:spLocks noChangeArrowheads="1"/>
          </p:cNvSpPr>
          <p:nvPr/>
        </p:nvSpPr>
        <p:spPr bwMode="auto">
          <a:xfrm>
            <a:off x="4038600" y="373380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If you have an </a:t>
            </a:r>
            <a:r>
              <a:rPr lang="en-US" b="1" dirty="0" smtClean="0"/>
              <a:t>uncontrolled explosion</a:t>
            </a:r>
            <a:r>
              <a:rPr lang="en-US" dirty="0" smtClean="0"/>
              <a:t>, what is the </a:t>
            </a:r>
            <a:r>
              <a:rPr lang="en-US" b="1" dirty="0" smtClean="0"/>
              <a:t>most probable</a:t>
            </a:r>
            <a:r>
              <a:rPr lang="en-US" dirty="0" smtClean="0"/>
              <a:t> result:</a:t>
            </a:r>
            <a:endParaRPr lang="en-US" dirty="0"/>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391001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52600"/>
            <a:ext cx="396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TextBox 5"/>
          <p:cNvSpPr txBox="1">
            <a:spLocks noChangeArrowheads="1"/>
          </p:cNvSpPr>
          <p:nvPr/>
        </p:nvSpPr>
        <p:spPr bwMode="auto">
          <a:xfrm>
            <a:off x="4102100" y="346710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lnSpc>
            <a:spcPts val="3200"/>
          </a:lnSpc>
          <a:spcAft>
            <a:spcPts val="0"/>
          </a:spcAft>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1103</TotalTime>
  <Words>2712</Words>
  <Application>Microsoft Office PowerPoint</Application>
  <PresentationFormat>On-screen Show (4:3)</PresentationFormat>
  <Paragraphs>273</Paragraphs>
  <Slides>56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SimSun</vt:lpstr>
      <vt:lpstr>Arial</vt:lpstr>
      <vt:lpstr>Baskerville Old Face</vt:lpstr>
      <vt:lpstr>Book Antiqua</vt:lpstr>
      <vt:lpstr>Calibri</vt:lpstr>
      <vt:lpstr>Ravie</vt:lpstr>
      <vt:lpstr>Times New Roman</vt:lpstr>
      <vt:lpstr>Wingdings</vt:lpstr>
      <vt:lpstr>Office Theme</vt:lpstr>
      <vt:lpstr>Study Plan</vt:lpstr>
      <vt:lpstr>Did God Really Create the World?</vt:lpstr>
      <vt:lpstr>If you saw some blocks stacked on a table, what would you think?</vt:lpstr>
      <vt:lpstr>A man comes to the hospital with chest pain…</vt:lpstr>
      <vt:lpstr>Some Very Important Questions</vt:lpstr>
      <vt:lpstr>You decide which is most probable</vt:lpstr>
      <vt:lpstr>Where did everything come from? Two Ideas:</vt:lpstr>
      <vt:lpstr>If you hear a loud “BOOM,”  which is the most probable cause:</vt:lpstr>
      <vt:lpstr>If you have an uncontrolled explosion, what is the most probable result:</vt:lpstr>
      <vt:lpstr>Two realities of science:</vt:lpstr>
      <vt:lpstr>Did this come from nothing?</vt:lpstr>
      <vt:lpstr>Did this design arise by accident?</vt:lpstr>
      <vt:lpstr>Was this planet designed for life?</vt:lpstr>
      <vt:lpstr>You decide – which is most probable?</vt:lpstr>
      <vt:lpstr>What is the difference?</vt:lpstr>
      <vt:lpstr>You need</vt:lpstr>
      <vt:lpstr>Every living thing is made of Proteins</vt:lpstr>
      <vt:lpstr>Hemoglobin protein, essential for life</vt:lpstr>
      <vt:lpstr>What is the difference?</vt:lpstr>
      <vt:lpstr>How to make this?</vt:lpstr>
      <vt:lpstr>Specifically, you need: this                     this,            and this</vt:lpstr>
      <vt:lpstr>You decide – which is most probable?</vt:lpstr>
      <vt:lpstr>Every complex thing requires a design and a builder</vt:lpstr>
      <vt:lpstr>The design of life : DNA</vt:lpstr>
      <vt:lpstr>“Natural Selection” requires unguided, step-by-step improvements</vt:lpstr>
      <vt:lpstr>Evolution requires unguided, step-by-step improvements</vt:lpstr>
      <vt:lpstr>Your eye – a very complex machine</vt:lpstr>
      <vt:lpstr>What does this look like to you? Design or Accident?</vt:lpstr>
      <vt:lpstr>Is it reasonable to think this book could appear by accident?</vt:lpstr>
      <vt:lpstr>You decide – which is most probable?</vt:lpstr>
      <vt:lpstr>From the Bible</vt:lpstr>
      <vt:lpstr>What is Faith?</vt:lpstr>
      <vt:lpstr>Creation – Genesis 1</vt:lpstr>
      <vt:lpstr>Creation – Genesis 1</vt:lpstr>
      <vt:lpstr>Creation – Genesis 1</vt:lpstr>
      <vt:lpstr>Creation – Genesis 1</vt:lpstr>
      <vt:lpstr>Creation – Genesis 1</vt:lpstr>
      <vt:lpstr>Creation – Genesis 1</vt:lpstr>
      <vt:lpstr>Creation – Genesis 1</vt:lpstr>
      <vt:lpstr>Creation – Genesis 1</vt:lpstr>
      <vt:lpstr>Made in His Image</vt:lpstr>
      <vt:lpstr>Made in God’s Image – Very Special</vt:lpstr>
      <vt:lpstr>We live on a very good planet </vt:lpstr>
      <vt:lpstr>A very good planet with a purpose</vt:lpstr>
      <vt:lpstr>But we are small…</vt:lpstr>
      <vt:lpstr>But we are small…</vt:lpstr>
      <vt:lpstr>We are very small !</vt:lpstr>
      <vt:lpstr>We are very small !</vt:lpstr>
      <vt:lpstr>…in a Very Big Universe!</vt:lpstr>
      <vt:lpstr>But everything is small when compared to God…</vt:lpstr>
      <vt:lpstr>Just as the earth has a purpose, God created you for a purpose!</vt:lpstr>
      <vt:lpstr>PowerPoint Presentation</vt:lpstr>
      <vt:lpstr>The Guardian Stephen Buranyi, 28 Jun 2022  </vt:lpstr>
      <vt:lpstr>Period of Time – Why?</vt:lpstr>
      <vt:lpstr>Why do people choose Evolution?</vt:lpstr>
      <vt:lpstr>Look at creation with open eyes!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God of Creation</dc:title>
  <dc:creator>Mark Robnett</dc:creator>
  <cp:lastModifiedBy>Mark Robnett</cp:lastModifiedBy>
  <cp:revision>110</cp:revision>
  <dcterms:created xsi:type="dcterms:W3CDTF">2016-04-18T01:15:28Z</dcterms:created>
  <dcterms:modified xsi:type="dcterms:W3CDTF">2025-01-20T18:46:17Z</dcterms:modified>
</cp:coreProperties>
</file>