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280" r:id="rId3"/>
    <p:sldId id="277" r:id="rId4"/>
    <p:sldId id="287" r:id="rId5"/>
    <p:sldId id="281" r:id="rId6"/>
    <p:sldId id="282" r:id="rId7"/>
    <p:sldId id="283" r:id="rId8"/>
    <p:sldId id="284" r:id="rId9"/>
    <p:sldId id="285" r:id="rId10"/>
    <p:sldId id="257" r:id="rId11"/>
    <p:sldId id="27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474" autoAdjust="0"/>
    <p:restoredTop sz="69855" autoAdjust="0"/>
  </p:normalViewPr>
  <p:slideViewPr>
    <p:cSldViewPr snapToGrid="0">
      <p:cViewPr varScale="1">
        <p:scale>
          <a:sx n="84" d="100"/>
          <a:sy n="84" d="100"/>
        </p:scale>
        <p:origin x="858" y="84"/>
      </p:cViewPr>
      <p:guideLst/>
    </p:cSldViewPr>
  </p:slideViewPr>
  <p:notesTextViewPr>
    <p:cViewPr>
      <p:scale>
        <a:sx n="200" d="100"/>
        <a:sy n="200" d="100"/>
      </p:scale>
      <p:origin x="0" y="0"/>
    </p:cViewPr>
  </p:notesTextViewPr>
  <p:sorterViewPr>
    <p:cViewPr>
      <p:scale>
        <a:sx n="180" d="100"/>
        <a:sy n="1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8FDF83-EEDE-4574-B660-9EB20E282CE8}" type="datetimeFigureOut">
              <a:rPr lang="en-US" smtClean="0"/>
              <a:t>5/12/2022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746567-1DBF-42BF-B873-5FDF9D525971}" type="slidenum">
              <a:rPr lang="en-US" smtClean="0"/>
              <a:t>‹#›</a:t>
            </a:fld>
            <a:endParaRPr lang="en-US"/>
          </a:p>
        </p:txBody>
      </p:sp>
    </p:spTree>
    <p:extLst>
      <p:ext uri="{BB962C8B-B14F-4D97-AF65-F5344CB8AC3E}">
        <p14:creationId xmlns:p14="http://schemas.microsoft.com/office/powerpoint/2010/main" val="2287657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relationships </a:t>
            </a:r>
            <a:r>
              <a:rPr lang="en-US" baseline="0" dirty="0" smtClean="0"/>
              <a:t>can be viewed as concentric circles, starting with the things farthest away and working inward to the closest ones.</a:t>
            </a:r>
          </a:p>
        </p:txBody>
      </p:sp>
      <p:sp>
        <p:nvSpPr>
          <p:cNvPr id="4" name="Slide Number Placeholder 3"/>
          <p:cNvSpPr>
            <a:spLocks noGrp="1"/>
          </p:cNvSpPr>
          <p:nvPr>
            <p:ph type="sldNum" sz="quarter" idx="10"/>
          </p:nvPr>
        </p:nvSpPr>
        <p:spPr/>
        <p:txBody>
          <a:bodyPr/>
          <a:lstStyle/>
          <a:p>
            <a:fld id="{6102E952-6E73-4C2B-9E80-E9E5D4CEC209}" type="slidenum">
              <a:rPr lang="en-US" smtClean="0"/>
              <a:t>2</a:t>
            </a:fld>
            <a:endParaRPr lang="en-US" dirty="0"/>
          </a:p>
        </p:txBody>
      </p:sp>
    </p:spTree>
    <p:extLst>
      <p:ext uri="{BB962C8B-B14F-4D97-AF65-F5344CB8AC3E}">
        <p14:creationId xmlns:p14="http://schemas.microsoft.com/office/powerpoint/2010/main" val="1564978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a:t>
            </a:r>
            <a:r>
              <a:rPr lang="en-US" baseline="0" dirty="0" smtClean="0"/>
              <a:t> Jonathan died, David didn’t have another similarly close friend.  Perhaps if he did, the accountability would’ve kept him from some of the grievous sins that he committed.</a:t>
            </a:r>
          </a:p>
          <a:p>
            <a:endParaRPr lang="en-US" baseline="0" dirty="0" smtClean="0"/>
          </a:p>
        </p:txBody>
      </p:sp>
      <p:sp>
        <p:nvSpPr>
          <p:cNvPr id="4" name="Slide Number Placeholder 3"/>
          <p:cNvSpPr>
            <a:spLocks noGrp="1"/>
          </p:cNvSpPr>
          <p:nvPr>
            <p:ph type="sldNum" sz="quarter" idx="10"/>
          </p:nvPr>
        </p:nvSpPr>
        <p:spPr/>
        <p:txBody>
          <a:bodyPr/>
          <a:lstStyle/>
          <a:p>
            <a:fld id="{F7746567-1DBF-42BF-B873-5FDF9D525971}" type="slidenum">
              <a:rPr lang="en-US" smtClean="0"/>
              <a:t>3</a:t>
            </a:fld>
            <a:endParaRPr lang="en-US"/>
          </a:p>
        </p:txBody>
      </p:sp>
    </p:spTree>
    <p:extLst>
      <p:ext uri="{BB962C8B-B14F-4D97-AF65-F5344CB8AC3E}">
        <p14:creationId xmlns:p14="http://schemas.microsoft.com/office/powerpoint/2010/main" val="1221421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746567-1DBF-42BF-B873-5FDF9D525971}" type="slidenum">
              <a:rPr lang="en-US" smtClean="0"/>
              <a:t>4</a:t>
            </a:fld>
            <a:endParaRPr lang="en-US"/>
          </a:p>
        </p:txBody>
      </p:sp>
    </p:spTree>
    <p:extLst>
      <p:ext uri="{BB962C8B-B14F-4D97-AF65-F5344CB8AC3E}">
        <p14:creationId xmlns:p14="http://schemas.microsoft.com/office/powerpoint/2010/main" val="3688898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746567-1DBF-42BF-B873-5FDF9D525971}" type="slidenum">
              <a:rPr lang="en-US" smtClean="0"/>
              <a:t>5</a:t>
            </a:fld>
            <a:endParaRPr lang="en-US"/>
          </a:p>
        </p:txBody>
      </p:sp>
    </p:spTree>
    <p:extLst>
      <p:ext uri="{BB962C8B-B14F-4D97-AF65-F5344CB8AC3E}">
        <p14:creationId xmlns:p14="http://schemas.microsoft.com/office/powerpoint/2010/main" val="32375957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Think about how</a:t>
            </a:r>
            <a:r>
              <a:rPr lang="en-US" baseline="0" dirty="0" smtClean="0"/>
              <a:t> Nathan confronted King David (2 Samuel 12:7) and how Paul confronted Peter (Galatians 2:11).</a:t>
            </a:r>
            <a:endParaRPr lang="en-US" dirty="0"/>
          </a:p>
        </p:txBody>
      </p:sp>
      <p:sp>
        <p:nvSpPr>
          <p:cNvPr id="4" name="Slide Number Placeholder 3"/>
          <p:cNvSpPr>
            <a:spLocks noGrp="1"/>
          </p:cNvSpPr>
          <p:nvPr>
            <p:ph type="sldNum" sz="quarter" idx="10"/>
          </p:nvPr>
        </p:nvSpPr>
        <p:spPr/>
        <p:txBody>
          <a:bodyPr/>
          <a:lstStyle/>
          <a:p>
            <a:fld id="{F7746567-1DBF-42BF-B873-5FDF9D525971}" type="slidenum">
              <a:rPr lang="en-US" smtClean="0"/>
              <a:t>6</a:t>
            </a:fld>
            <a:endParaRPr lang="en-US"/>
          </a:p>
        </p:txBody>
      </p:sp>
    </p:spTree>
    <p:extLst>
      <p:ext uri="{BB962C8B-B14F-4D97-AF65-F5344CB8AC3E}">
        <p14:creationId xmlns:p14="http://schemas.microsoft.com/office/powerpoint/2010/main" val="6046628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746567-1DBF-42BF-B873-5FDF9D525971}" type="slidenum">
              <a:rPr lang="en-US" smtClean="0"/>
              <a:t>7</a:t>
            </a:fld>
            <a:endParaRPr lang="en-US"/>
          </a:p>
        </p:txBody>
      </p:sp>
    </p:spTree>
    <p:extLst>
      <p:ext uri="{BB962C8B-B14F-4D97-AF65-F5344CB8AC3E}">
        <p14:creationId xmlns:p14="http://schemas.microsoft.com/office/powerpoint/2010/main" val="2055470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Don’t abuse</a:t>
            </a:r>
            <a:r>
              <a:rPr lang="en-US" baseline="0" dirty="0" smtClean="0"/>
              <a:t> your relationship with your friends so that they begin to view you as a burden rather than a blessing.</a:t>
            </a:r>
          </a:p>
          <a:p>
            <a:endParaRPr lang="en-US" baseline="0" dirty="0" smtClean="0"/>
          </a:p>
          <a:p>
            <a:r>
              <a:rPr lang="en-US" baseline="0" dirty="0" smtClean="0"/>
              <a:t>The “bucket principle”: you have two buckets – one containing water and the other gasoline.  When faced with an inflammatory situation, be sure to choose the right bucket.  Tactful silence and soft words extinguish flames, while repeating gossip or accusations can burn the house down.</a:t>
            </a:r>
            <a:endParaRPr lang="en-US" dirty="0"/>
          </a:p>
        </p:txBody>
      </p:sp>
      <p:sp>
        <p:nvSpPr>
          <p:cNvPr id="4" name="Slide Number Placeholder 3"/>
          <p:cNvSpPr>
            <a:spLocks noGrp="1"/>
          </p:cNvSpPr>
          <p:nvPr>
            <p:ph type="sldNum" sz="quarter" idx="10"/>
          </p:nvPr>
        </p:nvSpPr>
        <p:spPr/>
        <p:txBody>
          <a:bodyPr/>
          <a:lstStyle/>
          <a:p>
            <a:fld id="{F7746567-1DBF-42BF-B873-5FDF9D525971}" type="slidenum">
              <a:rPr lang="en-US" smtClean="0"/>
              <a:t>8</a:t>
            </a:fld>
            <a:endParaRPr lang="en-US"/>
          </a:p>
        </p:txBody>
      </p:sp>
    </p:spTree>
    <p:extLst>
      <p:ext uri="{BB962C8B-B14F-4D97-AF65-F5344CB8AC3E}">
        <p14:creationId xmlns:p14="http://schemas.microsoft.com/office/powerpoint/2010/main" val="690921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Rom 13:10 “Love does no wrong to a neighbor; therefore love is the fulfilling of the law.”</a:t>
            </a:r>
          </a:p>
          <a:p>
            <a:endParaRPr lang="en-US" dirty="0" smtClean="0"/>
          </a:p>
          <a:p>
            <a:r>
              <a:rPr lang="en-US" dirty="0" smtClean="0"/>
              <a:t>If I love my neighbor, I will serve him</a:t>
            </a:r>
            <a:r>
              <a:rPr lang="en-US" baseline="0" dirty="0" smtClean="0"/>
              <a:t> and glorify Christ in every interaction.</a:t>
            </a:r>
            <a:endParaRPr lang="en-US" dirty="0" smtClean="0"/>
          </a:p>
          <a:p>
            <a:endParaRPr lang="en-US" dirty="0"/>
          </a:p>
        </p:txBody>
      </p:sp>
      <p:sp>
        <p:nvSpPr>
          <p:cNvPr id="4" name="Slide Number Placeholder 3"/>
          <p:cNvSpPr>
            <a:spLocks noGrp="1"/>
          </p:cNvSpPr>
          <p:nvPr>
            <p:ph type="sldNum" sz="quarter" idx="10"/>
          </p:nvPr>
        </p:nvSpPr>
        <p:spPr/>
        <p:txBody>
          <a:bodyPr/>
          <a:lstStyle/>
          <a:p>
            <a:fld id="{F7746567-1DBF-42BF-B873-5FDF9D525971}" type="slidenum">
              <a:rPr lang="en-US" smtClean="0"/>
              <a:t>9</a:t>
            </a:fld>
            <a:endParaRPr lang="en-US"/>
          </a:p>
        </p:txBody>
      </p:sp>
    </p:spTree>
    <p:extLst>
      <p:ext uri="{BB962C8B-B14F-4D97-AF65-F5344CB8AC3E}">
        <p14:creationId xmlns:p14="http://schemas.microsoft.com/office/powerpoint/2010/main" val="5051225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746567-1DBF-42BF-B873-5FDF9D525971}" type="slidenum">
              <a:rPr lang="en-US" smtClean="0"/>
              <a:t>10</a:t>
            </a:fld>
            <a:endParaRPr lang="en-US"/>
          </a:p>
        </p:txBody>
      </p:sp>
    </p:spTree>
    <p:extLst>
      <p:ext uri="{BB962C8B-B14F-4D97-AF65-F5344CB8AC3E}">
        <p14:creationId xmlns:p14="http://schemas.microsoft.com/office/powerpoint/2010/main" val="1878948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5/12/2022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49459" y="1486893"/>
            <a:ext cx="7548698" cy="1406028"/>
          </a:xfrm>
        </p:spPr>
        <p:txBody>
          <a:bodyPr>
            <a:normAutofit/>
          </a:bodyPr>
          <a:lstStyle/>
          <a:p>
            <a:pPr algn="ctr"/>
            <a:r>
              <a:rPr lang="en-US" dirty="0" smtClean="0"/>
              <a:t>Lessons from Proverbs</a:t>
            </a:r>
            <a:br>
              <a:rPr lang="en-US" dirty="0" smtClean="0"/>
            </a:br>
            <a:r>
              <a:rPr lang="en-US" sz="2800" dirty="0" smtClean="0">
                <a:solidFill>
                  <a:schemeClr val="tx1">
                    <a:lumMod val="50000"/>
                    <a:lumOff val="50000"/>
                  </a:schemeClr>
                </a:solidFill>
              </a:rPr>
              <a:t>Practical Advice for Living</a:t>
            </a:r>
            <a:r>
              <a:rPr lang="en-US" sz="2800" baseline="30000" dirty="0" smtClean="0">
                <a:solidFill>
                  <a:schemeClr val="tx1">
                    <a:lumMod val="50000"/>
                    <a:lumOff val="50000"/>
                  </a:schemeClr>
                </a:solidFill>
              </a:rPr>
              <a:t>*</a:t>
            </a:r>
            <a:endParaRPr lang="en-US" sz="6600" baseline="30000" dirty="0">
              <a:solidFill>
                <a:schemeClr val="tx1">
                  <a:lumMod val="50000"/>
                  <a:lumOff val="50000"/>
                </a:schemeClr>
              </a:solidFill>
            </a:endParaRPr>
          </a:p>
        </p:txBody>
      </p:sp>
      <p:sp>
        <p:nvSpPr>
          <p:cNvPr id="3" name="Subtitle 2"/>
          <p:cNvSpPr>
            <a:spLocks noGrp="1"/>
          </p:cNvSpPr>
          <p:nvPr>
            <p:ph type="subTitle" idx="1"/>
          </p:nvPr>
        </p:nvSpPr>
        <p:spPr>
          <a:xfrm>
            <a:off x="2931119" y="3819702"/>
            <a:ext cx="6785377" cy="1126283"/>
          </a:xfrm>
        </p:spPr>
        <p:txBody>
          <a:bodyPr>
            <a:normAutofit/>
          </a:bodyPr>
          <a:lstStyle/>
          <a:p>
            <a:pPr algn="ctr"/>
            <a:r>
              <a:rPr lang="en-US" sz="4000" b="1" dirty="0" smtClean="0">
                <a:solidFill>
                  <a:schemeClr val="tx1"/>
                </a:solidFill>
              </a:rPr>
              <a:t>Friends and Neighbors</a:t>
            </a:r>
            <a:endParaRPr lang="en-US" sz="4000" b="1" dirty="0">
              <a:solidFill>
                <a:schemeClr val="tx1"/>
              </a:solidFill>
            </a:endParaRPr>
          </a:p>
        </p:txBody>
      </p:sp>
      <p:sp>
        <p:nvSpPr>
          <p:cNvPr id="5" name="TextBox 4"/>
          <p:cNvSpPr txBox="1"/>
          <p:nvPr/>
        </p:nvSpPr>
        <p:spPr>
          <a:xfrm>
            <a:off x="7360024" y="6436659"/>
            <a:ext cx="4831976" cy="307777"/>
          </a:xfrm>
          <a:prstGeom prst="rect">
            <a:avLst/>
          </a:prstGeom>
          <a:noFill/>
        </p:spPr>
        <p:txBody>
          <a:bodyPr wrap="square" rtlCol="0">
            <a:spAutoFit/>
          </a:bodyPr>
          <a:lstStyle/>
          <a:p>
            <a:r>
              <a:rPr lang="en-US" sz="1400" dirty="0" smtClean="0"/>
              <a:t>* From “A Father’s Gift” by Kenneth B. Wingate, 2009</a:t>
            </a:r>
            <a:endParaRPr lang="en-US" sz="1400" dirty="0"/>
          </a:p>
        </p:txBody>
      </p:sp>
    </p:spTree>
    <p:extLst>
      <p:ext uri="{BB962C8B-B14F-4D97-AF65-F5344CB8AC3E}">
        <p14:creationId xmlns:p14="http://schemas.microsoft.com/office/powerpoint/2010/main" val="23484345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80032" y="259754"/>
            <a:ext cx="9899904" cy="1100695"/>
          </a:xfrm>
        </p:spPr>
        <p:txBody>
          <a:bodyPr>
            <a:noAutofit/>
          </a:bodyPr>
          <a:lstStyle/>
          <a:p>
            <a:r>
              <a:rPr lang="en-US" sz="3000" b="1" u="sng" dirty="0"/>
              <a:t>Key Principle</a:t>
            </a:r>
            <a:r>
              <a:rPr lang="en-US" sz="3000" b="1" dirty="0"/>
              <a:t>: </a:t>
            </a:r>
            <a:r>
              <a:rPr lang="en-US" sz="3000" b="1" dirty="0" smtClean="0"/>
              <a:t> We become like the people with whom we spend most of our time.</a:t>
            </a:r>
            <a:endParaRPr lang="en-US" sz="3000" dirty="0"/>
          </a:p>
        </p:txBody>
      </p:sp>
      <p:sp>
        <p:nvSpPr>
          <p:cNvPr id="3" name="Content Placeholder 2"/>
          <p:cNvSpPr>
            <a:spLocks noGrp="1"/>
          </p:cNvSpPr>
          <p:nvPr>
            <p:ph idx="1"/>
          </p:nvPr>
        </p:nvSpPr>
        <p:spPr>
          <a:xfrm>
            <a:off x="1929161" y="1639227"/>
            <a:ext cx="9511990" cy="4850782"/>
          </a:xfrm>
        </p:spPr>
        <p:txBody>
          <a:bodyPr>
            <a:normAutofit/>
          </a:bodyPr>
          <a:lstStyle/>
          <a:p>
            <a:pPr marL="0" indent="0">
              <a:spcBef>
                <a:spcPts val="0"/>
              </a:spcBef>
              <a:spcAft>
                <a:spcPts val="1200"/>
              </a:spcAft>
              <a:buNone/>
            </a:pPr>
            <a:r>
              <a:rPr lang="en-US" sz="2800" b="1" u="sng" dirty="0" smtClean="0"/>
              <a:t>Things to Remember:</a:t>
            </a:r>
          </a:p>
          <a:p>
            <a:pPr marL="0" indent="0">
              <a:spcBef>
                <a:spcPts val="0"/>
              </a:spcBef>
              <a:spcAft>
                <a:spcPts val="1200"/>
              </a:spcAft>
              <a:buNone/>
            </a:pPr>
            <a:r>
              <a:rPr lang="en-US" sz="2800" dirty="0" smtClean="0"/>
              <a:t>Good friends are important to each of us.</a:t>
            </a:r>
          </a:p>
          <a:p>
            <a:pPr marL="0" indent="0">
              <a:spcBef>
                <a:spcPts val="0"/>
              </a:spcBef>
              <a:spcAft>
                <a:spcPts val="1200"/>
              </a:spcAft>
              <a:buNone/>
            </a:pPr>
            <a:r>
              <a:rPr lang="en-US" sz="2800" dirty="0" smtClean="0"/>
              <a:t>Good friends are loyal to each other.</a:t>
            </a:r>
          </a:p>
          <a:p>
            <a:pPr marL="0" indent="0">
              <a:spcBef>
                <a:spcPts val="0"/>
              </a:spcBef>
              <a:spcAft>
                <a:spcPts val="1200"/>
              </a:spcAft>
              <a:buNone/>
            </a:pPr>
            <a:r>
              <a:rPr lang="en-US" sz="2800" dirty="0" smtClean="0"/>
              <a:t>Good friends are open and honest.</a:t>
            </a:r>
          </a:p>
          <a:p>
            <a:pPr marL="0" indent="0">
              <a:spcBef>
                <a:spcPts val="0"/>
              </a:spcBef>
              <a:spcAft>
                <a:spcPts val="1200"/>
              </a:spcAft>
              <a:buNone/>
            </a:pPr>
            <a:r>
              <a:rPr lang="en-US" sz="2800" dirty="0" smtClean="0"/>
              <a:t>Good friends give and receive wise counsel.</a:t>
            </a:r>
          </a:p>
          <a:p>
            <a:pPr marL="0" indent="0">
              <a:spcBef>
                <a:spcPts val="0"/>
              </a:spcBef>
              <a:spcAft>
                <a:spcPts val="1200"/>
              </a:spcAft>
              <a:buNone/>
            </a:pPr>
            <a:r>
              <a:rPr lang="en-US" sz="2800" dirty="0" smtClean="0"/>
              <a:t>Good friends are tactful.</a:t>
            </a:r>
          </a:p>
          <a:p>
            <a:pPr marL="0" indent="0">
              <a:spcBef>
                <a:spcPts val="0"/>
              </a:spcBef>
              <a:spcAft>
                <a:spcPts val="1200"/>
              </a:spcAft>
              <a:buNone/>
            </a:pPr>
            <a:r>
              <a:rPr lang="en-US" sz="2800" dirty="0" smtClean="0"/>
              <a:t>Preserve peace and nurture goodwill with neighbors.</a:t>
            </a:r>
          </a:p>
          <a:p>
            <a:pPr marL="0" indent="0">
              <a:spcBef>
                <a:spcPts val="0"/>
              </a:spcBef>
              <a:spcAft>
                <a:spcPts val="1200"/>
              </a:spcAft>
              <a:buNone/>
            </a:pPr>
            <a:endParaRPr lang="en-US" sz="2800" dirty="0" smtClean="0"/>
          </a:p>
          <a:p>
            <a:pPr marL="0" indent="0">
              <a:spcBef>
                <a:spcPts val="0"/>
              </a:spcBef>
              <a:spcAft>
                <a:spcPts val="1200"/>
              </a:spcAft>
              <a:buNone/>
            </a:pPr>
            <a:endParaRPr lang="en-US" sz="2800" dirty="0" smtClean="0"/>
          </a:p>
        </p:txBody>
      </p:sp>
    </p:spTree>
    <p:extLst>
      <p:ext uri="{BB962C8B-B14F-4D97-AF65-F5344CB8AC3E}">
        <p14:creationId xmlns:p14="http://schemas.microsoft.com/office/powerpoint/2010/main" val="363677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6927" y="51464"/>
            <a:ext cx="10671717" cy="837137"/>
          </a:xfrm>
        </p:spPr>
        <p:txBody>
          <a:bodyPr>
            <a:noAutofit/>
          </a:bodyPr>
          <a:lstStyle/>
          <a:p>
            <a:r>
              <a:rPr lang="en-US" sz="4000" b="1" u="sng" dirty="0" smtClean="0"/>
              <a:t>Some More Topics in the Book of Proverbs</a:t>
            </a:r>
            <a:endParaRPr lang="en-US" sz="4000" b="1" u="sng" dirty="0"/>
          </a:p>
        </p:txBody>
      </p:sp>
      <p:sp>
        <p:nvSpPr>
          <p:cNvPr id="3" name="Content Placeholder 2"/>
          <p:cNvSpPr>
            <a:spLocks noGrp="1"/>
          </p:cNvSpPr>
          <p:nvPr>
            <p:ph idx="1"/>
          </p:nvPr>
        </p:nvSpPr>
        <p:spPr>
          <a:xfrm>
            <a:off x="1795346" y="1210235"/>
            <a:ext cx="9295020" cy="4537422"/>
          </a:xfrm>
        </p:spPr>
        <p:txBody>
          <a:bodyPr numCol="2">
            <a:normAutofit/>
          </a:bodyPr>
          <a:lstStyle/>
          <a:p>
            <a:pPr>
              <a:lnSpc>
                <a:spcPct val="150000"/>
              </a:lnSpc>
              <a:spcBef>
                <a:spcPts val="600"/>
              </a:spcBef>
              <a:spcAft>
                <a:spcPts val="600"/>
              </a:spcAft>
            </a:pPr>
            <a:r>
              <a:rPr lang="en-US" sz="3600" dirty="0" smtClean="0"/>
              <a:t>Self-Control</a:t>
            </a:r>
          </a:p>
          <a:p>
            <a:pPr>
              <a:lnSpc>
                <a:spcPct val="150000"/>
              </a:lnSpc>
              <a:spcBef>
                <a:spcPts val="600"/>
              </a:spcBef>
              <a:spcAft>
                <a:spcPts val="600"/>
              </a:spcAft>
            </a:pPr>
            <a:r>
              <a:rPr lang="en-US" sz="3600" dirty="0" smtClean="0"/>
              <a:t>Sexual </a:t>
            </a:r>
            <a:r>
              <a:rPr lang="en-US" sz="3600" dirty="0"/>
              <a:t>Purity</a:t>
            </a:r>
          </a:p>
          <a:p>
            <a:pPr>
              <a:lnSpc>
                <a:spcPct val="150000"/>
              </a:lnSpc>
              <a:spcBef>
                <a:spcPts val="600"/>
              </a:spcBef>
              <a:spcAft>
                <a:spcPts val="600"/>
              </a:spcAft>
            </a:pPr>
            <a:r>
              <a:rPr lang="en-US" sz="3600" dirty="0" smtClean="0"/>
              <a:t>Kindness and Mercy</a:t>
            </a:r>
          </a:p>
          <a:p>
            <a:pPr>
              <a:lnSpc>
                <a:spcPct val="150000"/>
              </a:lnSpc>
              <a:spcBef>
                <a:spcPts val="600"/>
              </a:spcBef>
              <a:spcAft>
                <a:spcPts val="600"/>
              </a:spcAft>
            </a:pPr>
            <a:r>
              <a:rPr lang="en-US" sz="3600" dirty="0" smtClean="0"/>
              <a:t>Wickedness and Evil</a:t>
            </a:r>
          </a:p>
          <a:p>
            <a:pPr>
              <a:lnSpc>
                <a:spcPct val="150000"/>
              </a:lnSpc>
              <a:spcBef>
                <a:spcPts val="600"/>
              </a:spcBef>
              <a:spcAft>
                <a:spcPts val="600"/>
              </a:spcAft>
            </a:pPr>
            <a:r>
              <a:rPr lang="en-US" sz="3600" dirty="0" smtClean="0"/>
              <a:t>The Future</a:t>
            </a:r>
          </a:p>
          <a:p>
            <a:pPr>
              <a:lnSpc>
                <a:spcPct val="150000"/>
              </a:lnSpc>
              <a:spcBef>
                <a:spcPts val="600"/>
              </a:spcBef>
              <a:spcAft>
                <a:spcPts val="600"/>
              </a:spcAft>
            </a:pPr>
            <a:r>
              <a:rPr lang="en-US" sz="3600" dirty="0" smtClean="0"/>
              <a:t>The Lord</a:t>
            </a:r>
          </a:p>
        </p:txBody>
      </p:sp>
    </p:spTree>
    <p:extLst>
      <p:ext uri="{BB962C8B-B14F-4D97-AF65-F5344CB8AC3E}">
        <p14:creationId xmlns:p14="http://schemas.microsoft.com/office/powerpoint/2010/main" val="26439269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0332" y="409274"/>
            <a:ext cx="8925636" cy="876294"/>
          </a:xfrm>
        </p:spPr>
        <p:txBody>
          <a:bodyPr>
            <a:normAutofit/>
          </a:bodyPr>
          <a:lstStyle/>
          <a:p>
            <a:pPr algn="ctr"/>
            <a:r>
              <a:rPr lang="en-US" altLang="zh-CN" sz="4400" b="1" u="sng" dirty="0" smtClean="0">
                <a:latin typeface="+mn-lt"/>
              </a:rPr>
              <a:t>Circles of Relationships</a:t>
            </a:r>
            <a:r>
              <a:rPr lang="en-US" altLang="zh-CN" sz="4400" b="1" u="sng" dirty="0" smtClean="0">
                <a:latin typeface="+mj-ea"/>
              </a:rPr>
              <a:t>:</a:t>
            </a:r>
            <a:endParaRPr lang="en-US" sz="4400" b="1" u="sng" dirty="0">
              <a:latin typeface="+mj-ea"/>
            </a:endParaRPr>
          </a:p>
        </p:txBody>
      </p:sp>
      <p:sp>
        <p:nvSpPr>
          <p:cNvPr id="3" name="Content Placeholder 2"/>
          <p:cNvSpPr>
            <a:spLocks noGrp="1"/>
          </p:cNvSpPr>
          <p:nvPr>
            <p:ph idx="1"/>
          </p:nvPr>
        </p:nvSpPr>
        <p:spPr>
          <a:xfrm>
            <a:off x="1527142" y="1487755"/>
            <a:ext cx="4626008" cy="4781069"/>
          </a:xfrm>
        </p:spPr>
        <p:txBody>
          <a:bodyPr>
            <a:normAutofit fontScale="70000" lnSpcReduction="20000"/>
          </a:bodyPr>
          <a:lstStyle/>
          <a:p>
            <a:pPr>
              <a:lnSpc>
                <a:spcPct val="120000"/>
              </a:lnSpc>
              <a:spcBef>
                <a:spcPts val="0"/>
              </a:spcBef>
            </a:pPr>
            <a:r>
              <a:rPr lang="en-US" altLang="zh-CN" sz="4400" dirty="0" smtClean="0">
                <a:effectLst>
                  <a:outerShdw blurRad="38100" dist="38100" dir="2700000" algn="tl">
                    <a:srgbClr val="1F497D"/>
                  </a:outerShdw>
                </a:effectLst>
                <a:latin typeface="Corbel" pitchFamily="34" charset="0"/>
              </a:rPr>
              <a:t>You know their name, but not much more</a:t>
            </a:r>
          </a:p>
          <a:p>
            <a:pPr>
              <a:lnSpc>
                <a:spcPct val="120000"/>
              </a:lnSpc>
              <a:spcBef>
                <a:spcPts val="0"/>
              </a:spcBef>
            </a:pPr>
            <a:endParaRPr lang="zh-CN" altLang="zh-CN" sz="3600" dirty="0">
              <a:effectLst>
                <a:outerShdw blurRad="38100" dist="38100" dir="2700000" algn="tl">
                  <a:srgbClr val="1F497D"/>
                </a:outerShdw>
              </a:effectLst>
              <a:latin typeface="Corbel" pitchFamily="34" charset="0"/>
            </a:endParaRPr>
          </a:p>
          <a:p>
            <a:pPr lvl="0">
              <a:lnSpc>
                <a:spcPct val="120000"/>
              </a:lnSpc>
              <a:spcBef>
                <a:spcPts val="0"/>
              </a:spcBef>
            </a:pPr>
            <a:r>
              <a:rPr lang="en-US" altLang="zh-CN" sz="4400" dirty="0" smtClean="0">
                <a:effectLst>
                  <a:outerShdw blurRad="38100" dist="38100" dir="2700000" algn="tl">
                    <a:srgbClr val="1F497D"/>
                  </a:outerShdw>
                </a:effectLst>
                <a:latin typeface="Corbel" pitchFamily="34" charset="0"/>
              </a:rPr>
              <a:t>Those who live nearby, we see in daily life, coworkers, etc.</a:t>
            </a:r>
          </a:p>
          <a:p>
            <a:pPr lvl="0">
              <a:lnSpc>
                <a:spcPct val="120000"/>
              </a:lnSpc>
              <a:spcBef>
                <a:spcPts val="0"/>
              </a:spcBef>
            </a:pPr>
            <a:endParaRPr lang="zh-CN" altLang="zh-CN" sz="3600" dirty="0">
              <a:effectLst>
                <a:outerShdw blurRad="38100" dist="38100" dir="2700000" algn="tl">
                  <a:srgbClr val="1F497D"/>
                </a:outerShdw>
              </a:effectLst>
              <a:latin typeface="Corbel" pitchFamily="34" charset="0"/>
            </a:endParaRPr>
          </a:p>
          <a:p>
            <a:pPr>
              <a:lnSpc>
                <a:spcPct val="120000"/>
              </a:lnSpc>
              <a:spcBef>
                <a:spcPts val="0"/>
              </a:spcBef>
            </a:pPr>
            <a:r>
              <a:rPr lang="en-US" altLang="zh-CN" sz="4400" dirty="0" smtClean="0">
                <a:effectLst>
                  <a:outerShdw blurRad="38100" dist="38100" dir="2700000" algn="tl">
                    <a:srgbClr val="1F497D"/>
                  </a:outerShdw>
                </a:effectLst>
                <a:latin typeface="Corbel" pitchFamily="34" charset="0"/>
              </a:rPr>
              <a:t>Those with whom we invest the most time and energy</a:t>
            </a:r>
            <a:endParaRPr lang="en-US" dirty="0" smtClean="0"/>
          </a:p>
        </p:txBody>
      </p:sp>
      <p:grpSp>
        <p:nvGrpSpPr>
          <p:cNvPr id="17" name="Group 16"/>
          <p:cNvGrpSpPr/>
          <p:nvPr/>
        </p:nvGrpSpPr>
        <p:grpSpPr>
          <a:xfrm>
            <a:off x="7854463" y="3212127"/>
            <a:ext cx="914400" cy="914400"/>
            <a:chOff x="5849820" y="3118343"/>
            <a:chExt cx="914400" cy="914400"/>
          </a:xfrm>
        </p:grpSpPr>
        <p:sp>
          <p:nvSpPr>
            <p:cNvPr id="5" name="Oval 4"/>
            <p:cNvSpPr/>
            <p:nvPr/>
          </p:nvSpPr>
          <p:spPr>
            <a:xfrm>
              <a:off x="5849820" y="3118343"/>
              <a:ext cx="914400" cy="9144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882454" y="3375548"/>
              <a:ext cx="844058" cy="369332"/>
            </a:xfrm>
            <a:prstGeom prst="rect">
              <a:avLst/>
            </a:prstGeom>
            <a:noFill/>
          </p:spPr>
          <p:txBody>
            <a:bodyPr wrap="square" rtlCol="0">
              <a:spAutoFit/>
            </a:bodyPr>
            <a:lstStyle>
              <a:defPPr>
                <a:defRPr lang="en-US"/>
              </a:defPPr>
              <a:lvl1pPr algn="ctr">
                <a:defRPr>
                  <a:latin typeface="Arial Narrow" panose="020B0606020202030204" pitchFamily="34" charset="0"/>
                </a:defRPr>
              </a:lvl1pPr>
            </a:lstStyle>
            <a:p>
              <a:r>
                <a:rPr lang="en-US" dirty="0"/>
                <a:t>Friends</a:t>
              </a:r>
            </a:p>
          </p:txBody>
        </p:sp>
      </p:grpSp>
      <p:grpSp>
        <p:nvGrpSpPr>
          <p:cNvPr id="16" name="Group 15"/>
          <p:cNvGrpSpPr/>
          <p:nvPr/>
        </p:nvGrpSpPr>
        <p:grpSpPr>
          <a:xfrm>
            <a:off x="7408990" y="2801823"/>
            <a:ext cx="1828800" cy="1828800"/>
            <a:chOff x="5404347" y="2708039"/>
            <a:chExt cx="1828800" cy="1828800"/>
          </a:xfrm>
        </p:grpSpPr>
        <p:sp>
          <p:nvSpPr>
            <p:cNvPr id="6" name="Oval 5"/>
            <p:cNvSpPr>
              <a:spLocks noChangeAspect="1"/>
            </p:cNvSpPr>
            <p:nvPr/>
          </p:nvSpPr>
          <p:spPr>
            <a:xfrm>
              <a:off x="5404347" y="2708039"/>
              <a:ext cx="1828800" cy="1828800"/>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778758" y="2743195"/>
              <a:ext cx="1072666" cy="369332"/>
            </a:xfrm>
            <a:prstGeom prst="rect">
              <a:avLst/>
            </a:prstGeom>
            <a:noFill/>
          </p:spPr>
          <p:txBody>
            <a:bodyPr wrap="square" rtlCol="0">
              <a:spAutoFit/>
            </a:bodyPr>
            <a:lstStyle>
              <a:defPPr>
                <a:defRPr lang="en-US"/>
              </a:defPPr>
              <a:lvl1pPr algn="ctr">
                <a:defRPr>
                  <a:latin typeface="Arial Narrow" panose="020B0606020202030204" pitchFamily="34" charset="0"/>
                </a:defRPr>
              </a:lvl1pPr>
            </a:lstStyle>
            <a:p>
              <a:r>
                <a:rPr lang="en-US" dirty="0"/>
                <a:t>Neighbors</a:t>
              </a:r>
            </a:p>
          </p:txBody>
        </p:sp>
      </p:grpSp>
      <p:grpSp>
        <p:nvGrpSpPr>
          <p:cNvPr id="15" name="Group 14"/>
          <p:cNvGrpSpPr/>
          <p:nvPr/>
        </p:nvGrpSpPr>
        <p:grpSpPr>
          <a:xfrm>
            <a:off x="6951794" y="2344625"/>
            <a:ext cx="2743200" cy="2743200"/>
            <a:chOff x="4947151" y="2250841"/>
            <a:chExt cx="2743200" cy="2743200"/>
          </a:xfrm>
        </p:grpSpPr>
        <p:sp>
          <p:nvSpPr>
            <p:cNvPr id="7" name="Oval 6"/>
            <p:cNvSpPr>
              <a:spLocks noChangeAspect="1"/>
            </p:cNvSpPr>
            <p:nvPr/>
          </p:nvSpPr>
          <p:spPr>
            <a:xfrm>
              <a:off x="4947151" y="2250841"/>
              <a:ext cx="2743200" cy="2743200"/>
            </a:xfrm>
            <a:prstGeom prst="ellipse">
              <a:avLst/>
            </a:prstGeom>
            <a:no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583937" y="2321186"/>
              <a:ext cx="1474882" cy="369332"/>
            </a:xfrm>
            <a:prstGeom prst="rect">
              <a:avLst/>
            </a:prstGeom>
            <a:noFill/>
          </p:spPr>
          <p:txBody>
            <a:bodyPr wrap="square" rtlCol="0">
              <a:spAutoFit/>
            </a:bodyPr>
            <a:lstStyle/>
            <a:p>
              <a:pPr algn="ctr"/>
              <a:r>
                <a:rPr lang="en-US" dirty="0" smtClean="0">
                  <a:latin typeface="Arial Narrow" panose="020B0606020202030204" pitchFamily="34" charset="0"/>
                </a:rPr>
                <a:t>Acquaintances</a:t>
              </a:r>
              <a:endParaRPr lang="en-US" dirty="0">
                <a:latin typeface="Arial Narrow" panose="020B0606020202030204" pitchFamily="34" charset="0"/>
              </a:endParaRPr>
            </a:p>
          </p:txBody>
        </p:sp>
      </p:grpSp>
      <p:grpSp>
        <p:nvGrpSpPr>
          <p:cNvPr id="14" name="Group 13"/>
          <p:cNvGrpSpPr/>
          <p:nvPr/>
        </p:nvGrpSpPr>
        <p:grpSpPr>
          <a:xfrm>
            <a:off x="6506321" y="1899152"/>
            <a:ext cx="3657600" cy="3657600"/>
            <a:chOff x="4501678" y="1805368"/>
            <a:chExt cx="3657600" cy="3657600"/>
          </a:xfrm>
        </p:grpSpPr>
        <p:sp>
          <p:nvSpPr>
            <p:cNvPr id="8" name="Oval 7"/>
            <p:cNvSpPr>
              <a:spLocks noChangeAspect="1"/>
            </p:cNvSpPr>
            <p:nvPr/>
          </p:nvSpPr>
          <p:spPr>
            <a:xfrm>
              <a:off x="4501678" y="1805368"/>
              <a:ext cx="3657600" cy="36576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668127" y="1866938"/>
              <a:ext cx="1324702" cy="369332"/>
            </a:xfrm>
            <a:prstGeom prst="rect">
              <a:avLst/>
            </a:prstGeom>
            <a:noFill/>
          </p:spPr>
          <p:txBody>
            <a:bodyPr wrap="square" rtlCol="0">
              <a:spAutoFit/>
            </a:bodyPr>
            <a:lstStyle>
              <a:defPPr>
                <a:defRPr lang="en-US"/>
              </a:defPPr>
              <a:lvl1pPr algn="ctr">
                <a:defRPr>
                  <a:latin typeface="Arial Narrow" panose="020B0606020202030204" pitchFamily="34" charset="0"/>
                </a:defRPr>
              </a:lvl1pPr>
            </a:lstStyle>
            <a:p>
              <a:r>
                <a:rPr lang="en-US" dirty="0"/>
                <a:t>Strangers</a:t>
              </a:r>
            </a:p>
          </p:txBody>
        </p:sp>
      </p:grpSp>
      <p:cxnSp>
        <p:nvCxnSpPr>
          <p:cNvPr id="22" name="Straight Arrow Connector 21"/>
          <p:cNvCxnSpPr>
            <a:endCxn id="11" idx="1"/>
          </p:cNvCxnSpPr>
          <p:nvPr/>
        </p:nvCxnSpPr>
        <p:spPr>
          <a:xfrm>
            <a:off x="5184742" y="2105025"/>
            <a:ext cx="2403838" cy="494611"/>
          </a:xfrm>
          <a:prstGeom prst="straightConnector1">
            <a:avLst/>
          </a:prstGeom>
          <a:ln w="381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endCxn id="10" idx="1"/>
          </p:cNvCxnSpPr>
          <p:nvPr/>
        </p:nvCxnSpPr>
        <p:spPr>
          <a:xfrm flipV="1">
            <a:off x="5257800" y="3021645"/>
            <a:ext cx="2525601" cy="447687"/>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endCxn id="9" idx="1"/>
          </p:cNvCxnSpPr>
          <p:nvPr/>
        </p:nvCxnSpPr>
        <p:spPr>
          <a:xfrm flipV="1">
            <a:off x="5610225" y="3653998"/>
            <a:ext cx="2276872" cy="133710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558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p:cTn id="14" dur="500" fill="hold"/>
                                        <p:tgtEl>
                                          <p:spTgt spid="15"/>
                                        </p:tgtEl>
                                        <p:attrNameLst>
                                          <p:attrName>ppt_w</p:attrName>
                                        </p:attrNameLst>
                                      </p:cBhvr>
                                      <p:tavLst>
                                        <p:tav tm="0">
                                          <p:val>
                                            <p:fltVal val="0"/>
                                          </p:val>
                                        </p:tav>
                                        <p:tav tm="100000">
                                          <p:val>
                                            <p:strVal val="#ppt_w"/>
                                          </p:val>
                                        </p:tav>
                                      </p:tavLst>
                                    </p:anim>
                                    <p:anim calcmode="lin" valueType="num">
                                      <p:cBhvr>
                                        <p:cTn id="15" dur="500" fill="hold"/>
                                        <p:tgtEl>
                                          <p:spTgt spid="15"/>
                                        </p:tgtEl>
                                        <p:attrNameLst>
                                          <p:attrName>ppt_h</p:attrName>
                                        </p:attrNameLst>
                                      </p:cBhvr>
                                      <p:tavLst>
                                        <p:tav tm="0">
                                          <p:val>
                                            <p:fltVal val="0"/>
                                          </p:val>
                                        </p:tav>
                                        <p:tav tm="100000">
                                          <p:val>
                                            <p:strVal val="#ppt_h"/>
                                          </p:val>
                                        </p:tav>
                                      </p:tavLst>
                                    </p:anim>
                                    <p:animEffect transition="in" filter="fade">
                                      <p:cBhvr>
                                        <p:cTn id="16" dur="500"/>
                                        <p:tgtEl>
                                          <p:spTgt spid="15"/>
                                        </p:tgtEl>
                                      </p:cBhvr>
                                    </p:animEffect>
                                  </p:child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wipe(left)">
                                      <p:cBhvr>
                                        <p:cTn id="20" dur="500"/>
                                        <p:tgtEl>
                                          <p:spTgt spid="22"/>
                                        </p:tgtEl>
                                      </p:cBhvr>
                                    </p:animEffect>
                                  </p:childTnLst>
                                </p:cTn>
                              </p:par>
                            </p:childTnLst>
                          </p:cTn>
                        </p:par>
                        <p:par>
                          <p:cTn id="21" fill="hold">
                            <p:stCondLst>
                              <p:cond delay="1000"/>
                            </p:stCondLst>
                            <p:childTnLst>
                              <p:par>
                                <p:cTn id="22" presetID="22" presetClass="entr" presetSubtype="8" fill="hold" grpId="0"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wipe(left)">
                                      <p:cBhvr>
                                        <p:cTn id="24" dur="5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nodeType="click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p:cTn id="29" dur="500" fill="hold"/>
                                        <p:tgtEl>
                                          <p:spTgt spid="16"/>
                                        </p:tgtEl>
                                        <p:attrNameLst>
                                          <p:attrName>ppt_w</p:attrName>
                                        </p:attrNameLst>
                                      </p:cBhvr>
                                      <p:tavLst>
                                        <p:tav tm="0">
                                          <p:val>
                                            <p:fltVal val="0"/>
                                          </p:val>
                                        </p:tav>
                                        <p:tav tm="100000">
                                          <p:val>
                                            <p:strVal val="#ppt_w"/>
                                          </p:val>
                                        </p:tav>
                                      </p:tavLst>
                                    </p:anim>
                                    <p:anim calcmode="lin" valueType="num">
                                      <p:cBhvr>
                                        <p:cTn id="30" dur="500" fill="hold"/>
                                        <p:tgtEl>
                                          <p:spTgt spid="16"/>
                                        </p:tgtEl>
                                        <p:attrNameLst>
                                          <p:attrName>ppt_h</p:attrName>
                                        </p:attrNameLst>
                                      </p:cBhvr>
                                      <p:tavLst>
                                        <p:tav tm="0">
                                          <p:val>
                                            <p:fltVal val="0"/>
                                          </p:val>
                                        </p:tav>
                                        <p:tav tm="100000">
                                          <p:val>
                                            <p:strVal val="#ppt_h"/>
                                          </p:val>
                                        </p:tav>
                                      </p:tavLst>
                                    </p:anim>
                                    <p:animEffect transition="in" filter="fade">
                                      <p:cBhvr>
                                        <p:cTn id="31" dur="500"/>
                                        <p:tgtEl>
                                          <p:spTgt spid="16"/>
                                        </p:tgtEl>
                                      </p:cBhvr>
                                    </p:animEffect>
                                  </p:childTnLst>
                                </p:cTn>
                              </p:par>
                            </p:childTnLst>
                          </p:cTn>
                        </p:par>
                        <p:par>
                          <p:cTn id="32" fill="hold">
                            <p:stCondLst>
                              <p:cond delay="500"/>
                            </p:stCondLst>
                            <p:childTnLst>
                              <p:par>
                                <p:cTn id="33" presetID="22" presetClass="entr" presetSubtype="8" fill="hold" nodeType="after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wipe(left)">
                                      <p:cBhvr>
                                        <p:cTn id="35" dur="500"/>
                                        <p:tgtEl>
                                          <p:spTgt spid="24"/>
                                        </p:tgtEl>
                                      </p:cBhvr>
                                    </p:animEffect>
                                  </p:childTnLst>
                                </p:cTn>
                              </p:par>
                            </p:childTnLst>
                          </p:cTn>
                        </p:par>
                        <p:par>
                          <p:cTn id="36" fill="hold">
                            <p:stCondLst>
                              <p:cond delay="1000"/>
                            </p:stCondLst>
                            <p:childTnLst>
                              <p:par>
                                <p:cTn id="37" presetID="22" presetClass="entr" presetSubtype="8" fill="hold" grpId="0" nodeType="after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wipe(left)">
                                      <p:cBhvr>
                                        <p:cTn id="39" dur="500"/>
                                        <p:tgtEl>
                                          <p:spTgt spid="3">
                                            <p:txEl>
                                              <p:pRg st="2" end="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nodeType="clickEffect">
                                  <p:stCondLst>
                                    <p:cond delay="0"/>
                                  </p:stCondLst>
                                  <p:childTnLst>
                                    <p:set>
                                      <p:cBhvr>
                                        <p:cTn id="43" dur="1" fill="hold">
                                          <p:stCondLst>
                                            <p:cond delay="0"/>
                                          </p:stCondLst>
                                        </p:cTn>
                                        <p:tgtEl>
                                          <p:spTgt spid="17"/>
                                        </p:tgtEl>
                                        <p:attrNameLst>
                                          <p:attrName>style.visibility</p:attrName>
                                        </p:attrNameLst>
                                      </p:cBhvr>
                                      <p:to>
                                        <p:strVal val="visible"/>
                                      </p:to>
                                    </p:set>
                                    <p:anim calcmode="lin" valueType="num">
                                      <p:cBhvr>
                                        <p:cTn id="44" dur="500" fill="hold"/>
                                        <p:tgtEl>
                                          <p:spTgt spid="17"/>
                                        </p:tgtEl>
                                        <p:attrNameLst>
                                          <p:attrName>ppt_w</p:attrName>
                                        </p:attrNameLst>
                                      </p:cBhvr>
                                      <p:tavLst>
                                        <p:tav tm="0">
                                          <p:val>
                                            <p:fltVal val="0"/>
                                          </p:val>
                                        </p:tav>
                                        <p:tav tm="100000">
                                          <p:val>
                                            <p:strVal val="#ppt_w"/>
                                          </p:val>
                                        </p:tav>
                                      </p:tavLst>
                                    </p:anim>
                                    <p:anim calcmode="lin" valueType="num">
                                      <p:cBhvr>
                                        <p:cTn id="45" dur="500" fill="hold"/>
                                        <p:tgtEl>
                                          <p:spTgt spid="17"/>
                                        </p:tgtEl>
                                        <p:attrNameLst>
                                          <p:attrName>ppt_h</p:attrName>
                                        </p:attrNameLst>
                                      </p:cBhvr>
                                      <p:tavLst>
                                        <p:tav tm="0">
                                          <p:val>
                                            <p:fltVal val="0"/>
                                          </p:val>
                                        </p:tav>
                                        <p:tav tm="100000">
                                          <p:val>
                                            <p:strVal val="#ppt_h"/>
                                          </p:val>
                                        </p:tav>
                                      </p:tavLst>
                                    </p:anim>
                                    <p:animEffect transition="in" filter="fade">
                                      <p:cBhvr>
                                        <p:cTn id="46" dur="500"/>
                                        <p:tgtEl>
                                          <p:spTgt spid="17"/>
                                        </p:tgtEl>
                                      </p:cBhvr>
                                    </p:animEffect>
                                  </p:childTnLst>
                                </p:cTn>
                              </p:par>
                            </p:childTnLst>
                          </p:cTn>
                        </p:par>
                        <p:par>
                          <p:cTn id="47" fill="hold">
                            <p:stCondLst>
                              <p:cond delay="500"/>
                            </p:stCondLst>
                            <p:childTnLst>
                              <p:par>
                                <p:cTn id="48" presetID="22" presetClass="entr" presetSubtype="8" fill="hold" nodeType="afterEffect">
                                  <p:stCondLst>
                                    <p:cond delay="0"/>
                                  </p:stCondLst>
                                  <p:childTnLst>
                                    <p:set>
                                      <p:cBhvr>
                                        <p:cTn id="49" dur="1" fill="hold">
                                          <p:stCondLst>
                                            <p:cond delay="0"/>
                                          </p:stCondLst>
                                        </p:cTn>
                                        <p:tgtEl>
                                          <p:spTgt spid="26"/>
                                        </p:tgtEl>
                                        <p:attrNameLst>
                                          <p:attrName>style.visibility</p:attrName>
                                        </p:attrNameLst>
                                      </p:cBhvr>
                                      <p:to>
                                        <p:strVal val="visible"/>
                                      </p:to>
                                    </p:set>
                                    <p:animEffect transition="in" filter="wipe(left)">
                                      <p:cBhvr>
                                        <p:cTn id="50" dur="500"/>
                                        <p:tgtEl>
                                          <p:spTgt spid="26"/>
                                        </p:tgtEl>
                                      </p:cBhvr>
                                    </p:animEffect>
                                  </p:childTnLst>
                                </p:cTn>
                              </p:par>
                            </p:childTnLst>
                          </p:cTn>
                        </p:par>
                        <p:par>
                          <p:cTn id="51" fill="hold">
                            <p:stCondLst>
                              <p:cond delay="1000"/>
                            </p:stCondLst>
                            <p:childTnLst>
                              <p:par>
                                <p:cTn id="52" presetID="22" presetClass="entr" presetSubtype="8" fill="hold" grpId="0" nodeType="afterEffect">
                                  <p:stCondLst>
                                    <p:cond delay="0"/>
                                  </p:stCondLst>
                                  <p:childTnLst>
                                    <p:set>
                                      <p:cBhvr>
                                        <p:cTn id="53" dur="1" fill="hold">
                                          <p:stCondLst>
                                            <p:cond delay="0"/>
                                          </p:stCondLst>
                                        </p:cTn>
                                        <p:tgtEl>
                                          <p:spTgt spid="3">
                                            <p:txEl>
                                              <p:pRg st="4" end="4"/>
                                            </p:txEl>
                                          </p:spTgt>
                                        </p:tgtEl>
                                        <p:attrNameLst>
                                          <p:attrName>style.visibility</p:attrName>
                                        </p:attrNameLst>
                                      </p:cBhvr>
                                      <p:to>
                                        <p:strVal val="visible"/>
                                      </p:to>
                                    </p:set>
                                    <p:animEffect transition="in" filter="wipe(left)">
                                      <p:cBhvr>
                                        <p:cTn id="5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normAutofit/>
          </a:bodyPr>
          <a:lstStyle/>
          <a:p>
            <a:r>
              <a:rPr lang="en-US" b="1" u="sng" dirty="0" smtClean="0"/>
              <a:t>Friends are Important</a:t>
            </a:r>
            <a:endParaRPr lang="en-US" b="1" u="sng" dirty="0"/>
          </a:p>
        </p:txBody>
      </p:sp>
      <p:sp>
        <p:nvSpPr>
          <p:cNvPr id="3" name="Content Placeholder 2"/>
          <p:cNvSpPr>
            <a:spLocks noGrp="1"/>
          </p:cNvSpPr>
          <p:nvPr>
            <p:ph idx="1"/>
          </p:nvPr>
        </p:nvSpPr>
        <p:spPr>
          <a:xfrm>
            <a:off x="1979093" y="1111621"/>
            <a:ext cx="9259418" cy="5459515"/>
          </a:xfrm>
        </p:spPr>
        <p:txBody>
          <a:bodyPr>
            <a:normAutofit/>
          </a:bodyPr>
          <a:lstStyle/>
          <a:p>
            <a:pPr>
              <a:spcBef>
                <a:spcPts val="600"/>
              </a:spcBef>
              <a:spcAft>
                <a:spcPts val="600"/>
              </a:spcAft>
            </a:pPr>
            <a:r>
              <a:rPr lang="en-US" sz="2400" dirty="0" smtClean="0"/>
              <a:t>“Then </a:t>
            </a:r>
            <a:r>
              <a:rPr lang="en-US" sz="2400" dirty="0"/>
              <a:t>the Lord God said, </a:t>
            </a:r>
            <a:r>
              <a:rPr lang="en-US" sz="2400" dirty="0" smtClean="0"/>
              <a:t>‘It </a:t>
            </a:r>
            <a:r>
              <a:rPr lang="en-US" sz="2400" dirty="0"/>
              <a:t>is </a:t>
            </a:r>
            <a:r>
              <a:rPr lang="en-US" sz="2400" b="1" dirty="0"/>
              <a:t>not good </a:t>
            </a:r>
            <a:r>
              <a:rPr lang="en-US" sz="2400" dirty="0"/>
              <a:t>for the man to be </a:t>
            </a:r>
            <a:r>
              <a:rPr lang="en-US" sz="2400" b="1" dirty="0"/>
              <a:t>alone</a:t>
            </a:r>
            <a:r>
              <a:rPr lang="en-US" sz="2400" dirty="0"/>
              <a:t>. I will make a helper corresponding to him</a:t>
            </a:r>
            <a:r>
              <a:rPr lang="en-US" sz="2400" dirty="0" smtClean="0"/>
              <a:t>.’” (Genesis 2:18)</a:t>
            </a:r>
          </a:p>
          <a:p>
            <a:pPr>
              <a:spcBef>
                <a:spcPts val="600"/>
              </a:spcBef>
              <a:spcAft>
                <a:spcPts val="600"/>
              </a:spcAft>
            </a:pPr>
            <a:r>
              <a:rPr lang="en-US" sz="2400" dirty="0" smtClean="0">
                <a:solidFill>
                  <a:srgbClr val="002060"/>
                </a:solidFill>
              </a:rPr>
              <a:t>We were not designed to live alone.  We need the </a:t>
            </a:r>
            <a:r>
              <a:rPr lang="en-US" sz="2400" b="1" dirty="0" smtClean="0">
                <a:solidFill>
                  <a:srgbClr val="002060"/>
                </a:solidFill>
              </a:rPr>
              <a:t>help</a:t>
            </a:r>
            <a:r>
              <a:rPr lang="en-US" sz="2400" dirty="0" smtClean="0">
                <a:solidFill>
                  <a:srgbClr val="002060"/>
                </a:solidFill>
              </a:rPr>
              <a:t> and </a:t>
            </a:r>
            <a:r>
              <a:rPr lang="en-US" sz="2400" b="1" dirty="0" smtClean="0">
                <a:solidFill>
                  <a:srgbClr val="002060"/>
                </a:solidFill>
              </a:rPr>
              <a:t>encouragement</a:t>
            </a:r>
            <a:r>
              <a:rPr lang="en-US" sz="2400" dirty="0" smtClean="0">
                <a:solidFill>
                  <a:srgbClr val="002060"/>
                </a:solidFill>
              </a:rPr>
              <a:t> of close friends.</a:t>
            </a:r>
          </a:p>
          <a:p>
            <a:pPr>
              <a:spcBef>
                <a:spcPts val="600"/>
              </a:spcBef>
              <a:spcAft>
                <a:spcPts val="600"/>
              </a:spcAft>
            </a:pPr>
            <a:r>
              <a:rPr lang="en-US" sz="2400" dirty="0"/>
              <a:t>“For wherever you go, I will </a:t>
            </a:r>
            <a:r>
              <a:rPr lang="en-US" sz="2400" dirty="0" smtClean="0"/>
              <a:t>go, and </a:t>
            </a:r>
            <a:r>
              <a:rPr lang="en-US" sz="2400" dirty="0"/>
              <a:t>wherever you live, I will live</a:t>
            </a:r>
            <a:r>
              <a:rPr lang="en-US" sz="2400" dirty="0" smtClean="0"/>
              <a:t>; your </a:t>
            </a:r>
            <a:r>
              <a:rPr lang="en-US" sz="2400" dirty="0"/>
              <a:t>people will be my people</a:t>
            </a:r>
            <a:r>
              <a:rPr lang="en-US" sz="2400" dirty="0" smtClean="0"/>
              <a:t>, and </a:t>
            </a:r>
            <a:r>
              <a:rPr lang="en-US" sz="2400" dirty="0"/>
              <a:t>your God will be my God</a:t>
            </a:r>
            <a:r>
              <a:rPr lang="en-US" sz="2400" dirty="0" smtClean="0"/>
              <a:t>.”  Ruth to Naomi in Ruth 1:16</a:t>
            </a:r>
          </a:p>
          <a:p>
            <a:pPr>
              <a:spcBef>
                <a:spcPts val="600"/>
              </a:spcBef>
              <a:spcAft>
                <a:spcPts val="600"/>
              </a:spcAft>
            </a:pPr>
            <a:r>
              <a:rPr lang="en-US" sz="2400" dirty="0"/>
              <a:t>“When David had finished speaking with Saul, Jonathan was bound to David in </a:t>
            </a:r>
            <a:r>
              <a:rPr lang="en-US" sz="2400" b="1" dirty="0"/>
              <a:t>close friendship</a:t>
            </a:r>
            <a:r>
              <a:rPr lang="en-US" sz="2400" dirty="0" smtClean="0"/>
              <a:t>, </a:t>
            </a:r>
            <a:r>
              <a:rPr lang="en-US" sz="2400" dirty="0"/>
              <a:t>and loved him as much as he loved himself</a:t>
            </a:r>
            <a:r>
              <a:rPr lang="en-US" sz="2400" dirty="0" smtClean="0"/>
              <a:t>.”  1 Samuel 18:1</a:t>
            </a:r>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a:t>
            </a:r>
            <a:r>
              <a:rPr lang="en-US" sz="1200" dirty="0"/>
              <a:t>Christian Standard Bible</a:t>
            </a:r>
          </a:p>
        </p:txBody>
      </p:sp>
    </p:spTree>
    <p:extLst>
      <p:ext uri="{BB962C8B-B14F-4D97-AF65-F5344CB8AC3E}">
        <p14:creationId xmlns:p14="http://schemas.microsoft.com/office/powerpoint/2010/main" val="1633186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normAutofit/>
          </a:bodyPr>
          <a:lstStyle/>
          <a:p>
            <a:r>
              <a:rPr lang="en-US" b="1" u="sng" dirty="0" smtClean="0"/>
              <a:t>Choose </a:t>
            </a:r>
            <a:r>
              <a:rPr lang="en-US" b="1" u="sng" dirty="0" smtClean="0"/>
              <a:t>Good Friend</a:t>
            </a:r>
            <a:r>
              <a:rPr lang="en-US" b="1" u="sng" dirty="0"/>
              <a:t>s</a:t>
            </a:r>
          </a:p>
        </p:txBody>
      </p:sp>
      <p:sp>
        <p:nvSpPr>
          <p:cNvPr id="3" name="Content Placeholder 2"/>
          <p:cNvSpPr>
            <a:spLocks noGrp="1"/>
          </p:cNvSpPr>
          <p:nvPr>
            <p:ph idx="1"/>
          </p:nvPr>
        </p:nvSpPr>
        <p:spPr>
          <a:xfrm>
            <a:off x="1979093" y="1111621"/>
            <a:ext cx="9259418" cy="5459515"/>
          </a:xfrm>
        </p:spPr>
        <p:txBody>
          <a:bodyPr>
            <a:normAutofit/>
          </a:bodyPr>
          <a:lstStyle/>
          <a:p>
            <a:pPr>
              <a:spcBef>
                <a:spcPts val="600"/>
              </a:spcBef>
              <a:spcAft>
                <a:spcPts val="600"/>
              </a:spcAft>
            </a:pPr>
            <a:r>
              <a:rPr lang="en-US" sz="2400" dirty="0" smtClean="0">
                <a:solidFill>
                  <a:srgbClr val="002060"/>
                </a:solidFill>
              </a:rPr>
              <a:t>Proverbs emphasizes the importance of </a:t>
            </a:r>
            <a:r>
              <a:rPr lang="en-US" sz="2400" b="1" dirty="0" smtClean="0">
                <a:solidFill>
                  <a:srgbClr val="002060"/>
                </a:solidFill>
              </a:rPr>
              <a:t>carefully choosing </a:t>
            </a:r>
            <a:r>
              <a:rPr lang="en-US" sz="2400" dirty="0" smtClean="0">
                <a:solidFill>
                  <a:srgbClr val="002060"/>
                </a:solidFill>
              </a:rPr>
              <a:t>the people with whom we spend most of our time.</a:t>
            </a:r>
          </a:p>
          <a:p>
            <a:pPr>
              <a:spcBef>
                <a:spcPts val="600"/>
              </a:spcBef>
              <a:spcAft>
                <a:spcPts val="600"/>
              </a:spcAft>
            </a:pPr>
            <a:r>
              <a:rPr lang="en-US" sz="2400" dirty="0"/>
              <a:t>“The one who </a:t>
            </a:r>
            <a:r>
              <a:rPr lang="en-US" sz="2400" b="1" dirty="0"/>
              <a:t>walks with the wise </a:t>
            </a:r>
            <a:r>
              <a:rPr lang="en-US" sz="2400" dirty="0"/>
              <a:t>will become wise</a:t>
            </a:r>
            <a:r>
              <a:rPr lang="en-US" sz="2400" dirty="0" smtClean="0"/>
              <a:t>, but </a:t>
            </a:r>
            <a:r>
              <a:rPr lang="en-US" sz="2400" dirty="0"/>
              <a:t>a companion of fools will suffer harm</a:t>
            </a:r>
            <a:r>
              <a:rPr lang="en-US" sz="2400" dirty="0" smtClean="0"/>
              <a:t>.” (13:20)</a:t>
            </a:r>
          </a:p>
          <a:p>
            <a:pPr>
              <a:spcBef>
                <a:spcPts val="600"/>
              </a:spcBef>
              <a:spcAft>
                <a:spcPts val="600"/>
              </a:spcAft>
            </a:pPr>
            <a:r>
              <a:rPr lang="en-US" sz="2400" dirty="0"/>
              <a:t>“</a:t>
            </a:r>
            <a:r>
              <a:rPr lang="en-US" sz="2400" b="1" dirty="0"/>
              <a:t>Don’t </a:t>
            </a:r>
            <a:r>
              <a:rPr lang="en-US" sz="2400" dirty="0"/>
              <a:t>make </a:t>
            </a:r>
            <a:r>
              <a:rPr lang="en-US" sz="2400" b="1" dirty="0"/>
              <a:t>friends</a:t>
            </a:r>
            <a:r>
              <a:rPr lang="en-US" sz="2400" dirty="0"/>
              <a:t> with an </a:t>
            </a:r>
            <a:r>
              <a:rPr lang="en-US" sz="2400" b="1" dirty="0"/>
              <a:t>angry </a:t>
            </a:r>
            <a:r>
              <a:rPr lang="en-US" sz="2400" b="1" dirty="0" smtClean="0"/>
              <a:t>person</a:t>
            </a:r>
            <a:r>
              <a:rPr lang="en-US" sz="2400" dirty="0" smtClean="0"/>
              <a:t>, and </a:t>
            </a:r>
            <a:r>
              <a:rPr lang="en-US" sz="2400" dirty="0"/>
              <a:t>don’t be a companion of a hot-tempered one</a:t>
            </a:r>
            <a:r>
              <a:rPr lang="en-US" sz="2400" dirty="0" smtClean="0"/>
              <a:t>, or </a:t>
            </a:r>
            <a:r>
              <a:rPr lang="en-US" sz="2400" dirty="0"/>
              <a:t>you will learn his </a:t>
            </a:r>
            <a:r>
              <a:rPr lang="en-US" sz="2400" dirty="0" smtClean="0"/>
              <a:t>ways and </a:t>
            </a:r>
            <a:r>
              <a:rPr lang="en-US" sz="2400" dirty="0"/>
              <a:t>entangle yourself in a snare</a:t>
            </a:r>
            <a:r>
              <a:rPr lang="en-US" sz="2400" dirty="0" smtClean="0"/>
              <a:t>.”  (22:24-25)</a:t>
            </a:r>
          </a:p>
          <a:p>
            <a:pPr>
              <a:spcBef>
                <a:spcPts val="600"/>
              </a:spcBef>
              <a:spcAft>
                <a:spcPts val="600"/>
              </a:spcAft>
            </a:pPr>
            <a:r>
              <a:rPr lang="en-US" sz="2400" dirty="0"/>
              <a:t>“My son, if sinners entice you</a:t>
            </a:r>
            <a:r>
              <a:rPr lang="en-US" sz="2400" dirty="0" smtClean="0"/>
              <a:t>, don’t </a:t>
            </a:r>
            <a:r>
              <a:rPr lang="en-US" sz="2400" dirty="0"/>
              <a:t>be persuaded</a:t>
            </a:r>
            <a:r>
              <a:rPr lang="en-US" sz="2400" dirty="0" smtClean="0"/>
              <a:t>.  If </a:t>
            </a:r>
            <a:r>
              <a:rPr lang="en-US" sz="2400" dirty="0"/>
              <a:t>they say—“Come with us</a:t>
            </a:r>
            <a:r>
              <a:rPr lang="en-US" sz="2400" dirty="0" smtClean="0"/>
              <a:t>! </a:t>
            </a:r>
            <a:r>
              <a:rPr lang="en-US" sz="2400" dirty="0"/>
              <a:t>… my son, </a:t>
            </a:r>
            <a:r>
              <a:rPr lang="en-US" sz="2400" b="1" dirty="0"/>
              <a:t>don’t travel that road </a:t>
            </a:r>
            <a:r>
              <a:rPr lang="en-US" sz="2400" dirty="0"/>
              <a:t>with </a:t>
            </a:r>
            <a:r>
              <a:rPr lang="en-US" sz="2400" dirty="0" smtClean="0"/>
              <a:t>them or </a:t>
            </a:r>
            <a:r>
              <a:rPr lang="en-US" sz="2400" dirty="0"/>
              <a:t>set foot on their path, … </a:t>
            </a:r>
            <a:r>
              <a:rPr lang="en-US" sz="2400" dirty="0" smtClean="0"/>
              <a:t>they </a:t>
            </a:r>
            <a:r>
              <a:rPr lang="en-US" sz="2400" dirty="0"/>
              <a:t>set an ambush to kill themselves</a:t>
            </a:r>
            <a:r>
              <a:rPr lang="en-US" sz="2400" dirty="0" smtClean="0"/>
              <a:t>; they </a:t>
            </a:r>
            <a:r>
              <a:rPr lang="en-US" sz="2400" dirty="0"/>
              <a:t>attack their own lives</a:t>
            </a:r>
            <a:r>
              <a:rPr lang="en-US" sz="2400" dirty="0" smtClean="0"/>
              <a:t>.” (1:10-18)</a:t>
            </a:r>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a:t>
            </a:r>
            <a:r>
              <a:rPr lang="en-US" sz="1200" dirty="0"/>
              <a:t>Christian Standard Bible</a:t>
            </a:r>
          </a:p>
        </p:txBody>
      </p:sp>
    </p:spTree>
    <p:extLst>
      <p:ext uri="{BB962C8B-B14F-4D97-AF65-F5344CB8AC3E}">
        <p14:creationId xmlns:p14="http://schemas.microsoft.com/office/powerpoint/2010/main" val="912660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normAutofit/>
          </a:bodyPr>
          <a:lstStyle/>
          <a:p>
            <a:r>
              <a:rPr lang="en-US" b="1" u="sng" dirty="0" smtClean="0"/>
              <a:t>A Good Friend is </a:t>
            </a:r>
            <a:r>
              <a:rPr lang="en-US" b="1" u="sng" dirty="0" smtClean="0">
                <a:solidFill>
                  <a:srgbClr val="002060"/>
                </a:solidFill>
              </a:rPr>
              <a:t>Loyal</a:t>
            </a:r>
            <a:endParaRPr lang="en-US" b="1" u="sng" dirty="0">
              <a:solidFill>
                <a:srgbClr val="002060"/>
              </a:solidFill>
            </a:endParaRPr>
          </a:p>
        </p:txBody>
      </p:sp>
      <p:sp>
        <p:nvSpPr>
          <p:cNvPr id="3" name="Content Placeholder 2"/>
          <p:cNvSpPr>
            <a:spLocks noGrp="1"/>
          </p:cNvSpPr>
          <p:nvPr>
            <p:ph idx="1"/>
          </p:nvPr>
        </p:nvSpPr>
        <p:spPr>
          <a:xfrm>
            <a:off x="1979093" y="1111621"/>
            <a:ext cx="9259418" cy="5459515"/>
          </a:xfrm>
        </p:spPr>
        <p:txBody>
          <a:bodyPr>
            <a:normAutofit lnSpcReduction="10000"/>
          </a:bodyPr>
          <a:lstStyle/>
          <a:p>
            <a:pPr>
              <a:spcBef>
                <a:spcPts val="600"/>
              </a:spcBef>
              <a:spcAft>
                <a:spcPts val="600"/>
              </a:spcAft>
            </a:pPr>
            <a:r>
              <a:rPr lang="en-US" sz="2400" dirty="0" smtClean="0">
                <a:solidFill>
                  <a:srgbClr val="002060"/>
                </a:solidFill>
              </a:rPr>
              <a:t>Our God is a covenant-keeping God.  Loyalty is the chief characteristic of a good friend.</a:t>
            </a:r>
          </a:p>
          <a:p>
            <a:pPr>
              <a:spcBef>
                <a:spcPts val="600"/>
              </a:spcBef>
              <a:spcAft>
                <a:spcPts val="600"/>
              </a:spcAft>
            </a:pPr>
            <a:r>
              <a:rPr lang="en-US" sz="2400" dirty="0" smtClean="0"/>
              <a:t>“</a:t>
            </a:r>
            <a:r>
              <a:rPr lang="en-US" sz="2400" dirty="0"/>
              <a:t>A friend </a:t>
            </a:r>
            <a:r>
              <a:rPr lang="en-US" sz="2400" b="1" dirty="0"/>
              <a:t>loves at all times</a:t>
            </a:r>
            <a:r>
              <a:rPr lang="en-US" sz="2400" dirty="0" smtClean="0"/>
              <a:t>, and </a:t>
            </a:r>
            <a:r>
              <a:rPr lang="en-US" sz="2400" dirty="0"/>
              <a:t>a brother is born for a difficult time</a:t>
            </a:r>
            <a:r>
              <a:rPr lang="en-US" sz="2400" dirty="0" smtClean="0"/>
              <a:t>.” (17:17)</a:t>
            </a:r>
          </a:p>
          <a:p>
            <a:pPr>
              <a:spcBef>
                <a:spcPts val="600"/>
              </a:spcBef>
              <a:spcAft>
                <a:spcPts val="600"/>
              </a:spcAft>
            </a:pPr>
            <a:r>
              <a:rPr lang="en-US" sz="2400" dirty="0"/>
              <a:t>“Many a person proclaims his own loyalty</a:t>
            </a:r>
            <a:r>
              <a:rPr lang="en-US" sz="2400" dirty="0" smtClean="0"/>
              <a:t>, but </a:t>
            </a:r>
            <a:r>
              <a:rPr lang="en-US" sz="2400" dirty="0"/>
              <a:t>who can find a </a:t>
            </a:r>
            <a:r>
              <a:rPr lang="en-US" sz="2400" b="1" dirty="0"/>
              <a:t>trustworthy</a:t>
            </a:r>
            <a:r>
              <a:rPr lang="en-US" sz="2400" dirty="0"/>
              <a:t> person</a:t>
            </a:r>
            <a:r>
              <a:rPr lang="en-US" sz="2400" dirty="0" smtClean="0"/>
              <a:t>?” (20:6)</a:t>
            </a:r>
          </a:p>
          <a:p>
            <a:pPr>
              <a:spcBef>
                <a:spcPts val="600"/>
              </a:spcBef>
              <a:spcAft>
                <a:spcPts val="600"/>
              </a:spcAft>
            </a:pPr>
            <a:r>
              <a:rPr lang="en-US" sz="2400" dirty="0" smtClean="0">
                <a:solidFill>
                  <a:srgbClr val="002060"/>
                </a:solidFill>
              </a:rPr>
              <a:t>It is better to have </a:t>
            </a:r>
            <a:r>
              <a:rPr lang="en-US" sz="2400" b="1" dirty="0" smtClean="0">
                <a:solidFill>
                  <a:srgbClr val="002060"/>
                </a:solidFill>
              </a:rPr>
              <a:t>a few godly friends </a:t>
            </a:r>
            <a:r>
              <a:rPr lang="en-US" sz="2400" dirty="0" smtClean="0">
                <a:solidFill>
                  <a:srgbClr val="002060"/>
                </a:solidFill>
              </a:rPr>
              <a:t>than many shallow acquaintances. </a:t>
            </a:r>
          </a:p>
          <a:p>
            <a:pPr>
              <a:spcBef>
                <a:spcPts val="600"/>
              </a:spcBef>
              <a:spcAft>
                <a:spcPts val="600"/>
              </a:spcAft>
            </a:pPr>
            <a:r>
              <a:rPr lang="en-US" sz="2400" dirty="0"/>
              <a:t>“A man of </a:t>
            </a:r>
            <a:r>
              <a:rPr lang="en-US" sz="2400" b="1" dirty="0"/>
              <a:t>many companions </a:t>
            </a:r>
            <a:r>
              <a:rPr lang="en-US" sz="2400" dirty="0"/>
              <a:t>may come to ruin</a:t>
            </a:r>
            <a:r>
              <a:rPr lang="en-US" sz="2400" dirty="0" smtClean="0"/>
              <a:t>, but </a:t>
            </a:r>
            <a:r>
              <a:rPr lang="en-US" sz="2400" dirty="0"/>
              <a:t>there is a friend who </a:t>
            </a:r>
            <a:r>
              <a:rPr lang="en-US" sz="2400" b="1" dirty="0"/>
              <a:t>sticks closer </a:t>
            </a:r>
            <a:r>
              <a:rPr lang="en-US" sz="2400" dirty="0"/>
              <a:t>than a brother</a:t>
            </a:r>
            <a:r>
              <a:rPr lang="en-US" sz="2400" dirty="0" smtClean="0"/>
              <a:t>.” (18:24)</a:t>
            </a:r>
          </a:p>
          <a:p>
            <a:pPr>
              <a:spcBef>
                <a:spcPts val="600"/>
              </a:spcBef>
              <a:spcAft>
                <a:spcPts val="600"/>
              </a:spcAft>
            </a:pPr>
            <a:r>
              <a:rPr lang="en-US" sz="2400" dirty="0" smtClean="0"/>
              <a:t>In the end, </a:t>
            </a:r>
            <a:r>
              <a:rPr lang="en-US" sz="2400" b="1" dirty="0" smtClean="0"/>
              <a:t>relationships</a:t>
            </a:r>
            <a:r>
              <a:rPr lang="en-US" sz="2400" dirty="0" smtClean="0"/>
              <a:t> are </a:t>
            </a:r>
            <a:r>
              <a:rPr lang="en-US" sz="2400" b="1" dirty="0" smtClean="0"/>
              <a:t>more important </a:t>
            </a:r>
            <a:r>
              <a:rPr lang="en-US" sz="2400" dirty="0" smtClean="0"/>
              <a:t>than </a:t>
            </a:r>
            <a:r>
              <a:rPr lang="en-US" sz="2400" b="1" dirty="0" smtClean="0"/>
              <a:t>accomplishments</a:t>
            </a:r>
            <a:r>
              <a:rPr lang="en-US" sz="2400" dirty="0" smtClean="0"/>
              <a:t>.  True friends will interrupt their plans to spend time with together.</a:t>
            </a:r>
          </a:p>
          <a:p>
            <a:pPr>
              <a:spcBef>
                <a:spcPts val="600"/>
              </a:spcBef>
              <a:spcAft>
                <a:spcPts val="600"/>
              </a:spcAft>
            </a:pPr>
            <a:endParaRPr lang="en-US" sz="2400" dirty="0" smtClean="0"/>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a:t>
            </a:r>
            <a:r>
              <a:rPr lang="en-US" sz="1200" dirty="0"/>
              <a:t>Christian Standard Bible</a:t>
            </a:r>
          </a:p>
        </p:txBody>
      </p:sp>
    </p:spTree>
    <p:extLst>
      <p:ext uri="{BB962C8B-B14F-4D97-AF65-F5344CB8AC3E}">
        <p14:creationId xmlns:p14="http://schemas.microsoft.com/office/powerpoint/2010/main" val="4016873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normAutofit/>
          </a:bodyPr>
          <a:lstStyle/>
          <a:p>
            <a:r>
              <a:rPr lang="en-US" b="1" u="sng" dirty="0" smtClean="0"/>
              <a:t>A Good Friend is </a:t>
            </a:r>
            <a:r>
              <a:rPr lang="en-US" b="1" u="sng" dirty="0" smtClean="0">
                <a:solidFill>
                  <a:srgbClr val="002060"/>
                </a:solidFill>
              </a:rPr>
              <a:t>Open and Honest</a:t>
            </a:r>
            <a:endParaRPr lang="en-US" b="1" u="sng" dirty="0">
              <a:solidFill>
                <a:srgbClr val="002060"/>
              </a:solidFill>
            </a:endParaRPr>
          </a:p>
        </p:txBody>
      </p:sp>
      <p:sp>
        <p:nvSpPr>
          <p:cNvPr id="3" name="Content Placeholder 2"/>
          <p:cNvSpPr>
            <a:spLocks noGrp="1"/>
          </p:cNvSpPr>
          <p:nvPr>
            <p:ph idx="1"/>
          </p:nvPr>
        </p:nvSpPr>
        <p:spPr>
          <a:xfrm>
            <a:off x="1979093" y="1111621"/>
            <a:ext cx="9259418" cy="5459515"/>
          </a:xfrm>
        </p:spPr>
        <p:txBody>
          <a:bodyPr>
            <a:normAutofit lnSpcReduction="10000"/>
          </a:bodyPr>
          <a:lstStyle/>
          <a:p>
            <a:pPr>
              <a:spcBef>
                <a:spcPts val="600"/>
              </a:spcBef>
              <a:spcAft>
                <a:spcPts val="600"/>
              </a:spcAft>
            </a:pPr>
            <a:r>
              <a:rPr lang="en-US" sz="2400" dirty="0" smtClean="0">
                <a:solidFill>
                  <a:srgbClr val="002060"/>
                </a:solidFill>
              </a:rPr>
              <a:t>A friend accepts us as we are, but wants us to </a:t>
            </a:r>
            <a:r>
              <a:rPr lang="en-US" sz="2400" b="1" dirty="0" smtClean="0">
                <a:solidFill>
                  <a:srgbClr val="002060"/>
                </a:solidFill>
              </a:rPr>
              <a:t>grow</a:t>
            </a:r>
            <a:r>
              <a:rPr lang="en-US" sz="2400" dirty="0" smtClean="0">
                <a:solidFill>
                  <a:srgbClr val="002060"/>
                </a:solidFill>
              </a:rPr>
              <a:t> and stay on the </a:t>
            </a:r>
            <a:r>
              <a:rPr lang="en-US" sz="2400" b="1" dirty="0" smtClean="0">
                <a:solidFill>
                  <a:srgbClr val="002060"/>
                </a:solidFill>
              </a:rPr>
              <a:t>right path</a:t>
            </a:r>
            <a:r>
              <a:rPr lang="en-US" sz="2400" dirty="0" smtClean="0">
                <a:solidFill>
                  <a:srgbClr val="002060"/>
                </a:solidFill>
              </a:rPr>
              <a:t>.</a:t>
            </a:r>
          </a:p>
          <a:p>
            <a:pPr>
              <a:spcBef>
                <a:spcPts val="600"/>
              </a:spcBef>
              <a:spcAft>
                <a:spcPts val="600"/>
              </a:spcAft>
            </a:pPr>
            <a:r>
              <a:rPr lang="en-US" sz="2400" dirty="0"/>
              <a:t>“The </a:t>
            </a:r>
            <a:r>
              <a:rPr lang="en-US" sz="2400" b="1" dirty="0"/>
              <a:t>wounds of a friend </a:t>
            </a:r>
            <a:r>
              <a:rPr lang="en-US" sz="2400" dirty="0"/>
              <a:t>are trustworthy</a:t>
            </a:r>
            <a:r>
              <a:rPr lang="en-US" sz="2400" dirty="0" smtClean="0"/>
              <a:t>, but </a:t>
            </a:r>
            <a:r>
              <a:rPr lang="en-US" sz="2400" dirty="0"/>
              <a:t>the kisses of an enemy are excessive</a:t>
            </a:r>
            <a:r>
              <a:rPr lang="en-US" sz="2400" dirty="0" smtClean="0"/>
              <a:t>.” (27:6)</a:t>
            </a:r>
          </a:p>
          <a:p>
            <a:pPr>
              <a:spcBef>
                <a:spcPts val="600"/>
              </a:spcBef>
              <a:spcAft>
                <a:spcPts val="600"/>
              </a:spcAft>
            </a:pPr>
            <a:r>
              <a:rPr lang="en-US" sz="2400" dirty="0"/>
              <a:t>“One who </a:t>
            </a:r>
            <a:r>
              <a:rPr lang="en-US" sz="2400" b="1" dirty="0"/>
              <a:t>rebukes</a:t>
            </a:r>
            <a:r>
              <a:rPr lang="en-US" sz="2400" dirty="0"/>
              <a:t> a person will later find more </a:t>
            </a:r>
            <a:r>
              <a:rPr lang="en-US" sz="2400" dirty="0" smtClean="0"/>
              <a:t>favor than one </a:t>
            </a:r>
            <a:r>
              <a:rPr lang="en-US" sz="2400" dirty="0"/>
              <a:t>who flatters with his tongue</a:t>
            </a:r>
            <a:r>
              <a:rPr lang="en-US" sz="2400" dirty="0" smtClean="0"/>
              <a:t>.” (28:23)</a:t>
            </a:r>
          </a:p>
          <a:p>
            <a:pPr>
              <a:spcBef>
                <a:spcPts val="600"/>
              </a:spcBef>
              <a:spcAft>
                <a:spcPts val="600"/>
              </a:spcAft>
            </a:pPr>
            <a:r>
              <a:rPr lang="en-US" sz="2400" dirty="0"/>
              <a:t>“A person who </a:t>
            </a:r>
            <a:r>
              <a:rPr lang="en-US" sz="2400" b="1" dirty="0"/>
              <a:t>flatters</a:t>
            </a:r>
            <a:r>
              <a:rPr lang="en-US" sz="2400" dirty="0"/>
              <a:t> his </a:t>
            </a:r>
            <a:r>
              <a:rPr lang="en-US" sz="2400" dirty="0" smtClean="0"/>
              <a:t>neighbor spreads </a:t>
            </a:r>
            <a:r>
              <a:rPr lang="en-US" sz="2400" dirty="0"/>
              <a:t>a net for his feet</a:t>
            </a:r>
            <a:r>
              <a:rPr lang="en-US" sz="2400" dirty="0" smtClean="0"/>
              <a:t>.” (29:5)</a:t>
            </a:r>
          </a:p>
          <a:p>
            <a:pPr>
              <a:spcBef>
                <a:spcPts val="600"/>
              </a:spcBef>
              <a:spcAft>
                <a:spcPts val="600"/>
              </a:spcAft>
            </a:pPr>
            <a:r>
              <a:rPr lang="en-US" sz="2400" dirty="0" smtClean="0">
                <a:solidFill>
                  <a:srgbClr val="002060"/>
                </a:solidFill>
              </a:rPr>
              <a:t>A true friend is willing to confront us and help us deal with </a:t>
            </a:r>
            <a:r>
              <a:rPr lang="en-US" sz="2400" b="1" dirty="0" smtClean="0">
                <a:solidFill>
                  <a:srgbClr val="002060"/>
                </a:solidFill>
              </a:rPr>
              <a:t>attitudes</a:t>
            </a:r>
            <a:r>
              <a:rPr lang="en-US" sz="2400" dirty="0" smtClean="0">
                <a:solidFill>
                  <a:srgbClr val="002060"/>
                </a:solidFill>
              </a:rPr>
              <a:t> and </a:t>
            </a:r>
            <a:r>
              <a:rPr lang="en-US" sz="2400" b="1" dirty="0" smtClean="0">
                <a:solidFill>
                  <a:srgbClr val="002060"/>
                </a:solidFill>
              </a:rPr>
              <a:t>behaviors</a:t>
            </a:r>
            <a:r>
              <a:rPr lang="en-US" sz="2400" dirty="0" smtClean="0">
                <a:solidFill>
                  <a:srgbClr val="002060"/>
                </a:solidFill>
              </a:rPr>
              <a:t> that we need to change.</a:t>
            </a:r>
          </a:p>
          <a:p>
            <a:pPr>
              <a:spcBef>
                <a:spcPts val="600"/>
              </a:spcBef>
              <a:spcAft>
                <a:spcPts val="600"/>
              </a:spcAft>
            </a:pPr>
            <a:r>
              <a:rPr lang="en-US" sz="2400" dirty="0" smtClean="0"/>
              <a:t>“If </a:t>
            </a:r>
            <a:r>
              <a:rPr lang="en-US" sz="2400" dirty="0"/>
              <a:t>your brother sins against you</a:t>
            </a:r>
            <a:r>
              <a:rPr lang="en-US" sz="2400" dirty="0" smtClean="0"/>
              <a:t>, </a:t>
            </a:r>
            <a:r>
              <a:rPr lang="en-US" sz="2400" dirty="0"/>
              <a:t>go tell him his fault, between you and him alone. If he listens to you, you have won your brother</a:t>
            </a:r>
            <a:r>
              <a:rPr lang="en-US" sz="2400" dirty="0" smtClean="0"/>
              <a:t>.” (Matthew 18:15)</a:t>
            </a:r>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a:t>
            </a:r>
            <a:r>
              <a:rPr lang="en-US" sz="1200" dirty="0"/>
              <a:t>Christian Standard Bible</a:t>
            </a:r>
          </a:p>
        </p:txBody>
      </p:sp>
    </p:spTree>
    <p:extLst>
      <p:ext uri="{BB962C8B-B14F-4D97-AF65-F5344CB8AC3E}">
        <p14:creationId xmlns:p14="http://schemas.microsoft.com/office/powerpoint/2010/main" val="3542562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normAutofit/>
          </a:bodyPr>
          <a:lstStyle/>
          <a:p>
            <a:r>
              <a:rPr lang="en-US" b="1" u="sng" dirty="0" smtClean="0"/>
              <a:t>A Good Friend gives </a:t>
            </a:r>
            <a:r>
              <a:rPr lang="en-US" b="1" u="sng" dirty="0" smtClean="0">
                <a:solidFill>
                  <a:srgbClr val="002060"/>
                </a:solidFill>
              </a:rPr>
              <a:t>Wise Counsel</a:t>
            </a:r>
            <a:endParaRPr lang="en-US" b="1" u="sng" dirty="0">
              <a:solidFill>
                <a:srgbClr val="002060"/>
              </a:solidFill>
            </a:endParaRPr>
          </a:p>
        </p:txBody>
      </p:sp>
      <p:sp>
        <p:nvSpPr>
          <p:cNvPr id="3" name="Content Placeholder 2"/>
          <p:cNvSpPr>
            <a:spLocks noGrp="1"/>
          </p:cNvSpPr>
          <p:nvPr>
            <p:ph idx="1"/>
          </p:nvPr>
        </p:nvSpPr>
        <p:spPr>
          <a:xfrm>
            <a:off x="1979093" y="1111621"/>
            <a:ext cx="9259418" cy="5459515"/>
          </a:xfrm>
        </p:spPr>
        <p:txBody>
          <a:bodyPr>
            <a:normAutofit/>
          </a:bodyPr>
          <a:lstStyle/>
          <a:p>
            <a:pPr>
              <a:spcBef>
                <a:spcPts val="600"/>
              </a:spcBef>
              <a:spcAft>
                <a:spcPts val="600"/>
              </a:spcAft>
            </a:pPr>
            <a:r>
              <a:rPr lang="en-US" sz="2400" dirty="0" smtClean="0">
                <a:solidFill>
                  <a:srgbClr val="002060"/>
                </a:solidFill>
              </a:rPr>
              <a:t>Good friends </a:t>
            </a:r>
            <a:r>
              <a:rPr lang="en-US" sz="2400" b="1" dirty="0" smtClean="0">
                <a:solidFill>
                  <a:srgbClr val="002060"/>
                </a:solidFill>
              </a:rPr>
              <a:t>trust</a:t>
            </a:r>
            <a:r>
              <a:rPr lang="en-US" sz="2400" dirty="0" smtClean="0">
                <a:solidFill>
                  <a:srgbClr val="002060"/>
                </a:solidFill>
              </a:rPr>
              <a:t> each other, </a:t>
            </a:r>
            <a:r>
              <a:rPr lang="en-US" sz="2400" b="1" dirty="0" smtClean="0">
                <a:solidFill>
                  <a:srgbClr val="002060"/>
                </a:solidFill>
              </a:rPr>
              <a:t>sharing</a:t>
            </a:r>
            <a:r>
              <a:rPr lang="en-US" sz="2400" dirty="0" smtClean="0">
                <a:solidFill>
                  <a:srgbClr val="002060"/>
                </a:solidFill>
              </a:rPr>
              <a:t> their plans, insight, and wisdom.</a:t>
            </a:r>
          </a:p>
          <a:p>
            <a:pPr>
              <a:spcBef>
                <a:spcPts val="600"/>
              </a:spcBef>
              <a:spcAft>
                <a:spcPts val="600"/>
              </a:spcAft>
            </a:pPr>
            <a:r>
              <a:rPr lang="en-US" sz="2400" dirty="0"/>
              <a:t>“Oil and incense bring joy to the heart</a:t>
            </a:r>
            <a:r>
              <a:rPr lang="en-US" sz="2400" dirty="0" smtClean="0"/>
              <a:t>, and </a:t>
            </a:r>
            <a:r>
              <a:rPr lang="en-US" sz="2400" dirty="0"/>
              <a:t>the sweetness of a friend is </a:t>
            </a:r>
            <a:r>
              <a:rPr lang="en-US" sz="2400" b="1" dirty="0"/>
              <a:t>better than self-counsel</a:t>
            </a:r>
            <a:r>
              <a:rPr lang="en-US" sz="2400" dirty="0" smtClean="0"/>
              <a:t>.” (27:9)</a:t>
            </a:r>
          </a:p>
          <a:p>
            <a:pPr>
              <a:spcBef>
                <a:spcPts val="600"/>
              </a:spcBef>
              <a:spcAft>
                <a:spcPts val="600"/>
              </a:spcAft>
            </a:pPr>
            <a:r>
              <a:rPr lang="en-US" sz="2400" dirty="0"/>
              <a:t>“Iron sharpens iron</a:t>
            </a:r>
            <a:r>
              <a:rPr lang="en-US" sz="2400" dirty="0" smtClean="0"/>
              <a:t>, and </a:t>
            </a:r>
            <a:r>
              <a:rPr lang="en-US" sz="2400" dirty="0"/>
              <a:t>one person </a:t>
            </a:r>
            <a:r>
              <a:rPr lang="en-US" sz="2400" b="1" dirty="0"/>
              <a:t>sharpens</a:t>
            </a:r>
            <a:r>
              <a:rPr lang="en-US" sz="2400" dirty="0"/>
              <a:t> another</a:t>
            </a:r>
            <a:r>
              <a:rPr lang="en-US" sz="2400" dirty="0" smtClean="0"/>
              <a:t>.” (27:17)</a:t>
            </a:r>
          </a:p>
          <a:p>
            <a:pPr>
              <a:spcBef>
                <a:spcPts val="600"/>
              </a:spcBef>
              <a:spcAft>
                <a:spcPts val="600"/>
              </a:spcAft>
            </a:pPr>
            <a:r>
              <a:rPr lang="en-US" sz="2400" b="1" dirty="0" smtClean="0">
                <a:solidFill>
                  <a:srgbClr val="002060"/>
                </a:solidFill>
              </a:rPr>
              <a:t>Leaders</a:t>
            </a:r>
            <a:r>
              <a:rPr lang="en-US" sz="2400" dirty="0" smtClean="0">
                <a:solidFill>
                  <a:srgbClr val="002060"/>
                </a:solidFill>
              </a:rPr>
              <a:t> and </a:t>
            </a:r>
            <a:r>
              <a:rPr lang="en-US" sz="2400" b="1" dirty="0" smtClean="0">
                <a:solidFill>
                  <a:srgbClr val="002060"/>
                </a:solidFill>
              </a:rPr>
              <a:t>managers</a:t>
            </a:r>
            <a:r>
              <a:rPr lang="en-US" sz="2400" dirty="0" smtClean="0">
                <a:solidFill>
                  <a:srgbClr val="002060"/>
                </a:solidFill>
              </a:rPr>
              <a:t> need to hear and accept good counsel more than anyone else.</a:t>
            </a:r>
          </a:p>
          <a:p>
            <a:pPr>
              <a:spcBef>
                <a:spcPts val="600"/>
              </a:spcBef>
              <a:spcAft>
                <a:spcPts val="600"/>
              </a:spcAft>
            </a:pPr>
            <a:r>
              <a:rPr lang="en-US" sz="2400" dirty="0"/>
              <a:t>“for you should wage war with sound </a:t>
            </a:r>
            <a:r>
              <a:rPr lang="en-US" sz="2400" dirty="0" smtClean="0"/>
              <a:t>guidance – victory comes </a:t>
            </a:r>
            <a:r>
              <a:rPr lang="en-US" sz="2400" dirty="0"/>
              <a:t>with </a:t>
            </a:r>
            <a:r>
              <a:rPr lang="en-US" sz="2400" b="1" dirty="0"/>
              <a:t>many counselors</a:t>
            </a:r>
            <a:r>
              <a:rPr lang="en-US" sz="2400" dirty="0" smtClean="0"/>
              <a:t>.” (24:6)</a:t>
            </a:r>
          </a:p>
          <a:p>
            <a:pPr>
              <a:spcBef>
                <a:spcPts val="600"/>
              </a:spcBef>
              <a:spcAft>
                <a:spcPts val="600"/>
              </a:spcAft>
            </a:pPr>
            <a:r>
              <a:rPr lang="en-US" sz="2400" dirty="0"/>
              <a:t>“Plans fail when there is no counsel</a:t>
            </a:r>
            <a:r>
              <a:rPr lang="en-US" sz="2400" dirty="0" smtClean="0"/>
              <a:t>, but </a:t>
            </a:r>
            <a:r>
              <a:rPr lang="en-US" sz="2400" dirty="0"/>
              <a:t>with </a:t>
            </a:r>
            <a:r>
              <a:rPr lang="en-US" sz="2400" b="1" dirty="0"/>
              <a:t>many advisers </a:t>
            </a:r>
            <a:r>
              <a:rPr lang="en-US" sz="2400" dirty="0"/>
              <a:t>they succeed</a:t>
            </a:r>
            <a:r>
              <a:rPr lang="en-US" sz="2400" dirty="0" smtClean="0"/>
              <a:t>.” (15:22)</a:t>
            </a:r>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a:t>
            </a:r>
            <a:r>
              <a:rPr lang="en-US" sz="1200" dirty="0"/>
              <a:t>Christian Standard Bible</a:t>
            </a:r>
          </a:p>
        </p:txBody>
      </p:sp>
    </p:spTree>
    <p:extLst>
      <p:ext uri="{BB962C8B-B14F-4D97-AF65-F5344CB8AC3E}">
        <p14:creationId xmlns:p14="http://schemas.microsoft.com/office/powerpoint/2010/main" val="4057319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normAutofit/>
          </a:bodyPr>
          <a:lstStyle/>
          <a:p>
            <a:r>
              <a:rPr lang="en-US" b="1" u="sng" dirty="0" smtClean="0"/>
              <a:t>A Good </a:t>
            </a:r>
            <a:r>
              <a:rPr lang="en-US" b="1" u="sng" dirty="0" smtClean="0"/>
              <a:t>Friend/Neighbor </a:t>
            </a:r>
            <a:r>
              <a:rPr lang="en-US" b="1" u="sng" dirty="0" smtClean="0"/>
              <a:t>is </a:t>
            </a:r>
            <a:r>
              <a:rPr lang="en-US" b="1" u="sng" dirty="0" smtClean="0">
                <a:solidFill>
                  <a:srgbClr val="002060"/>
                </a:solidFill>
              </a:rPr>
              <a:t>Tactful</a:t>
            </a:r>
            <a:endParaRPr lang="en-US" b="1" u="sng" dirty="0">
              <a:solidFill>
                <a:srgbClr val="002060"/>
              </a:solidFill>
            </a:endParaRPr>
          </a:p>
        </p:txBody>
      </p:sp>
      <p:sp>
        <p:nvSpPr>
          <p:cNvPr id="3" name="Content Placeholder 2"/>
          <p:cNvSpPr>
            <a:spLocks noGrp="1"/>
          </p:cNvSpPr>
          <p:nvPr>
            <p:ph idx="1"/>
          </p:nvPr>
        </p:nvSpPr>
        <p:spPr>
          <a:xfrm>
            <a:off x="1979093" y="1111621"/>
            <a:ext cx="9259418" cy="5459515"/>
          </a:xfrm>
        </p:spPr>
        <p:txBody>
          <a:bodyPr>
            <a:normAutofit/>
          </a:bodyPr>
          <a:lstStyle/>
          <a:p>
            <a:pPr>
              <a:spcBef>
                <a:spcPts val="600"/>
              </a:spcBef>
              <a:spcAft>
                <a:spcPts val="600"/>
              </a:spcAft>
            </a:pPr>
            <a:r>
              <a:rPr lang="en-US" sz="2400" b="1" dirty="0" smtClean="0">
                <a:solidFill>
                  <a:srgbClr val="002060"/>
                </a:solidFill>
              </a:rPr>
              <a:t>Tact</a:t>
            </a:r>
            <a:r>
              <a:rPr lang="en-US" sz="2400" dirty="0" smtClean="0">
                <a:solidFill>
                  <a:srgbClr val="002060"/>
                </a:solidFill>
              </a:rPr>
              <a:t> = skill in dealing with </a:t>
            </a:r>
            <a:r>
              <a:rPr lang="en-US" sz="2400" b="1" dirty="0" smtClean="0">
                <a:solidFill>
                  <a:srgbClr val="002060"/>
                </a:solidFill>
              </a:rPr>
              <a:t>difficult situations</a:t>
            </a:r>
            <a:r>
              <a:rPr lang="en-US" sz="2400" dirty="0" smtClean="0">
                <a:solidFill>
                  <a:srgbClr val="002060"/>
                </a:solidFill>
              </a:rPr>
              <a:t>; a clear sense of what to say or do to avoid giving offense.</a:t>
            </a:r>
          </a:p>
          <a:p>
            <a:pPr>
              <a:spcBef>
                <a:spcPts val="600"/>
              </a:spcBef>
              <a:spcAft>
                <a:spcPts val="600"/>
              </a:spcAft>
            </a:pPr>
            <a:r>
              <a:rPr lang="en-US" sz="2400" dirty="0"/>
              <a:t>“Seldom set foot in your neighbor’s house</a:t>
            </a:r>
            <a:r>
              <a:rPr lang="en-US" sz="2400" dirty="0" smtClean="0"/>
              <a:t>; otherwise</a:t>
            </a:r>
            <a:r>
              <a:rPr lang="en-US" sz="2400" dirty="0"/>
              <a:t>, he’ll get sick of you and hate you</a:t>
            </a:r>
            <a:r>
              <a:rPr lang="en-US" sz="2400" dirty="0" smtClean="0"/>
              <a:t>.” (25:17)</a:t>
            </a:r>
          </a:p>
          <a:p>
            <a:pPr>
              <a:spcBef>
                <a:spcPts val="600"/>
              </a:spcBef>
              <a:spcAft>
                <a:spcPts val="600"/>
              </a:spcAft>
            </a:pPr>
            <a:r>
              <a:rPr lang="en-US" sz="2400" dirty="0"/>
              <a:t>“If one </a:t>
            </a:r>
            <a:r>
              <a:rPr lang="en-US" sz="2400" b="1" dirty="0"/>
              <a:t>blesses</a:t>
            </a:r>
            <a:r>
              <a:rPr lang="en-US" sz="2400" dirty="0"/>
              <a:t> his </a:t>
            </a:r>
            <a:r>
              <a:rPr lang="en-US" sz="2400" dirty="0" smtClean="0"/>
              <a:t>neighbor with </a:t>
            </a:r>
            <a:r>
              <a:rPr lang="en-US" sz="2400" dirty="0"/>
              <a:t>a loud voice early in the </a:t>
            </a:r>
            <a:r>
              <a:rPr lang="en-US" sz="2400" dirty="0" smtClean="0"/>
              <a:t>morning, it </a:t>
            </a:r>
            <a:r>
              <a:rPr lang="en-US" sz="2400" dirty="0"/>
              <a:t>will be counted as </a:t>
            </a:r>
            <a:r>
              <a:rPr lang="en-US" sz="2400" b="1" dirty="0"/>
              <a:t>a curse </a:t>
            </a:r>
            <a:r>
              <a:rPr lang="en-US" sz="2400" dirty="0"/>
              <a:t>to him</a:t>
            </a:r>
            <a:r>
              <a:rPr lang="en-US" sz="2400" dirty="0" smtClean="0"/>
              <a:t>.” (27:14)</a:t>
            </a:r>
          </a:p>
          <a:p>
            <a:pPr>
              <a:spcBef>
                <a:spcPts val="600"/>
              </a:spcBef>
              <a:spcAft>
                <a:spcPts val="600"/>
              </a:spcAft>
            </a:pPr>
            <a:r>
              <a:rPr lang="en-US" sz="2400" dirty="0"/>
              <a:t>“Like a madman who throws flaming darts and deadly arrows</a:t>
            </a:r>
            <a:r>
              <a:rPr lang="en-US" sz="2400" dirty="0" smtClean="0"/>
              <a:t>, so </a:t>
            </a:r>
            <a:r>
              <a:rPr lang="en-US" sz="2400" dirty="0"/>
              <a:t>is the person who </a:t>
            </a:r>
            <a:r>
              <a:rPr lang="en-US" sz="2400" b="1" dirty="0"/>
              <a:t>deceives</a:t>
            </a:r>
            <a:r>
              <a:rPr lang="en-US" sz="2400" dirty="0"/>
              <a:t> his </a:t>
            </a:r>
            <a:r>
              <a:rPr lang="en-US" sz="2400" dirty="0" smtClean="0"/>
              <a:t>neighbor and </a:t>
            </a:r>
            <a:r>
              <a:rPr lang="en-US" sz="2400" dirty="0"/>
              <a:t>says, </a:t>
            </a:r>
            <a:r>
              <a:rPr lang="en-US" sz="2400" dirty="0" smtClean="0"/>
              <a:t>“’I </a:t>
            </a:r>
            <a:r>
              <a:rPr lang="en-US" sz="2400" dirty="0"/>
              <a:t>was only </a:t>
            </a:r>
            <a:r>
              <a:rPr lang="en-US" sz="2400" b="1" dirty="0"/>
              <a:t>joking</a:t>
            </a:r>
            <a:r>
              <a:rPr lang="en-US" sz="2400" dirty="0" smtClean="0"/>
              <a:t>!’” (26:18-19)</a:t>
            </a:r>
          </a:p>
          <a:p>
            <a:pPr>
              <a:spcBef>
                <a:spcPts val="600"/>
              </a:spcBef>
              <a:spcAft>
                <a:spcPts val="600"/>
              </a:spcAft>
            </a:pPr>
            <a:r>
              <a:rPr lang="en-US" sz="2400" dirty="0"/>
              <a:t>“Whoever conceals an offense </a:t>
            </a:r>
            <a:r>
              <a:rPr lang="en-US" sz="2400" b="1" dirty="0"/>
              <a:t>promotes love</a:t>
            </a:r>
            <a:r>
              <a:rPr lang="en-US" sz="2400" dirty="0" smtClean="0"/>
              <a:t>, but </a:t>
            </a:r>
            <a:r>
              <a:rPr lang="en-US" sz="2400" dirty="0"/>
              <a:t>whoever gossips about it separates friends</a:t>
            </a:r>
            <a:r>
              <a:rPr lang="en-US" sz="2400" dirty="0" smtClean="0"/>
              <a:t>.” (17:9)</a:t>
            </a:r>
          </a:p>
          <a:p>
            <a:pPr>
              <a:spcBef>
                <a:spcPts val="600"/>
              </a:spcBef>
              <a:spcAft>
                <a:spcPts val="600"/>
              </a:spcAft>
            </a:pPr>
            <a:endParaRPr lang="en-US" sz="2400" dirty="0" smtClean="0"/>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a:t>
            </a:r>
            <a:r>
              <a:rPr lang="en-US" sz="1200" dirty="0"/>
              <a:t>Christian Standard Bible</a:t>
            </a:r>
          </a:p>
        </p:txBody>
      </p:sp>
    </p:spTree>
    <p:extLst>
      <p:ext uri="{BB962C8B-B14F-4D97-AF65-F5344CB8AC3E}">
        <p14:creationId xmlns:p14="http://schemas.microsoft.com/office/powerpoint/2010/main" val="1551714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normAutofit/>
          </a:bodyPr>
          <a:lstStyle/>
          <a:p>
            <a:r>
              <a:rPr lang="en-US" b="1" u="sng" dirty="0" smtClean="0"/>
              <a:t>Living with Neighbors</a:t>
            </a:r>
            <a:endParaRPr lang="en-US" b="1" u="sng" dirty="0"/>
          </a:p>
        </p:txBody>
      </p:sp>
      <p:sp>
        <p:nvSpPr>
          <p:cNvPr id="3" name="Content Placeholder 2"/>
          <p:cNvSpPr>
            <a:spLocks noGrp="1"/>
          </p:cNvSpPr>
          <p:nvPr>
            <p:ph idx="1"/>
          </p:nvPr>
        </p:nvSpPr>
        <p:spPr>
          <a:xfrm>
            <a:off x="1979093" y="1111621"/>
            <a:ext cx="9259418" cy="5459515"/>
          </a:xfrm>
        </p:spPr>
        <p:txBody>
          <a:bodyPr>
            <a:normAutofit/>
          </a:bodyPr>
          <a:lstStyle/>
          <a:p>
            <a:pPr>
              <a:spcBef>
                <a:spcPts val="600"/>
              </a:spcBef>
              <a:spcAft>
                <a:spcPts val="600"/>
              </a:spcAft>
            </a:pPr>
            <a:r>
              <a:rPr lang="en-US" sz="2400" dirty="0" smtClean="0">
                <a:solidFill>
                  <a:srgbClr val="002060"/>
                </a:solidFill>
              </a:rPr>
              <a:t>Preserve </a:t>
            </a:r>
            <a:r>
              <a:rPr lang="en-US" sz="2400" b="1" dirty="0" smtClean="0">
                <a:solidFill>
                  <a:srgbClr val="002060"/>
                </a:solidFill>
              </a:rPr>
              <a:t>peace</a:t>
            </a:r>
            <a:r>
              <a:rPr lang="en-US" sz="2400" dirty="0" smtClean="0">
                <a:solidFill>
                  <a:srgbClr val="002060"/>
                </a:solidFill>
              </a:rPr>
              <a:t> and nurture </a:t>
            </a:r>
            <a:r>
              <a:rPr lang="en-US" sz="2400" b="1" dirty="0" smtClean="0">
                <a:solidFill>
                  <a:srgbClr val="002060"/>
                </a:solidFill>
              </a:rPr>
              <a:t>goodwill</a:t>
            </a:r>
            <a:r>
              <a:rPr lang="en-US" sz="2400" dirty="0" smtClean="0">
                <a:solidFill>
                  <a:srgbClr val="002060"/>
                </a:solidFill>
              </a:rPr>
              <a:t> with neighbors.</a:t>
            </a:r>
          </a:p>
          <a:p>
            <a:pPr>
              <a:spcBef>
                <a:spcPts val="600"/>
              </a:spcBef>
              <a:spcAft>
                <a:spcPts val="600"/>
              </a:spcAft>
            </a:pPr>
            <a:r>
              <a:rPr lang="en-US" sz="2400" dirty="0"/>
              <a:t>“Don’t plan any harm against your neighbor</a:t>
            </a:r>
            <a:r>
              <a:rPr lang="en-US" sz="2400" dirty="0" smtClean="0"/>
              <a:t>, for </a:t>
            </a:r>
            <a:r>
              <a:rPr lang="en-US" sz="2400" b="1" dirty="0"/>
              <a:t>he trusts you</a:t>
            </a:r>
            <a:r>
              <a:rPr lang="en-US" sz="2400" dirty="0"/>
              <a:t> and lives near you</a:t>
            </a:r>
            <a:r>
              <a:rPr lang="en-US" sz="2400" dirty="0" smtClean="0"/>
              <a:t>.” (3:29)</a:t>
            </a:r>
          </a:p>
          <a:p>
            <a:pPr>
              <a:spcBef>
                <a:spcPts val="600"/>
              </a:spcBef>
              <a:spcAft>
                <a:spcPts val="600"/>
              </a:spcAft>
            </a:pPr>
            <a:r>
              <a:rPr lang="en-US" sz="2400" dirty="0" smtClean="0"/>
              <a:t>“Argue </a:t>
            </a:r>
            <a:r>
              <a:rPr lang="en-US" sz="2400" dirty="0"/>
              <a:t>your case </a:t>
            </a:r>
            <a:r>
              <a:rPr lang="en-US" sz="2400" b="1" dirty="0"/>
              <a:t>with your neighbor himself</a:t>
            </a:r>
            <a:r>
              <a:rPr lang="en-US" sz="2400" dirty="0" smtClean="0"/>
              <a:t>, and </a:t>
            </a:r>
            <a:r>
              <a:rPr lang="en-US" sz="2400" dirty="0"/>
              <a:t>do not reveal another's secret, </a:t>
            </a:r>
            <a:r>
              <a:rPr lang="en-US" sz="2400" dirty="0" smtClean="0"/>
              <a:t>lest </a:t>
            </a:r>
            <a:r>
              <a:rPr lang="en-US" sz="2400" dirty="0"/>
              <a:t>he who hears you bring shame upon </a:t>
            </a:r>
            <a:r>
              <a:rPr lang="en-US" sz="2400" dirty="0" smtClean="0"/>
              <a:t>you, and </a:t>
            </a:r>
            <a:r>
              <a:rPr lang="en-US" sz="2400" dirty="0"/>
              <a:t>your ill repute have no end</a:t>
            </a:r>
            <a:r>
              <a:rPr lang="en-US" sz="2400" dirty="0" smtClean="0"/>
              <a:t>.” (25:9,10)</a:t>
            </a:r>
          </a:p>
          <a:p>
            <a:pPr>
              <a:spcBef>
                <a:spcPts val="600"/>
              </a:spcBef>
              <a:spcAft>
                <a:spcPts val="600"/>
              </a:spcAft>
            </a:pPr>
            <a:r>
              <a:rPr lang="en-US" sz="2400" b="1" dirty="0" smtClean="0">
                <a:solidFill>
                  <a:srgbClr val="002060"/>
                </a:solidFill>
              </a:rPr>
              <a:t>In a conflict</a:t>
            </a:r>
            <a:r>
              <a:rPr lang="en-US" sz="2400" dirty="0" smtClean="0">
                <a:solidFill>
                  <a:srgbClr val="002060"/>
                </a:solidFill>
              </a:rPr>
              <a:t>, 1) overlook minor offenses; 2) examine my own actions and attitudes; 3) go directly to the offending person; 4) listen carefully and understand their view; 5) if possible, find a creative solution; 6) be ready to forgive.</a:t>
            </a:r>
          </a:p>
          <a:p>
            <a:pPr>
              <a:spcBef>
                <a:spcPts val="600"/>
              </a:spcBef>
              <a:spcAft>
                <a:spcPts val="600"/>
              </a:spcAft>
            </a:pPr>
            <a:r>
              <a:rPr lang="en-US" sz="2400" dirty="0"/>
              <a:t>“</a:t>
            </a:r>
            <a:r>
              <a:rPr lang="en-US" sz="2400" b="1" dirty="0"/>
              <a:t>Don’t say</a:t>
            </a:r>
            <a:r>
              <a:rPr lang="en-US" sz="2400" dirty="0"/>
              <a:t>, </a:t>
            </a:r>
            <a:r>
              <a:rPr lang="en-US" sz="2400" dirty="0" smtClean="0"/>
              <a:t>‘I’ll </a:t>
            </a:r>
            <a:r>
              <a:rPr lang="en-US" sz="2400" dirty="0"/>
              <a:t>do to him what he did to me</a:t>
            </a:r>
            <a:r>
              <a:rPr lang="en-US" sz="2400" dirty="0" smtClean="0"/>
              <a:t>; I’ll </a:t>
            </a:r>
            <a:r>
              <a:rPr lang="en-US" sz="2400" dirty="0"/>
              <a:t>repay the man for what he has done</a:t>
            </a:r>
            <a:r>
              <a:rPr lang="en-US" sz="2400" dirty="0" smtClean="0"/>
              <a:t>.’” (24:29)</a:t>
            </a:r>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a:t>
            </a:r>
            <a:r>
              <a:rPr lang="en-US" sz="1200" dirty="0"/>
              <a:t>Christian Standard Bible</a:t>
            </a:r>
          </a:p>
        </p:txBody>
      </p:sp>
    </p:spTree>
    <p:extLst>
      <p:ext uri="{BB962C8B-B14F-4D97-AF65-F5344CB8AC3E}">
        <p14:creationId xmlns:p14="http://schemas.microsoft.com/office/powerpoint/2010/main" val="3784161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1550</TotalTime>
  <Words>1394</Words>
  <Application>Microsoft Office PowerPoint</Application>
  <PresentationFormat>Widescreen</PresentationFormat>
  <Paragraphs>96</Paragraphs>
  <Slides>11</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幼圆</vt:lpstr>
      <vt:lpstr>Arial</vt:lpstr>
      <vt:lpstr>Arial Narrow</vt:lpstr>
      <vt:lpstr>Calibri</vt:lpstr>
      <vt:lpstr>Century Gothic</vt:lpstr>
      <vt:lpstr>Corbel</vt:lpstr>
      <vt:lpstr>Wingdings 3</vt:lpstr>
      <vt:lpstr>Wisp</vt:lpstr>
      <vt:lpstr>Lessons from Proverbs Practical Advice for Living*</vt:lpstr>
      <vt:lpstr>Circles of Relationships:</vt:lpstr>
      <vt:lpstr>Friends are Important</vt:lpstr>
      <vt:lpstr>Choose Good Friends</vt:lpstr>
      <vt:lpstr>A Good Friend is Loyal</vt:lpstr>
      <vt:lpstr>A Good Friend is Open and Honest</vt:lpstr>
      <vt:lpstr>A Good Friend gives Wise Counsel</vt:lpstr>
      <vt:lpstr>A Good Friend/Neighbor is Tactful</vt:lpstr>
      <vt:lpstr>Living with Neighbors</vt:lpstr>
      <vt:lpstr>Key Principle:  We become like the people with whom we spend most of our time.</vt:lpstr>
      <vt:lpstr>Some More Topics in the Book of Proverbs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Lessons from Proverbs Practical Advice for Living</dc:title>
  <dc:creator>Mark Robnett</dc:creator>
  <cp:lastModifiedBy>Mark Robnett</cp:lastModifiedBy>
  <cp:revision>97</cp:revision>
  <dcterms:created xsi:type="dcterms:W3CDTF">2022-01-24T15:36:14Z</dcterms:created>
  <dcterms:modified xsi:type="dcterms:W3CDTF">2022-05-12T14:02:03Z</dcterms:modified>
</cp:coreProperties>
</file>