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78" r:id="rId4"/>
    <p:sldId id="279" r:id="rId5"/>
    <p:sldId id="282" r:id="rId6"/>
    <p:sldId id="283" r:id="rId7"/>
    <p:sldId id="284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96" autoAdjust="0"/>
    <p:restoredTop sz="61068" autoAdjust="0"/>
  </p:normalViewPr>
  <p:slideViewPr>
    <p:cSldViewPr snapToGrid="0">
      <p:cViewPr varScale="1">
        <p:scale>
          <a:sx n="73" d="100"/>
          <a:sy n="73" d="100"/>
        </p:scale>
        <p:origin x="163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80" d="100"/>
        <a:sy n="180" d="100"/>
      </p:scale>
      <p:origin x="0" y="-14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FDF83-EEDE-4574-B660-9EB20E282CE8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46567-1DBF-42BF-B873-5FDF9D52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21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7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09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56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80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09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03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9459" y="1486893"/>
            <a:ext cx="7548698" cy="140602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Lessons from Proverbs</a:t>
            </a:r>
            <a:br>
              <a:rPr lang="en-US" dirty="0" smtClean="0"/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Practical Advice for Living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endParaRPr lang="en-US" sz="6600" baseline="30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1119" y="3819702"/>
            <a:ext cx="6785377" cy="112628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The Future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0024" y="6436659"/>
            <a:ext cx="4831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From “A Father’s Gift” by Kenneth B. Wingate, 2009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484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Fear of the Future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093" y="1111621"/>
            <a:ext cx="9259418" cy="5459515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We live in a dangerous and uncertain world.  We often wonder: </a:t>
            </a:r>
            <a:r>
              <a:rPr lang="en-US" sz="2400" b="1" dirty="0" smtClean="0"/>
              <a:t>where</a:t>
            </a:r>
            <a:r>
              <a:rPr lang="en-US" sz="2400" dirty="0" smtClean="0"/>
              <a:t> will my life take me, </a:t>
            </a:r>
            <a:r>
              <a:rPr lang="en-US" sz="2400" b="1" dirty="0" smtClean="0"/>
              <a:t>how</a:t>
            </a:r>
            <a:r>
              <a:rPr lang="en-US" sz="2400" dirty="0" smtClean="0"/>
              <a:t> will I do, and </a:t>
            </a:r>
            <a:r>
              <a:rPr lang="en-US" sz="2400" b="1" dirty="0" smtClean="0"/>
              <a:t>when</a:t>
            </a:r>
            <a:r>
              <a:rPr lang="en-US" sz="2400" dirty="0" smtClean="0"/>
              <a:t> will it end?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Who is </a:t>
            </a:r>
            <a:r>
              <a:rPr lang="en-US" sz="2400" b="1" dirty="0" smtClean="0"/>
              <a:t>directing</a:t>
            </a:r>
            <a:r>
              <a:rPr lang="en-US" sz="2400" dirty="0" smtClean="0"/>
              <a:t> my steps? </a:t>
            </a:r>
            <a:r>
              <a:rPr lang="en-US" sz="2400" b="1" dirty="0" smtClean="0"/>
              <a:t>Me</a:t>
            </a:r>
            <a:r>
              <a:rPr lang="en-US" sz="2400" dirty="0" smtClean="0"/>
              <a:t> </a:t>
            </a:r>
            <a:r>
              <a:rPr lang="en-US" sz="2400" i="1" dirty="0" smtClean="0"/>
              <a:t>or</a:t>
            </a:r>
            <a:r>
              <a:rPr lang="en-US" sz="2400" dirty="0" smtClean="0"/>
              <a:t> </a:t>
            </a:r>
            <a:r>
              <a:rPr lang="en-US" sz="2400" b="1" dirty="0" smtClean="0"/>
              <a:t>God</a:t>
            </a:r>
            <a:r>
              <a:rPr lang="en-US" sz="2400" dirty="0" smtClean="0"/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“What the </a:t>
            </a:r>
            <a:r>
              <a:rPr lang="en-US" sz="2400" b="1" dirty="0">
                <a:solidFill>
                  <a:srgbClr val="C00000"/>
                </a:solidFill>
              </a:rPr>
              <a:t>wicked dreads will come </a:t>
            </a:r>
            <a:r>
              <a:rPr lang="en-US" sz="2400" dirty="0"/>
              <a:t>to him</a:t>
            </a:r>
            <a:r>
              <a:rPr lang="en-US" sz="2400" dirty="0" smtClean="0"/>
              <a:t>, but </a:t>
            </a:r>
            <a:r>
              <a:rPr lang="en-US" sz="2400" dirty="0"/>
              <a:t>what the </a:t>
            </a:r>
            <a:r>
              <a:rPr lang="en-US" sz="2400" b="1" dirty="0">
                <a:solidFill>
                  <a:srgbClr val="00B050"/>
                </a:solidFill>
              </a:rPr>
              <a:t>righteous</a:t>
            </a:r>
            <a:r>
              <a:rPr lang="en-US" sz="2400" dirty="0"/>
              <a:t> desire </a:t>
            </a:r>
            <a:r>
              <a:rPr lang="en-US" sz="2400" b="1" dirty="0">
                <a:solidFill>
                  <a:srgbClr val="00B050"/>
                </a:solidFill>
              </a:rPr>
              <a:t>will be given </a:t>
            </a:r>
            <a:r>
              <a:rPr lang="en-US" sz="2400" dirty="0"/>
              <a:t>to them</a:t>
            </a:r>
            <a:r>
              <a:rPr lang="en-US" sz="2400" dirty="0" smtClean="0"/>
              <a:t>.” (10:24)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“The </a:t>
            </a:r>
            <a:r>
              <a:rPr lang="en-US" sz="2400" b="1" dirty="0">
                <a:solidFill>
                  <a:srgbClr val="C00000"/>
                </a:solidFill>
              </a:rPr>
              <a:t>wicked</a:t>
            </a:r>
            <a:r>
              <a:rPr lang="en-US" sz="2400" dirty="0"/>
              <a:t> are overthrown and </a:t>
            </a:r>
            <a:r>
              <a:rPr lang="en-US" sz="2400" b="1" dirty="0" smtClean="0">
                <a:solidFill>
                  <a:srgbClr val="C00000"/>
                </a:solidFill>
              </a:rPr>
              <a:t>perish</a:t>
            </a:r>
            <a:r>
              <a:rPr lang="en-US" sz="2400" dirty="0" smtClean="0"/>
              <a:t>, but </a:t>
            </a:r>
            <a:r>
              <a:rPr lang="en-US" sz="2400" dirty="0"/>
              <a:t>the house of the </a:t>
            </a:r>
            <a:r>
              <a:rPr lang="en-US" sz="2400" b="1" dirty="0">
                <a:solidFill>
                  <a:srgbClr val="00B050"/>
                </a:solidFill>
              </a:rPr>
              <a:t>righteous will stand</a:t>
            </a:r>
            <a:r>
              <a:rPr lang="en-US" sz="2400" dirty="0" smtClean="0"/>
              <a:t>.” (12:7)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“Don’t let your heart envy sinners</a:t>
            </a:r>
            <a:r>
              <a:rPr lang="en-US" sz="2400" dirty="0" smtClean="0"/>
              <a:t>; instead</a:t>
            </a:r>
            <a:r>
              <a:rPr lang="en-US" sz="2400" dirty="0"/>
              <a:t>, always </a:t>
            </a:r>
            <a:r>
              <a:rPr lang="en-US" sz="2400" b="1" dirty="0">
                <a:solidFill>
                  <a:srgbClr val="00B050"/>
                </a:solidFill>
              </a:rPr>
              <a:t>fear the Lord</a:t>
            </a:r>
            <a:r>
              <a:rPr lang="en-US" sz="2400" dirty="0" smtClean="0"/>
              <a:t>. For </a:t>
            </a:r>
            <a:r>
              <a:rPr lang="en-US" sz="2400" dirty="0"/>
              <a:t>then </a:t>
            </a:r>
            <a:r>
              <a:rPr lang="en-US" sz="2400" b="1" dirty="0">
                <a:solidFill>
                  <a:srgbClr val="00B050"/>
                </a:solidFill>
              </a:rPr>
              <a:t>you will have a future</a:t>
            </a:r>
            <a:r>
              <a:rPr lang="en-US" sz="2400" dirty="0" smtClean="0"/>
              <a:t>, and </a:t>
            </a:r>
            <a:r>
              <a:rPr lang="en-US" sz="2400" dirty="0"/>
              <a:t>your hope will </a:t>
            </a:r>
            <a:r>
              <a:rPr lang="en-US" sz="2400" b="1" dirty="0">
                <a:solidFill>
                  <a:srgbClr val="00B050"/>
                </a:solidFill>
              </a:rPr>
              <a:t>not be dashed</a:t>
            </a:r>
            <a:r>
              <a:rPr lang="en-US" sz="2400" dirty="0" smtClean="0"/>
              <a:t>.” (23:17,18)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</a:t>
            </a:r>
            <a:r>
              <a:rPr lang="en-US" sz="2400" b="1" dirty="0">
                <a:solidFill>
                  <a:srgbClr val="00B050"/>
                </a:solidFill>
              </a:rPr>
              <a:t>wisdom</a:t>
            </a:r>
            <a:r>
              <a:rPr lang="en-US" sz="2400" dirty="0"/>
              <a:t> is the same for you</a:t>
            </a:r>
            <a:r>
              <a:rPr lang="en-US" sz="2400" dirty="0" smtClean="0"/>
              <a:t>. If </a:t>
            </a:r>
            <a:r>
              <a:rPr lang="en-US" sz="2400" dirty="0"/>
              <a:t>you find it, </a:t>
            </a:r>
            <a:r>
              <a:rPr lang="en-US" sz="2400" b="1" dirty="0">
                <a:solidFill>
                  <a:srgbClr val="00B050"/>
                </a:solidFill>
              </a:rPr>
              <a:t>you will have a future</a:t>
            </a:r>
            <a:r>
              <a:rPr lang="en-US" sz="2400" dirty="0" smtClean="0"/>
              <a:t>, and </a:t>
            </a:r>
            <a:r>
              <a:rPr lang="en-US" sz="2400" dirty="0"/>
              <a:t>your hope will </a:t>
            </a:r>
            <a:r>
              <a:rPr lang="en-US" sz="2400" b="1" dirty="0">
                <a:solidFill>
                  <a:srgbClr val="00B050"/>
                </a:solidFill>
              </a:rPr>
              <a:t>never fade</a:t>
            </a:r>
            <a:r>
              <a:rPr lang="en-US" sz="2400" dirty="0" smtClean="0"/>
              <a:t>.” (24:14)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63318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Choose Trust, not Fear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093" y="1111621"/>
            <a:ext cx="9259418" cy="5459515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“The </a:t>
            </a:r>
            <a:r>
              <a:rPr lang="en-US" sz="2400" b="1" dirty="0"/>
              <a:t>name of the Lord </a:t>
            </a:r>
            <a:r>
              <a:rPr lang="en-US" sz="2400" dirty="0"/>
              <a:t>is a </a:t>
            </a:r>
            <a:r>
              <a:rPr lang="en-US" sz="2400" b="1" dirty="0"/>
              <a:t>strong tower</a:t>
            </a:r>
            <a:r>
              <a:rPr lang="en-US" sz="2400" dirty="0" smtClean="0"/>
              <a:t>; the </a:t>
            </a:r>
            <a:r>
              <a:rPr lang="en-US" sz="2400" dirty="0"/>
              <a:t>righteous run to it and are </a:t>
            </a:r>
            <a:r>
              <a:rPr lang="en-US" sz="2400" b="1" dirty="0"/>
              <a:t>protected</a:t>
            </a:r>
            <a:r>
              <a:rPr lang="en-US" sz="2400" dirty="0" smtClean="0"/>
              <a:t>.” (18:10)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b="1" dirty="0" smtClean="0"/>
              <a:t>name</a:t>
            </a:r>
            <a:r>
              <a:rPr lang="en-US" sz="2400" dirty="0" smtClean="0"/>
              <a:t> of the Lord = His </a:t>
            </a:r>
            <a:r>
              <a:rPr lang="en-US" sz="2400" b="1" dirty="0" smtClean="0"/>
              <a:t>character</a:t>
            </a:r>
            <a:r>
              <a:rPr lang="en-US" sz="2400" dirty="0" smtClean="0"/>
              <a:t>.  When tempted to fear, remember what is true about God: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God knows</a:t>
            </a:r>
            <a:r>
              <a:rPr lang="en-US" sz="2400" dirty="0"/>
              <a:t>: “The </a:t>
            </a:r>
            <a:r>
              <a:rPr lang="en-US" sz="2400" b="1" dirty="0"/>
              <a:t>eyes</a:t>
            </a:r>
            <a:r>
              <a:rPr lang="en-US" sz="2400" dirty="0"/>
              <a:t> of the Lord are </a:t>
            </a:r>
            <a:r>
              <a:rPr lang="en-US" sz="2400" b="1" dirty="0" smtClean="0"/>
              <a:t>everywhere</a:t>
            </a:r>
            <a:r>
              <a:rPr lang="en-US" sz="2400" dirty="0" smtClean="0"/>
              <a:t>, observing </a:t>
            </a:r>
            <a:r>
              <a:rPr lang="en-US" sz="2400" dirty="0"/>
              <a:t>the wicked and the good</a:t>
            </a:r>
            <a:r>
              <a:rPr lang="en-US" sz="2400" dirty="0" smtClean="0"/>
              <a:t>.” (15:3)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God guides</a:t>
            </a:r>
            <a:r>
              <a:rPr lang="en-US" sz="2400" dirty="0"/>
              <a:t>: “A person’s heart plans his way</a:t>
            </a:r>
            <a:r>
              <a:rPr lang="en-US" sz="2400" dirty="0" smtClean="0"/>
              <a:t>, but </a:t>
            </a:r>
            <a:r>
              <a:rPr lang="en-US" sz="2400" b="1" dirty="0"/>
              <a:t>the Lord </a:t>
            </a:r>
            <a:r>
              <a:rPr lang="en-US" sz="2400" dirty="0"/>
              <a:t>determines his </a:t>
            </a:r>
            <a:r>
              <a:rPr lang="en-US" sz="2400" b="1" dirty="0"/>
              <a:t>steps</a:t>
            </a:r>
            <a:r>
              <a:rPr lang="en-US" sz="2400" dirty="0" smtClean="0"/>
              <a:t>.” (16:9)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God protects</a:t>
            </a:r>
            <a:r>
              <a:rPr lang="en-US" sz="2400" dirty="0"/>
              <a:t>: “Don’t fear sudden </a:t>
            </a:r>
            <a:r>
              <a:rPr lang="en-US" sz="2400" dirty="0" smtClean="0"/>
              <a:t>danger or </a:t>
            </a:r>
            <a:r>
              <a:rPr lang="en-US" sz="2400" dirty="0"/>
              <a:t>the ruin of the wicked when it </a:t>
            </a:r>
            <a:r>
              <a:rPr lang="en-US" sz="2400" dirty="0" smtClean="0"/>
              <a:t>comes, for </a:t>
            </a:r>
            <a:r>
              <a:rPr lang="en-US" sz="2400" b="1" dirty="0"/>
              <a:t>the Lord will be </a:t>
            </a:r>
            <a:r>
              <a:rPr lang="en-US" sz="2400" b="1" dirty="0" smtClean="0"/>
              <a:t>your confidence </a:t>
            </a:r>
            <a:r>
              <a:rPr lang="en-US" sz="2400" dirty="0" smtClean="0"/>
              <a:t>and </a:t>
            </a:r>
            <a:r>
              <a:rPr lang="en-US" sz="2400" dirty="0"/>
              <a:t>will keep your foot from a snare</a:t>
            </a:r>
            <a:r>
              <a:rPr lang="en-US" sz="2400" dirty="0" smtClean="0"/>
              <a:t>.” (3:26)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God saves</a:t>
            </a:r>
            <a:r>
              <a:rPr lang="en-US" sz="2400" dirty="0"/>
              <a:t>: “For the prudent the </a:t>
            </a:r>
            <a:r>
              <a:rPr lang="en-US" sz="2400" b="1" dirty="0"/>
              <a:t>path of life leads upward</a:t>
            </a:r>
            <a:r>
              <a:rPr lang="en-US" sz="2400" dirty="0" smtClean="0"/>
              <a:t>, so </a:t>
            </a:r>
            <a:r>
              <a:rPr lang="en-US" sz="2400" dirty="0"/>
              <a:t>that he may avoid going down to </a:t>
            </a:r>
            <a:r>
              <a:rPr lang="en-US" sz="2400" dirty="0" err="1"/>
              <a:t>Sheol</a:t>
            </a:r>
            <a:r>
              <a:rPr lang="en-US" sz="2400" dirty="0" smtClean="0"/>
              <a:t>.” (15:24)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29759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Wise Path to the Future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093" y="2225757"/>
            <a:ext cx="9259418" cy="434537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u="sng" dirty="0" smtClean="0"/>
              <a:t>The first step is important.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“The </a:t>
            </a:r>
            <a:r>
              <a:rPr lang="en-US" sz="2400" b="1" dirty="0"/>
              <a:t>fear of the Lord </a:t>
            </a:r>
            <a:r>
              <a:rPr lang="en-US" sz="2400" dirty="0"/>
              <a:t>is the beginning of wisdom</a:t>
            </a:r>
            <a:r>
              <a:rPr lang="en-US" sz="2400" dirty="0" smtClean="0"/>
              <a:t>, and </a:t>
            </a:r>
            <a:r>
              <a:rPr lang="en-US" sz="2400" dirty="0"/>
              <a:t>the knowledge of the Holy One is understanding</a:t>
            </a:r>
            <a:r>
              <a:rPr lang="en-US" sz="2400" dirty="0" smtClean="0"/>
              <a:t>.” (9:10)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“The </a:t>
            </a:r>
            <a:r>
              <a:rPr lang="en-US" sz="2400" b="1" dirty="0"/>
              <a:t>fear of the Lord </a:t>
            </a:r>
            <a:r>
              <a:rPr lang="en-US" sz="2400" dirty="0"/>
              <a:t>prolongs </a:t>
            </a:r>
            <a:r>
              <a:rPr lang="en-US" sz="2400" b="1" dirty="0"/>
              <a:t>life</a:t>
            </a:r>
            <a:r>
              <a:rPr lang="en-US" sz="2400" dirty="0" smtClean="0"/>
              <a:t>, but </a:t>
            </a:r>
            <a:r>
              <a:rPr lang="en-US" sz="2400" dirty="0"/>
              <a:t>the years of the wicked are cut short</a:t>
            </a:r>
            <a:r>
              <a:rPr lang="en-US" sz="2400" dirty="0" smtClean="0"/>
              <a:t>.” (10:27)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“</a:t>
            </a:r>
            <a:r>
              <a:rPr lang="en-US" sz="2400" b="1" dirty="0"/>
              <a:t>Commit</a:t>
            </a:r>
            <a:r>
              <a:rPr lang="en-US" sz="2400" dirty="0"/>
              <a:t> your activities </a:t>
            </a:r>
            <a:r>
              <a:rPr lang="en-US" sz="2400" b="1" dirty="0"/>
              <a:t>to the Lord</a:t>
            </a:r>
            <a:r>
              <a:rPr lang="en-US" sz="2400" dirty="0" smtClean="0"/>
              <a:t>, and </a:t>
            </a:r>
            <a:r>
              <a:rPr lang="en-US" sz="2400" dirty="0"/>
              <a:t>your plans will be </a:t>
            </a:r>
            <a:r>
              <a:rPr lang="en-US" sz="2400" b="1" dirty="0"/>
              <a:t>established</a:t>
            </a:r>
            <a:r>
              <a:rPr lang="en-US" sz="2400" dirty="0" smtClean="0"/>
              <a:t>.” (16:3)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  <p:sp>
        <p:nvSpPr>
          <p:cNvPr id="5" name="Freeform 4"/>
          <p:cNvSpPr/>
          <p:nvPr/>
        </p:nvSpPr>
        <p:spPr>
          <a:xfrm>
            <a:off x="2389499" y="1034043"/>
            <a:ext cx="8438606" cy="914715"/>
          </a:xfrm>
          <a:custGeom>
            <a:avLst/>
            <a:gdLst>
              <a:gd name="connsiteX0" fmla="*/ 0 w 8438606"/>
              <a:gd name="connsiteY0" fmla="*/ 731520 h 914715"/>
              <a:gd name="connsiteX1" fmla="*/ 1084217 w 8438606"/>
              <a:gd name="connsiteY1" fmla="*/ 444137 h 914715"/>
              <a:gd name="connsiteX2" fmla="*/ 3004457 w 8438606"/>
              <a:gd name="connsiteY2" fmla="*/ 914400 h 914715"/>
              <a:gd name="connsiteX3" fmla="*/ 4493623 w 8438606"/>
              <a:gd name="connsiteY3" fmla="*/ 522515 h 914715"/>
              <a:gd name="connsiteX4" fmla="*/ 6257109 w 8438606"/>
              <a:gd name="connsiteY4" fmla="*/ 862149 h 914715"/>
              <a:gd name="connsiteX5" fmla="*/ 8438606 w 8438606"/>
              <a:gd name="connsiteY5" fmla="*/ 0 h 91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38606" h="914715">
                <a:moveTo>
                  <a:pt x="0" y="731520"/>
                </a:moveTo>
                <a:cubicBezTo>
                  <a:pt x="291737" y="572588"/>
                  <a:pt x="583474" y="413657"/>
                  <a:pt x="1084217" y="444137"/>
                </a:cubicBezTo>
                <a:cubicBezTo>
                  <a:pt x="1584960" y="474617"/>
                  <a:pt x="2436223" y="901337"/>
                  <a:pt x="3004457" y="914400"/>
                </a:cubicBezTo>
                <a:cubicBezTo>
                  <a:pt x="3572691" y="927463"/>
                  <a:pt x="3951514" y="531223"/>
                  <a:pt x="4493623" y="522515"/>
                </a:cubicBezTo>
                <a:cubicBezTo>
                  <a:pt x="5035732" y="513807"/>
                  <a:pt x="5599612" y="949235"/>
                  <a:pt x="6257109" y="862149"/>
                </a:cubicBezTo>
                <a:cubicBezTo>
                  <a:pt x="6914606" y="775063"/>
                  <a:pt x="8038012" y="158931"/>
                  <a:pt x="8438606" y="0"/>
                </a:cubicBezTo>
              </a:path>
            </a:pathLst>
          </a:custGeom>
          <a:noFill/>
          <a:ln w="285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69648" y="896178"/>
            <a:ext cx="97971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Start Here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9265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Wise Path to the Future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093" y="2225757"/>
            <a:ext cx="9259418" cy="4345379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u="sng" dirty="0" smtClean="0"/>
              <a:t>God’s road map.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“</a:t>
            </a:r>
            <a:r>
              <a:rPr lang="en-US" sz="2400" dirty="0"/>
              <a:t>I am teaching you the way of wisdom</a:t>
            </a:r>
            <a:r>
              <a:rPr lang="en-US" sz="2400" dirty="0" smtClean="0"/>
              <a:t>; I </a:t>
            </a:r>
            <a:r>
              <a:rPr lang="en-US" sz="2400" dirty="0"/>
              <a:t>am guiding you on </a:t>
            </a:r>
            <a:r>
              <a:rPr lang="en-US" sz="2400" b="1" dirty="0"/>
              <a:t>straight </a:t>
            </a:r>
            <a:r>
              <a:rPr lang="en-US" sz="2400" b="1" dirty="0" smtClean="0"/>
              <a:t>paths</a:t>
            </a:r>
            <a:r>
              <a:rPr lang="en-US" sz="2400" dirty="0" smtClean="0"/>
              <a:t>. When </a:t>
            </a:r>
            <a:r>
              <a:rPr lang="en-US" sz="2400" dirty="0"/>
              <a:t>you walk, your steps will not be </a:t>
            </a:r>
            <a:r>
              <a:rPr lang="en-US" sz="2400" dirty="0" smtClean="0"/>
              <a:t>hindered; when </a:t>
            </a:r>
            <a:r>
              <a:rPr lang="en-US" sz="2400" dirty="0"/>
              <a:t>you run, you will not stumble</a:t>
            </a:r>
            <a:r>
              <a:rPr lang="en-US" sz="2400" dirty="0" smtClean="0"/>
              <a:t>. </a:t>
            </a:r>
            <a:r>
              <a:rPr lang="en-US" sz="2400" b="1" dirty="0" smtClean="0"/>
              <a:t>Hold </a:t>
            </a:r>
            <a:r>
              <a:rPr lang="en-US" sz="2400" b="1" dirty="0"/>
              <a:t>on </a:t>
            </a:r>
            <a:r>
              <a:rPr lang="en-US" sz="2400" dirty="0"/>
              <a:t>to </a:t>
            </a:r>
            <a:r>
              <a:rPr lang="en-US" sz="2400" b="1" dirty="0"/>
              <a:t>instruction</a:t>
            </a:r>
            <a:r>
              <a:rPr lang="en-US" sz="2400" dirty="0"/>
              <a:t>; don’t let </a:t>
            </a:r>
            <a:r>
              <a:rPr lang="en-US" sz="2400" dirty="0" smtClean="0"/>
              <a:t>go. Guard </a:t>
            </a:r>
            <a:r>
              <a:rPr lang="en-US" sz="2400" dirty="0"/>
              <a:t>it, for </a:t>
            </a:r>
            <a:r>
              <a:rPr lang="en-US" sz="2400" b="1" dirty="0"/>
              <a:t>it is your life</a:t>
            </a:r>
            <a:r>
              <a:rPr lang="en-US" sz="2400" dirty="0" smtClean="0"/>
              <a:t>. (4:11-13)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“For a </a:t>
            </a:r>
            <a:r>
              <a:rPr lang="en-US" sz="2400" b="1" dirty="0"/>
              <a:t>command</a:t>
            </a:r>
            <a:r>
              <a:rPr lang="en-US" sz="2400" dirty="0"/>
              <a:t> is a </a:t>
            </a:r>
            <a:r>
              <a:rPr lang="en-US" sz="2400" b="1" dirty="0"/>
              <a:t>lamp</a:t>
            </a:r>
            <a:r>
              <a:rPr lang="en-US" sz="2400" dirty="0"/>
              <a:t>, teaching is a light</a:t>
            </a:r>
            <a:r>
              <a:rPr lang="en-US" sz="2400" dirty="0" smtClean="0"/>
              <a:t>, and </a:t>
            </a:r>
            <a:r>
              <a:rPr lang="en-US" sz="2400" dirty="0"/>
              <a:t>corrective discipline is the way to life</a:t>
            </a:r>
            <a:r>
              <a:rPr lang="en-US" sz="2400" dirty="0" smtClean="0"/>
              <a:t>.” (6:23)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“</a:t>
            </a:r>
            <a:r>
              <a:rPr lang="en-US" sz="2400" b="1" dirty="0"/>
              <a:t>Your word </a:t>
            </a:r>
            <a:r>
              <a:rPr lang="en-US" sz="2400" dirty="0"/>
              <a:t>is a lamp for my </a:t>
            </a:r>
            <a:r>
              <a:rPr lang="en-US" sz="2400" dirty="0" smtClean="0"/>
              <a:t>feet and </a:t>
            </a:r>
            <a:r>
              <a:rPr lang="en-US" sz="2400" b="1" dirty="0"/>
              <a:t>a light on my path</a:t>
            </a:r>
            <a:r>
              <a:rPr lang="en-US" sz="2400" dirty="0" smtClean="0"/>
              <a:t>.” (Psalm 119:105)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  <p:sp>
        <p:nvSpPr>
          <p:cNvPr id="5" name="Freeform 4"/>
          <p:cNvSpPr/>
          <p:nvPr/>
        </p:nvSpPr>
        <p:spPr>
          <a:xfrm>
            <a:off x="2389499" y="1177736"/>
            <a:ext cx="8438606" cy="914715"/>
          </a:xfrm>
          <a:custGeom>
            <a:avLst/>
            <a:gdLst>
              <a:gd name="connsiteX0" fmla="*/ 0 w 8438606"/>
              <a:gd name="connsiteY0" fmla="*/ 731520 h 914715"/>
              <a:gd name="connsiteX1" fmla="*/ 1084217 w 8438606"/>
              <a:gd name="connsiteY1" fmla="*/ 444137 h 914715"/>
              <a:gd name="connsiteX2" fmla="*/ 3004457 w 8438606"/>
              <a:gd name="connsiteY2" fmla="*/ 914400 h 914715"/>
              <a:gd name="connsiteX3" fmla="*/ 4493623 w 8438606"/>
              <a:gd name="connsiteY3" fmla="*/ 522515 h 914715"/>
              <a:gd name="connsiteX4" fmla="*/ 6257109 w 8438606"/>
              <a:gd name="connsiteY4" fmla="*/ 862149 h 914715"/>
              <a:gd name="connsiteX5" fmla="*/ 8438606 w 8438606"/>
              <a:gd name="connsiteY5" fmla="*/ 0 h 91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38606" h="914715">
                <a:moveTo>
                  <a:pt x="0" y="731520"/>
                </a:moveTo>
                <a:cubicBezTo>
                  <a:pt x="291737" y="572588"/>
                  <a:pt x="583474" y="413657"/>
                  <a:pt x="1084217" y="444137"/>
                </a:cubicBezTo>
                <a:cubicBezTo>
                  <a:pt x="1584960" y="474617"/>
                  <a:pt x="2436223" y="901337"/>
                  <a:pt x="3004457" y="914400"/>
                </a:cubicBezTo>
                <a:cubicBezTo>
                  <a:pt x="3572691" y="927463"/>
                  <a:pt x="3951514" y="531223"/>
                  <a:pt x="4493623" y="522515"/>
                </a:cubicBezTo>
                <a:cubicBezTo>
                  <a:pt x="5035732" y="513807"/>
                  <a:pt x="5599612" y="949235"/>
                  <a:pt x="6257109" y="862149"/>
                </a:cubicBezTo>
                <a:cubicBezTo>
                  <a:pt x="6914606" y="775063"/>
                  <a:pt x="8038012" y="158931"/>
                  <a:pt x="8438606" y="0"/>
                </a:cubicBezTo>
              </a:path>
            </a:pathLst>
          </a:custGeom>
          <a:noFill/>
          <a:ln w="285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228" y="1144716"/>
            <a:ext cx="897681" cy="74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6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Wise Path to the Future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093" y="2225757"/>
            <a:ext cx="9259418" cy="434537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u="sng" dirty="0" smtClean="0"/>
              <a:t>Stop and ask for directions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“Without guidance, a people will </a:t>
            </a:r>
            <a:r>
              <a:rPr lang="en-US" sz="2400" dirty="0" smtClean="0"/>
              <a:t>fall, but </a:t>
            </a:r>
            <a:r>
              <a:rPr lang="en-US" sz="2400" dirty="0"/>
              <a:t>with </a:t>
            </a:r>
            <a:r>
              <a:rPr lang="en-US" sz="2400" b="1" dirty="0"/>
              <a:t>many counselors </a:t>
            </a:r>
            <a:r>
              <a:rPr lang="en-US" sz="2400" dirty="0"/>
              <a:t>there is deliverance</a:t>
            </a:r>
            <a:r>
              <a:rPr lang="en-US" sz="2400" dirty="0" smtClean="0"/>
              <a:t>.” (11:14)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“Plans fail when there is no counsel</a:t>
            </a:r>
            <a:r>
              <a:rPr lang="en-US" sz="2400" dirty="0" smtClean="0"/>
              <a:t>, but </a:t>
            </a:r>
            <a:r>
              <a:rPr lang="en-US" sz="2400" dirty="0"/>
              <a:t>with </a:t>
            </a:r>
            <a:r>
              <a:rPr lang="en-US" sz="2400" b="1" dirty="0"/>
              <a:t>many advisers </a:t>
            </a:r>
            <a:r>
              <a:rPr lang="en-US" sz="2400" dirty="0"/>
              <a:t>they succeed</a:t>
            </a:r>
            <a:r>
              <a:rPr lang="en-US" sz="2400" dirty="0" smtClean="0"/>
              <a:t>.” (15:22)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“Finalize plans with </a:t>
            </a:r>
            <a:r>
              <a:rPr lang="en-US" sz="2400" b="1" dirty="0"/>
              <a:t>counsel</a:t>
            </a:r>
            <a:r>
              <a:rPr lang="en-US" sz="2400" dirty="0" smtClean="0"/>
              <a:t>, and </a:t>
            </a:r>
            <a:r>
              <a:rPr lang="en-US" sz="2400" dirty="0"/>
              <a:t>wage war with sound guidance</a:t>
            </a:r>
            <a:r>
              <a:rPr lang="en-US" sz="2400" dirty="0" smtClean="0"/>
              <a:t>.” (20:18)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  <p:sp>
        <p:nvSpPr>
          <p:cNvPr id="5" name="Freeform 4"/>
          <p:cNvSpPr/>
          <p:nvPr/>
        </p:nvSpPr>
        <p:spPr>
          <a:xfrm>
            <a:off x="2389499" y="1034043"/>
            <a:ext cx="8438606" cy="914715"/>
          </a:xfrm>
          <a:custGeom>
            <a:avLst/>
            <a:gdLst>
              <a:gd name="connsiteX0" fmla="*/ 0 w 8438606"/>
              <a:gd name="connsiteY0" fmla="*/ 731520 h 914715"/>
              <a:gd name="connsiteX1" fmla="*/ 1084217 w 8438606"/>
              <a:gd name="connsiteY1" fmla="*/ 444137 h 914715"/>
              <a:gd name="connsiteX2" fmla="*/ 3004457 w 8438606"/>
              <a:gd name="connsiteY2" fmla="*/ 914400 h 914715"/>
              <a:gd name="connsiteX3" fmla="*/ 4493623 w 8438606"/>
              <a:gd name="connsiteY3" fmla="*/ 522515 h 914715"/>
              <a:gd name="connsiteX4" fmla="*/ 6257109 w 8438606"/>
              <a:gd name="connsiteY4" fmla="*/ 862149 h 914715"/>
              <a:gd name="connsiteX5" fmla="*/ 8438606 w 8438606"/>
              <a:gd name="connsiteY5" fmla="*/ 0 h 91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38606" h="914715">
                <a:moveTo>
                  <a:pt x="0" y="731520"/>
                </a:moveTo>
                <a:cubicBezTo>
                  <a:pt x="291737" y="572588"/>
                  <a:pt x="583474" y="413657"/>
                  <a:pt x="1084217" y="444137"/>
                </a:cubicBezTo>
                <a:cubicBezTo>
                  <a:pt x="1584960" y="474617"/>
                  <a:pt x="2436223" y="901337"/>
                  <a:pt x="3004457" y="914400"/>
                </a:cubicBezTo>
                <a:cubicBezTo>
                  <a:pt x="3572691" y="927463"/>
                  <a:pt x="3951514" y="531223"/>
                  <a:pt x="4493623" y="522515"/>
                </a:cubicBezTo>
                <a:cubicBezTo>
                  <a:pt x="5035732" y="513807"/>
                  <a:pt x="5599612" y="949235"/>
                  <a:pt x="6257109" y="862149"/>
                </a:cubicBezTo>
                <a:cubicBezTo>
                  <a:pt x="6914606" y="775063"/>
                  <a:pt x="8038012" y="158931"/>
                  <a:pt x="8438606" y="0"/>
                </a:cubicBezTo>
              </a:path>
            </a:pathLst>
          </a:custGeom>
          <a:noFill/>
          <a:ln w="285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44323" y="1117761"/>
            <a:ext cx="5798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5638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Wise Path to the Future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093" y="2225757"/>
            <a:ext cx="9259418" cy="434537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u="sng" dirty="0" smtClean="0"/>
              <a:t>This world is only temporary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“Her feet go down to death</a:t>
            </a:r>
            <a:r>
              <a:rPr lang="en-US" sz="2400" dirty="0" smtClean="0"/>
              <a:t>; her </a:t>
            </a:r>
            <a:r>
              <a:rPr lang="en-US" sz="2400" dirty="0"/>
              <a:t>steps head straight for </a:t>
            </a:r>
            <a:r>
              <a:rPr lang="en-US" sz="2400" dirty="0" err="1"/>
              <a:t>Sheol</a:t>
            </a:r>
            <a:r>
              <a:rPr lang="en-US" sz="2400" dirty="0" smtClean="0"/>
              <a:t>. She </a:t>
            </a:r>
            <a:r>
              <a:rPr lang="en-US" sz="2400" b="1" dirty="0"/>
              <a:t>doesn’t consider the path of life</a:t>
            </a:r>
            <a:r>
              <a:rPr lang="en-US" sz="2400" dirty="0" smtClean="0"/>
              <a:t>; she </a:t>
            </a:r>
            <a:r>
              <a:rPr lang="en-US" sz="2400" dirty="0"/>
              <a:t>doesn’t know that her ways are unstable</a:t>
            </a:r>
            <a:r>
              <a:rPr lang="en-US" sz="2400" dirty="0" smtClean="0"/>
              <a:t>.” (5:5,6)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“When </a:t>
            </a:r>
            <a:r>
              <a:rPr lang="en-US" sz="2400" b="1" dirty="0"/>
              <a:t>the wicked </a:t>
            </a:r>
            <a:r>
              <a:rPr lang="en-US" sz="2400" dirty="0"/>
              <a:t>person dies</a:t>
            </a:r>
            <a:r>
              <a:rPr lang="en-US" sz="2400" dirty="0" smtClean="0"/>
              <a:t>, his </a:t>
            </a:r>
            <a:r>
              <a:rPr lang="en-US" sz="2400" dirty="0"/>
              <a:t>expectation comes to </a:t>
            </a:r>
            <a:r>
              <a:rPr lang="en-US" sz="2400" dirty="0" smtClean="0"/>
              <a:t>nothing, and </a:t>
            </a:r>
            <a:r>
              <a:rPr lang="en-US" sz="2400" b="1" dirty="0"/>
              <a:t>hope </a:t>
            </a:r>
            <a:r>
              <a:rPr lang="en-US" sz="2400" dirty="0"/>
              <a:t>placed in </a:t>
            </a:r>
            <a:r>
              <a:rPr lang="en-US" sz="2400" dirty="0" smtClean="0"/>
              <a:t>wealth </a:t>
            </a:r>
            <a:r>
              <a:rPr lang="en-US" sz="2400" b="1" dirty="0"/>
              <a:t>vanishes</a:t>
            </a:r>
            <a:r>
              <a:rPr lang="en-US" sz="2400" dirty="0" smtClean="0"/>
              <a:t>.” (11:7)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“The wicked one is thrown down by his own sin</a:t>
            </a:r>
            <a:r>
              <a:rPr lang="en-US" sz="2400" dirty="0" smtClean="0"/>
              <a:t>, but </a:t>
            </a:r>
            <a:r>
              <a:rPr lang="en-US" sz="2400" dirty="0"/>
              <a:t>the </a:t>
            </a:r>
            <a:r>
              <a:rPr lang="en-US" sz="2400" b="1" dirty="0"/>
              <a:t>righteous one </a:t>
            </a:r>
            <a:r>
              <a:rPr lang="en-US" sz="2400" dirty="0"/>
              <a:t>has </a:t>
            </a:r>
            <a:r>
              <a:rPr lang="en-US" sz="2400" b="1" dirty="0"/>
              <a:t>a refuge </a:t>
            </a:r>
            <a:r>
              <a:rPr lang="en-US" sz="2400" dirty="0"/>
              <a:t>in his </a:t>
            </a:r>
            <a:r>
              <a:rPr lang="en-US" sz="2400" b="1" dirty="0"/>
              <a:t>death</a:t>
            </a:r>
            <a:r>
              <a:rPr lang="en-US" sz="2400" dirty="0" smtClean="0"/>
              <a:t>.” (14:32</a:t>
            </a:r>
            <a:r>
              <a:rPr lang="en-US" sz="2400" dirty="0" smtClean="0"/>
              <a:t>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“For the prudent the </a:t>
            </a:r>
            <a:r>
              <a:rPr lang="en-US" sz="2400" b="1" dirty="0"/>
              <a:t>path of life leads upward</a:t>
            </a:r>
            <a:r>
              <a:rPr lang="en-US" sz="2400" dirty="0"/>
              <a:t>, so that he may avoid going down to </a:t>
            </a:r>
            <a:r>
              <a:rPr lang="en-US" sz="2400" dirty="0" err="1"/>
              <a:t>Sheol</a:t>
            </a:r>
            <a:r>
              <a:rPr lang="en-US" sz="2400" dirty="0"/>
              <a:t>.” (15:24)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  <p:sp>
        <p:nvSpPr>
          <p:cNvPr id="5" name="Freeform 4"/>
          <p:cNvSpPr/>
          <p:nvPr/>
        </p:nvSpPr>
        <p:spPr>
          <a:xfrm>
            <a:off x="2389499" y="1034043"/>
            <a:ext cx="8438606" cy="914715"/>
          </a:xfrm>
          <a:custGeom>
            <a:avLst/>
            <a:gdLst>
              <a:gd name="connsiteX0" fmla="*/ 0 w 8438606"/>
              <a:gd name="connsiteY0" fmla="*/ 731520 h 914715"/>
              <a:gd name="connsiteX1" fmla="*/ 1084217 w 8438606"/>
              <a:gd name="connsiteY1" fmla="*/ 444137 h 914715"/>
              <a:gd name="connsiteX2" fmla="*/ 3004457 w 8438606"/>
              <a:gd name="connsiteY2" fmla="*/ 914400 h 914715"/>
              <a:gd name="connsiteX3" fmla="*/ 4493623 w 8438606"/>
              <a:gd name="connsiteY3" fmla="*/ 522515 h 914715"/>
              <a:gd name="connsiteX4" fmla="*/ 6257109 w 8438606"/>
              <a:gd name="connsiteY4" fmla="*/ 862149 h 914715"/>
              <a:gd name="connsiteX5" fmla="*/ 8438606 w 8438606"/>
              <a:gd name="connsiteY5" fmla="*/ 0 h 91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38606" h="914715">
                <a:moveTo>
                  <a:pt x="0" y="731520"/>
                </a:moveTo>
                <a:cubicBezTo>
                  <a:pt x="291737" y="572588"/>
                  <a:pt x="583474" y="413657"/>
                  <a:pt x="1084217" y="444137"/>
                </a:cubicBezTo>
                <a:cubicBezTo>
                  <a:pt x="1584960" y="474617"/>
                  <a:pt x="2436223" y="901337"/>
                  <a:pt x="3004457" y="914400"/>
                </a:cubicBezTo>
                <a:cubicBezTo>
                  <a:pt x="3572691" y="927463"/>
                  <a:pt x="3951514" y="531223"/>
                  <a:pt x="4493623" y="522515"/>
                </a:cubicBezTo>
                <a:cubicBezTo>
                  <a:pt x="5035732" y="513807"/>
                  <a:pt x="5599612" y="949235"/>
                  <a:pt x="6257109" y="862149"/>
                </a:cubicBezTo>
                <a:cubicBezTo>
                  <a:pt x="6914606" y="775063"/>
                  <a:pt x="8038012" y="158931"/>
                  <a:pt x="8438606" y="0"/>
                </a:cubicBezTo>
              </a:path>
            </a:pathLst>
          </a:custGeom>
          <a:noFill/>
          <a:ln w="285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931304" y="418076"/>
            <a:ext cx="97971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The Future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2828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9246" y="126648"/>
            <a:ext cx="9009860" cy="133224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Summary </a:t>
            </a:r>
            <a:r>
              <a:rPr lang="en-US" b="1" dirty="0" smtClean="0"/>
              <a:t>Thought</a:t>
            </a:r>
            <a:r>
              <a:rPr lang="en-US" b="1" dirty="0"/>
              <a:t>: We don’t know the future, but we know the One who 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5" y="3226526"/>
            <a:ext cx="8177347" cy="339686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Choose trust, not fear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The first step is important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Follow God’s road map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Stop and ask directions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Remember: this world is only temporary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</p:txBody>
      </p:sp>
      <p:sp>
        <p:nvSpPr>
          <p:cNvPr id="4" name="Freeform 3"/>
          <p:cNvSpPr/>
          <p:nvPr/>
        </p:nvSpPr>
        <p:spPr>
          <a:xfrm>
            <a:off x="2488544" y="2023338"/>
            <a:ext cx="8438606" cy="914715"/>
          </a:xfrm>
          <a:custGeom>
            <a:avLst/>
            <a:gdLst>
              <a:gd name="connsiteX0" fmla="*/ 0 w 8438606"/>
              <a:gd name="connsiteY0" fmla="*/ 731520 h 914715"/>
              <a:gd name="connsiteX1" fmla="*/ 1084217 w 8438606"/>
              <a:gd name="connsiteY1" fmla="*/ 444137 h 914715"/>
              <a:gd name="connsiteX2" fmla="*/ 3004457 w 8438606"/>
              <a:gd name="connsiteY2" fmla="*/ 914400 h 914715"/>
              <a:gd name="connsiteX3" fmla="*/ 4493623 w 8438606"/>
              <a:gd name="connsiteY3" fmla="*/ 522515 h 914715"/>
              <a:gd name="connsiteX4" fmla="*/ 6257109 w 8438606"/>
              <a:gd name="connsiteY4" fmla="*/ 862149 h 914715"/>
              <a:gd name="connsiteX5" fmla="*/ 8438606 w 8438606"/>
              <a:gd name="connsiteY5" fmla="*/ 0 h 91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38606" h="914715">
                <a:moveTo>
                  <a:pt x="0" y="731520"/>
                </a:moveTo>
                <a:cubicBezTo>
                  <a:pt x="291737" y="572588"/>
                  <a:pt x="583474" y="413657"/>
                  <a:pt x="1084217" y="444137"/>
                </a:cubicBezTo>
                <a:cubicBezTo>
                  <a:pt x="1584960" y="474617"/>
                  <a:pt x="2436223" y="901337"/>
                  <a:pt x="3004457" y="914400"/>
                </a:cubicBezTo>
                <a:cubicBezTo>
                  <a:pt x="3572691" y="927463"/>
                  <a:pt x="3951514" y="531223"/>
                  <a:pt x="4493623" y="522515"/>
                </a:cubicBezTo>
                <a:cubicBezTo>
                  <a:pt x="5035732" y="513807"/>
                  <a:pt x="5599612" y="949235"/>
                  <a:pt x="6257109" y="862149"/>
                </a:cubicBezTo>
                <a:cubicBezTo>
                  <a:pt x="6914606" y="775063"/>
                  <a:pt x="8038012" y="158931"/>
                  <a:pt x="8438606" y="0"/>
                </a:cubicBezTo>
              </a:path>
            </a:pathLst>
          </a:custGeom>
          <a:noFill/>
          <a:ln w="285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61457" y="1984307"/>
            <a:ext cx="97971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Start Here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927150" y="1413415"/>
            <a:ext cx="97971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The Future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09637" y="1984307"/>
            <a:ext cx="5798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?</a:t>
            </a:r>
            <a:endParaRPr lang="en-US" sz="36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857" y="1936130"/>
            <a:ext cx="897681" cy="74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1601</TotalTime>
  <Words>871</Words>
  <Application>Microsoft Office PowerPoint</Application>
  <PresentationFormat>Widescreen</PresentationFormat>
  <Paragraphs>63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Wisp</vt:lpstr>
      <vt:lpstr>Lessons from Proverbs Practical Advice for Living*</vt:lpstr>
      <vt:lpstr>Fear of the Future</vt:lpstr>
      <vt:lpstr>Choose Trust, not Fear</vt:lpstr>
      <vt:lpstr>The Wise Path to the Future</vt:lpstr>
      <vt:lpstr>The Wise Path to the Future</vt:lpstr>
      <vt:lpstr>The Wise Path to the Future</vt:lpstr>
      <vt:lpstr>The Wise Path to the Future</vt:lpstr>
      <vt:lpstr>Summary Thought: We don’t know the future, but we know the One who does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Proverbs Practical Advice for Living</dc:title>
  <dc:creator>Mark Robnett</dc:creator>
  <cp:lastModifiedBy>Mark Robnett</cp:lastModifiedBy>
  <cp:revision>108</cp:revision>
  <dcterms:created xsi:type="dcterms:W3CDTF">2022-01-24T15:36:14Z</dcterms:created>
  <dcterms:modified xsi:type="dcterms:W3CDTF">2022-05-08T12:57:10Z</dcterms:modified>
</cp:coreProperties>
</file>