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70" r:id="rId3"/>
    <p:sldId id="271" r:id="rId4"/>
    <p:sldId id="264" r:id="rId5"/>
    <p:sldId id="274" r:id="rId6"/>
    <p:sldId id="273" r:id="rId7"/>
    <p:sldId id="275" r:id="rId8"/>
    <p:sldId id="272"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84205" autoAdjust="0"/>
  </p:normalViewPr>
  <p:slideViewPr>
    <p:cSldViewPr snapToGrid="0">
      <p:cViewPr varScale="1">
        <p:scale>
          <a:sx n="100" d="100"/>
          <a:sy n="100" d="100"/>
        </p:scale>
        <p:origin x="72" y="114"/>
      </p:cViewPr>
      <p:guideLst/>
    </p:cSldViewPr>
  </p:slideViewPr>
  <p:notesTextViewPr>
    <p:cViewPr>
      <p:scale>
        <a:sx n="200" d="100"/>
        <a:sy n="200" d="100"/>
      </p:scale>
      <p:origin x="0" y="0"/>
    </p:cViewPr>
  </p:notesTextViewPr>
  <p:sorterViewPr>
    <p:cViewPr>
      <p:scale>
        <a:sx n="160" d="100"/>
        <a:sy n="160" d="100"/>
      </p:scale>
      <p:origin x="0" y="-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C9FBF-ABB7-48BE-AA8E-F2E922BF7DCA}" type="datetimeFigureOut">
              <a:rPr lang="en-US" smtClean="0"/>
              <a:t>4/8/2022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B3FBA-2D43-43AE-ADC3-9550D7A6F69C}" type="slidenum">
              <a:rPr lang="en-US" smtClean="0"/>
              <a:t>‹#›</a:t>
            </a:fld>
            <a:endParaRPr lang="en-US"/>
          </a:p>
        </p:txBody>
      </p:sp>
    </p:spTree>
    <p:extLst>
      <p:ext uri="{BB962C8B-B14F-4D97-AF65-F5344CB8AC3E}">
        <p14:creationId xmlns:p14="http://schemas.microsoft.com/office/powerpoint/2010/main" val="330702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Those with </a:t>
            </a:r>
            <a:r>
              <a:rPr lang="en-US" sz="1200" b="1" i="0" kern="1200" dirty="0" smtClean="0">
                <a:solidFill>
                  <a:schemeClr val="tx1"/>
                </a:solidFill>
                <a:effectLst/>
                <a:latin typeface="+mn-lt"/>
                <a:ea typeface="+mn-ea"/>
                <a:cs typeface="+mn-cs"/>
              </a:rPr>
              <a:t>knowledge</a:t>
            </a:r>
            <a:r>
              <a:rPr lang="en-US" sz="1200" b="0" i="0" kern="1200" dirty="0" smtClean="0">
                <a:solidFill>
                  <a:schemeClr val="tx1"/>
                </a:solidFill>
                <a:effectLst/>
                <a:latin typeface="+mn-lt"/>
                <a:ea typeface="+mn-ea"/>
                <a:cs typeface="+mn-cs"/>
              </a:rPr>
              <a:t> are able to collect, remember, and access information. But, it is possible to have knowledge and lack understanding and wisdom. Someone might have the facts, but not know what they mean or what to do next.</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Those with </a:t>
            </a:r>
            <a:r>
              <a:rPr lang="en-US" sz="1200" b="1" i="0" kern="1200" dirty="0" smtClean="0">
                <a:solidFill>
                  <a:schemeClr val="tx1"/>
                </a:solidFill>
                <a:effectLst/>
                <a:latin typeface="+mn-lt"/>
                <a:ea typeface="+mn-ea"/>
                <a:cs typeface="+mn-cs"/>
              </a:rPr>
              <a:t>understanding</a:t>
            </a:r>
            <a:r>
              <a:rPr lang="en-US" sz="1200" b="0" i="0" kern="1200" dirty="0" smtClean="0">
                <a:solidFill>
                  <a:schemeClr val="tx1"/>
                </a:solidFill>
                <a:effectLst/>
                <a:latin typeface="+mn-lt"/>
                <a:ea typeface="+mn-ea"/>
                <a:cs typeface="+mn-cs"/>
              </a:rPr>
              <a:t> are able to extract the meaning out of information. They “see through” the facts to the dynamics of what, how, and why. Understanding is a lens which brings the facts into crisp focus and produces principles.</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Those with </a:t>
            </a:r>
            <a:r>
              <a:rPr lang="en-US" sz="1200" b="1" i="0" kern="1200" dirty="0" smtClean="0">
                <a:solidFill>
                  <a:schemeClr val="tx1"/>
                </a:solidFill>
                <a:effectLst/>
                <a:latin typeface="+mn-lt"/>
                <a:ea typeface="+mn-ea"/>
                <a:cs typeface="+mn-cs"/>
              </a:rPr>
              <a:t>wisdom</a:t>
            </a:r>
            <a:r>
              <a:rPr lang="en-US" sz="1200" b="0" i="0" kern="1200" dirty="0" smtClean="0">
                <a:solidFill>
                  <a:schemeClr val="tx1"/>
                </a:solidFill>
                <a:effectLst/>
                <a:latin typeface="+mn-lt"/>
                <a:ea typeface="+mn-ea"/>
                <a:cs typeface="+mn-cs"/>
              </a:rPr>
              <a:t> know which principle to apply in a given context.  Which principle to use depends on the context. Those with wisdom know what actions to take next. They do the right thing in the given situation.  In contrast, there are many who have great knowledge and understanding but who consistently do the wrong thing.</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base" latinLnBrk="0" hangingPunct="1">
              <a:lnSpc>
                <a:spcPct val="100000"/>
              </a:lnSpc>
              <a:spcBef>
                <a:spcPts val="0"/>
              </a:spcBef>
              <a:spcAft>
                <a:spcPts val="0"/>
              </a:spcAft>
              <a:buClrTx/>
              <a:buSzTx/>
              <a:buFontTx/>
              <a:buNone/>
              <a:tabLst/>
              <a:defRPr/>
            </a:pPr>
            <a:r>
              <a:rPr lang="en-US" sz="1200" dirty="0" smtClean="0"/>
              <a:t>(From Hugh </a:t>
            </a:r>
            <a:r>
              <a:rPr lang="en-US" sz="1200" dirty="0" err="1" smtClean="0"/>
              <a:t>Whelchel</a:t>
            </a:r>
            <a:r>
              <a:rPr lang="en-US" sz="1200" dirty="0" smtClean="0"/>
              <a:t>, Institute for Faith, Work, and Economics; August 12, 2013)</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78B3FBA-2D43-43AE-ADC3-9550D7A6F69C}" type="slidenum">
              <a:rPr lang="en-US" smtClean="0"/>
              <a:t>3</a:t>
            </a:fld>
            <a:endParaRPr lang="en-US"/>
          </a:p>
        </p:txBody>
      </p:sp>
    </p:spTree>
    <p:extLst>
      <p:ext uri="{BB962C8B-B14F-4D97-AF65-F5344CB8AC3E}">
        <p14:creationId xmlns:p14="http://schemas.microsoft.com/office/powerpoint/2010/main" val="4249835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smtClean="0">
                <a:latin typeface="KaiTi" panose="02010609060101010101" pitchFamily="49" charset="-122"/>
                <a:ea typeface="KaiTi" panose="02010609060101010101" pitchFamily="49" charset="-122"/>
              </a:rPr>
              <a:t>Fear of the Lord is </a:t>
            </a:r>
            <a:r>
              <a:rPr lang="zh-CN" altLang="en-US" dirty="0" smtClean="0">
                <a:latin typeface="KaiTi" panose="02010609060101010101" pitchFamily="49" charset="-122"/>
                <a:ea typeface="KaiTi" panose="02010609060101010101" pitchFamily="49" charset="-122"/>
              </a:rPr>
              <a:t>敬畏</a:t>
            </a:r>
            <a:r>
              <a:rPr lang="zh-CN" altLang="en-US" dirty="0" smtClean="0"/>
              <a:t>  </a:t>
            </a:r>
            <a:r>
              <a:rPr lang="en-US" altLang="zh-CN" dirty="0" smtClean="0"/>
              <a:t>(</a:t>
            </a:r>
            <a:r>
              <a:rPr lang="en-US" altLang="zh-CN" sz="1200" b="0" i="0" kern="1200" dirty="0" err="1" smtClean="0">
                <a:solidFill>
                  <a:schemeClr val="tx1"/>
                </a:solidFill>
                <a:effectLst/>
                <a:latin typeface="+mn-lt"/>
                <a:ea typeface="+mn-ea"/>
                <a:cs typeface="+mn-cs"/>
              </a:rPr>
              <a:t>j</a:t>
            </a:r>
            <a:r>
              <a:rPr lang="en-US" sz="1200" b="0" i="0" kern="1200" dirty="0" err="1" smtClean="0">
                <a:solidFill>
                  <a:schemeClr val="tx1"/>
                </a:solidFill>
                <a:effectLst/>
                <a:latin typeface="+mn-lt"/>
                <a:ea typeface="+mn-ea"/>
                <a:cs typeface="+mn-cs"/>
              </a:rPr>
              <a:t>ìngwèi</a:t>
            </a:r>
            <a:r>
              <a:rPr lang="en-US" sz="1200" b="0" i="0" kern="1200" baseline="0" dirty="0" smtClean="0">
                <a:solidFill>
                  <a:schemeClr val="tx1"/>
                </a:solidFill>
                <a:effectLst/>
                <a:latin typeface="+mn-lt"/>
                <a:ea typeface="+mn-ea"/>
                <a:cs typeface="+mn-cs"/>
              </a:rPr>
              <a:t> – </a:t>
            </a:r>
            <a:r>
              <a:rPr lang="en-US" sz="1200" b="0" i="0" kern="1200" dirty="0" smtClean="0">
                <a:solidFill>
                  <a:schemeClr val="tx1"/>
                </a:solidFill>
                <a:effectLst/>
                <a:latin typeface="+mn-lt"/>
                <a:ea typeface="+mn-ea"/>
                <a:cs typeface="+mn-cs"/>
              </a:rPr>
              <a:t>reverence</a:t>
            </a:r>
            <a:r>
              <a:rPr lang="en-US" sz="1200" b="0" i="0" kern="1200" baseline="0" dirty="0" smtClean="0">
                <a:solidFill>
                  <a:schemeClr val="tx1"/>
                </a:solidFill>
                <a:effectLst/>
                <a:latin typeface="+mn-lt"/>
                <a:ea typeface="+mn-ea"/>
                <a:cs typeface="+mn-cs"/>
              </a:rPr>
              <a:t>), not </a:t>
            </a:r>
            <a:r>
              <a:rPr lang="zh-CN" altLang="en-US" sz="1200" b="0" i="0" kern="1200" baseline="0" dirty="0" smtClean="0">
                <a:solidFill>
                  <a:schemeClr val="tx1"/>
                </a:solidFill>
                <a:effectLst/>
                <a:latin typeface="+mn-lt"/>
                <a:ea typeface="+mn-ea"/>
                <a:cs typeface="+mn-cs"/>
              </a:rPr>
              <a:t>害怕 </a:t>
            </a:r>
            <a:r>
              <a:rPr lang="en-US" altLang="zh-CN" sz="1200" b="0" i="0" kern="1200" baseline="0" dirty="0" smtClean="0">
                <a:solidFill>
                  <a:schemeClr val="tx1"/>
                </a:solidFill>
                <a:effectLst/>
                <a:latin typeface="+mn-lt"/>
                <a:ea typeface="+mn-ea"/>
                <a:cs typeface="+mn-cs"/>
              </a:rPr>
              <a:t>(</a:t>
            </a:r>
            <a:r>
              <a:rPr lang="en-US" altLang="zh-CN" sz="1200" b="0" i="0" kern="1200" baseline="0" dirty="0" err="1" smtClean="0">
                <a:solidFill>
                  <a:schemeClr val="tx1"/>
                </a:solidFill>
                <a:effectLst/>
                <a:latin typeface="+mn-lt"/>
                <a:ea typeface="+mn-ea"/>
                <a:cs typeface="+mn-cs"/>
              </a:rPr>
              <a:t>hàipà</a:t>
            </a:r>
            <a:r>
              <a:rPr lang="en-US" altLang="zh-CN" sz="1200" b="0" i="0" kern="1200" baseline="0" dirty="0" smtClean="0">
                <a:solidFill>
                  <a:schemeClr val="tx1"/>
                </a:solidFill>
                <a:effectLst/>
                <a:latin typeface="+mn-lt"/>
                <a:ea typeface="+mn-ea"/>
                <a:cs typeface="+mn-cs"/>
              </a:rPr>
              <a:t> – to be scared)</a:t>
            </a:r>
          </a:p>
          <a:p>
            <a:endParaRPr lang="en-US" sz="1200" b="0" i="0" kern="1200" baseline="0" dirty="0" smtClean="0">
              <a:solidFill>
                <a:schemeClr val="tx1"/>
              </a:solidFill>
              <a:effectLst/>
              <a:latin typeface="+mn-lt"/>
              <a:ea typeface="+mn-ea"/>
              <a:cs typeface="+mn-cs"/>
            </a:endParaRPr>
          </a:p>
          <a:p>
            <a:r>
              <a:rPr lang="zh-CN" altLang="en-US" sz="1200" cap="small" dirty="0" smtClean="0">
                <a:latin typeface="KaiTi" panose="02010609060101010101" pitchFamily="49" charset="-122"/>
                <a:ea typeface="KaiTi" panose="02010609060101010101" pitchFamily="49" charset="-122"/>
              </a:rPr>
              <a:t>敬畏耶和华 </a:t>
            </a:r>
            <a:r>
              <a:rPr lang="en-US" altLang="zh-CN" sz="1200" cap="small" dirty="0" smtClean="0">
                <a:latin typeface="KaiTi" panose="02010609060101010101" pitchFamily="49" charset="-122"/>
                <a:ea typeface="KaiTi" panose="02010609060101010101" pitchFamily="49" charset="-122"/>
              </a:rPr>
              <a:t>= </a:t>
            </a:r>
            <a:r>
              <a:rPr lang="en-US" sz="1200" b="0" i="0" kern="1200" dirty="0" err="1" smtClean="0">
                <a:solidFill>
                  <a:schemeClr val="tx1"/>
                </a:solidFill>
                <a:effectLst/>
                <a:latin typeface="+mn-lt"/>
                <a:ea typeface="+mn-ea"/>
                <a:cs typeface="+mn-cs"/>
              </a:rPr>
              <a:t>Jìngwèi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yēhéhuá</a:t>
            </a:r>
            <a:r>
              <a:rPr lang="en-US" sz="1200" b="0" i="0" kern="1200" dirty="0" smtClean="0">
                <a:solidFill>
                  <a:schemeClr val="tx1"/>
                </a:solidFill>
                <a:effectLst/>
                <a:latin typeface="+mn-lt"/>
                <a:ea typeface="+mn-ea"/>
                <a:cs typeface="+mn-cs"/>
              </a:rPr>
              <a:t> (fear of “Jehovah”)</a:t>
            </a:r>
            <a:endParaRPr lang="en-US" dirty="0"/>
          </a:p>
        </p:txBody>
      </p:sp>
      <p:sp>
        <p:nvSpPr>
          <p:cNvPr id="4" name="Slide Number Placeholder 3"/>
          <p:cNvSpPr>
            <a:spLocks noGrp="1"/>
          </p:cNvSpPr>
          <p:nvPr>
            <p:ph type="sldNum" sz="quarter" idx="10"/>
          </p:nvPr>
        </p:nvSpPr>
        <p:spPr/>
        <p:txBody>
          <a:bodyPr/>
          <a:lstStyle/>
          <a:p>
            <a:fld id="{878B3FBA-2D43-43AE-ADC3-9550D7A6F69C}" type="slidenum">
              <a:rPr lang="en-US" smtClean="0"/>
              <a:t>4</a:t>
            </a:fld>
            <a:endParaRPr lang="en-US"/>
          </a:p>
        </p:txBody>
      </p:sp>
    </p:spTree>
    <p:extLst>
      <p:ext uri="{BB962C8B-B14F-4D97-AF65-F5344CB8AC3E}">
        <p14:creationId xmlns:p14="http://schemas.microsoft.com/office/powerpoint/2010/main" val="2630491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Starting with the goal </a:t>
            </a:r>
            <a:r>
              <a:rPr lang="en-US" smtClean="0"/>
              <a:t>(“then”), </a:t>
            </a:r>
            <a:r>
              <a:rPr lang="en-US" dirty="0" smtClean="0"/>
              <a:t>what are the “if” statements</a:t>
            </a:r>
            <a:r>
              <a:rPr lang="en-US" baseline="0" dirty="0" smtClean="0"/>
              <a:t> that lead </a:t>
            </a:r>
            <a:r>
              <a:rPr lang="en-US" baseline="0" smtClean="0"/>
              <a:t>to it?</a:t>
            </a:r>
            <a:endParaRPr lang="en-US"/>
          </a:p>
        </p:txBody>
      </p:sp>
      <p:sp>
        <p:nvSpPr>
          <p:cNvPr id="4" name="Slide Number Placeholder 3"/>
          <p:cNvSpPr>
            <a:spLocks noGrp="1"/>
          </p:cNvSpPr>
          <p:nvPr>
            <p:ph type="sldNum" sz="quarter" idx="10"/>
          </p:nvPr>
        </p:nvSpPr>
        <p:spPr/>
        <p:txBody>
          <a:bodyPr/>
          <a:lstStyle/>
          <a:p>
            <a:fld id="{878B3FBA-2D43-43AE-ADC3-9550D7A6F69C}" type="slidenum">
              <a:rPr lang="en-US" smtClean="0"/>
              <a:t>5</a:t>
            </a:fld>
            <a:endParaRPr lang="en-US"/>
          </a:p>
        </p:txBody>
      </p:sp>
    </p:spTree>
    <p:extLst>
      <p:ext uri="{BB962C8B-B14F-4D97-AF65-F5344CB8AC3E}">
        <p14:creationId xmlns:p14="http://schemas.microsoft.com/office/powerpoint/2010/main" val="160962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1486893"/>
            <a:ext cx="7548698" cy="1406028"/>
          </a:xfrm>
        </p:spPr>
        <p:txBody>
          <a:bodyPr>
            <a:normAutofit/>
          </a:bodyPr>
          <a:lstStyle/>
          <a:p>
            <a:pPr algn="ctr"/>
            <a:r>
              <a:rPr lang="en-US" dirty="0" smtClean="0"/>
              <a:t>Lessons from Proverbs</a:t>
            </a:r>
            <a:br>
              <a:rPr lang="en-US" dirty="0" smtClean="0"/>
            </a:br>
            <a:r>
              <a:rPr lang="en-US" sz="2800" dirty="0" smtClean="0">
                <a:solidFill>
                  <a:schemeClr val="tx1">
                    <a:lumMod val="50000"/>
                    <a:lumOff val="50000"/>
                  </a:schemeClr>
                </a:solidFill>
              </a:rPr>
              <a:t>Practical Advice for Living</a:t>
            </a:r>
            <a:r>
              <a:rPr lang="en-US" sz="2800" baseline="30000" dirty="0" smtClean="0">
                <a:solidFill>
                  <a:schemeClr val="tx1">
                    <a:lumMod val="50000"/>
                    <a:lumOff val="50000"/>
                  </a:schemeClr>
                </a:solidFill>
              </a:rPr>
              <a:t>*</a:t>
            </a:r>
            <a:endParaRPr lang="en-US" sz="6600" baseline="30000" dirty="0">
              <a:solidFill>
                <a:schemeClr val="tx1">
                  <a:lumMod val="50000"/>
                  <a:lumOff val="50000"/>
                </a:schemeClr>
              </a:solidFill>
            </a:endParaRPr>
          </a:p>
        </p:txBody>
      </p:sp>
      <p:sp>
        <p:nvSpPr>
          <p:cNvPr id="3" name="Subtitle 2"/>
          <p:cNvSpPr>
            <a:spLocks noGrp="1"/>
          </p:cNvSpPr>
          <p:nvPr>
            <p:ph type="subTitle" idx="1"/>
          </p:nvPr>
        </p:nvSpPr>
        <p:spPr>
          <a:xfrm>
            <a:off x="4076101" y="3791422"/>
            <a:ext cx="4352282" cy="1126283"/>
          </a:xfrm>
        </p:spPr>
        <p:txBody>
          <a:bodyPr>
            <a:normAutofit/>
          </a:bodyPr>
          <a:lstStyle/>
          <a:p>
            <a:pPr algn="ctr"/>
            <a:r>
              <a:rPr lang="en-US" sz="4000" b="1" dirty="0" smtClean="0">
                <a:solidFill>
                  <a:schemeClr val="tx1"/>
                </a:solidFill>
              </a:rPr>
              <a:t>Wisdom</a:t>
            </a:r>
            <a:endParaRPr lang="en-US" sz="4000" b="1" dirty="0">
              <a:solidFill>
                <a:schemeClr val="tx1"/>
              </a:solidFill>
            </a:endParaRPr>
          </a:p>
        </p:txBody>
      </p:sp>
      <p:sp>
        <p:nvSpPr>
          <p:cNvPr id="5" name="TextBox 4"/>
          <p:cNvSpPr txBox="1"/>
          <p:nvPr/>
        </p:nvSpPr>
        <p:spPr>
          <a:xfrm>
            <a:off x="7360024" y="6436659"/>
            <a:ext cx="4831976" cy="307777"/>
          </a:xfrm>
          <a:prstGeom prst="rect">
            <a:avLst/>
          </a:prstGeom>
          <a:noFill/>
        </p:spPr>
        <p:txBody>
          <a:bodyPr wrap="square" rtlCol="0">
            <a:spAutoFit/>
          </a:bodyPr>
          <a:lstStyle/>
          <a:p>
            <a:r>
              <a:rPr lang="en-US" sz="1400" dirty="0" smtClean="0"/>
              <a:t>* From “A Father’s Gift” by Kenneth B. Wingate, 2009</a:t>
            </a:r>
            <a:endParaRPr lang="en-US" sz="1400" dirty="0"/>
          </a:p>
        </p:txBody>
      </p:sp>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Wisdom for Living</a:t>
            </a:r>
            <a:endParaRPr lang="en-US" b="1" u="sng" dirty="0"/>
          </a:p>
        </p:txBody>
      </p:sp>
      <p:sp>
        <p:nvSpPr>
          <p:cNvPr id="3" name="Content Placeholder 2"/>
          <p:cNvSpPr>
            <a:spLocks noGrp="1"/>
          </p:cNvSpPr>
          <p:nvPr>
            <p:ph idx="1"/>
          </p:nvPr>
        </p:nvSpPr>
        <p:spPr>
          <a:xfrm>
            <a:off x="2592925" y="1210235"/>
            <a:ext cx="8657782" cy="5307106"/>
          </a:xfrm>
        </p:spPr>
        <p:txBody>
          <a:bodyPr>
            <a:normAutofit/>
          </a:bodyPr>
          <a:lstStyle/>
          <a:p>
            <a:pPr marL="0" indent="0">
              <a:spcBef>
                <a:spcPts val="600"/>
              </a:spcBef>
              <a:spcAft>
                <a:spcPts val="1800"/>
              </a:spcAft>
              <a:buNone/>
            </a:pPr>
            <a:r>
              <a:rPr lang="en-US" sz="2400" dirty="0" smtClean="0"/>
              <a:t>“The </a:t>
            </a:r>
            <a:r>
              <a:rPr lang="en-US" sz="2400" dirty="0"/>
              <a:t>proverbs of Solomon son of David, king of Israel</a:t>
            </a:r>
            <a:r>
              <a:rPr lang="en-US" sz="2400" dirty="0" smtClean="0"/>
              <a:t>:”</a:t>
            </a:r>
          </a:p>
          <a:p>
            <a:pPr marL="0" indent="0">
              <a:spcBef>
                <a:spcPts val="600"/>
              </a:spcBef>
              <a:spcAft>
                <a:spcPts val="1800"/>
              </a:spcAft>
              <a:buNone/>
            </a:pPr>
            <a:r>
              <a:rPr lang="en-US" sz="2400" dirty="0" smtClean="0"/>
              <a:t>“For </a:t>
            </a:r>
            <a:r>
              <a:rPr lang="en-US" sz="2400" dirty="0"/>
              <a:t>learning </a:t>
            </a:r>
            <a:r>
              <a:rPr lang="en-US" sz="2400" u="sng" dirty="0"/>
              <a:t>wisdom</a:t>
            </a:r>
            <a:r>
              <a:rPr lang="en-US" sz="2400" dirty="0"/>
              <a:t> and </a:t>
            </a:r>
            <a:r>
              <a:rPr lang="en-US" sz="2400" u="sng" dirty="0"/>
              <a:t>discipline</a:t>
            </a:r>
            <a:r>
              <a:rPr lang="en-US" sz="2400" dirty="0" smtClean="0"/>
              <a:t>; for </a:t>
            </a:r>
            <a:r>
              <a:rPr lang="en-US" sz="2400" u="sng" dirty="0"/>
              <a:t>understanding</a:t>
            </a:r>
            <a:r>
              <a:rPr lang="en-US" sz="2400" dirty="0"/>
              <a:t> insightful </a:t>
            </a:r>
            <a:r>
              <a:rPr lang="en-US" sz="2400" dirty="0" smtClean="0"/>
              <a:t>sayings;”</a:t>
            </a:r>
          </a:p>
          <a:p>
            <a:pPr marL="0" indent="0">
              <a:spcBef>
                <a:spcPts val="600"/>
              </a:spcBef>
              <a:spcAft>
                <a:spcPts val="1800"/>
              </a:spcAft>
              <a:buNone/>
            </a:pPr>
            <a:r>
              <a:rPr lang="en-US" sz="2400" dirty="0" smtClean="0"/>
              <a:t>“for </a:t>
            </a:r>
            <a:r>
              <a:rPr lang="en-US" sz="2400" dirty="0"/>
              <a:t>receiving prudent </a:t>
            </a:r>
            <a:r>
              <a:rPr lang="en-US" sz="2400" u="sng" dirty="0" smtClean="0"/>
              <a:t>instruction</a:t>
            </a:r>
            <a:r>
              <a:rPr lang="en-US" sz="2400" dirty="0" smtClean="0"/>
              <a:t> in </a:t>
            </a:r>
            <a:r>
              <a:rPr lang="en-US" sz="2400" u="sng" dirty="0"/>
              <a:t>righteousness</a:t>
            </a:r>
            <a:r>
              <a:rPr lang="en-US" sz="2400" dirty="0"/>
              <a:t>, </a:t>
            </a:r>
            <a:r>
              <a:rPr lang="en-US" sz="2400" u="sng" dirty="0"/>
              <a:t>justice</a:t>
            </a:r>
            <a:r>
              <a:rPr lang="en-US" sz="2400" dirty="0"/>
              <a:t>, and </a:t>
            </a:r>
            <a:r>
              <a:rPr lang="en-US" sz="2400" u="sng" dirty="0"/>
              <a:t>integrity</a:t>
            </a:r>
            <a:r>
              <a:rPr lang="en-US" sz="2400" dirty="0" smtClean="0"/>
              <a:t>;”</a:t>
            </a:r>
          </a:p>
          <a:p>
            <a:pPr marL="0" indent="0">
              <a:spcBef>
                <a:spcPts val="600"/>
              </a:spcBef>
              <a:spcAft>
                <a:spcPts val="1800"/>
              </a:spcAft>
              <a:buNone/>
            </a:pPr>
            <a:r>
              <a:rPr lang="en-US" sz="2400" dirty="0" smtClean="0"/>
              <a:t>for </a:t>
            </a:r>
            <a:r>
              <a:rPr lang="en-US" sz="2400" dirty="0"/>
              <a:t>teaching </a:t>
            </a:r>
            <a:r>
              <a:rPr lang="en-US" sz="2400" u="sng" dirty="0"/>
              <a:t>shrewdness</a:t>
            </a:r>
            <a:r>
              <a:rPr lang="en-US" sz="2400" dirty="0"/>
              <a:t> to the inexperienced, </a:t>
            </a:r>
            <a:r>
              <a:rPr lang="en-US" sz="2400" u="sng" dirty="0"/>
              <a:t>knowledge</a:t>
            </a:r>
            <a:r>
              <a:rPr lang="en-US" sz="2400" dirty="0"/>
              <a:t> and </a:t>
            </a:r>
            <a:r>
              <a:rPr lang="en-US" sz="2400" u="sng" dirty="0"/>
              <a:t>discretion</a:t>
            </a:r>
            <a:r>
              <a:rPr lang="en-US" sz="2400" dirty="0"/>
              <a:t> to a young </a:t>
            </a:r>
            <a:r>
              <a:rPr lang="en-US" sz="2400" dirty="0" smtClean="0"/>
              <a:t>man.”</a:t>
            </a:r>
          </a:p>
          <a:p>
            <a:pPr marL="0" indent="0" algn="r">
              <a:spcBef>
                <a:spcPts val="600"/>
              </a:spcBef>
              <a:spcAft>
                <a:spcPts val="1800"/>
              </a:spcAft>
              <a:buNone/>
            </a:pPr>
            <a:r>
              <a:rPr lang="en-US" sz="2400" dirty="0" smtClean="0"/>
              <a:t>Proverbs </a:t>
            </a:r>
            <a:r>
              <a:rPr lang="en-US" sz="2400" dirty="0"/>
              <a:t>1:1-4 (</a:t>
            </a:r>
            <a:r>
              <a:rPr lang="en-US" sz="2400" dirty="0" smtClean="0"/>
              <a:t>CSB*)</a:t>
            </a:r>
          </a:p>
        </p:txBody>
      </p:sp>
      <p:sp>
        <p:nvSpPr>
          <p:cNvPr id="4" name="TextBox 3"/>
          <p:cNvSpPr txBox="1"/>
          <p:nvPr/>
        </p:nvSpPr>
        <p:spPr>
          <a:xfrm>
            <a:off x="9832932" y="6517342"/>
            <a:ext cx="2359073" cy="276999"/>
          </a:xfrm>
          <a:prstGeom prst="rect">
            <a:avLst/>
          </a:prstGeom>
          <a:noFill/>
        </p:spPr>
        <p:txBody>
          <a:bodyPr wrap="square" rtlCol="0">
            <a:spAutoFit/>
          </a:bodyPr>
          <a:lstStyle/>
          <a:p>
            <a:r>
              <a:rPr lang="en-US" sz="1200" dirty="0" smtClean="0"/>
              <a:t>* Christian Standard Bible</a:t>
            </a:r>
            <a:endParaRPr lang="en-US" sz="1200" dirty="0"/>
          </a:p>
        </p:txBody>
      </p:sp>
    </p:spTree>
    <p:extLst>
      <p:ext uri="{BB962C8B-B14F-4D97-AF65-F5344CB8AC3E}">
        <p14:creationId xmlns:p14="http://schemas.microsoft.com/office/powerpoint/2010/main" val="43766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616"/>
            <a:ext cx="8911687" cy="837137"/>
          </a:xfrm>
        </p:spPr>
        <p:txBody>
          <a:bodyPr/>
          <a:lstStyle/>
          <a:p>
            <a:r>
              <a:rPr lang="en-US" b="1" u="sng" dirty="0" smtClean="0"/>
              <a:t>What is Wisdom?</a:t>
            </a:r>
            <a:endParaRPr lang="en-US" b="1" u="sng" dirty="0"/>
          </a:p>
        </p:txBody>
      </p:sp>
      <p:sp>
        <p:nvSpPr>
          <p:cNvPr id="3" name="Content Placeholder 2"/>
          <p:cNvSpPr>
            <a:spLocks noGrp="1"/>
          </p:cNvSpPr>
          <p:nvPr>
            <p:ph idx="1"/>
          </p:nvPr>
        </p:nvSpPr>
        <p:spPr>
          <a:xfrm>
            <a:off x="2216727" y="928255"/>
            <a:ext cx="8922328" cy="5589086"/>
          </a:xfrm>
        </p:spPr>
        <p:txBody>
          <a:bodyPr>
            <a:normAutofit fontScale="92500" lnSpcReduction="20000"/>
          </a:bodyPr>
          <a:lstStyle/>
          <a:p>
            <a:pPr marL="514350" indent="-514350" fontAlgn="base">
              <a:spcBef>
                <a:spcPts val="0"/>
              </a:spcBef>
              <a:spcAft>
                <a:spcPts val="1200"/>
              </a:spcAft>
              <a:buFont typeface="+mj-lt"/>
              <a:buAutoNum type="arabicPeriod"/>
            </a:pPr>
            <a:r>
              <a:rPr lang="en-US" sz="2800" b="1" dirty="0" smtClean="0"/>
              <a:t>Knowledge</a:t>
            </a:r>
            <a:r>
              <a:rPr lang="en-US" sz="2800" dirty="0" smtClean="0"/>
              <a:t> </a:t>
            </a:r>
            <a:r>
              <a:rPr lang="en-US" sz="2800" dirty="0"/>
              <a:t>– the </a:t>
            </a:r>
            <a:r>
              <a:rPr lang="en-US" sz="2800" dirty="0" smtClean="0"/>
              <a:t>facts</a:t>
            </a:r>
            <a:r>
              <a:rPr lang="en-US" sz="2800" dirty="0"/>
              <a:t>. </a:t>
            </a:r>
            <a:endParaRPr lang="en-US" sz="2800" dirty="0" smtClean="0"/>
          </a:p>
          <a:p>
            <a:pPr marL="857250" lvl="2" indent="0" fontAlgn="base">
              <a:spcBef>
                <a:spcPts val="0"/>
              </a:spcBef>
              <a:spcAft>
                <a:spcPts val="1200"/>
              </a:spcAft>
              <a:buNone/>
            </a:pPr>
            <a:r>
              <a:rPr lang="en-US" sz="2400" dirty="0" smtClean="0"/>
              <a:t>“</a:t>
            </a:r>
            <a:r>
              <a:rPr lang="en-US" sz="2400" dirty="0"/>
              <a:t>An intelligent heart acquires </a:t>
            </a:r>
            <a:r>
              <a:rPr lang="en-US" sz="2400" dirty="0" smtClean="0"/>
              <a:t>knowledge, and </a:t>
            </a:r>
            <a:r>
              <a:rPr lang="en-US" sz="2400" dirty="0"/>
              <a:t>the ear of the wise seeks knowledge</a:t>
            </a:r>
            <a:r>
              <a:rPr lang="en-US" sz="2400" dirty="0" smtClean="0"/>
              <a:t>.” (18:15)</a:t>
            </a:r>
          </a:p>
          <a:p>
            <a:pPr marL="514350" indent="-514350" fontAlgn="base">
              <a:spcBef>
                <a:spcPts val="0"/>
              </a:spcBef>
              <a:spcAft>
                <a:spcPts val="1200"/>
              </a:spcAft>
              <a:buFont typeface="+mj-lt"/>
              <a:buAutoNum type="arabicPeriod"/>
            </a:pPr>
            <a:r>
              <a:rPr lang="en-US" sz="2800" b="1" dirty="0" smtClean="0"/>
              <a:t>Understanding</a:t>
            </a:r>
            <a:r>
              <a:rPr lang="en-US" sz="2800" dirty="0" smtClean="0"/>
              <a:t> </a:t>
            </a:r>
            <a:r>
              <a:rPr lang="en-US" sz="2800" dirty="0"/>
              <a:t>– ability to </a:t>
            </a:r>
            <a:r>
              <a:rPr lang="en-US" sz="2800" dirty="0" smtClean="0"/>
              <a:t>convert the facts into meaning and principles</a:t>
            </a:r>
            <a:r>
              <a:rPr lang="en-US" sz="2800" dirty="0"/>
              <a:t>. </a:t>
            </a:r>
            <a:endParaRPr lang="en-US" sz="2800" dirty="0" smtClean="0"/>
          </a:p>
          <a:p>
            <a:pPr marL="857250" lvl="2" indent="0" fontAlgn="base">
              <a:spcBef>
                <a:spcPts val="0"/>
              </a:spcBef>
              <a:spcAft>
                <a:spcPts val="1200"/>
              </a:spcAft>
              <a:buNone/>
            </a:pPr>
            <a:r>
              <a:rPr lang="en-US" sz="2400" dirty="0" smtClean="0"/>
              <a:t>“</a:t>
            </a:r>
            <a:r>
              <a:rPr lang="en-US" sz="2400" dirty="0"/>
              <a:t>The revelation of your words brings </a:t>
            </a:r>
            <a:r>
              <a:rPr lang="en-US" sz="2400" dirty="0" smtClean="0"/>
              <a:t>light and </a:t>
            </a:r>
            <a:r>
              <a:rPr lang="en-US" sz="2400" dirty="0"/>
              <a:t>gives understanding to the inexperienced</a:t>
            </a:r>
            <a:r>
              <a:rPr lang="en-US" sz="2400" dirty="0" smtClean="0"/>
              <a:t>.” (Psalm 119:130)</a:t>
            </a:r>
            <a:endParaRPr lang="en-US" sz="2400" dirty="0"/>
          </a:p>
          <a:p>
            <a:pPr marL="514350" indent="-514350" fontAlgn="base">
              <a:spcBef>
                <a:spcPts val="0"/>
              </a:spcBef>
              <a:spcAft>
                <a:spcPts val="1200"/>
              </a:spcAft>
              <a:buFont typeface="+mj-lt"/>
              <a:buAutoNum type="arabicPeriod"/>
            </a:pPr>
            <a:r>
              <a:rPr lang="en-US" sz="2800" b="1" dirty="0" smtClean="0"/>
              <a:t>Wisdom</a:t>
            </a:r>
            <a:r>
              <a:rPr lang="en-US" sz="2800" dirty="0" smtClean="0"/>
              <a:t> </a:t>
            </a:r>
            <a:r>
              <a:rPr lang="en-US" sz="2800" dirty="0"/>
              <a:t>– </a:t>
            </a:r>
            <a:r>
              <a:rPr lang="en-US" sz="2800" dirty="0" smtClean="0"/>
              <a:t>making right choices, saying right words, spending time and resources on things that matter most</a:t>
            </a:r>
            <a:r>
              <a:rPr lang="en-US" sz="2800" dirty="0"/>
              <a:t>. </a:t>
            </a:r>
            <a:endParaRPr lang="en-US" sz="2800" dirty="0" smtClean="0"/>
          </a:p>
          <a:p>
            <a:pPr marL="857250" lvl="2" indent="0" fontAlgn="base">
              <a:spcBef>
                <a:spcPts val="0"/>
              </a:spcBef>
              <a:spcAft>
                <a:spcPts val="1200"/>
              </a:spcAft>
              <a:buNone/>
            </a:pPr>
            <a:r>
              <a:rPr lang="en-US" sz="2400" dirty="0" smtClean="0"/>
              <a:t>“</a:t>
            </a:r>
            <a:r>
              <a:rPr lang="en-US" sz="2400" dirty="0"/>
              <a:t>we have not ceased to pray for you, asking that you may be filled with the knowledge of his will in all spiritual wisdom and understanding, </a:t>
            </a:r>
            <a:r>
              <a:rPr lang="en-US" sz="2400" dirty="0" smtClean="0"/>
              <a:t>so </a:t>
            </a:r>
            <a:r>
              <a:rPr lang="en-US" sz="2400" dirty="0"/>
              <a:t>as to walk in a manner worthy of the Lord, fully pleasing to him, bearing fruit in every good work and increasing in the knowledge of God</a:t>
            </a:r>
            <a:r>
              <a:rPr lang="en-US" sz="2400" dirty="0" smtClean="0"/>
              <a:t>.” Colossians 1:9,10</a:t>
            </a:r>
            <a:endParaRPr lang="en-US" sz="2400" dirty="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87078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The Path of Wisdom Starts Here</a:t>
            </a:r>
            <a:endParaRPr lang="en-US" b="1" u="sng" dirty="0"/>
          </a:p>
        </p:txBody>
      </p:sp>
      <p:sp>
        <p:nvSpPr>
          <p:cNvPr id="3" name="Content Placeholder 2"/>
          <p:cNvSpPr>
            <a:spLocks noGrp="1"/>
          </p:cNvSpPr>
          <p:nvPr>
            <p:ph idx="1"/>
          </p:nvPr>
        </p:nvSpPr>
        <p:spPr>
          <a:xfrm>
            <a:off x="2041743" y="1210235"/>
            <a:ext cx="9319432" cy="5307106"/>
          </a:xfrm>
        </p:spPr>
        <p:txBody>
          <a:bodyPr>
            <a:noAutofit/>
          </a:bodyPr>
          <a:lstStyle/>
          <a:p>
            <a:pPr>
              <a:spcBef>
                <a:spcPts val="600"/>
              </a:spcBef>
              <a:spcAft>
                <a:spcPts val="600"/>
              </a:spcAft>
            </a:pPr>
            <a:r>
              <a:rPr lang="en-US" sz="2000" dirty="0" smtClean="0"/>
              <a:t>“</a:t>
            </a:r>
            <a:r>
              <a:rPr lang="en-US" sz="2000" dirty="0"/>
              <a:t>The </a:t>
            </a:r>
            <a:r>
              <a:rPr lang="en-US" sz="2000" u="sng" dirty="0"/>
              <a:t>fear of the </a:t>
            </a:r>
            <a:r>
              <a:rPr lang="en-US" sz="2000" u="sng" cap="small" dirty="0" smtClean="0"/>
              <a:t>Lord</a:t>
            </a:r>
            <a:r>
              <a:rPr lang="en-US" sz="2000" cap="small" dirty="0" smtClean="0"/>
              <a:t> (</a:t>
            </a:r>
            <a:r>
              <a:rPr lang="zh-CN" altLang="en-US" sz="2000" cap="small" dirty="0">
                <a:latin typeface="KaiTi" panose="02010609060101010101" pitchFamily="49" charset="-122"/>
                <a:ea typeface="KaiTi" panose="02010609060101010101" pitchFamily="49" charset="-122"/>
              </a:rPr>
              <a:t>敬畏耶和</a:t>
            </a:r>
            <a:r>
              <a:rPr lang="zh-CN" altLang="en-US" sz="2000" cap="small" dirty="0" smtClean="0">
                <a:latin typeface="KaiTi" panose="02010609060101010101" pitchFamily="49" charset="-122"/>
                <a:ea typeface="KaiTi" panose="02010609060101010101" pitchFamily="49" charset="-122"/>
              </a:rPr>
              <a:t>华</a:t>
            </a:r>
            <a:r>
              <a:rPr lang="en-US" altLang="zh-CN" sz="2000" cap="small" dirty="0" smtClean="0"/>
              <a:t>)</a:t>
            </a:r>
            <a:r>
              <a:rPr lang="en-US" sz="2000" dirty="0"/>
              <a:t> is </a:t>
            </a:r>
            <a:r>
              <a:rPr lang="en-US" sz="2000" u="sng" dirty="0"/>
              <a:t>the beginning of </a:t>
            </a:r>
            <a:r>
              <a:rPr lang="en-US" sz="2000" u="sng" dirty="0" smtClean="0"/>
              <a:t>wisdom</a:t>
            </a:r>
            <a:r>
              <a:rPr lang="en-US" sz="2000" dirty="0" smtClean="0"/>
              <a:t>, and </a:t>
            </a:r>
            <a:r>
              <a:rPr lang="en-US" sz="2000" dirty="0"/>
              <a:t>the knowledge of the Holy One is understanding</a:t>
            </a:r>
            <a:r>
              <a:rPr lang="en-US" sz="2000" dirty="0" smtClean="0"/>
              <a:t>.” (9:10)</a:t>
            </a:r>
          </a:p>
          <a:p>
            <a:pPr>
              <a:spcBef>
                <a:spcPts val="600"/>
              </a:spcBef>
              <a:spcAft>
                <a:spcPts val="600"/>
              </a:spcAft>
            </a:pPr>
            <a:r>
              <a:rPr lang="en-US" sz="2000" dirty="0" smtClean="0"/>
              <a:t>The fear of the Lord includes:</a:t>
            </a:r>
          </a:p>
          <a:p>
            <a:pPr lvl="1">
              <a:spcBef>
                <a:spcPts val="600"/>
              </a:spcBef>
              <a:spcAft>
                <a:spcPts val="600"/>
              </a:spcAft>
              <a:buFont typeface="Wingdings" panose="05000000000000000000" pitchFamily="2" charset="2"/>
              <a:buChar char="q"/>
            </a:pPr>
            <a:r>
              <a:rPr lang="en-US" sz="1800" dirty="0" smtClean="0"/>
              <a:t>  </a:t>
            </a:r>
            <a:r>
              <a:rPr lang="en-US" sz="1800" u="sng" dirty="0" smtClean="0"/>
              <a:t>Accepting</a:t>
            </a:r>
            <a:r>
              <a:rPr lang="en-US" sz="1800" dirty="0" smtClean="0"/>
              <a:t> that </a:t>
            </a:r>
            <a:r>
              <a:rPr lang="en-US" sz="1800" b="1" u="sng" dirty="0" smtClean="0"/>
              <a:t>God</a:t>
            </a:r>
            <a:r>
              <a:rPr lang="en-US" sz="1800" dirty="0" smtClean="0"/>
              <a:t> and His Kingdom are </a:t>
            </a:r>
            <a:r>
              <a:rPr lang="en-US" sz="1800" b="1" dirty="0" smtClean="0"/>
              <a:t>the </a:t>
            </a:r>
            <a:r>
              <a:rPr lang="en-US" sz="1800" b="1" u="sng" dirty="0" smtClean="0"/>
              <a:t>central</a:t>
            </a:r>
            <a:r>
              <a:rPr lang="en-US" sz="1800" b="1" dirty="0" smtClean="0"/>
              <a:t> story</a:t>
            </a:r>
            <a:r>
              <a:rPr lang="en-US" sz="1800" dirty="0" smtClean="0"/>
              <a:t>. “in the beginning, God…” Genesis 1:1</a:t>
            </a:r>
          </a:p>
          <a:p>
            <a:pPr lvl="1">
              <a:spcBef>
                <a:spcPts val="600"/>
              </a:spcBef>
              <a:spcAft>
                <a:spcPts val="600"/>
              </a:spcAft>
              <a:buFont typeface="Wingdings" panose="05000000000000000000" pitchFamily="2" charset="2"/>
              <a:buChar char="q"/>
            </a:pPr>
            <a:r>
              <a:rPr lang="en-US" sz="1800" dirty="0" smtClean="0"/>
              <a:t>  </a:t>
            </a:r>
            <a:r>
              <a:rPr lang="en-US" sz="1800" u="sng" dirty="0" smtClean="0"/>
              <a:t>Submitting</a:t>
            </a:r>
            <a:r>
              <a:rPr lang="en-US" sz="1800" dirty="0" smtClean="0"/>
              <a:t> to </a:t>
            </a:r>
            <a:r>
              <a:rPr lang="en-US" sz="1800" u="sng" dirty="0" smtClean="0"/>
              <a:t>God and His will</a:t>
            </a:r>
            <a:r>
              <a:rPr lang="en-US" sz="1800" dirty="0" smtClean="0"/>
              <a:t> </a:t>
            </a:r>
            <a:r>
              <a:rPr lang="en-US" sz="1800" dirty="0"/>
              <a:t>in everything: “Trust in the Lord with all your heart</a:t>
            </a:r>
            <a:r>
              <a:rPr lang="en-US" sz="1800" dirty="0" smtClean="0"/>
              <a:t>, and </a:t>
            </a:r>
            <a:r>
              <a:rPr lang="en-US" sz="1800" dirty="0"/>
              <a:t>do not rely on your own understanding</a:t>
            </a:r>
            <a:r>
              <a:rPr lang="en-US" sz="1800" dirty="0" smtClean="0"/>
              <a:t>;” (3:5)</a:t>
            </a:r>
          </a:p>
          <a:p>
            <a:pPr lvl="1">
              <a:spcBef>
                <a:spcPts val="600"/>
              </a:spcBef>
              <a:spcAft>
                <a:spcPts val="600"/>
              </a:spcAft>
              <a:buFont typeface="Wingdings" panose="05000000000000000000" pitchFamily="2" charset="2"/>
              <a:buChar char="q"/>
            </a:pPr>
            <a:r>
              <a:rPr lang="en-US" sz="1800" dirty="0" smtClean="0"/>
              <a:t>  </a:t>
            </a:r>
            <a:r>
              <a:rPr lang="en-US" sz="1800" u="sng" dirty="0" smtClean="0"/>
              <a:t>Remembering</a:t>
            </a:r>
            <a:r>
              <a:rPr lang="en-US" sz="1800" dirty="0" smtClean="0"/>
              <a:t> </a:t>
            </a:r>
            <a:r>
              <a:rPr lang="en-US" sz="1800" dirty="0"/>
              <a:t>that </a:t>
            </a:r>
            <a:r>
              <a:rPr lang="en-US" sz="1800" dirty="0" smtClean="0"/>
              <a:t>“the </a:t>
            </a:r>
            <a:r>
              <a:rPr lang="en-US" sz="1800" dirty="0"/>
              <a:t>eyes of the Lord are </a:t>
            </a:r>
            <a:r>
              <a:rPr lang="en-US" sz="1800" dirty="0" smtClean="0"/>
              <a:t>everywhere, observing </a:t>
            </a:r>
            <a:r>
              <a:rPr lang="en-US" sz="1800" dirty="0"/>
              <a:t>the wicked and the good</a:t>
            </a:r>
            <a:r>
              <a:rPr lang="en-US" sz="1800" dirty="0" smtClean="0"/>
              <a:t>.” (15:3)</a:t>
            </a:r>
          </a:p>
          <a:p>
            <a:pPr lvl="1">
              <a:spcBef>
                <a:spcPts val="600"/>
              </a:spcBef>
              <a:spcAft>
                <a:spcPts val="600"/>
              </a:spcAft>
              <a:buFont typeface="Wingdings" panose="05000000000000000000" pitchFamily="2" charset="2"/>
              <a:buChar char="q"/>
            </a:pPr>
            <a:r>
              <a:rPr lang="en-US" sz="1800" dirty="0" smtClean="0"/>
              <a:t>  </a:t>
            </a:r>
            <a:r>
              <a:rPr lang="en-US" sz="1800" u="sng" dirty="0" smtClean="0"/>
              <a:t>Hating</a:t>
            </a:r>
            <a:r>
              <a:rPr lang="en-US" sz="1800" dirty="0" smtClean="0"/>
              <a:t> </a:t>
            </a:r>
            <a:r>
              <a:rPr lang="en-US" sz="1800" u="sng" dirty="0" smtClean="0"/>
              <a:t>evil</a:t>
            </a:r>
            <a:r>
              <a:rPr lang="en-US" sz="1800" dirty="0" smtClean="0"/>
              <a:t>, pride, and lying</a:t>
            </a:r>
            <a:r>
              <a:rPr lang="en-US" sz="1800" dirty="0"/>
              <a:t>. “To fear the Lord is to hate evil</a:t>
            </a:r>
            <a:r>
              <a:rPr lang="en-US" sz="1800" dirty="0" smtClean="0"/>
              <a:t>. I </a:t>
            </a:r>
            <a:r>
              <a:rPr lang="en-US" sz="1800" dirty="0"/>
              <a:t>hate arrogant pride, evil </a:t>
            </a:r>
            <a:r>
              <a:rPr lang="en-US" sz="1800" dirty="0" smtClean="0"/>
              <a:t>conduct, and </a:t>
            </a:r>
            <a:r>
              <a:rPr lang="en-US" sz="1800" dirty="0"/>
              <a:t>perverse </a:t>
            </a:r>
            <a:r>
              <a:rPr lang="en-US" sz="1800" dirty="0" smtClean="0"/>
              <a:t>speech.” (8:13)</a:t>
            </a:r>
          </a:p>
          <a:p>
            <a:pPr lvl="1">
              <a:spcBef>
                <a:spcPts val="600"/>
              </a:spcBef>
              <a:spcAft>
                <a:spcPts val="600"/>
              </a:spcAft>
              <a:buFont typeface="Wingdings" panose="05000000000000000000" pitchFamily="2" charset="2"/>
              <a:buChar char="q"/>
            </a:pPr>
            <a:r>
              <a:rPr lang="en-US" sz="1800" dirty="0"/>
              <a:t> </a:t>
            </a:r>
            <a:r>
              <a:rPr lang="en-US" sz="1800" dirty="0" smtClean="0"/>
              <a:t> </a:t>
            </a:r>
            <a:r>
              <a:rPr lang="en-US" sz="1800" u="sng" dirty="0" smtClean="0"/>
              <a:t>Loving</a:t>
            </a:r>
            <a:r>
              <a:rPr lang="en-US" sz="1800" dirty="0" smtClean="0"/>
              <a:t> the Lord with </a:t>
            </a:r>
            <a:r>
              <a:rPr lang="en-US" sz="1800" u="sng" dirty="0" smtClean="0"/>
              <a:t>all your heart</a:t>
            </a:r>
            <a:r>
              <a:rPr lang="en-US" sz="1800" dirty="0" smtClean="0"/>
              <a:t> (not just the things that He gives you). </a:t>
            </a:r>
            <a:r>
              <a:rPr lang="en-US" sz="1800" dirty="0"/>
              <a:t>“Love the Lord your God with all your heart, with all your soul, and with all your </a:t>
            </a:r>
            <a:r>
              <a:rPr lang="en-US" sz="1800" dirty="0" smtClean="0"/>
              <a:t>strength.”  (Deuteronomy 6:5)</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215258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Listen and Treasure God’s Counsel</a:t>
            </a:r>
            <a:endParaRPr lang="en-US" b="1" u="sng" dirty="0"/>
          </a:p>
        </p:txBody>
      </p:sp>
      <p:sp>
        <p:nvSpPr>
          <p:cNvPr id="3" name="Content Placeholder 2"/>
          <p:cNvSpPr>
            <a:spLocks noGrp="1"/>
          </p:cNvSpPr>
          <p:nvPr>
            <p:ph idx="1"/>
          </p:nvPr>
        </p:nvSpPr>
        <p:spPr>
          <a:xfrm>
            <a:off x="2292263" y="1227551"/>
            <a:ext cx="9212349" cy="5289790"/>
          </a:xfrm>
        </p:spPr>
        <p:txBody>
          <a:bodyPr>
            <a:normAutofit lnSpcReduction="10000"/>
          </a:bodyPr>
          <a:lstStyle/>
          <a:p>
            <a:pPr marL="0" indent="0">
              <a:spcBef>
                <a:spcPts val="600"/>
              </a:spcBef>
              <a:spcAft>
                <a:spcPts val="600"/>
              </a:spcAft>
              <a:buNone/>
            </a:pPr>
            <a:r>
              <a:rPr lang="en-US" sz="2400" dirty="0" smtClean="0"/>
              <a:t>“My </a:t>
            </a:r>
            <a:r>
              <a:rPr lang="en-US" sz="2400" dirty="0"/>
              <a:t>son, </a:t>
            </a:r>
            <a:r>
              <a:rPr lang="en-US" sz="2400" b="1" dirty="0"/>
              <a:t>if</a:t>
            </a:r>
            <a:r>
              <a:rPr lang="en-US" sz="2400" dirty="0"/>
              <a:t> you </a:t>
            </a:r>
            <a:r>
              <a:rPr lang="en-US" sz="2400" u="sng" dirty="0"/>
              <a:t>accept</a:t>
            </a:r>
            <a:r>
              <a:rPr lang="en-US" sz="2400" dirty="0"/>
              <a:t> my </a:t>
            </a:r>
            <a:r>
              <a:rPr lang="en-US" sz="2400" dirty="0" smtClean="0"/>
              <a:t>words and </a:t>
            </a:r>
            <a:r>
              <a:rPr lang="en-US" sz="2400" u="sng" dirty="0"/>
              <a:t>store up</a:t>
            </a:r>
            <a:r>
              <a:rPr lang="en-US" sz="2400" dirty="0"/>
              <a:t> my </a:t>
            </a:r>
            <a:r>
              <a:rPr lang="en-US" sz="2400" dirty="0" smtClean="0"/>
              <a:t>commands </a:t>
            </a:r>
            <a:r>
              <a:rPr lang="en-US" sz="2400" dirty="0"/>
              <a:t>within you</a:t>
            </a:r>
            <a:r>
              <a:rPr lang="en-US" sz="2400" dirty="0" smtClean="0"/>
              <a:t>, </a:t>
            </a:r>
            <a:r>
              <a:rPr lang="en-US" sz="2400" u="sng" dirty="0"/>
              <a:t>listening </a:t>
            </a:r>
            <a:r>
              <a:rPr lang="en-US" sz="2400" u="sng" dirty="0" smtClean="0"/>
              <a:t>closely</a:t>
            </a:r>
            <a:r>
              <a:rPr lang="en-US" sz="2400" dirty="0" smtClean="0"/>
              <a:t> </a:t>
            </a:r>
            <a:r>
              <a:rPr lang="en-US" sz="2400" dirty="0"/>
              <a:t>to </a:t>
            </a:r>
            <a:r>
              <a:rPr lang="en-US" sz="2400" dirty="0" smtClean="0"/>
              <a:t>wisdom and </a:t>
            </a:r>
            <a:r>
              <a:rPr lang="en-US" sz="2400" u="sng" dirty="0"/>
              <a:t>directing your heart</a:t>
            </a:r>
            <a:r>
              <a:rPr lang="en-US" sz="2400" dirty="0"/>
              <a:t> to understanding</a:t>
            </a:r>
            <a:r>
              <a:rPr lang="en-US" sz="2400" dirty="0" smtClean="0"/>
              <a:t>;” (2:1,2)</a:t>
            </a:r>
            <a:endParaRPr lang="en-US" sz="2400" dirty="0"/>
          </a:p>
          <a:p>
            <a:pPr marL="0" indent="0">
              <a:spcBef>
                <a:spcPts val="600"/>
              </a:spcBef>
              <a:spcAft>
                <a:spcPts val="600"/>
              </a:spcAft>
              <a:buNone/>
            </a:pPr>
            <a:r>
              <a:rPr lang="en-US" sz="2400" dirty="0" smtClean="0"/>
              <a:t>“furthermore</a:t>
            </a:r>
            <a:r>
              <a:rPr lang="en-US" sz="2400" dirty="0"/>
              <a:t>, </a:t>
            </a:r>
            <a:r>
              <a:rPr lang="en-US" sz="2400" b="1" dirty="0"/>
              <a:t>if</a:t>
            </a:r>
            <a:r>
              <a:rPr lang="en-US" sz="2400" dirty="0"/>
              <a:t> you </a:t>
            </a:r>
            <a:r>
              <a:rPr lang="en-US" sz="2400" u="sng" dirty="0"/>
              <a:t>call out</a:t>
            </a:r>
            <a:r>
              <a:rPr lang="en-US" sz="2400" dirty="0"/>
              <a:t> to </a:t>
            </a:r>
            <a:r>
              <a:rPr lang="en-US" sz="2400" dirty="0" smtClean="0"/>
              <a:t>insight and </a:t>
            </a:r>
            <a:r>
              <a:rPr lang="en-US" sz="2400" dirty="0"/>
              <a:t>lift your voice to understanding</a:t>
            </a:r>
            <a:r>
              <a:rPr lang="en-US" sz="2400" dirty="0" smtClean="0"/>
              <a:t>, </a:t>
            </a:r>
            <a:r>
              <a:rPr lang="en-US" sz="2400" b="1" dirty="0" smtClean="0"/>
              <a:t>if</a:t>
            </a:r>
            <a:r>
              <a:rPr lang="en-US" sz="2400" dirty="0" smtClean="0"/>
              <a:t> </a:t>
            </a:r>
            <a:r>
              <a:rPr lang="en-US" sz="2400" dirty="0"/>
              <a:t>you </a:t>
            </a:r>
            <a:r>
              <a:rPr lang="en-US" sz="2400" u="sng" dirty="0"/>
              <a:t>seek it</a:t>
            </a:r>
            <a:r>
              <a:rPr lang="en-US" sz="2400" dirty="0"/>
              <a:t> like </a:t>
            </a:r>
            <a:r>
              <a:rPr lang="en-US" sz="2400" dirty="0" smtClean="0"/>
              <a:t>silver and </a:t>
            </a:r>
            <a:r>
              <a:rPr lang="en-US" sz="2400" u="sng" dirty="0"/>
              <a:t>search for it</a:t>
            </a:r>
            <a:r>
              <a:rPr lang="en-US" sz="2400" dirty="0"/>
              <a:t> like hidden treasure</a:t>
            </a:r>
            <a:r>
              <a:rPr lang="en-US" sz="2400" dirty="0" smtClean="0"/>
              <a:t>,” (2:3,4)</a:t>
            </a:r>
            <a:endParaRPr lang="en-US" sz="2400" dirty="0"/>
          </a:p>
          <a:p>
            <a:pPr marL="0" indent="0">
              <a:spcBef>
                <a:spcPts val="600"/>
              </a:spcBef>
              <a:spcAft>
                <a:spcPts val="600"/>
              </a:spcAft>
              <a:buNone/>
            </a:pPr>
            <a:r>
              <a:rPr lang="en-US" sz="2400" b="1" dirty="0" smtClean="0"/>
              <a:t>“then</a:t>
            </a:r>
            <a:r>
              <a:rPr lang="en-US" sz="2400" dirty="0" smtClean="0"/>
              <a:t> </a:t>
            </a:r>
            <a:r>
              <a:rPr lang="en-US" sz="2400" dirty="0"/>
              <a:t>you will understand the fear of the </a:t>
            </a:r>
            <a:r>
              <a:rPr lang="en-US" sz="2400" dirty="0" smtClean="0"/>
              <a:t>Lord and </a:t>
            </a:r>
            <a:r>
              <a:rPr lang="en-US" sz="2400" dirty="0"/>
              <a:t>discover </a:t>
            </a:r>
            <a:r>
              <a:rPr lang="en-US" sz="2400" dirty="0" smtClean="0"/>
              <a:t>the </a:t>
            </a:r>
            <a:r>
              <a:rPr lang="en-US" sz="2400" dirty="0"/>
              <a:t>knowledge of </a:t>
            </a:r>
            <a:r>
              <a:rPr lang="en-US" sz="2400" dirty="0" smtClean="0"/>
              <a:t>God. </a:t>
            </a:r>
            <a:r>
              <a:rPr lang="en-US" sz="2400" b="1" dirty="0" smtClean="0"/>
              <a:t>Then</a:t>
            </a:r>
            <a:r>
              <a:rPr lang="en-US" sz="2400" dirty="0" smtClean="0"/>
              <a:t> </a:t>
            </a:r>
            <a:r>
              <a:rPr lang="en-US" sz="2400" dirty="0"/>
              <a:t>you will understand righteousness, </a:t>
            </a:r>
            <a:r>
              <a:rPr lang="en-US" sz="2400" dirty="0" smtClean="0"/>
              <a:t>justice, and </a:t>
            </a:r>
            <a:r>
              <a:rPr lang="en-US" sz="2400" dirty="0"/>
              <a:t>integrity—every good path</a:t>
            </a:r>
            <a:r>
              <a:rPr lang="en-US" sz="2400" dirty="0" smtClean="0"/>
              <a:t>.” (2:5,9)</a:t>
            </a:r>
          </a:p>
          <a:p>
            <a:pPr marL="0" indent="0">
              <a:spcBef>
                <a:spcPts val="600"/>
              </a:spcBef>
              <a:spcAft>
                <a:spcPts val="600"/>
              </a:spcAft>
              <a:buNone/>
            </a:pPr>
            <a:r>
              <a:rPr lang="en-US" sz="2400" dirty="0" smtClean="0"/>
              <a:t>“Accept </a:t>
            </a:r>
            <a:r>
              <a:rPr lang="en-US" sz="2400" dirty="0"/>
              <a:t>my instruction instead of </a:t>
            </a:r>
            <a:r>
              <a:rPr lang="en-US" sz="2400" dirty="0" smtClean="0"/>
              <a:t>silver, and </a:t>
            </a:r>
            <a:r>
              <a:rPr lang="en-US" sz="2400" dirty="0"/>
              <a:t>knowledge rather than pure gold</a:t>
            </a:r>
            <a:r>
              <a:rPr lang="en-US" sz="2400" dirty="0" smtClean="0"/>
              <a:t>. For </a:t>
            </a:r>
            <a:r>
              <a:rPr lang="en-US" sz="2400" u="sng" dirty="0"/>
              <a:t>wisdom is better</a:t>
            </a:r>
            <a:r>
              <a:rPr lang="en-US" sz="2400" dirty="0"/>
              <a:t> than </a:t>
            </a:r>
            <a:r>
              <a:rPr lang="en-US" sz="2400" dirty="0" smtClean="0"/>
              <a:t>jewels, and </a:t>
            </a:r>
            <a:r>
              <a:rPr lang="en-US" sz="2400" u="sng" dirty="0"/>
              <a:t>nothing</a:t>
            </a:r>
            <a:r>
              <a:rPr lang="en-US" sz="2400" dirty="0"/>
              <a:t> desirable </a:t>
            </a:r>
            <a:r>
              <a:rPr lang="en-US" sz="2400" u="sng" dirty="0"/>
              <a:t>can equal it</a:t>
            </a:r>
            <a:r>
              <a:rPr lang="en-US" sz="2400" dirty="0" smtClean="0"/>
              <a:t>.” (8:10,11)</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338334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Don’t be a Fool</a:t>
            </a:r>
            <a:endParaRPr lang="en-US" b="1" u="sng" dirty="0"/>
          </a:p>
        </p:txBody>
      </p:sp>
      <p:sp>
        <p:nvSpPr>
          <p:cNvPr id="3" name="Content Placeholder 2"/>
          <p:cNvSpPr>
            <a:spLocks noGrp="1"/>
          </p:cNvSpPr>
          <p:nvPr>
            <p:ph idx="1"/>
          </p:nvPr>
        </p:nvSpPr>
        <p:spPr>
          <a:xfrm>
            <a:off x="2254685" y="1210235"/>
            <a:ext cx="9106489" cy="5307106"/>
          </a:xfrm>
        </p:spPr>
        <p:txBody>
          <a:bodyPr>
            <a:normAutofit/>
          </a:bodyPr>
          <a:lstStyle/>
          <a:p>
            <a:pPr marL="0" indent="0">
              <a:spcBef>
                <a:spcPts val="600"/>
              </a:spcBef>
              <a:spcAft>
                <a:spcPts val="600"/>
              </a:spcAft>
              <a:buNone/>
            </a:pPr>
            <a:r>
              <a:rPr lang="en-US" sz="2400" dirty="0" smtClean="0"/>
              <a:t>“</a:t>
            </a:r>
            <a:r>
              <a:rPr lang="en-US" sz="2400" b="1" dirty="0" smtClean="0"/>
              <a:t>Because</a:t>
            </a:r>
            <a:r>
              <a:rPr lang="en-US" sz="2400" dirty="0" smtClean="0"/>
              <a:t> </a:t>
            </a:r>
            <a:r>
              <a:rPr lang="en-US" sz="2400" dirty="0"/>
              <a:t>they </a:t>
            </a:r>
            <a:r>
              <a:rPr lang="en-US" sz="2400" u="sng" dirty="0"/>
              <a:t>hated</a:t>
            </a:r>
            <a:r>
              <a:rPr lang="en-US" sz="2400" dirty="0"/>
              <a:t> knowledge</a:t>
            </a:r>
            <a:r>
              <a:rPr lang="en-US" sz="2400" dirty="0" smtClean="0"/>
              <a:t>, </a:t>
            </a:r>
            <a:r>
              <a:rPr lang="en-US" sz="2400" u="sng" dirty="0" smtClean="0"/>
              <a:t>didn’t </a:t>
            </a:r>
            <a:r>
              <a:rPr lang="en-US" sz="2400" u="sng" dirty="0"/>
              <a:t>choose</a:t>
            </a:r>
            <a:r>
              <a:rPr lang="en-US" sz="2400" dirty="0"/>
              <a:t> to fear the Lord</a:t>
            </a:r>
            <a:r>
              <a:rPr lang="en-US" sz="2400" dirty="0" smtClean="0"/>
              <a:t>, were </a:t>
            </a:r>
            <a:r>
              <a:rPr lang="en-US" sz="2400" u="sng" dirty="0"/>
              <a:t>not interested</a:t>
            </a:r>
            <a:r>
              <a:rPr lang="en-US" sz="2400" dirty="0"/>
              <a:t> in my counsel</a:t>
            </a:r>
            <a:r>
              <a:rPr lang="en-US" sz="2400" dirty="0" smtClean="0"/>
              <a:t>, and </a:t>
            </a:r>
            <a:r>
              <a:rPr lang="en-US" sz="2400" u="sng" dirty="0"/>
              <a:t>rejected</a:t>
            </a:r>
            <a:r>
              <a:rPr lang="en-US" sz="2400" dirty="0"/>
              <a:t> all my correction</a:t>
            </a:r>
            <a:r>
              <a:rPr lang="en-US" sz="2400" dirty="0" smtClean="0"/>
              <a:t>,” (1:29,30)</a:t>
            </a:r>
            <a:endParaRPr lang="en-US" sz="2400" dirty="0"/>
          </a:p>
          <a:p>
            <a:pPr marL="0" indent="0">
              <a:spcBef>
                <a:spcPts val="600"/>
              </a:spcBef>
              <a:spcAft>
                <a:spcPts val="600"/>
              </a:spcAft>
              <a:buNone/>
            </a:pPr>
            <a:r>
              <a:rPr lang="en-US" sz="2400" dirty="0"/>
              <a:t>“</a:t>
            </a:r>
            <a:r>
              <a:rPr lang="en-US" sz="2400" b="1" dirty="0"/>
              <a:t>therefore</a:t>
            </a:r>
            <a:r>
              <a:rPr lang="en-US" sz="2400" dirty="0"/>
              <a:t> they shall eat the fruit of their </a:t>
            </a:r>
            <a:r>
              <a:rPr lang="en-US" sz="2400" dirty="0" smtClean="0"/>
              <a:t>ways and be filled with the fruit of their schemes. </a:t>
            </a:r>
            <a:r>
              <a:rPr lang="en-US" sz="2400" dirty="0"/>
              <a:t>For the simple are </a:t>
            </a:r>
            <a:r>
              <a:rPr lang="en-US" sz="2400" u="sng" dirty="0"/>
              <a:t>killed</a:t>
            </a:r>
            <a:r>
              <a:rPr lang="en-US" sz="2400" dirty="0"/>
              <a:t> by their turning away</a:t>
            </a:r>
            <a:r>
              <a:rPr lang="en-US" sz="2400" dirty="0" smtClean="0"/>
              <a:t>, </a:t>
            </a:r>
            <a:r>
              <a:rPr lang="en-US" sz="2400" dirty="0"/>
              <a:t>and the complacency of fools </a:t>
            </a:r>
            <a:r>
              <a:rPr lang="en-US" sz="2400" u="sng" dirty="0"/>
              <a:t>destroys</a:t>
            </a:r>
            <a:r>
              <a:rPr lang="en-US" sz="2400" dirty="0"/>
              <a:t> them</a:t>
            </a:r>
            <a:r>
              <a:rPr lang="en-US" sz="2400" dirty="0" smtClean="0"/>
              <a:t>;” (1:31,32)</a:t>
            </a:r>
          </a:p>
          <a:p>
            <a:pPr marL="0" indent="0">
              <a:spcBef>
                <a:spcPts val="600"/>
              </a:spcBef>
              <a:spcAft>
                <a:spcPts val="600"/>
              </a:spcAft>
              <a:buNone/>
            </a:pPr>
            <a:r>
              <a:rPr lang="en-US" sz="2400" dirty="0" smtClean="0"/>
              <a:t>“A </a:t>
            </a:r>
            <a:r>
              <a:rPr lang="en-US" sz="2400" dirty="0"/>
              <a:t>fool takes no pleasure in understanding</a:t>
            </a:r>
            <a:r>
              <a:rPr lang="en-US" sz="2400" dirty="0" smtClean="0"/>
              <a:t>, but </a:t>
            </a:r>
            <a:r>
              <a:rPr lang="en-US" sz="2400" dirty="0"/>
              <a:t>only in expressing </a:t>
            </a:r>
            <a:r>
              <a:rPr lang="en-US" sz="2400" b="1" dirty="0"/>
              <a:t>his opinion</a:t>
            </a:r>
            <a:r>
              <a:rPr lang="en-US" sz="2400" dirty="0" smtClean="0"/>
              <a:t>.” (18:2)</a:t>
            </a:r>
          </a:p>
          <a:p>
            <a:pPr marL="0" indent="0">
              <a:spcBef>
                <a:spcPts val="600"/>
              </a:spcBef>
              <a:spcAft>
                <a:spcPts val="600"/>
              </a:spcAft>
              <a:buNone/>
            </a:pPr>
            <a:r>
              <a:rPr lang="en-US" sz="2400" dirty="0"/>
              <a:t>“</a:t>
            </a:r>
            <a:r>
              <a:rPr lang="en-US" sz="2400" u="sng" dirty="0"/>
              <a:t>The fool</a:t>
            </a:r>
            <a:r>
              <a:rPr lang="en-US" sz="2400" dirty="0"/>
              <a:t> says in his heart, ‘</a:t>
            </a:r>
            <a:r>
              <a:rPr lang="en-US" sz="2400" u="sng" dirty="0"/>
              <a:t>There is no God</a:t>
            </a:r>
            <a:r>
              <a:rPr lang="en-US" sz="2400" dirty="0"/>
              <a:t>.’ They are corrupt; they do vile deeds. There is no one who does good.”  Psalm 14:1</a:t>
            </a:r>
          </a:p>
          <a:p>
            <a:pPr marL="0" indent="0">
              <a:spcBef>
                <a:spcPts val="600"/>
              </a:spcBef>
              <a:spcAft>
                <a:spcPts val="600"/>
              </a:spcAft>
              <a:buNone/>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76840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Warnings</a:t>
            </a:r>
            <a:endParaRPr lang="en-US" b="1" u="sng" dirty="0"/>
          </a:p>
        </p:txBody>
      </p:sp>
      <p:sp>
        <p:nvSpPr>
          <p:cNvPr id="3" name="Content Placeholder 2"/>
          <p:cNvSpPr>
            <a:spLocks noGrp="1"/>
          </p:cNvSpPr>
          <p:nvPr>
            <p:ph idx="1"/>
          </p:nvPr>
        </p:nvSpPr>
        <p:spPr>
          <a:xfrm>
            <a:off x="2116899" y="1210235"/>
            <a:ext cx="9387713" cy="5307106"/>
          </a:xfrm>
        </p:spPr>
        <p:txBody>
          <a:bodyPr>
            <a:normAutofit/>
          </a:bodyPr>
          <a:lstStyle/>
          <a:p>
            <a:pPr>
              <a:spcBef>
                <a:spcPts val="0"/>
              </a:spcBef>
              <a:spcAft>
                <a:spcPts val="1800"/>
              </a:spcAft>
            </a:pPr>
            <a:r>
              <a:rPr lang="en-US" sz="2400" dirty="0" smtClean="0"/>
              <a:t>“Whoever </a:t>
            </a:r>
            <a:r>
              <a:rPr lang="en-US" sz="2400" dirty="0"/>
              <a:t>loves discipline loves knowledge</a:t>
            </a:r>
            <a:r>
              <a:rPr lang="en-US" sz="2400" dirty="0" smtClean="0"/>
              <a:t>, but </a:t>
            </a:r>
            <a:r>
              <a:rPr lang="en-US" sz="2400" dirty="0"/>
              <a:t>one who </a:t>
            </a:r>
            <a:r>
              <a:rPr lang="en-US" sz="2400" b="1" dirty="0"/>
              <a:t>hates correction </a:t>
            </a:r>
            <a:r>
              <a:rPr lang="en-US" sz="2400" dirty="0"/>
              <a:t>is stupid</a:t>
            </a:r>
            <a:r>
              <a:rPr lang="en-US" sz="2400" dirty="0" smtClean="0"/>
              <a:t>.” (12:1)</a:t>
            </a:r>
          </a:p>
          <a:p>
            <a:pPr>
              <a:spcBef>
                <a:spcPts val="0"/>
              </a:spcBef>
              <a:spcAft>
                <a:spcPts val="1800"/>
              </a:spcAft>
            </a:pPr>
            <a:r>
              <a:rPr lang="en-US" sz="2400" dirty="0" smtClean="0"/>
              <a:t>“A </a:t>
            </a:r>
            <a:r>
              <a:rPr lang="en-US" sz="2400" dirty="0"/>
              <a:t>fool’s way is </a:t>
            </a:r>
            <a:r>
              <a:rPr lang="en-US" sz="2400" b="1" dirty="0"/>
              <a:t>right in his own eyes</a:t>
            </a:r>
            <a:r>
              <a:rPr lang="en-US" sz="2400" dirty="0" smtClean="0"/>
              <a:t>, but </a:t>
            </a:r>
            <a:r>
              <a:rPr lang="en-US" sz="2400" dirty="0"/>
              <a:t>whoever listens to counsel is wise</a:t>
            </a:r>
            <a:r>
              <a:rPr lang="en-US" sz="2400" dirty="0" smtClean="0"/>
              <a:t>.” (12:15)</a:t>
            </a:r>
          </a:p>
          <a:p>
            <a:pPr>
              <a:spcBef>
                <a:spcPts val="0"/>
              </a:spcBef>
              <a:spcAft>
                <a:spcPts val="1800"/>
              </a:spcAft>
            </a:pPr>
            <a:r>
              <a:rPr lang="en-US" sz="2400" dirty="0" smtClean="0"/>
              <a:t>“The </a:t>
            </a:r>
            <a:r>
              <a:rPr lang="en-US" sz="2400" dirty="0"/>
              <a:t>inexperienced one </a:t>
            </a:r>
            <a:r>
              <a:rPr lang="en-US" sz="2400" b="1" dirty="0"/>
              <a:t>believes </a:t>
            </a:r>
            <a:r>
              <a:rPr lang="en-US" sz="2400" b="1" dirty="0" smtClean="0"/>
              <a:t>anything</a:t>
            </a:r>
            <a:r>
              <a:rPr lang="en-US" sz="2400" dirty="0" smtClean="0"/>
              <a:t>, but </a:t>
            </a:r>
            <a:r>
              <a:rPr lang="en-US" sz="2400" dirty="0"/>
              <a:t>the sensible one </a:t>
            </a:r>
            <a:r>
              <a:rPr lang="en-US" sz="2400" dirty="0" smtClean="0"/>
              <a:t>watches </a:t>
            </a:r>
            <a:r>
              <a:rPr lang="en-US" sz="2400" dirty="0"/>
              <a:t>his steps</a:t>
            </a:r>
            <a:r>
              <a:rPr lang="en-US" sz="2400" dirty="0" smtClean="0"/>
              <a:t>.” (14:15)</a:t>
            </a:r>
          </a:p>
          <a:p>
            <a:pPr>
              <a:spcBef>
                <a:spcPts val="0"/>
              </a:spcBef>
              <a:spcAft>
                <a:spcPts val="1800"/>
              </a:spcAft>
            </a:pPr>
            <a:r>
              <a:rPr lang="en-US" sz="2400" dirty="0"/>
              <a:t>“Whoever </a:t>
            </a:r>
            <a:r>
              <a:rPr lang="en-US" sz="2400" b="1" dirty="0"/>
              <a:t>ignores instruction </a:t>
            </a:r>
            <a:r>
              <a:rPr lang="en-US" sz="2400" dirty="0"/>
              <a:t>despises himself</a:t>
            </a:r>
            <a:r>
              <a:rPr lang="en-US" sz="2400" dirty="0" smtClean="0"/>
              <a:t>, but </a:t>
            </a:r>
            <a:r>
              <a:rPr lang="en-US" sz="2400" dirty="0"/>
              <a:t>he who listens to reproof gains intelligence</a:t>
            </a:r>
            <a:r>
              <a:rPr lang="en-US" sz="2400" dirty="0" smtClean="0"/>
              <a:t>.” (15:32)</a:t>
            </a:r>
          </a:p>
          <a:p>
            <a:pPr>
              <a:spcBef>
                <a:spcPts val="0"/>
              </a:spcBef>
              <a:spcAft>
                <a:spcPts val="1800"/>
              </a:spcAft>
            </a:pPr>
            <a:r>
              <a:rPr lang="en-US" sz="2400" dirty="0"/>
              <a:t>“If one </a:t>
            </a:r>
            <a:r>
              <a:rPr lang="en-US" sz="2400" b="1" dirty="0"/>
              <a:t>gives an answer before he hears</a:t>
            </a:r>
            <a:r>
              <a:rPr lang="en-US" sz="2400" dirty="0" smtClean="0"/>
              <a:t>, it </a:t>
            </a:r>
            <a:r>
              <a:rPr lang="en-US" sz="2400" dirty="0"/>
              <a:t>is his folly and shame</a:t>
            </a:r>
            <a:r>
              <a:rPr lang="en-US" sz="2400" dirty="0" smtClean="0"/>
              <a:t>.” (18:13)</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327737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Key Principles:</a:t>
            </a:r>
            <a:endParaRPr lang="en-US" b="1" u="sng" dirty="0"/>
          </a:p>
        </p:txBody>
      </p:sp>
      <p:sp>
        <p:nvSpPr>
          <p:cNvPr id="3" name="Content Placeholder 2"/>
          <p:cNvSpPr>
            <a:spLocks noGrp="1"/>
          </p:cNvSpPr>
          <p:nvPr>
            <p:ph idx="1"/>
          </p:nvPr>
        </p:nvSpPr>
        <p:spPr>
          <a:xfrm>
            <a:off x="2304790" y="1210235"/>
            <a:ext cx="9199822" cy="5307106"/>
          </a:xfrm>
        </p:spPr>
        <p:txBody>
          <a:bodyPr>
            <a:normAutofit/>
          </a:bodyPr>
          <a:lstStyle/>
          <a:p>
            <a:pPr>
              <a:spcBef>
                <a:spcPts val="600"/>
              </a:spcBef>
              <a:spcAft>
                <a:spcPts val="1800"/>
              </a:spcAft>
            </a:pPr>
            <a:r>
              <a:rPr lang="en-US" sz="3200" dirty="0" smtClean="0"/>
              <a:t>Wisdom is shown by the words we speak, the </a:t>
            </a:r>
            <a:r>
              <a:rPr lang="en-US" sz="3200" b="1" dirty="0" smtClean="0"/>
              <a:t>choices</a:t>
            </a:r>
            <a:r>
              <a:rPr lang="en-US" sz="3200" dirty="0" smtClean="0"/>
              <a:t> we make, and the way we spend our </a:t>
            </a:r>
            <a:r>
              <a:rPr lang="en-US" sz="3200" b="1" dirty="0" smtClean="0"/>
              <a:t>time</a:t>
            </a:r>
            <a:r>
              <a:rPr lang="en-US" sz="3200" dirty="0" smtClean="0"/>
              <a:t>.</a:t>
            </a:r>
            <a:endParaRPr lang="en-US" sz="3200" dirty="0"/>
          </a:p>
          <a:p>
            <a:pPr>
              <a:spcBef>
                <a:spcPts val="600"/>
              </a:spcBef>
              <a:spcAft>
                <a:spcPts val="1800"/>
              </a:spcAft>
            </a:pPr>
            <a:r>
              <a:rPr lang="en-US" sz="3200" dirty="0" smtClean="0"/>
              <a:t>The path to wisdom always begins with the </a:t>
            </a:r>
            <a:r>
              <a:rPr lang="en-US" sz="3200" b="1" dirty="0" smtClean="0"/>
              <a:t>fear of the Lord</a:t>
            </a:r>
            <a:r>
              <a:rPr lang="en-US" sz="3200" dirty="0" smtClean="0"/>
              <a:t>.</a:t>
            </a:r>
          </a:p>
          <a:p>
            <a:pPr>
              <a:spcBef>
                <a:spcPts val="600"/>
              </a:spcBef>
              <a:spcAft>
                <a:spcPts val="1800"/>
              </a:spcAft>
            </a:pPr>
            <a:r>
              <a:rPr lang="en-US" sz="3200" dirty="0" smtClean="0"/>
              <a:t>Always be ready to </a:t>
            </a:r>
            <a:r>
              <a:rPr lang="en-US" sz="3200" b="1" dirty="0" smtClean="0"/>
              <a:t>listen</a:t>
            </a:r>
            <a:r>
              <a:rPr lang="en-US" sz="3200" dirty="0" smtClean="0"/>
              <a:t> to </a:t>
            </a:r>
            <a:r>
              <a:rPr lang="en-US" sz="3200" b="1" dirty="0" smtClean="0"/>
              <a:t>wise counsel</a:t>
            </a:r>
            <a:r>
              <a:rPr lang="en-US" sz="3200" dirty="0" smtClean="0"/>
              <a:t>, even when it is different from your own ideas, traditions, or culture.</a:t>
            </a:r>
          </a:p>
        </p:txBody>
      </p:sp>
    </p:spTree>
    <p:extLst>
      <p:ext uri="{BB962C8B-B14F-4D97-AF65-F5344CB8AC3E}">
        <p14:creationId xmlns:p14="http://schemas.microsoft.com/office/powerpoint/2010/main" val="3661610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Some Topics in the Book of Proverbs</a:t>
            </a:r>
            <a:endParaRPr lang="en-US" b="1" u="sng" dirty="0"/>
          </a:p>
        </p:txBody>
      </p:sp>
      <p:sp>
        <p:nvSpPr>
          <p:cNvPr id="3" name="Content Placeholder 2"/>
          <p:cNvSpPr>
            <a:spLocks noGrp="1"/>
          </p:cNvSpPr>
          <p:nvPr>
            <p:ph idx="1"/>
          </p:nvPr>
        </p:nvSpPr>
        <p:spPr>
          <a:xfrm>
            <a:off x="2592924" y="1210235"/>
            <a:ext cx="8911687" cy="5100918"/>
          </a:xfrm>
        </p:spPr>
        <p:txBody>
          <a:bodyPr numCol="2">
            <a:normAutofit/>
          </a:bodyPr>
          <a:lstStyle/>
          <a:p>
            <a:pPr>
              <a:spcBef>
                <a:spcPts val="600"/>
              </a:spcBef>
              <a:spcAft>
                <a:spcPts val="600"/>
              </a:spcAft>
            </a:pPr>
            <a:r>
              <a:rPr lang="en-US" sz="2400" dirty="0" smtClean="0"/>
              <a:t>Wisdom</a:t>
            </a:r>
          </a:p>
          <a:p>
            <a:pPr>
              <a:spcBef>
                <a:spcPts val="600"/>
              </a:spcBef>
              <a:spcAft>
                <a:spcPts val="600"/>
              </a:spcAft>
            </a:pPr>
            <a:r>
              <a:rPr lang="en-US" sz="2400" dirty="0" smtClean="0"/>
              <a:t>Wealth</a:t>
            </a:r>
          </a:p>
          <a:p>
            <a:pPr>
              <a:spcBef>
                <a:spcPts val="600"/>
              </a:spcBef>
              <a:spcAft>
                <a:spcPts val="600"/>
              </a:spcAft>
            </a:pPr>
            <a:r>
              <a:rPr lang="en-US" sz="2400" dirty="0" smtClean="0"/>
              <a:t>Work</a:t>
            </a:r>
          </a:p>
          <a:p>
            <a:pPr>
              <a:spcBef>
                <a:spcPts val="600"/>
              </a:spcBef>
              <a:spcAft>
                <a:spcPts val="600"/>
              </a:spcAft>
            </a:pPr>
            <a:r>
              <a:rPr lang="en-US" sz="2400" dirty="0" smtClean="0"/>
              <a:t>Words</a:t>
            </a:r>
          </a:p>
          <a:p>
            <a:pPr>
              <a:spcBef>
                <a:spcPts val="600"/>
              </a:spcBef>
              <a:spcAft>
                <a:spcPts val="600"/>
              </a:spcAft>
            </a:pPr>
            <a:r>
              <a:rPr lang="en-US" sz="2400" dirty="0"/>
              <a:t>Pride</a:t>
            </a:r>
          </a:p>
          <a:p>
            <a:pPr>
              <a:spcBef>
                <a:spcPts val="600"/>
              </a:spcBef>
              <a:spcAft>
                <a:spcPts val="600"/>
              </a:spcAft>
            </a:pPr>
            <a:r>
              <a:rPr lang="en-US" sz="2400" dirty="0" smtClean="0"/>
              <a:t>Health</a:t>
            </a:r>
          </a:p>
          <a:p>
            <a:pPr>
              <a:spcBef>
                <a:spcPts val="600"/>
              </a:spcBef>
              <a:spcAft>
                <a:spcPts val="600"/>
              </a:spcAft>
            </a:pPr>
            <a:r>
              <a:rPr lang="en-US" sz="2400" dirty="0"/>
              <a:t>Friends and </a:t>
            </a:r>
            <a:r>
              <a:rPr lang="en-US" sz="2400" dirty="0" smtClean="0"/>
              <a:t>Neighbors</a:t>
            </a:r>
          </a:p>
          <a:p>
            <a:pPr>
              <a:spcBef>
                <a:spcPts val="600"/>
              </a:spcBef>
              <a:spcAft>
                <a:spcPts val="600"/>
              </a:spcAft>
            </a:pPr>
            <a:r>
              <a:rPr lang="en-US" sz="2400" dirty="0" smtClean="0"/>
              <a:t>Self-Control</a:t>
            </a:r>
          </a:p>
          <a:p>
            <a:pPr>
              <a:spcBef>
                <a:spcPts val="600"/>
              </a:spcBef>
              <a:spcAft>
                <a:spcPts val="600"/>
              </a:spcAft>
            </a:pPr>
            <a:r>
              <a:rPr lang="en-US" sz="2400" dirty="0" smtClean="0"/>
              <a:t>Guidance</a:t>
            </a:r>
          </a:p>
          <a:p>
            <a:pPr>
              <a:spcBef>
                <a:spcPts val="600"/>
              </a:spcBef>
              <a:spcAft>
                <a:spcPts val="600"/>
              </a:spcAft>
            </a:pPr>
            <a:r>
              <a:rPr lang="en-US" sz="2400" dirty="0"/>
              <a:t>Sexual Purity</a:t>
            </a:r>
          </a:p>
          <a:p>
            <a:pPr>
              <a:spcBef>
                <a:spcPts val="600"/>
              </a:spcBef>
              <a:spcAft>
                <a:spcPts val="600"/>
              </a:spcAft>
            </a:pPr>
            <a:r>
              <a:rPr lang="en-US" sz="2400" dirty="0" smtClean="0"/>
              <a:t>Kindness and Mercy</a:t>
            </a:r>
          </a:p>
          <a:p>
            <a:pPr>
              <a:spcBef>
                <a:spcPts val="600"/>
              </a:spcBef>
              <a:spcAft>
                <a:spcPts val="600"/>
              </a:spcAft>
            </a:pPr>
            <a:r>
              <a:rPr lang="en-US" sz="2400" dirty="0" smtClean="0"/>
              <a:t>Justice and Equity</a:t>
            </a:r>
          </a:p>
          <a:p>
            <a:pPr>
              <a:spcBef>
                <a:spcPts val="600"/>
              </a:spcBef>
              <a:spcAft>
                <a:spcPts val="600"/>
              </a:spcAft>
            </a:pPr>
            <a:r>
              <a:rPr lang="en-US" sz="2400" dirty="0" smtClean="0"/>
              <a:t>Authority and Leadership</a:t>
            </a:r>
          </a:p>
          <a:p>
            <a:pPr>
              <a:spcBef>
                <a:spcPts val="600"/>
              </a:spcBef>
              <a:spcAft>
                <a:spcPts val="600"/>
              </a:spcAft>
            </a:pPr>
            <a:r>
              <a:rPr lang="en-US" sz="2400" dirty="0" smtClean="0"/>
              <a:t>Husband and Father</a:t>
            </a:r>
          </a:p>
          <a:p>
            <a:pPr>
              <a:spcBef>
                <a:spcPts val="600"/>
              </a:spcBef>
              <a:spcAft>
                <a:spcPts val="600"/>
              </a:spcAft>
            </a:pPr>
            <a:r>
              <a:rPr lang="en-US" sz="2400" dirty="0" smtClean="0"/>
              <a:t>Wife and Mother</a:t>
            </a:r>
          </a:p>
          <a:p>
            <a:pPr>
              <a:spcBef>
                <a:spcPts val="600"/>
              </a:spcBef>
              <a:spcAft>
                <a:spcPts val="600"/>
              </a:spcAft>
            </a:pPr>
            <a:r>
              <a:rPr lang="en-US" sz="2400" dirty="0" smtClean="0"/>
              <a:t>Wickedness and Evil</a:t>
            </a:r>
          </a:p>
          <a:p>
            <a:pPr>
              <a:spcBef>
                <a:spcPts val="600"/>
              </a:spcBef>
              <a:spcAft>
                <a:spcPts val="600"/>
              </a:spcAft>
            </a:pPr>
            <a:r>
              <a:rPr lang="en-US" sz="2400" dirty="0" smtClean="0"/>
              <a:t>The Future</a:t>
            </a:r>
          </a:p>
          <a:p>
            <a:pPr>
              <a:spcBef>
                <a:spcPts val="600"/>
              </a:spcBef>
              <a:spcAft>
                <a:spcPts val="600"/>
              </a:spcAft>
            </a:pPr>
            <a:r>
              <a:rPr lang="en-US" sz="2400" dirty="0" smtClean="0"/>
              <a:t>The Lord</a:t>
            </a:r>
          </a:p>
        </p:txBody>
      </p:sp>
    </p:spTree>
    <p:extLst>
      <p:ext uri="{BB962C8B-B14F-4D97-AF65-F5344CB8AC3E}">
        <p14:creationId xmlns:p14="http://schemas.microsoft.com/office/powerpoint/2010/main" val="1682132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1173</TotalTime>
  <Words>1209</Words>
  <Application>Microsoft Office PowerPoint</Application>
  <PresentationFormat>Widescreen</PresentationFormat>
  <Paragraphs>83</Paragraphs>
  <Slides>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等线</vt:lpstr>
      <vt:lpstr>KaiTi</vt:lpstr>
      <vt:lpstr>幼圆</vt:lpstr>
      <vt:lpstr>Arial</vt:lpstr>
      <vt:lpstr>Calibri</vt:lpstr>
      <vt:lpstr>Century Gothic</vt:lpstr>
      <vt:lpstr>Wingdings</vt:lpstr>
      <vt:lpstr>Wingdings 3</vt:lpstr>
      <vt:lpstr>Wisp</vt:lpstr>
      <vt:lpstr>Lessons from Proverbs Practical Advice for Living*</vt:lpstr>
      <vt:lpstr>Wisdom for Living</vt:lpstr>
      <vt:lpstr>What is Wisdom?</vt:lpstr>
      <vt:lpstr>The Path of Wisdom Starts Here</vt:lpstr>
      <vt:lpstr>Listen and Treasure God’s Counsel</vt:lpstr>
      <vt:lpstr>Don’t be a Fool</vt:lpstr>
      <vt:lpstr>Warnings</vt:lpstr>
      <vt:lpstr>Key Principles:</vt:lpstr>
      <vt:lpstr>Some Topics in the Book of 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54</cp:revision>
  <dcterms:created xsi:type="dcterms:W3CDTF">2022-01-24T15:36:14Z</dcterms:created>
  <dcterms:modified xsi:type="dcterms:W3CDTF">2022-04-09T01:26:33Z</dcterms:modified>
</cp:coreProperties>
</file>