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2" r:id="rId7"/>
    <p:sldId id="261"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53" autoAdjust="0"/>
    <p:restoredTop sz="67964" autoAdjust="0"/>
  </p:normalViewPr>
  <p:slideViewPr>
    <p:cSldViewPr snapToGrid="0">
      <p:cViewPr varScale="1">
        <p:scale>
          <a:sx n="82" d="100"/>
          <a:sy n="82" d="100"/>
        </p:scale>
        <p:origin x="130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F4ADB8-B503-4AED-8AB2-B97F944BE092}" type="datetimeFigureOut">
              <a:rPr lang="en-US" smtClean="0"/>
              <a:t>2/5/2022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E8CF97-47CC-4443-BEEB-ED85A935527D}" type="slidenum">
              <a:rPr lang="en-US" smtClean="0"/>
              <a:t>‹#›</a:t>
            </a:fld>
            <a:endParaRPr lang="en-US"/>
          </a:p>
        </p:txBody>
      </p:sp>
    </p:spTree>
    <p:extLst>
      <p:ext uri="{BB962C8B-B14F-4D97-AF65-F5344CB8AC3E}">
        <p14:creationId xmlns:p14="http://schemas.microsoft.com/office/powerpoint/2010/main" val="1567828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Over the past few years, it seems that our world has become increasingly tense: a global pandemic, political tensions, moral decline, extreme weather events leading to food shortages, etc.  There have been many crises throughout world history, but with today’s tightly connected supply chains and communications networks, things appear to be uniquely positioned for a new and different outcome.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With that in mind, it seems appropriate to get a better focus on the end of “The Story” – the book of the Revelation.  When we have a clear view of the end, it can have a powerful effect on how we live in the present.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Explain what “revelation” means – to reveal something.</a:t>
            </a:r>
          </a:p>
          <a:p>
            <a:endParaRPr lang="en-US" dirty="0"/>
          </a:p>
        </p:txBody>
      </p:sp>
      <p:sp>
        <p:nvSpPr>
          <p:cNvPr id="4" name="Slide Number Placeholder 3"/>
          <p:cNvSpPr>
            <a:spLocks noGrp="1"/>
          </p:cNvSpPr>
          <p:nvPr>
            <p:ph type="sldNum" sz="quarter" idx="10"/>
          </p:nvPr>
        </p:nvSpPr>
        <p:spPr/>
        <p:txBody>
          <a:bodyPr/>
          <a:lstStyle/>
          <a:p>
            <a:fld id="{BAE8CF97-47CC-4443-BEEB-ED85A935527D}" type="slidenum">
              <a:rPr lang="en-US" smtClean="0"/>
              <a:t>1</a:t>
            </a:fld>
            <a:endParaRPr lang="en-US"/>
          </a:p>
        </p:txBody>
      </p:sp>
    </p:spTree>
    <p:extLst>
      <p:ext uri="{BB962C8B-B14F-4D97-AF65-F5344CB8AC3E}">
        <p14:creationId xmlns:p14="http://schemas.microsoft.com/office/powerpoint/2010/main" val="2214155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Revelation is one of the only books in the Bible that begins and ends with a promise of blessing to those who read it</a:t>
            </a:r>
            <a:r>
              <a:rPr lang="en-US" sz="1200" b="1" kern="1200" dirty="0" smtClean="0">
                <a:solidFill>
                  <a:schemeClr val="tx1"/>
                </a:solidFill>
                <a:effectLst/>
                <a:latin typeface="+mn-lt"/>
                <a:ea typeface="+mn-ea"/>
                <a:cs typeface="+mn-cs"/>
              </a:rPr>
              <a:t> (Revelation 1:3; 22:7</a:t>
            </a:r>
            <a:r>
              <a:rPr lang="en-US" sz="1200" kern="1200" dirty="0" smtClean="0">
                <a:solidFill>
                  <a:schemeClr val="tx1"/>
                </a:solidFill>
                <a:effectLst/>
                <a:latin typeface="+mn-lt"/>
                <a:ea typeface="+mn-ea"/>
                <a:cs typeface="+mn-cs"/>
              </a:rPr>
              <a:t>).  But many people shy away from the book with an attitude that it is just too hard to understand.  One secret to understanding this book is to avoid speculation.  Trust me; there are plenty of amazing things in here that don’t require a degree in Bible prophecy to comprehend.  </a:t>
            </a:r>
          </a:p>
          <a:p>
            <a:endParaRPr lang="en-US" dirty="0" smtClean="0"/>
          </a:p>
          <a:p>
            <a:r>
              <a:rPr lang="en-US" dirty="0" smtClean="0"/>
              <a:t>Focus</a:t>
            </a:r>
            <a:r>
              <a:rPr lang="en-US" baseline="0" dirty="0" smtClean="0"/>
              <a:t> on the end: Christ wins!</a:t>
            </a:r>
          </a:p>
          <a:p>
            <a:endParaRPr lang="en-US" dirty="0"/>
          </a:p>
        </p:txBody>
      </p:sp>
      <p:sp>
        <p:nvSpPr>
          <p:cNvPr id="4" name="Slide Number Placeholder 3"/>
          <p:cNvSpPr>
            <a:spLocks noGrp="1"/>
          </p:cNvSpPr>
          <p:nvPr>
            <p:ph type="sldNum" sz="quarter" idx="10"/>
          </p:nvPr>
        </p:nvSpPr>
        <p:spPr/>
        <p:txBody>
          <a:bodyPr/>
          <a:lstStyle/>
          <a:p>
            <a:fld id="{BAE8CF97-47CC-4443-BEEB-ED85A935527D}" type="slidenum">
              <a:rPr lang="en-US" smtClean="0"/>
              <a:t>2</a:t>
            </a:fld>
            <a:endParaRPr lang="en-US"/>
          </a:p>
        </p:txBody>
      </p:sp>
    </p:spTree>
    <p:extLst>
      <p:ext uri="{BB962C8B-B14F-4D97-AF65-F5344CB8AC3E}">
        <p14:creationId xmlns:p14="http://schemas.microsoft.com/office/powerpoint/2010/main" val="3433751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As human beings (especially in the West), living in a world of clocks and calendars, we often think about history on a timeline scaled to the number of years separating them.  We look back to the resurrection of Jesus as an event long ago, separated from the present by almost 2000 years.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Interestingly, there are two different Biblical Greek words for time: “</a:t>
            </a:r>
            <a:r>
              <a:rPr lang="en-US" sz="1200" kern="1200" dirty="0" err="1" smtClean="0">
                <a:solidFill>
                  <a:schemeClr val="tx1"/>
                </a:solidFill>
                <a:effectLst/>
                <a:latin typeface="+mn-lt"/>
                <a:ea typeface="+mn-ea"/>
                <a:cs typeface="+mn-cs"/>
              </a:rPr>
              <a:t>Chronos</a:t>
            </a:r>
            <a:r>
              <a:rPr lang="en-US" sz="1200" kern="1200" dirty="0" smtClean="0">
                <a:solidFill>
                  <a:schemeClr val="tx1"/>
                </a:solidFill>
                <a:effectLst/>
                <a:latin typeface="+mn-lt"/>
                <a:ea typeface="+mn-ea"/>
                <a:cs typeface="+mn-cs"/>
              </a:rPr>
              <a:t>” – time as measured</a:t>
            </a:r>
            <a:r>
              <a:rPr lang="en-US" sz="1200" kern="1200" baseline="0" dirty="0" smtClean="0">
                <a:solidFill>
                  <a:schemeClr val="tx1"/>
                </a:solidFill>
                <a:effectLst/>
                <a:latin typeface="+mn-lt"/>
                <a:ea typeface="+mn-ea"/>
                <a:cs typeface="+mn-cs"/>
              </a:rPr>
              <a:t> by clocks and calendars, and </a:t>
            </a:r>
            <a:r>
              <a:rPr lang="en-US" sz="1200" kern="1200" dirty="0" smtClean="0">
                <a:solidFill>
                  <a:schemeClr val="tx1"/>
                </a:solidFill>
                <a:effectLst/>
                <a:latin typeface="+mn-lt"/>
                <a:ea typeface="+mn-ea"/>
                <a:cs typeface="+mn-cs"/>
              </a:rPr>
              <a:t>“Kairos” – event time: the order of important events.  When reading about time in the Bible, it is helpful to look at the context to understand a bit better what is being expressed.</a:t>
            </a:r>
          </a:p>
          <a:p>
            <a:endParaRPr lang="en-US" dirty="0"/>
          </a:p>
        </p:txBody>
      </p:sp>
      <p:sp>
        <p:nvSpPr>
          <p:cNvPr id="4" name="Slide Number Placeholder 3"/>
          <p:cNvSpPr>
            <a:spLocks noGrp="1"/>
          </p:cNvSpPr>
          <p:nvPr>
            <p:ph type="sldNum" sz="quarter" idx="10"/>
          </p:nvPr>
        </p:nvSpPr>
        <p:spPr/>
        <p:txBody>
          <a:bodyPr/>
          <a:lstStyle/>
          <a:p>
            <a:fld id="{BAE8CF97-47CC-4443-BEEB-ED85A935527D}" type="slidenum">
              <a:rPr lang="en-US" smtClean="0"/>
              <a:t>3</a:t>
            </a:fld>
            <a:endParaRPr lang="en-US"/>
          </a:p>
        </p:txBody>
      </p:sp>
    </p:spTree>
    <p:extLst>
      <p:ext uri="{BB962C8B-B14F-4D97-AF65-F5344CB8AC3E}">
        <p14:creationId xmlns:p14="http://schemas.microsoft.com/office/powerpoint/2010/main" val="296745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With that in mind, please understand that God doesn’t need to look at history in the same way – He created our time dimension and operates outside of it (</a:t>
            </a:r>
            <a:r>
              <a:rPr lang="en-US" sz="1200" b="1" kern="1200" dirty="0" smtClean="0">
                <a:solidFill>
                  <a:schemeClr val="tx1"/>
                </a:solidFill>
                <a:effectLst/>
                <a:latin typeface="+mn-lt"/>
                <a:ea typeface="+mn-ea"/>
                <a:cs typeface="+mn-cs"/>
              </a:rPr>
              <a:t>2Peter 3:8</a:t>
            </a:r>
            <a:r>
              <a:rPr lang="en-US" sz="1200" kern="1200" dirty="0" smtClean="0">
                <a:solidFill>
                  <a:schemeClr val="tx1"/>
                </a:solidFill>
                <a:effectLst/>
                <a:latin typeface="+mn-lt"/>
                <a:ea typeface="+mn-ea"/>
                <a:cs typeface="+mn-cs"/>
              </a:rPr>
              <a:t>).  So when God spoke of the first coming of Jesus, He described it as an event “in these last days” (</a:t>
            </a:r>
            <a:r>
              <a:rPr lang="en-US" sz="1200" b="1" kern="1200" dirty="0" smtClean="0">
                <a:solidFill>
                  <a:schemeClr val="tx1"/>
                </a:solidFill>
                <a:effectLst/>
                <a:latin typeface="+mn-lt"/>
                <a:ea typeface="+mn-ea"/>
                <a:cs typeface="+mn-cs"/>
              </a:rPr>
              <a:t>Hebrews 1:2</a:t>
            </a:r>
            <a:r>
              <a:rPr lang="en-US" sz="1200" kern="1200" dirty="0" smtClean="0">
                <a:solidFill>
                  <a:schemeClr val="tx1"/>
                </a:solidFill>
                <a:effectLst/>
                <a:latin typeface="+mn-lt"/>
                <a:ea typeface="+mn-ea"/>
                <a:cs typeface="+mn-cs"/>
              </a:rPr>
              <a:t>).  On God’s timetable, the first and second comings of Jesus represent the final events in His plan for this world.  </a:t>
            </a:r>
          </a:p>
          <a:p>
            <a:endParaRPr lang="en-US" dirty="0"/>
          </a:p>
        </p:txBody>
      </p:sp>
      <p:sp>
        <p:nvSpPr>
          <p:cNvPr id="4" name="Slide Number Placeholder 3"/>
          <p:cNvSpPr>
            <a:spLocks noGrp="1"/>
          </p:cNvSpPr>
          <p:nvPr>
            <p:ph type="sldNum" sz="quarter" idx="10"/>
          </p:nvPr>
        </p:nvSpPr>
        <p:spPr/>
        <p:txBody>
          <a:bodyPr/>
          <a:lstStyle/>
          <a:p>
            <a:fld id="{BAE8CF97-47CC-4443-BEEB-ED85A935527D}" type="slidenum">
              <a:rPr lang="en-US" smtClean="0"/>
              <a:t>4</a:t>
            </a:fld>
            <a:endParaRPr lang="en-US"/>
          </a:p>
        </p:txBody>
      </p:sp>
    </p:spTree>
    <p:extLst>
      <p:ext uri="{BB962C8B-B14F-4D97-AF65-F5344CB8AC3E}">
        <p14:creationId xmlns:p14="http://schemas.microsoft.com/office/powerpoint/2010/main" val="1830500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 </a:t>
            </a:r>
            <a:r>
              <a:rPr lang="en-US" sz="1200" b="1" kern="1200" dirty="0" smtClean="0">
                <a:solidFill>
                  <a:schemeClr val="tx1"/>
                </a:solidFill>
                <a:effectLst/>
                <a:latin typeface="+mn-lt"/>
                <a:ea typeface="+mn-ea"/>
                <a:cs typeface="+mn-cs"/>
              </a:rPr>
              <a:t>Revelation 1:1</a:t>
            </a:r>
            <a:r>
              <a:rPr lang="en-US" sz="1200" kern="1200" dirty="0" smtClean="0">
                <a:solidFill>
                  <a:schemeClr val="tx1"/>
                </a:solidFill>
                <a:effectLst/>
                <a:latin typeface="+mn-lt"/>
                <a:ea typeface="+mn-ea"/>
                <a:cs typeface="+mn-cs"/>
              </a:rPr>
              <a:t> talks about these things “must soon take place,” recognize that, according to God’s timetable, it is the next thing of eternal significance that we are looking for.  Because people do not look at history in the same way as God, they laugh at His promises (</a:t>
            </a:r>
            <a:r>
              <a:rPr lang="en-US" sz="1200" b="1" kern="1200" dirty="0" smtClean="0">
                <a:solidFill>
                  <a:schemeClr val="tx1"/>
                </a:solidFill>
                <a:effectLst/>
                <a:latin typeface="+mn-lt"/>
                <a:ea typeface="+mn-ea"/>
                <a:cs typeface="+mn-cs"/>
              </a:rPr>
              <a:t>2 Peter 3:3-6</a:t>
            </a:r>
            <a:r>
              <a:rPr lang="en-US" sz="1200" kern="1200" dirty="0" smtClean="0">
                <a:solidFill>
                  <a:schemeClr val="tx1"/>
                </a:solidFill>
                <a:effectLst/>
                <a:latin typeface="+mn-lt"/>
                <a:ea typeface="+mn-ea"/>
                <a:cs typeface="+mn-cs"/>
              </a:rPr>
              <a:t>).  But as Christians, we should think and live differently, expecting Christ’s return and remaining alert (</a:t>
            </a:r>
            <a:r>
              <a:rPr lang="en-US" sz="1200" b="1" kern="1200" dirty="0" smtClean="0">
                <a:solidFill>
                  <a:schemeClr val="tx1"/>
                </a:solidFill>
                <a:effectLst/>
                <a:latin typeface="+mn-lt"/>
                <a:ea typeface="+mn-ea"/>
                <a:cs typeface="+mn-cs"/>
              </a:rPr>
              <a:t>1 Thessalonians 5:1-6</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In the book of Revelation, time collapses as the final pages of history are written.  Consider these verses:  </a:t>
            </a:r>
            <a:r>
              <a:rPr lang="en-US" sz="1200" b="1" kern="1200" dirty="0" smtClean="0">
                <a:solidFill>
                  <a:schemeClr val="tx1"/>
                </a:solidFill>
                <a:effectLst/>
                <a:latin typeface="+mn-lt"/>
                <a:ea typeface="+mn-ea"/>
                <a:cs typeface="+mn-cs"/>
              </a:rPr>
              <a:t>Revelation 1:4; Revelation 1:8; Revelation 1:17</a:t>
            </a:r>
            <a:r>
              <a:rPr lang="en-US" sz="1200" kern="1200" dirty="0" smtClean="0">
                <a:solidFill>
                  <a:schemeClr val="tx1"/>
                </a:solidFill>
                <a:effectLst/>
                <a:latin typeface="+mn-lt"/>
                <a:ea typeface="+mn-ea"/>
                <a:cs typeface="+mn-cs"/>
              </a:rPr>
              <a:t>.  Note that in this short span of time, God connects the beginning and the end with His very person.  When we look to the Father (v. 4,8) and the Son (v. 17), we see God at the opening, closing, and present time as we know it. </a:t>
            </a:r>
            <a:endParaRPr lang="en-US" dirty="0"/>
          </a:p>
        </p:txBody>
      </p:sp>
      <p:sp>
        <p:nvSpPr>
          <p:cNvPr id="4" name="Slide Number Placeholder 3"/>
          <p:cNvSpPr>
            <a:spLocks noGrp="1"/>
          </p:cNvSpPr>
          <p:nvPr>
            <p:ph type="sldNum" sz="quarter" idx="10"/>
          </p:nvPr>
        </p:nvSpPr>
        <p:spPr/>
        <p:txBody>
          <a:bodyPr/>
          <a:lstStyle/>
          <a:p>
            <a:fld id="{BAE8CF97-47CC-4443-BEEB-ED85A935527D}" type="slidenum">
              <a:rPr lang="en-US" smtClean="0"/>
              <a:t>5</a:t>
            </a:fld>
            <a:endParaRPr lang="en-US"/>
          </a:p>
        </p:txBody>
      </p:sp>
    </p:spTree>
    <p:extLst>
      <p:ext uri="{BB962C8B-B14F-4D97-AF65-F5344CB8AC3E}">
        <p14:creationId xmlns:p14="http://schemas.microsoft.com/office/powerpoint/2010/main" val="3368218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 </a:t>
            </a:r>
            <a:r>
              <a:rPr lang="en-US" sz="1200" b="1" kern="1200" dirty="0" smtClean="0">
                <a:solidFill>
                  <a:schemeClr val="tx1"/>
                </a:solidFill>
                <a:effectLst/>
                <a:latin typeface="+mn-lt"/>
                <a:ea typeface="+mn-ea"/>
                <a:cs typeface="+mn-cs"/>
              </a:rPr>
              <a:t>Revelation 1:1</a:t>
            </a:r>
            <a:r>
              <a:rPr lang="en-US" sz="1200" kern="1200" dirty="0" smtClean="0">
                <a:solidFill>
                  <a:schemeClr val="tx1"/>
                </a:solidFill>
                <a:effectLst/>
                <a:latin typeface="+mn-lt"/>
                <a:ea typeface="+mn-ea"/>
                <a:cs typeface="+mn-cs"/>
              </a:rPr>
              <a:t> talks about these things “must soon take place,” recognize that, according to God’s timetable, it is the next thing of eternal significance that we are looking for.  Because people do not look at history in the same way as God, they laugh at His promises (</a:t>
            </a:r>
            <a:r>
              <a:rPr lang="en-US" sz="1200" b="1" kern="1200" dirty="0" smtClean="0">
                <a:solidFill>
                  <a:schemeClr val="tx1"/>
                </a:solidFill>
                <a:effectLst/>
                <a:latin typeface="+mn-lt"/>
                <a:ea typeface="+mn-ea"/>
                <a:cs typeface="+mn-cs"/>
              </a:rPr>
              <a:t>2 Peter 3:3-6</a:t>
            </a:r>
            <a:r>
              <a:rPr lang="en-US" sz="1200" kern="1200" dirty="0" smtClean="0">
                <a:solidFill>
                  <a:schemeClr val="tx1"/>
                </a:solidFill>
                <a:effectLst/>
                <a:latin typeface="+mn-lt"/>
                <a:ea typeface="+mn-ea"/>
                <a:cs typeface="+mn-cs"/>
              </a:rPr>
              <a:t>).  But as Christians, we should think and live differently, expecting Christ’s return and remaining alert (</a:t>
            </a:r>
            <a:r>
              <a:rPr lang="en-US" sz="1200" b="1" kern="1200" dirty="0" smtClean="0">
                <a:solidFill>
                  <a:schemeClr val="tx1"/>
                </a:solidFill>
                <a:effectLst/>
                <a:latin typeface="+mn-lt"/>
                <a:ea typeface="+mn-ea"/>
                <a:cs typeface="+mn-cs"/>
              </a:rPr>
              <a:t>1 Thessalonians 5:1-6</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In the book of Revelation, time collapses as the final pages of history are written.  Consider these verses:  </a:t>
            </a:r>
            <a:r>
              <a:rPr lang="en-US" sz="1200" b="1" kern="1200" dirty="0" smtClean="0">
                <a:solidFill>
                  <a:schemeClr val="tx1"/>
                </a:solidFill>
                <a:effectLst/>
                <a:latin typeface="+mn-lt"/>
                <a:ea typeface="+mn-ea"/>
                <a:cs typeface="+mn-cs"/>
              </a:rPr>
              <a:t>Revelation 1:4; Revelation 1:8; Revelation 1:17</a:t>
            </a:r>
            <a:r>
              <a:rPr lang="en-US" sz="1200" kern="1200" dirty="0" smtClean="0">
                <a:solidFill>
                  <a:schemeClr val="tx1"/>
                </a:solidFill>
                <a:effectLst/>
                <a:latin typeface="+mn-lt"/>
                <a:ea typeface="+mn-ea"/>
                <a:cs typeface="+mn-cs"/>
              </a:rPr>
              <a:t>.  Note that in this short span of time, God connects the beginning and the end with His very person.  When we look to the Father (v. 4,8) and the Son (v. 17), we see God at the opening, closing, and present time as we know it. </a:t>
            </a:r>
            <a:endParaRPr lang="en-US" dirty="0"/>
          </a:p>
        </p:txBody>
      </p:sp>
      <p:sp>
        <p:nvSpPr>
          <p:cNvPr id="4" name="Slide Number Placeholder 3"/>
          <p:cNvSpPr>
            <a:spLocks noGrp="1"/>
          </p:cNvSpPr>
          <p:nvPr>
            <p:ph type="sldNum" sz="quarter" idx="10"/>
          </p:nvPr>
        </p:nvSpPr>
        <p:spPr/>
        <p:txBody>
          <a:bodyPr/>
          <a:lstStyle/>
          <a:p>
            <a:fld id="{BAE8CF97-47CC-4443-BEEB-ED85A935527D}" type="slidenum">
              <a:rPr lang="en-US" smtClean="0"/>
              <a:t>6</a:t>
            </a:fld>
            <a:endParaRPr lang="en-US"/>
          </a:p>
        </p:txBody>
      </p:sp>
    </p:spTree>
    <p:extLst>
      <p:ext uri="{BB962C8B-B14F-4D97-AF65-F5344CB8AC3E}">
        <p14:creationId xmlns:p14="http://schemas.microsoft.com/office/powerpoint/2010/main" val="888087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As we read this book together, I want to leave you with two important thoughts from this first chapter.  First, look with me at </a:t>
            </a:r>
            <a:r>
              <a:rPr lang="en-US" sz="1200" b="1" kern="1200" dirty="0" smtClean="0">
                <a:solidFill>
                  <a:schemeClr val="tx1"/>
                </a:solidFill>
                <a:effectLst/>
                <a:latin typeface="+mn-lt"/>
                <a:ea typeface="+mn-ea"/>
                <a:cs typeface="+mn-cs"/>
              </a:rPr>
              <a:t>verse 19</a:t>
            </a:r>
            <a:r>
              <a:rPr lang="en-US" sz="1200" kern="1200" dirty="0" smtClean="0">
                <a:solidFill>
                  <a:schemeClr val="tx1"/>
                </a:solidFill>
                <a:effectLst/>
                <a:latin typeface="+mn-lt"/>
                <a:ea typeface="+mn-ea"/>
                <a:cs typeface="+mn-cs"/>
              </a:rPr>
              <a:t>.  Notice that this single verse gives a helpful outline of the entire book: “the things that you have seen” (past – chapter 1), “those that are” (present – chapters 2,3), “and those that are to take place after this” (future – chapters 4-22).</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Next look at </a:t>
            </a:r>
            <a:r>
              <a:rPr lang="en-US" sz="1200" b="1" kern="1200" dirty="0" smtClean="0">
                <a:solidFill>
                  <a:schemeClr val="tx1"/>
                </a:solidFill>
                <a:effectLst/>
                <a:latin typeface="+mn-lt"/>
                <a:ea typeface="+mn-ea"/>
                <a:cs typeface="+mn-cs"/>
              </a:rPr>
              <a:t>verse 1</a:t>
            </a:r>
            <a:r>
              <a:rPr lang="en-US" sz="1200" kern="1200" dirty="0" smtClean="0">
                <a:solidFill>
                  <a:schemeClr val="tx1"/>
                </a:solidFill>
                <a:effectLst/>
                <a:latin typeface="+mn-lt"/>
                <a:ea typeface="+mn-ea"/>
                <a:cs typeface="+mn-cs"/>
              </a:rPr>
              <a:t>.  The book is not so much about “revelation</a:t>
            </a:r>
            <a:r>
              <a:rPr lang="en-US" sz="1200" b="1" kern="1200" dirty="0" smtClean="0">
                <a:solidFill>
                  <a:schemeClr val="tx1"/>
                </a:solidFill>
                <a:effectLst/>
                <a:latin typeface="+mn-lt"/>
                <a:ea typeface="+mn-ea"/>
                <a:cs typeface="+mn-cs"/>
              </a:rPr>
              <a:t>s</a:t>
            </a:r>
            <a:r>
              <a:rPr lang="en-US" sz="1200" kern="1200" dirty="0" smtClean="0">
                <a:solidFill>
                  <a:schemeClr val="tx1"/>
                </a:solidFill>
                <a:effectLst/>
                <a:latin typeface="+mn-lt"/>
                <a:ea typeface="+mn-ea"/>
                <a:cs typeface="+mn-cs"/>
              </a:rPr>
              <a:t>” of the future – it is “the revelation of Jesus Christ.”  Remember to keep your eyes on Him: He is the center of the story and is revealed in glory throughout this wonderful book!</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7</a:t>
            </a:fld>
            <a:endParaRPr lang="en-US"/>
          </a:p>
        </p:txBody>
      </p:sp>
    </p:spTree>
    <p:extLst>
      <p:ext uri="{BB962C8B-B14F-4D97-AF65-F5344CB8AC3E}">
        <p14:creationId xmlns:p14="http://schemas.microsoft.com/office/powerpoint/2010/main" val="38671277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E8CF97-47CC-4443-BEEB-ED85A935527D}" type="slidenum">
              <a:rPr lang="en-US" smtClean="0"/>
              <a:t>8</a:t>
            </a:fld>
            <a:endParaRPr lang="en-US"/>
          </a:p>
        </p:txBody>
      </p:sp>
    </p:spTree>
    <p:extLst>
      <p:ext uri="{BB962C8B-B14F-4D97-AF65-F5344CB8AC3E}">
        <p14:creationId xmlns:p14="http://schemas.microsoft.com/office/powerpoint/2010/main" val="3494993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4244919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1007274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467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604077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659ACB1-4F28-4833-8C05-72DBB5BC9133}"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618612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59ACB1-4F28-4833-8C05-72DBB5BC9133}" type="datetimeFigureOut">
              <a:rPr lang="en-US" smtClean="0"/>
              <a:t>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2947614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59ACB1-4F28-4833-8C05-72DBB5BC9133}" type="datetimeFigureOut">
              <a:rPr lang="en-US" smtClean="0"/>
              <a:t>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2599866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59ACB1-4F28-4833-8C05-72DBB5BC9133}" type="datetimeFigureOut">
              <a:rPr lang="en-US" smtClean="0"/>
              <a:t>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1384123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9ACB1-4F28-4833-8C05-72DBB5BC9133}" type="datetimeFigureOut">
              <a:rPr lang="en-US" smtClean="0"/>
              <a:t>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541194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659ACB1-4F28-4833-8C05-72DBB5BC9133}" type="datetimeFigureOut">
              <a:rPr lang="en-US" smtClean="0"/>
              <a:t>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727276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659ACB1-4F28-4833-8C05-72DBB5BC9133}" type="datetimeFigureOut">
              <a:rPr lang="en-US" smtClean="0"/>
              <a:t>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713454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9ACB1-4F28-4833-8C05-72DBB5BC9133}" type="datetimeFigureOut">
              <a:rPr lang="en-US" smtClean="0"/>
              <a:t>2/5/2022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A86EA7-174E-44DD-A25B-A0E029C59FE8}" type="slidenum">
              <a:rPr lang="en-US" smtClean="0"/>
              <a:t>‹#›</a:t>
            </a:fld>
            <a:endParaRPr lang="en-US"/>
          </a:p>
        </p:txBody>
      </p:sp>
    </p:spTree>
    <p:extLst>
      <p:ext uri="{BB962C8B-B14F-4D97-AF65-F5344CB8AC3E}">
        <p14:creationId xmlns:p14="http://schemas.microsoft.com/office/powerpoint/2010/main" val="3892596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0303" y="1122363"/>
            <a:ext cx="10352598" cy="1827571"/>
          </a:xfrm>
        </p:spPr>
        <p:txBody>
          <a:bodyPr/>
          <a:lstStyle/>
          <a:p>
            <a:r>
              <a:rPr lang="en-US" dirty="0" smtClean="0">
                <a:latin typeface="+mn-lt"/>
              </a:rPr>
              <a:t>The Revelation of Jesus Christ</a:t>
            </a:r>
            <a:endParaRPr lang="en-US" dirty="0">
              <a:latin typeface="+mn-lt"/>
            </a:endParaRPr>
          </a:p>
        </p:txBody>
      </p:sp>
      <p:sp>
        <p:nvSpPr>
          <p:cNvPr id="3" name="Subtitle 2"/>
          <p:cNvSpPr>
            <a:spLocks noGrp="1"/>
          </p:cNvSpPr>
          <p:nvPr>
            <p:ph type="subTitle" idx="1"/>
          </p:nvPr>
        </p:nvSpPr>
        <p:spPr>
          <a:xfrm>
            <a:off x="1524000" y="3919992"/>
            <a:ext cx="9144000" cy="1337807"/>
          </a:xfrm>
        </p:spPr>
        <p:txBody>
          <a:bodyPr>
            <a:normAutofit/>
          </a:bodyPr>
          <a:lstStyle/>
          <a:p>
            <a:r>
              <a:rPr lang="en-US" sz="2800" dirty="0" smtClean="0">
                <a:solidFill>
                  <a:schemeClr val="bg1">
                    <a:lumMod val="50000"/>
                  </a:schemeClr>
                </a:solidFill>
              </a:rPr>
              <a:t>Introduction</a:t>
            </a:r>
            <a:endParaRPr lang="en-US" sz="2800" dirty="0">
              <a:solidFill>
                <a:schemeClr val="bg1">
                  <a:lumMod val="50000"/>
                </a:schemeClr>
              </a:solidFill>
            </a:endParaRPr>
          </a:p>
        </p:txBody>
      </p:sp>
    </p:spTree>
    <p:extLst>
      <p:ext uri="{BB962C8B-B14F-4D97-AF65-F5344CB8AC3E}">
        <p14:creationId xmlns:p14="http://schemas.microsoft.com/office/powerpoint/2010/main" val="26665928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58158"/>
          </a:xfrm>
        </p:spPr>
        <p:txBody>
          <a:bodyPr/>
          <a:lstStyle/>
          <a:p>
            <a:r>
              <a:rPr lang="en-US" b="1" u="sng" dirty="0" smtClean="0">
                <a:latin typeface="+mn-lt"/>
              </a:rPr>
              <a:t>Revelation : a promise of blessing</a:t>
            </a:r>
            <a:endParaRPr lang="en-US" b="1" u="sng" dirty="0">
              <a:latin typeface="+mn-lt"/>
            </a:endParaRPr>
          </a:p>
        </p:txBody>
      </p:sp>
      <p:sp>
        <p:nvSpPr>
          <p:cNvPr id="3" name="Content Placeholder 2"/>
          <p:cNvSpPr>
            <a:spLocks noGrp="1"/>
          </p:cNvSpPr>
          <p:nvPr>
            <p:ph idx="1"/>
          </p:nvPr>
        </p:nvSpPr>
        <p:spPr>
          <a:xfrm>
            <a:off x="675862" y="1534602"/>
            <a:ext cx="9579762" cy="4642361"/>
          </a:xfrm>
        </p:spPr>
        <p:txBody>
          <a:bodyPr>
            <a:normAutofit/>
          </a:bodyPr>
          <a:lstStyle/>
          <a:p>
            <a:pPr>
              <a:spcBef>
                <a:spcPts val="600"/>
              </a:spcBef>
              <a:spcAft>
                <a:spcPts val="1200"/>
              </a:spcAft>
            </a:pPr>
            <a:r>
              <a:rPr lang="en-US" sz="3200" dirty="0" smtClean="0"/>
              <a:t>The only book that opens and ends with a blessing:</a:t>
            </a:r>
          </a:p>
          <a:p>
            <a:pPr lvl="1">
              <a:spcBef>
                <a:spcPts val="600"/>
              </a:spcBef>
              <a:spcAft>
                <a:spcPts val="1200"/>
              </a:spcAft>
            </a:pPr>
            <a:r>
              <a:rPr lang="en-US" sz="2800" b="1" dirty="0" smtClean="0"/>
              <a:t>Revelation 1:3   </a:t>
            </a:r>
            <a:r>
              <a:rPr lang="en-US" sz="2800" dirty="0" smtClean="0"/>
              <a:t>Read, hear, keep (obey)</a:t>
            </a:r>
          </a:p>
          <a:p>
            <a:pPr lvl="1">
              <a:spcBef>
                <a:spcPts val="600"/>
              </a:spcBef>
              <a:spcAft>
                <a:spcPts val="1200"/>
              </a:spcAft>
            </a:pPr>
            <a:r>
              <a:rPr lang="en-US" sz="2800" b="1" dirty="0" smtClean="0"/>
              <a:t>Revelation 22:7   </a:t>
            </a:r>
            <a:r>
              <a:rPr lang="en-US" sz="2800" dirty="0" smtClean="0"/>
              <a:t>Keep (obey)</a:t>
            </a:r>
          </a:p>
          <a:p>
            <a:pPr>
              <a:spcBef>
                <a:spcPts val="600"/>
              </a:spcBef>
              <a:spcAft>
                <a:spcPts val="1200"/>
              </a:spcAft>
            </a:pPr>
            <a:r>
              <a:rPr lang="en-US" sz="3200" dirty="0" smtClean="0"/>
              <a:t>Some people avoid this book, assuming it is too hard</a:t>
            </a:r>
          </a:p>
          <a:p>
            <a:pPr>
              <a:spcBef>
                <a:spcPts val="600"/>
              </a:spcBef>
              <a:spcAft>
                <a:spcPts val="1200"/>
              </a:spcAft>
            </a:pPr>
            <a:r>
              <a:rPr lang="en-US" sz="3200" dirty="0" smtClean="0"/>
              <a:t>Two things:</a:t>
            </a:r>
          </a:p>
          <a:p>
            <a:pPr lvl="1">
              <a:spcBef>
                <a:spcPts val="600"/>
              </a:spcBef>
              <a:spcAft>
                <a:spcPts val="1200"/>
              </a:spcAft>
            </a:pPr>
            <a:r>
              <a:rPr lang="en-US" sz="2800" dirty="0" smtClean="0"/>
              <a:t>Resist the urge to try and fit prophecy into current events</a:t>
            </a:r>
          </a:p>
          <a:p>
            <a:pPr lvl="1">
              <a:spcBef>
                <a:spcPts val="600"/>
              </a:spcBef>
              <a:spcAft>
                <a:spcPts val="1200"/>
              </a:spcAft>
            </a:pPr>
            <a:r>
              <a:rPr lang="en-US" sz="2800" dirty="0" smtClean="0"/>
              <a:t>Enjoy the clear and wonderful truths about God</a:t>
            </a:r>
            <a:endParaRPr lang="en-US" sz="2800" dirty="0"/>
          </a:p>
        </p:txBody>
      </p:sp>
    </p:spTree>
    <p:extLst>
      <p:ext uri="{BB962C8B-B14F-4D97-AF65-F5344CB8AC3E}">
        <p14:creationId xmlns:p14="http://schemas.microsoft.com/office/powerpoint/2010/main" val="4005984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61646" y="919195"/>
            <a:ext cx="3792415" cy="523220"/>
          </a:xfrm>
          <a:prstGeom prst="rect">
            <a:avLst/>
          </a:prstGeom>
          <a:noFill/>
        </p:spPr>
        <p:txBody>
          <a:bodyPr wrap="square" rtlCol="0">
            <a:spAutoFit/>
          </a:bodyPr>
          <a:lstStyle/>
          <a:p>
            <a:r>
              <a:rPr lang="en-US" sz="2800" b="1" u="sng" dirty="0" err="1" smtClean="0"/>
              <a:t>Chronos</a:t>
            </a:r>
            <a:r>
              <a:rPr lang="en-US" sz="2800" dirty="0" smtClean="0"/>
              <a:t>         </a:t>
            </a:r>
            <a:r>
              <a:rPr lang="en-US" sz="2800" b="1" u="sng" dirty="0" smtClean="0"/>
              <a:t>Kairos</a:t>
            </a:r>
            <a:endParaRPr lang="en-US" sz="2800" b="1" u="sng" dirty="0"/>
          </a:p>
        </p:txBody>
      </p:sp>
      <p:sp>
        <p:nvSpPr>
          <p:cNvPr id="2" name="Title 1"/>
          <p:cNvSpPr>
            <a:spLocks noGrp="1"/>
          </p:cNvSpPr>
          <p:nvPr>
            <p:ph type="title"/>
          </p:nvPr>
        </p:nvSpPr>
        <p:spPr>
          <a:xfrm>
            <a:off x="838200" y="48605"/>
            <a:ext cx="10515600" cy="1058158"/>
          </a:xfrm>
        </p:spPr>
        <p:txBody>
          <a:bodyPr>
            <a:normAutofit/>
          </a:bodyPr>
          <a:lstStyle/>
          <a:p>
            <a:r>
              <a:rPr lang="en-US" b="1" u="sng" dirty="0" smtClean="0">
                <a:latin typeface="+mn-lt"/>
              </a:rPr>
              <a:t>A Timeline of Some Biblical Events</a:t>
            </a:r>
            <a:endParaRPr lang="en-US" b="1" u="sng" dirty="0">
              <a:latin typeface="+mn-lt"/>
            </a:endParaRPr>
          </a:p>
        </p:txBody>
      </p:sp>
      <p:sp>
        <p:nvSpPr>
          <p:cNvPr id="3" name="Content Placeholder 2"/>
          <p:cNvSpPr>
            <a:spLocks noGrp="1"/>
          </p:cNvSpPr>
          <p:nvPr>
            <p:ph idx="1"/>
          </p:nvPr>
        </p:nvSpPr>
        <p:spPr>
          <a:xfrm>
            <a:off x="699308" y="1421889"/>
            <a:ext cx="6486938" cy="4924813"/>
          </a:xfrm>
        </p:spPr>
        <p:txBody>
          <a:bodyPr>
            <a:normAutofit lnSpcReduction="10000"/>
          </a:bodyPr>
          <a:lstStyle/>
          <a:p>
            <a:r>
              <a:rPr lang="en-US" dirty="0"/>
              <a:t>4000BC  </a:t>
            </a:r>
            <a:r>
              <a:rPr lang="en-US" dirty="0" smtClean="0"/>
              <a:t>      Creation</a:t>
            </a:r>
            <a:endParaRPr lang="en-US" dirty="0"/>
          </a:p>
          <a:p>
            <a:r>
              <a:rPr lang="en-US" dirty="0"/>
              <a:t>2400BC  </a:t>
            </a:r>
            <a:r>
              <a:rPr lang="en-US" dirty="0" smtClean="0"/>
              <a:t>      Noah’s </a:t>
            </a:r>
            <a:r>
              <a:rPr lang="en-US" dirty="0"/>
              <a:t>flood</a:t>
            </a:r>
          </a:p>
          <a:p>
            <a:r>
              <a:rPr lang="en-US" dirty="0"/>
              <a:t>2075BC  </a:t>
            </a:r>
            <a:r>
              <a:rPr lang="en-US" dirty="0" smtClean="0"/>
              <a:t>      Abraham’s </a:t>
            </a:r>
            <a:r>
              <a:rPr lang="en-US" dirty="0"/>
              <a:t>calling</a:t>
            </a:r>
          </a:p>
          <a:p>
            <a:r>
              <a:rPr lang="en-US" dirty="0"/>
              <a:t>1430BC  </a:t>
            </a:r>
            <a:r>
              <a:rPr lang="en-US" dirty="0" smtClean="0"/>
              <a:t>      The </a:t>
            </a:r>
            <a:r>
              <a:rPr lang="en-US" dirty="0"/>
              <a:t>exodus of Israel</a:t>
            </a:r>
          </a:p>
          <a:p>
            <a:r>
              <a:rPr lang="en-US" dirty="0" smtClean="0"/>
              <a:t>537BC          Prophecy </a:t>
            </a:r>
            <a:r>
              <a:rPr lang="en-US" dirty="0"/>
              <a:t>of </a:t>
            </a:r>
            <a:r>
              <a:rPr lang="en-US" dirty="0" smtClean="0"/>
              <a:t>Daniel</a:t>
            </a:r>
          </a:p>
          <a:p>
            <a:r>
              <a:rPr lang="en-US" dirty="0" smtClean="0"/>
              <a:t>0                   The Birth of Jesus</a:t>
            </a:r>
            <a:endParaRPr lang="en-US" dirty="0"/>
          </a:p>
          <a:p>
            <a:r>
              <a:rPr lang="en-US" dirty="0"/>
              <a:t>33AD  </a:t>
            </a:r>
            <a:r>
              <a:rPr lang="en-US" dirty="0" smtClean="0"/>
              <a:t>          Jesus is Crucified</a:t>
            </a:r>
            <a:endParaRPr lang="en-US" dirty="0"/>
          </a:p>
          <a:p>
            <a:r>
              <a:rPr lang="en-US" dirty="0"/>
              <a:t>95AD  </a:t>
            </a:r>
            <a:r>
              <a:rPr lang="en-US" dirty="0" smtClean="0"/>
              <a:t>          Writing </a:t>
            </a:r>
            <a:r>
              <a:rPr lang="en-US" dirty="0"/>
              <a:t>of The Revelation</a:t>
            </a:r>
          </a:p>
          <a:p>
            <a:r>
              <a:rPr lang="en-US" dirty="0" smtClean="0"/>
              <a:t>2022AD        You </a:t>
            </a:r>
            <a:r>
              <a:rPr lang="en-US" dirty="0"/>
              <a:t>are here</a:t>
            </a:r>
          </a:p>
          <a:p>
            <a:r>
              <a:rPr lang="en-US" dirty="0"/>
              <a:t>????AD  </a:t>
            </a:r>
            <a:r>
              <a:rPr lang="en-US" dirty="0" smtClean="0"/>
              <a:t>       The </a:t>
            </a:r>
            <a:r>
              <a:rPr lang="en-US" dirty="0"/>
              <a:t>second coming of Jesus</a:t>
            </a:r>
          </a:p>
        </p:txBody>
      </p:sp>
      <p:sp>
        <p:nvSpPr>
          <p:cNvPr id="4" name="TextBox 3"/>
          <p:cNvSpPr txBox="1"/>
          <p:nvPr/>
        </p:nvSpPr>
        <p:spPr>
          <a:xfrm>
            <a:off x="7373815" y="1688122"/>
            <a:ext cx="4144108" cy="3970318"/>
          </a:xfrm>
          <a:prstGeom prst="rect">
            <a:avLst/>
          </a:prstGeom>
          <a:noFill/>
        </p:spPr>
        <p:txBody>
          <a:bodyPr wrap="square" rtlCol="0">
            <a:spAutoFit/>
          </a:bodyPr>
          <a:lstStyle/>
          <a:p>
            <a:r>
              <a:rPr lang="en-US" sz="2800" u="sng" dirty="0" smtClean="0"/>
              <a:t>Two Greek Words</a:t>
            </a:r>
            <a:r>
              <a:rPr lang="en-US" sz="2800" dirty="0" smtClean="0"/>
              <a:t>: “Time”</a:t>
            </a:r>
          </a:p>
          <a:p>
            <a:endParaRPr lang="en-US" sz="2800" dirty="0" smtClean="0"/>
          </a:p>
          <a:p>
            <a:r>
              <a:rPr lang="en-US" sz="2800" dirty="0" smtClean="0"/>
              <a:t>“</a:t>
            </a:r>
            <a:r>
              <a:rPr lang="en-US" sz="2800" b="1" dirty="0" err="1" smtClean="0"/>
              <a:t>Chronos</a:t>
            </a:r>
            <a:r>
              <a:rPr lang="en-US" sz="2800" dirty="0"/>
              <a:t>” – </a:t>
            </a:r>
            <a:r>
              <a:rPr lang="en-US" sz="2800" dirty="0">
                <a:latin typeface="Comic Sans MS" panose="030F0702030302020204" pitchFamily="66" charset="0"/>
              </a:rPr>
              <a:t>clock time</a:t>
            </a:r>
            <a:r>
              <a:rPr lang="en-US" sz="2800" dirty="0"/>
              <a:t>: </a:t>
            </a:r>
            <a:r>
              <a:rPr lang="en-US" sz="2800" dirty="0" smtClean="0"/>
              <a:t>time</a:t>
            </a:r>
            <a:r>
              <a:rPr lang="en-US" sz="2800" dirty="0"/>
              <a:t> </a:t>
            </a:r>
            <a:r>
              <a:rPr lang="en-US" sz="2800" dirty="0" smtClean="0"/>
              <a:t>as measured by clocks and calendars</a:t>
            </a:r>
          </a:p>
          <a:p>
            <a:endParaRPr lang="en-US" sz="2800" dirty="0"/>
          </a:p>
          <a:p>
            <a:r>
              <a:rPr lang="en-US" sz="2800" dirty="0"/>
              <a:t>“</a:t>
            </a:r>
            <a:r>
              <a:rPr lang="en-US" sz="2800" b="1" dirty="0"/>
              <a:t>Kairos</a:t>
            </a:r>
            <a:r>
              <a:rPr lang="en-US" sz="2800" dirty="0"/>
              <a:t>” – </a:t>
            </a:r>
            <a:r>
              <a:rPr lang="en-US" sz="2800" dirty="0">
                <a:latin typeface="Comic Sans MS" panose="030F0702030302020204" pitchFamily="66" charset="0"/>
              </a:rPr>
              <a:t>event time</a:t>
            </a:r>
            <a:r>
              <a:rPr lang="en-US" sz="2800" dirty="0"/>
              <a:t>: the order of </a:t>
            </a:r>
            <a:r>
              <a:rPr lang="en-US" sz="2800" dirty="0" smtClean="0"/>
              <a:t>important events</a:t>
            </a:r>
            <a:endParaRPr lang="en-US" sz="2800" dirty="0"/>
          </a:p>
        </p:txBody>
      </p:sp>
      <p:sp>
        <p:nvSpPr>
          <p:cNvPr id="5" name="Rectangle 4"/>
          <p:cNvSpPr/>
          <p:nvPr/>
        </p:nvSpPr>
        <p:spPr>
          <a:xfrm>
            <a:off x="511739" y="919195"/>
            <a:ext cx="1950107" cy="53629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86565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left)">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left)">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1" presetClass="entr" presetSubtype="1" fill="hold" grpId="0" nodeType="clickEffect">
                                  <p:stCondLst>
                                    <p:cond delay="0"/>
                                  </p:stCondLst>
                                  <p:childTnLst>
                                    <p:set>
                                      <p:cBhvr>
                                        <p:cTn id="56" dur="1" fill="hold">
                                          <p:stCondLst>
                                            <p:cond delay="0"/>
                                          </p:stCondLst>
                                        </p:cTn>
                                        <p:tgtEl>
                                          <p:spTgt spid="4"/>
                                        </p:tgtEl>
                                        <p:attrNameLst>
                                          <p:attrName>style.visibility</p:attrName>
                                        </p:attrNameLst>
                                      </p:cBhvr>
                                      <p:to>
                                        <p:strVal val="visible"/>
                                      </p:to>
                                    </p:set>
                                    <p:animEffect transition="in" filter="wheel(1)">
                                      <p:cBhvr>
                                        <p:cTn id="57" dur="2000"/>
                                        <p:tgtEl>
                                          <p:spTgt spid="4"/>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2" fill="hold" grpId="0" nodeType="clickEffect">
                                  <p:stCondLst>
                                    <p:cond delay="0"/>
                                  </p:stCondLst>
                                  <p:childTnLst>
                                    <p:set>
                                      <p:cBhvr>
                                        <p:cTn id="61" dur="1" fill="hold">
                                          <p:stCondLst>
                                            <p:cond delay="0"/>
                                          </p:stCondLst>
                                        </p:cTn>
                                        <p:tgtEl>
                                          <p:spTgt spid="6"/>
                                        </p:tgtEl>
                                        <p:attrNameLst>
                                          <p:attrName>style.visibility</p:attrName>
                                        </p:attrNameLst>
                                      </p:cBhvr>
                                      <p:to>
                                        <p:strVal val="visible"/>
                                      </p:to>
                                    </p:set>
                                    <p:anim calcmode="lin" valueType="num">
                                      <p:cBhvr additive="base">
                                        <p:cTn id="62" dur="500" fill="hold"/>
                                        <p:tgtEl>
                                          <p:spTgt spid="6"/>
                                        </p:tgtEl>
                                        <p:attrNameLst>
                                          <p:attrName>ppt_x</p:attrName>
                                        </p:attrNameLst>
                                      </p:cBhvr>
                                      <p:tavLst>
                                        <p:tav tm="0">
                                          <p:val>
                                            <p:strVal val="1+#ppt_w/2"/>
                                          </p:val>
                                        </p:tav>
                                        <p:tav tm="100000">
                                          <p:val>
                                            <p:strVal val="#ppt_x"/>
                                          </p:val>
                                        </p:tav>
                                      </p:tavLst>
                                    </p:anim>
                                    <p:anim calcmode="lin" valueType="num">
                                      <p:cBhvr additive="base">
                                        <p:cTn id="63"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5"/>
                                        </p:tgtEl>
                                        <p:attrNameLst>
                                          <p:attrName>style.visibility</p:attrName>
                                        </p:attrNameLst>
                                      </p:cBhvr>
                                      <p:to>
                                        <p:strVal val="visible"/>
                                      </p:to>
                                    </p:set>
                                    <p:animEffect transition="in" filter="fade">
                                      <p:cBhvr>
                                        <p:cTn id="6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build="p" bldLvl="2"/>
      <p:bldP spid="4" grpId="0"/>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6477" y="189280"/>
            <a:ext cx="10515600" cy="1058158"/>
          </a:xfrm>
        </p:spPr>
        <p:txBody>
          <a:bodyPr/>
          <a:lstStyle/>
          <a:p>
            <a:r>
              <a:rPr lang="en-US" b="1" u="sng" dirty="0" smtClean="0">
                <a:latin typeface="+mn-lt"/>
              </a:rPr>
              <a:t>God’s View of History</a:t>
            </a:r>
            <a:endParaRPr lang="en-US" b="1" u="sng" dirty="0">
              <a:latin typeface="+mn-lt"/>
            </a:endParaRPr>
          </a:p>
        </p:txBody>
      </p:sp>
      <p:sp>
        <p:nvSpPr>
          <p:cNvPr id="3" name="Content Placeholder 2"/>
          <p:cNvSpPr>
            <a:spLocks noGrp="1"/>
          </p:cNvSpPr>
          <p:nvPr>
            <p:ph idx="1"/>
          </p:nvPr>
        </p:nvSpPr>
        <p:spPr>
          <a:xfrm>
            <a:off x="675862" y="1160585"/>
            <a:ext cx="9579762" cy="5404337"/>
          </a:xfrm>
        </p:spPr>
        <p:txBody>
          <a:bodyPr>
            <a:normAutofit/>
          </a:bodyPr>
          <a:lstStyle/>
          <a:p>
            <a:pPr>
              <a:lnSpc>
                <a:spcPct val="100000"/>
              </a:lnSpc>
              <a:spcBef>
                <a:spcPts val="0"/>
              </a:spcBef>
              <a:spcAft>
                <a:spcPts val="1200"/>
              </a:spcAft>
            </a:pPr>
            <a:r>
              <a:rPr lang="en-US" sz="3200" dirty="0" smtClean="0"/>
              <a:t>God created space and time.  He is not limited by anything, including clocks and calendars:</a:t>
            </a:r>
          </a:p>
          <a:p>
            <a:pPr>
              <a:lnSpc>
                <a:spcPct val="100000"/>
              </a:lnSpc>
              <a:spcBef>
                <a:spcPts val="0"/>
              </a:spcBef>
              <a:spcAft>
                <a:spcPts val="1200"/>
              </a:spcAft>
            </a:pPr>
            <a:r>
              <a:rPr lang="en-US" sz="3200" b="1" dirty="0" smtClean="0"/>
              <a:t>2 Peter 3:8 </a:t>
            </a:r>
            <a:r>
              <a:rPr lang="en-US" sz="3200" dirty="0" smtClean="0"/>
              <a:t>“But </a:t>
            </a:r>
            <a:r>
              <a:rPr lang="en-US" sz="3200" dirty="0"/>
              <a:t>do not overlook this one fact, beloved, that with the Lord one day is as a thousand years, and a thousand years as one day</a:t>
            </a:r>
            <a:r>
              <a:rPr lang="en-US" sz="3200" dirty="0" smtClean="0"/>
              <a:t>.” (and Titus 1:2)</a:t>
            </a:r>
            <a:endParaRPr lang="en-US" sz="3200" b="1" dirty="0"/>
          </a:p>
          <a:p>
            <a:pPr>
              <a:lnSpc>
                <a:spcPct val="100000"/>
              </a:lnSpc>
              <a:spcBef>
                <a:spcPts val="0"/>
              </a:spcBef>
              <a:spcAft>
                <a:spcPts val="1200"/>
              </a:spcAft>
            </a:pPr>
            <a:r>
              <a:rPr lang="en-US" sz="3200" b="1" dirty="0" smtClean="0"/>
              <a:t>Hebrews 1:2  </a:t>
            </a:r>
            <a:r>
              <a:rPr lang="en-US" sz="3200" dirty="0" smtClean="0"/>
              <a:t>To God, the first coming of Jesus is an event “in these last days.”</a:t>
            </a:r>
          </a:p>
          <a:p>
            <a:pPr>
              <a:lnSpc>
                <a:spcPct val="100000"/>
              </a:lnSpc>
              <a:spcBef>
                <a:spcPts val="0"/>
              </a:spcBef>
              <a:spcAft>
                <a:spcPts val="1200"/>
              </a:spcAft>
            </a:pPr>
            <a:r>
              <a:rPr lang="en-US" sz="3200" dirty="0" smtClean="0"/>
              <a:t>The </a:t>
            </a:r>
            <a:r>
              <a:rPr lang="en-US" sz="3200" b="1" dirty="0" smtClean="0"/>
              <a:t>first</a:t>
            </a:r>
            <a:r>
              <a:rPr lang="en-US" sz="3200" dirty="0" smtClean="0"/>
              <a:t> and </a:t>
            </a:r>
            <a:r>
              <a:rPr lang="en-US" sz="3200" b="1" dirty="0" smtClean="0"/>
              <a:t>second comings </a:t>
            </a:r>
            <a:r>
              <a:rPr lang="en-US" sz="3200" dirty="0" smtClean="0"/>
              <a:t>of Jesus are the final events on God’s plan</a:t>
            </a:r>
            <a:endParaRPr lang="en-US" sz="3200" dirty="0"/>
          </a:p>
          <a:p>
            <a:pPr>
              <a:lnSpc>
                <a:spcPct val="100000"/>
              </a:lnSpc>
              <a:spcBef>
                <a:spcPts val="0"/>
              </a:spcBef>
              <a:spcAft>
                <a:spcPts val="1200"/>
              </a:spcAft>
            </a:pPr>
            <a:endParaRPr lang="en-US" sz="2800" dirty="0"/>
          </a:p>
        </p:txBody>
      </p:sp>
    </p:spTree>
    <p:extLst>
      <p:ext uri="{BB962C8B-B14F-4D97-AF65-F5344CB8AC3E}">
        <p14:creationId xmlns:p14="http://schemas.microsoft.com/office/powerpoint/2010/main" val="973313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369" y="365126"/>
            <a:ext cx="10861431" cy="1058158"/>
          </a:xfrm>
        </p:spPr>
        <p:txBody>
          <a:bodyPr>
            <a:normAutofit fontScale="90000"/>
          </a:bodyPr>
          <a:lstStyle/>
          <a:p>
            <a:pPr algn="ctr"/>
            <a:r>
              <a:rPr lang="en-US" b="1" u="sng" dirty="0" smtClean="0">
                <a:latin typeface="+mn-lt"/>
              </a:rPr>
              <a:t>Revelation 1:1  Things that “must soon take place”</a:t>
            </a:r>
            <a:br>
              <a:rPr lang="en-US" b="1" u="sng" dirty="0" smtClean="0">
                <a:latin typeface="+mn-lt"/>
              </a:rPr>
            </a:br>
            <a:r>
              <a:rPr lang="en-US" sz="3600" dirty="0"/>
              <a:t>the final 7 years of God’s prophetic timetable.</a:t>
            </a:r>
            <a:endParaRPr lang="en-US" b="1" u="sng" dirty="0">
              <a:latin typeface="+mn-lt"/>
            </a:endParaRPr>
          </a:p>
        </p:txBody>
      </p:sp>
      <p:sp>
        <p:nvSpPr>
          <p:cNvPr id="3" name="Content Placeholder 2"/>
          <p:cNvSpPr>
            <a:spLocks noGrp="1"/>
          </p:cNvSpPr>
          <p:nvPr>
            <p:ph idx="1"/>
          </p:nvPr>
        </p:nvSpPr>
        <p:spPr>
          <a:xfrm>
            <a:off x="492369" y="1534602"/>
            <a:ext cx="10363200" cy="5077213"/>
          </a:xfrm>
        </p:spPr>
        <p:txBody>
          <a:bodyPr>
            <a:normAutofit/>
          </a:bodyPr>
          <a:lstStyle/>
          <a:p>
            <a:pPr>
              <a:spcBef>
                <a:spcPts val="600"/>
              </a:spcBef>
              <a:spcAft>
                <a:spcPts val="1800"/>
              </a:spcAft>
            </a:pPr>
            <a:r>
              <a:rPr lang="en-US" sz="3200" b="1" dirty="0" smtClean="0"/>
              <a:t>Daniel 9:24</a:t>
            </a:r>
            <a:r>
              <a:rPr lang="en-US" sz="3200" dirty="0" smtClean="0"/>
              <a:t>  70 “sevens” </a:t>
            </a:r>
            <a:r>
              <a:rPr lang="en-US" sz="3200" dirty="0" smtClean="0"/>
              <a:t>(490 years) from </a:t>
            </a:r>
            <a:r>
              <a:rPr lang="en-US" sz="3200" dirty="0" smtClean="0"/>
              <a:t>the </a:t>
            </a:r>
            <a:r>
              <a:rPr lang="en-US" sz="3200" u="sng" dirty="0" smtClean="0"/>
              <a:t>decree</a:t>
            </a:r>
            <a:r>
              <a:rPr lang="en-US" sz="3200" dirty="0" smtClean="0"/>
              <a:t> </a:t>
            </a:r>
            <a:r>
              <a:rPr lang="en-US" sz="3200" u="sng" dirty="0" smtClean="0"/>
              <a:t>to rebuild Jerusalem</a:t>
            </a:r>
            <a:r>
              <a:rPr lang="en-US" sz="3200" dirty="0" smtClean="0"/>
              <a:t> until </a:t>
            </a:r>
            <a:r>
              <a:rPr lang="en-US" sz="3200" u="sng" dirty="0" smtClean="0"/>
              <a:t>everlasting righteousness</a:t>
            </a:r>
          </a:p>
          <a:p>
            <a:pPr>
              <a:spcBef>
                <a:spcPts val="600"/>
              </a:spcBef>
              <a:spcAft>
                <a:spcPts val="1800"/>
              </a:spcAft>
            </a:pPr>
            <a:r>
              <a:rPr lang="en-US" sz="3200" b="1" dirty="0"/>
              <a:t>Daniel </a:t>
            </a:r>
            <a:r>
              <a:rPr lang="en-US" sz="3200" b="1" dirty="0" smtClean="0"/>
              <a:t>9:25</a:t>
            </a:r>
            <a:r>
              <a:rPr lang="en-US" sz="3200" dirty="0" smtClean="0"/>
              <a:t>  7+62 (69) </a:t>
            </a:r>
            <a:r>
              <a:rPr lang="en-US" sz="3200" dirty="0"/>
              <a:t>“sevens” </a:t>
            </a:r>
            <a:r>
              <a:rPr lang="en-US" sz="3200" dirty="0" smtClean="0"/>
              <a:t>(483 years) from </a:t>
            </a:r>
            <a:r>
              <a:rPr lang="en-US" sz="3200" dirty="0"/>
              <a:t>the </a:t>
            </a:r>
            <a:r>
              <a:rPr lang="en-US" sz="3200" u="sng" dirty="0"/>
              <a:t>decree</a:t>
            </a:r>
            <a:r>
              <a:rPr lang="en-US" sz="3200" dirty="0"/>
              <a:t> </a:t>
            </a:r>
            <a:r>
              <a:rPr lang="en-US" sz="3200" u="sng" dirty="0"/>
              <a:t>to rebuild Jerusalem</a:t>
            </a:r>
            <a:r>
              <a:rPr lang="en-US" sz="3200" dirty="0"/>
              <a:t> until </a:t>
            </a:r>
            <a:r>
              <a:rPr lang="en-US" sz="3200" dirty="0" smtClean="0"/>
              <a:t>the </a:t>
            </a:r>
            <a:r>
              <a:rPr lang="en-US" sz="3200" u="sng" dirty="0" smtClean="0"/>
              <a:t>Anointed One</a:t>
            </a:r>
            <a:r>
              <a:rPr lang="en-US" sz="3200" dirty="0" smtClean="0"/>
              <a:t> (Christ) </a:t>
            </a:r>
            <a:endParaRPr lang="en-US" sz="3200" dirty="0"/>
          </a:p>
          <a:p>
            <a:pPr>
              <a:spcBef>
                <a:spcPts val="600"/>
              </a:spcBef>
              <a:spcAft>
                <a:spcPts val="1800"/>
              </a:spcAft>
            </a:pPr>
            <a:r>
              <a:rPr lang="en-US" sz="3200" b="1" dirty="0" smtClean="0"/>
              <a:t>Daniel 9:26  </a:t>
            </a:r>
            <a:r>
              <a:rPr lang="en-US" sz="3200" dirty="0" smtClean="0"/>
              <a:t>“The people” (Rome) will </a:t>
            </a:r>
            <a:r>
              <a:rPr lang="en-US" sz="3200" u="sng" dirty="0" smtClean="0"/>
              <a:t>put Christ to death</a:t>
            </a:r>
            <a:r>
              <a:rPr lang="en-US" sz="3200" dirty="0" smtClean="0"/>
              <a:t>, destroy the temple, then </a:t>
            </a:r>
            <a:r>
              <a:rPr lang="en-US" sz="3200" u="sng" dirty="0" smtClean="0"/>
              <a:t>wars, desolations, etc</a:t>
            </a:r>
            <a:r>
              <a:rPr lang="en-US" sz="3200" dirty="0" smtClean="0"/>
              <a:t>. decreed.</a:t>
            </a:r>
          </a:p>
          <a:p>
            <a:pPr>
              <a:spcBef>
                <a:spcPts val="600"/>
              </a:spcBef>
              <a:spcAft>
                <a:spcPts val="1800"/>
              </a:spcAft>
            </a:pPr>
            <a:r>
              <a:rPr lang="en-US" sz="3200" b="1" dirty="0" smtClean="0"/>
              <a:t>Daniel 9:27  </a:t>
            </a:r>
            <a:r>
              <a:rPr lang="en-US" sz="3200" u="sng" dirty="0" smtClean="0"/>
              <a:t>One “seven” </a:t>
            </a:r>
            <a:r>
              <a:rPr lang="en-US" sz="3200" u="sng" dirty="0" smtClean="0"/>
              <a:t>left</a:t>
            </a:r>
            <a:r>
              <a:rPr lang="en-US" sz="3200" dirty="0" smtClean="0"/>
              <a:t> (7 years). The </a:t>
            </a:r>
            <a:r>
              <a:rPr lang="en-US" sz="3200" dirty="0" smtClean="0"/>
              <a:t>“ruler” will make a </a:t>
            </a:r>
            <a:r>
              <a:rPr lang="en-US" sz="3200" u="sng" dirty="0" smtClean="0"/>
              <a:t>covenant</a:t>
            </a:r>
            <a:r>
              <a:rPr lang="en-US" sz="3200" dirty="0" smtClean="0"/>
              <a:t>, then </a:t>
            </a:r>
            <a:r>
              <a:rPr lang="en-US" sz="3200" u="sng" dirty="0" smtClean="0"/>
              <a:t>break it</a:t>
            </a:r>
            <a:r>
              <a:rPr lang="en-US" sz="3200" dirty="0" smtClean="0"/>
              <a:t> in </a:t>
            </a:r>
            <a:r>
              <a:rPr lang="en-US" sz="3200" dirty="0" smtClean="0"/>
              <a:t>middle (3.5 years), set </a:t>
            </a:r>
            <a:r>
              <a:rPr lang="en-US" sz="3200" dirty="0" smtClean="0"/>
              <a:t>up “</a:t>
            </a:r>
            <a:r>
              <a:rPr lang="en-US" sz="3200" u="sng" dirty="0" smtClean="0"/>
              <a:t>abomination</a:t>
            </a:r>
            <a:r>
              <a:rPr lang="en-US" sz="3200" dirty="0" smtClean="0"/>
              <a:t>,</a:t>
            </a:r>
            <a:r>
              <a:rPr lang="en-US" sz="3200" dirty="0" smtClean="0"/>
              <a:t>”</a:t>
            </a:r>
            <a:r>
              <a:rPr lang="en-US" sz="3200" dirty="0"/>
              <a:t> </a:t>
            </a:r>
            <a:r>
              <a:rPr lang="en-US" sz="3200" dirty="0" smtClean="0"/>
              <a:t>and be destroyed at the end.</a:t>
            </a:r>
            <a:endParaRPr lang="en-US" sz="3200" dirty="0" smtClean="0"/>
          </a:p>
        </p:txBody>
      </p:sp>
    </p:spTree>
    <p:extLst>
      <p:ext uri="{BB962C8B-B14F-4D97-AF65-F5344CB8AC3E}">
        <p14:creationId xmlns:p14="http://schemas.microsoft.com/office/powerpoint/2010/main" val="3794803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58158"/>
          </a:xfrm>
        </p:spPr>
        <p:txBody>
          <a:bodyPr/>
          <a:lstStyle/>
          <a:p>
            <a:r>
              <a:rPr lang="en-US" b="1" u="sng" dirty="0" smtClean="0">
                <a:latin typeface="+mn-lt"/>
              </a:rPr>
              <a:t>Things that “must soon take place”</a:t>
            </a:r>
            <a:endParaRPr lang="en-US" b="1" u="sng" dirty="0">
              <a:latin typeface="+mn-lt"/>
            </a:endParaRPr>
          </a:p>
        </p:txBody>
      </p:sp>
      <p:sp>
        <p:nvSpPr>
          <p:cNvPr id="3" name="Content Placeholder 2"/>
          <p:cNvSpPr>
            <a:spLocks noGrp="1"/>
          </p:cNvSpPr>
          <p:nvPr>
            <p:ph idx="1"/>
          </p:nvPr>
        </p:nvSpPr>
        <p:spPr>
          <a:xfrm>
            <a:off x="675862" y="1534602"/>
            <a:ext cx="9757676" cy="4642361"/>
          </a:xfrm>
        </p:spPr>
        <p:txBody>
          <a:bodyPr>
            <a:normAutofit/>
          </a:bodyPr>
          <a:lstStyle/>
          <a:p>
            <a:pPr>
              <a:spcBef>
                <a:spcPts val="600"/>
              </a:spcBef>
              <a:spcAft>
                <a:spcPts val="1200"/>
              </a:spcAft>
            </a:pPr>
            <a:r>
              <a:rPr lang="en-US" sz="3200" b="1" dirty="0" smtClean="0"/>
              <a:t>Revelation 1:1 </a:t>
            </a:r>
            <a:r>
              <a:rPr lang="en-US" sz="3200" dirty="0" smtClean="0"/>
              <a:t>– These things represent the final 7 years of God’s prophetic timetable (Daniel 9:25-27)</a:t>
            </a:r>
          </a:p>
          <a:p>
            <a:pPr>
              <a:spcBef>
                <a:spcPts val="600"/>
              </a:spcBef>
              <a:spcAft>
                <a:spcPts val="1200"/>
              </a:spcAft>
            </a:pPr>
            <a:r>
              <a:rPr lang="en-US" sz="3200" b="1" dirty="0" smtClean="0"/>
              <a:t>2 Peter 3:3-6 </a:t>
            </a:r>
            <a:r>
              <a:rPr lang="en-US" sz="3200" dirty="0" smtClean="0"/>
              <a:t>– some people who only focus on “</a:t>
            </a:r>
            <a:r>
              <a:rPr lang="en-US" sz="3200" dirty="0" err="1" smtClean="0"/>
              <a:t>chronos</a:t>
            </a:r>
            <a:r>
              <a:rPr lang="en-US" sz="3200" dirty="0" smtClean="0"/>
              <a:t>” doubt God’s prophecies</a:t>
            </a:r>
            <a:endParaRPr lang="en-US" sz="3200" dirty="0"/>
          </a:p>
          <a:p>
            <a:pPr>
              <a:spcBef>
                <a:spcPts val="600"/>
              </a:spcBef>
              <a:spcAft>
                <a:spcPts val="1200"/>
              </a:spcAft>
            </a:pPr>
            <a:r>
              <a:rPr lang="en-US" sz="3200" b="1" dirty="0" smtClean="0"/>
              <a:t>1 Thessalonians 5:1-6 </a:t>
            </a:r>
            <a:r>
              <a:rPr lang="en-US" sz="3200" dirty="0" smtClean="0"/>
              <a:t>– as Christians, we trust God’s word, expect Christ’s return, and remain alert</a:t>
            </a:r>
          </a:p>
          <a:p>
            <a:pPr>
              <a:spcBef>
                <a:spcPts val="600"/>
              </a:spcBef>
              <a:spcAft>
                <a:spcPts val="1200"/>
              </a:spcAft>
            </a:pPr>
            <a:r>
              <a:rPr lang="en-US" sz="3200" b="1" dirty="0" smtClean="0"/>
              <a:t>Revelation 1:4,8,17 </a:t>
            </a:r>
            <a:r>
              <a:rPr lang="en-US" sz="3200" dirty="0" smtClean="0"/>
              <a:t>– the Father and the Son connect the beginning and the end of time in themselves</a:t>
            </a:r>
            <a:endParaRPr lang="en-US" sz="3200" dirty="0"/>
          </a:p>
        </p:txBody>
      </p:sp>
    </p:spTree>
    <p:extLst>
      <p:ext uri="{BB962C8B-B14F-4D97-AF65-F5344CB8AC3E}">
        <p14:creationId xmlns:p14="http://schemas.microsoft.com/office/powerpoint/2010/main" val="1369947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58158"/>
          </a:xfrm>
        </p:spPr>
        <p:txBody>
          <a:bodyPr>
            <a:normAutofit/>
          </a:bodyPr>
          <a:lstStyle/>
          <a:p>
            <a:r>
              <a:rPr lang="en-US" b="1" u="sng" dirty="0" smtClean="0">
                <a:latin typeface="+mn-lt"/>
              </a:rPr>
              <a:t>Two Things to </a:t>
            </a:r>
            <a:r>
              <a:rPr lang="en-US" b="1" u="sng" dirty="0" smtClean="0">
                <a:latin typeface="+mn-lt"/>
              </a:rPr>
              <a:t>Remember as we study:</a:t>
            </a:r>
            <a:endParaRPr lang="en-US" b="1" u="sng" dirty="0">
              <a:latin typeface="+mn-lt"/>
            </a:endParaRPr>
          </a:p>
        </p:txBody>
      </p:sp>
      <p:sp>
        <p:nvSpPr>
          <p:cNvPr id="3" name="Content Placeholder 2"/>
          <p:cNvSpPr>
            <a:spLocks noGrp="1"/>
          </p:cNvSpPr>
          <p:nvPr>
            <p:ph idx="1"/>
          </p:nvPr>
        </p:nvSpPr>
        <p:spPr>
          <a:xfrm>
            <a:off x="675861" y="1534602"/>
            <a:ext cx="10027308" cy="4877921"/>
          </a:xfrm>
        </p:spPr>
        <p:txBody>
          <a:bodyPr>
            <a:normAutofit fontScale="92500" lnSpcReduction="10000"/>
          </a:bodyPr>
          <a:lstStyle/>
          <a:p>
            <a:pPr>
              <a:spcBef>
                <a:spcPts val="600"/>
              </a:spcBef>
              <a:spcAft>
                <a:spcPts val="1200"/>
              </a:spcAft>
            </a:pPr>
            <a:r>
              <a:rPr lang="en-US" sz="3200" b="1" dirty="0" smtClean="0"/>
              <a:t>Revelation 1:19 </a:t>
            </a:r>
            <a:r>
              <a:rPr lang="en-US" sz="3200" dirty="0" smtClean="0"/>
              <a:t>– This verse gives us an outline of the book:</a:t>
            </a:r>
          </a:p>
          <a:p>
            <a:pPr lvl="1">
              <a:spcBef>
                <a:spcPts val="600"/>
              </a:spcBef>
              <a:spcAft>
                <a:spcPts val="1200"/>
              </a:spcAft>
            </a:pPr>
            <a:r>
              <a:rPr lang="en-US" sz="2800" dirty="0"/>
              <a:t>“the things that you have seen” (past – chapter 1</a:t>
            </a:r>
            <a:r>
              <a:rPr lang="en-US" sz="2800" dirty="0" smtClean="0"/>
              <a:t>)</a:t>
            </a:r>
          </a:p>
          <a:p>
            <a:pPr lvl="1">
              <a:spcBef>
                <a:spcPts val="600"/>
              </a:spcBef>
              <a:spcAft>
                <a:spcPts val="1200"/>
              </a:spcAft>
            </a:pPr>
            <a:r>
              <a:rPr lang="en-US" sz="2800" dirty="0" smtClean="0"/>
              <a:t>“</a:t>
            </a:r>
            <a:r>
              <a:rPr lang="en-US" sz="2800" dirty="0"/>
              <a:t>those that are” (present – chapters 2,3</a:t>
            </a:r>
            <a:r>
              <a:rPr lang="en-US" sz="2800" dirty="0" smtClean="0"/>
              <a:t>)</a:t>
            </a:r>
          </a:p>
          <a:p>
            <a:pPr lvl="1">
              <a:spcBef>
                <a:spcPts val="600"/>
              </a:spcBef>
              <a:spcAft>
                <a:spcPts val="1200"/>
              </a:spcAft>
            </a:pPr>
            <a:r>
              <a:rPr lang="en-US" sz="2800" dirty="0" smtClean="0"/>
              <a:t>“</a:t>
            </a:r>
            <a:r>
              <a:rPr lang="en-US" sz="2800" dirty="0"/>
              <a:t>and those that are to take place after this” (future – chapters 4-22).</a:t>
            </a:r>
          </a:p>
          <a:p>
            <a:pPr>
              <a:spcBef>
                <a:spcPts val="600"/>
              </a:spcBef>
              <a:spcAft>
                <a:spcPts val="1200"/>
              </a:spcAft>
            </a:pPr>
            <a:r>
              <a:rPr lang="en-US" sz="3200" dirty="0" smtClean="0"/>
              <a:t>Revelation 1:1 – this book is </a:t>
            </a:r>
            <a:r>
              <a:rPr lang="en-US" sz="3200" b="1" dirty="0" smtClean="0"/>
              <a:t>not</a:t>
            </a:r>
            <a:r>
              <a:rPr lang="en-US" sz="3200" dirty="0" smtClean="0"/>
              <a:t> “Revelation</a:t>
            </a:r>
            <a:r>
              <a:rPr lang="en-US" sz="3200" u="sng" dirty="0" smtClean="0"/>
              <a:t>s</a:t>
            </a:r>
            <a:r>
              <a:rPr lang="en-US" sz="3200" dirty="0" smtClean="0"/>
              <a:t>.”  Most of all, </a:t>
            </a:r>
            <a:r>
              <a:rPr lang="en-US" sz="3200" dirty="0"/>
              <a:t>it is “the </a:t>
            </a:r>
            <a:r>
              <a:rPr lang="en-US" sz="3200" b="1" dirty="0"/>
              <a:t>revelation of Jesus Christ</a:t>
            </a:r>
            <a:r>
              <a:rPr lang="en-US" sz="3200" dirty="0"/>
              <a:t>.”  </a:t>
            </a:r>
            <a:endParaRPr lang="en-US" sz="3200" dirty="0" smtClean="0"/>
          </a:p>
          <a:p>
            <a:pPr>
              <a:spcBef>
                <a:spcPts val="600"/>
              </a:spcBef>
              <a:spcAft>
                <a:spcPts val="1200"/>
              </a:spcAft>
            </a:pPr>
            <a:r>
              <a:rPr lang="en-US" sz="3200" dirty="0" smtClean="0"/>
              <a:t>Remember </a:t>
            </a:r>
            <a:r>
              <a:rPr lang="en-US" sz="3200" dirty="0"/>
              <a:t>to </a:t>
            </a:r>
            <a:r>
              <a:rPr lang="en-US" sz="3200" b="1" dirty="0"/>
              <a:t>keep your eyes on </a:t>
            </a:r>
            <a:r>
              <a:rPr lang="en-US" sz="3200" b="1" dirty="0" smtClean="0"/>
              <a:t>Jesus</a:t>
            </a:r>
            <a:r>
              <a:rPr lang="en-US" sz="3200" dirty="0" smtClean="0"/>
              <a:t>! </a:t>
            </a:r>
            <a:r>
              <a:rPr lang="en-US" sz="3200" dirty="0"/>
              <a:t>He </a:t>
            </a:r>
            <a:r>
              <a:rPr lang="en-US" sz="3200" dirty="0" smtClean="0"/>
              <a:t>has always been </a:t>
            </a:r>
            <a:r>
              <a:rPr lang="en-US" sz="3200" dirty="0"/>
              <a:t>the </a:t>
            </a:r>
            <a:r>
              <a:rPr lang="en-US" sz="3200" b="1" dirty="0"/>
              <a:t>center</a:t>
            </a:r>
            <a:r>
              <a:rPr lang="en-US" sz="3200" dirty="0"/>
              <a:t> of the story and is revealed in glory throughout this wonderful book!</a:t>
            </a:r>
          </a:p>
          <a:p>
            <a:pPr>
              <a:spcBef>
                <a:spcPts val="600"/>
              </a:spcBef>
              <a:spcAft>
                <a:spcPts val="1200"/>
              </a:spcAft>
            </a:pPr>
            <a:endParaRPr lang="en-US" sz="3200" dirty="0" smtClean="0"/>
          </a:p>
          <a:p>
            <a:pPr>
              <a:spcBef>
                <a:spcPts val="600"/>
              </a:spcBef>
              <a:spcAft>
                <a:spcPts val="1200"/>
              </a:spcAft>
            </a:pPr>
            <a:endParaRPr lang="en-US" sz="3200" dirty="0" smtClean="0"/>
          </a:p>
        </p:txBody>
      </p:sp>
    </p:spTree>
    <p:extLst>
      <p:ext uri="{BB962C8B-B14F-4D97-AF65-F5344CB8AC3E}">
        <p14:creationId xmlns:p14="http://schemas.microsoft.com/office/powerpoint/2010/main" val="4242589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58158"/>
          </a:xfrm>
        </p:spPr>
        <p:txBody>
          <a:bodyPr/>
          <a:lstStyle/>
          <a:p>
            <a:r>
              <a:rPr lang="en-US" b="1" u="sng" dirty="0" smtClean="0">
                <a:latin typeface="+mn-lt"/>
              </a:rPr>
              <a:t>Revelation Study Plan</a:t>
            </a:r>
            <a:endParaRPr lang="en-US" b="1" u="sng" dirty="0">
              <a:latin typeface="+mn-lt"/>
            </a:endParaRPr>
          </a:p>
        </p:txBody>
      </p:sp>
      <p:sp>
        <p:nvSpPr>
          <p:cNvPr id="3" name="Content Placeholder 2"/>
          <p:cNvSpPr>
            <a:spLocks noGrp="1"/>
          </p:cNvSpPr>
          <p:nvPr>
            <p:ph idx="1"/>
          </p:nvPr>
        </p:nvSpPr>
        <p:spPr>
          <a:xfrm>
            <a:off x="675861" y="1534602"/>
            <a:ext cx="9980415" cy="4642361"/>
          </a:xfrm>
        </p:spPr>
        <p:txBody>
          <a:bodyPr>
            <a:normAutofit/>
          </a:bodyPr>
          <a:lstStyle/>
          <a:p>
            <a:pPr marL="514350" indent="-514350">
              <a:spcBef>
                <a:spcPts val="600"/>
              </a:spcBef>
              <a:spcAft>
                <a:spcPts val="1200"/>
              </a:spcAft>
              <a:buFont typeface="+mj-lt"/>
              <a:buAutoNum type="arabicParenR"/>
            </a:pPr>
            <a:r>
              <a:rPr lang="en-US" sz="3200" dirty="0" smtClean="0"/>
              <a:t>Chapter 1 – the things you have seen</a:t>
            </a:r>
          </a:p>
          <a:p>
            <a:pPr marL="514350" indent="-514350">
              <a:spcBef>
                <a:spcPts val="600"/>
              </a:spcBef>
              <a:spcAft>
                <a:spcPts val="1200"/>
              </a:spcAft>
              <a:buFont typeface="+mj-lt"/>
              <a:buAutoNum type="arabicParenR"/>
            </a:pPr>
            <a:r>
              <a:rPr lang="en-US" sz="3200" dirty="0" smtClean="0"/>
              <a:t>Chapters 2 &amp; 3 – the things that are (7 churches)</a:t>
            </a:r>
          </a:p>
          <a:p>
            <a:pPr marL="514350" indent="-514350">
              <a:spcBef>
                <a:spcPts val="600"/>
              </a:spcBef>
              <a:spcAft>
                <a:spcPts val="1200"/>
              </a:spcAft>
              <a:buFont typeface="+mj-lt"/>
              <a:buAutoNum type="arabicParenR"/>
            </a:pPr>
            <a:r>
              <a:rPr lang="en-US" sz="3200" dirty="0" smtClean="0"/>
              <a:t>Chapters 4 &amp; 5 – things to come: a view into heaven</a:t>
            </a:r>
          </a:p>
          <a:p>
            <a:pPr marL="514350" indent="-514350">
              <a:spcBef>
                <a:spcPts val="600"/>
              </a:spcBef>
              <a:spcAft>
                <a:spcPts val="1200"/>
              </a:spcAft>
              <a:buFont typeface="+mj-lt"/>
              <a:buAutoNum type="arabicParenR"/>
            </a:pPr>
            <a:r>
              <a:rPr lang="en-US" sz="3200" dirty="0" smtClean="0"/>
              <a:t>Chapters 6 to 11 – judgment on the people and planet</a:t>
            </a:r>
          </a:p>
          <a:p>
            <a:pPr marL="514350" indent="-514350">
              <a:spcBef>
                <a:spcPts val="600"/>
              </a:spcBef>
              <a:spcAft>
                <a:spcPts val="1200"/>
              </a:spcAft>
              <a:buFont typeface="+mj-lt"/>
              <a:buAutoNum type="arabicParenR"/>
            </a:pPr>
            <a:r>
              <a:rPr lang="en-US" sz="3200" dirty="0" smtClean="0"/>
              <a:t>Chapters 12 &amp; 13 – Satan on earth</a:t>
            </a:r>
          </a:p>
          <a:p>
            <a:pPr marL="514350" indent="-514350">
              <a:spcBef>
                <a:spcPts val="600"/>
              </a:spcBef>
              <a:spcAft>
                <a:spcPts val="1200"/>
              </a:spcAft>
              <a:buFont typeface="+mj-lt"/>
              <a:buAutoNum type="arabicParenR"/>
            </a:pPr>
            <a:r>
              <a:rPr lang="en-US" sz="3200" dirty="0" smtClean="0"/>
              <a:t>Chapters 14 to 20 – the final battle</a:t>
            </a:r>
          </a:p>
          <a:p>
            <a:pPr marL="514350" indent="-514350">
              <a:spcBef>
                <a:spcPts val="600"/>
              </a:spcBef>
              <a:spcAft>
                <a:spcPts val="1200"/>
              </a:spcAft>
              <a:buFont typeface="+mj-lt"/>
              <a:buAutoNum type="arabicParenR"/>
            </a:pPr>
            <a:r>
              <a:rPr lang="en-US" sz="3200" dirty="0" smtClean="0"/>
              <a:t>Chapters 21 &amp; 22 – a whole new world</a:t>
            </a:r>
          </a:p>
        </p:txBody>
      </p:sp>
    </p:spTree>
    <p:extLst>
      <p:ext uri="{BB962C8B-B14F-4D97-AF65-F5344CB8AC3E}">
        <p14:creationId xmlns:p14="http://schemas.microsoft.com/office/powerpoint/2010/main" val="14634304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408</TotalTime>
  <Words>1571</Words>
  <Application>Microsoft Office PowerPoint</Application>
  <PresentationFormat>Widescreen</PresentationFormat>
  <Paragraphs>86</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Comic Sans MS</vt:lpstr>
      <vt:lpstr>Office Theme</vt:lpstr>
      <vt:lpstr>The Revelation of Jesus Christ</vt:lpstr>
      <vt:lpstr>Revelation : a promise of blessing</vt:lpstr>
      <vt:lpstr>A Timeline of Some Biblical Events</vt:lpstr>
      <vt:lpstr>God’s View of History</vt:lpstr>
      <vt:lpstr>Revelation 1:1  Things that “must soon take place” the final 7 years of God’s prophetic timetable.</vt:lpstr>
      <vt:lpstr>Things that “must soon take place”</vt:lpstr>
      <vt:lpstr>Two Things to Remember as we study:</vt:lpstr>
      <vt:lpstr>Revelation Study Plan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Revelation of Jesus Christ</dc:title>
  <dc:creator>Mark Robnett</dc:creator>
  <cp:lastModifiedBy>Mark Robnett</cp:lastModifiedBy>
  <cp:revision>17</cp:revision>
  <dcterms:created xsi:type="dcterms:W3CDTF">2021-11-27T21:34:51Z</dcterms:created>
  <dcterms:modified xsi:type="dcterms:W3CDTF">2022-02-06T01:51:14Z</dcterms:modified>
</cp:coreProperties>
</file>