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66" r:id="rId3"/>
    <p:sldId id="261" r:id="rId4"/>
    <p:sldId id="257" r:id="rId5"/>
    <p:sldId id="262" r:id="rId6"/>
    <p:sldId id="263" r:id="rId7"/>
    <p:sldId id="265"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846" autoAdjust="0"/>
    <p:restoredTop sz="79867" autoAdjust="0"/>
  </p:normalViewPr>
  <p:slideViewPr>
    <p:cSldViewPr snapToGrid="0">
      <p:cViewPr varScale="1">
        <p:scale>
          <a:sx n="96" d="100"/>
          <a:sy n="96" d="100"/>
        </p:scale>
        <p:origin x="816" y="84"/>
      </p:cViewPr>
      <p:guideLst/>
    </p:cSldViewPr>
  </p:slideViewPr>
  <p:notesTextViewPr>
    <p:cViewPr>
      <p:scale>
        <a:sx n="200" d="100"/>
        <a:sy n="200" d="100"/>
      </p:scale>
      <p:origin x="0" y="0"/>
    </p:cViewPr>
  </p:notesTextViewPr>
  <p:sorterViewPr>
    <p:cViewPr>
      <p:scale>
        <a:sx n="180" d="100"/>
        <a:sy n="1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F4ADB8-B503-4AED-8AB2-B97F944BE092}" type="datetimeFigureOut">
              <a:rPr lang="en-US" smtClean="0"/>
              <a:t>2/12/2022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E8CF97-47CC-4443-BEEB-ED85A935527D}" type="slidenum">
              <a:rPr lang="en-US" smtClean="0"/>
              <a:t>‹#›</a:t>
            </a:fld>
            <a:endParaRPr lang="en-US"/>
          </a:p>
        </p:txBody>
      </p:sp>
    </p:spTree>
    <p:extLst>
      <p:ext uri="{BB962C8B-B14F-4D97-AF65-F5344CB8AC3E}">
        <p14:creationId xmlns:p14="http://schemas.microsoft.com/office/powerpoint/2010/main" val="15678288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Over the past few years, it seems that our world has become increasingly tense: a global pandemic, political tensions, moral decline, extreme weather events leading to food shortages, etc.  There have been many crises throughout world history, but with today’s tightly connected supply chains and communications networks, things appear to be uniquely positioned for a new and different outcome.</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With that in mind, it seems appropriate to get a better focus on the end of “The Story” – the book of the Revelation.  When we have a clear view of the end, it can have a powerful effect on how we live in the present.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Explain what “revelation” means – to reveal something.</a:t>
            </a:r>
          </a:p>
          <a:p>
            <a:endParaRPr lang="en-US" dirty="0"/>
          </a:p>
        </p:txBody>
      </p:sp>
      <p:sp>
        <p:nvSpPr>
          <p:cNvPr id="4" name="Slide Number Placeholder 3"/>
          <p:cNvSpPr>
            <a:spLocks noGrp="1"/>
          </p:cNvSpPr>
          <p:nvPr>
            <p:ph type="sldNum" sz="quarter" idx="10"/>
          </p:nvPr>
        </p:nvSpPr>
        <p:spPr/>
        <p:txBody>
          <a:bodyPr/>
          <a:lstStyle/>
          <a:p>
            <a:fld id="{BAE8CF97-47CC-4443-BEEB-ED85A935527D}" type="slidenum">
              <a:rPr lang="en-US" smtClean="0"/>
              <a:t>1</a:t>
            </a:fld>
            <a:endParaRPr lang="en-US"/>
          </a:p>
        </p:txBody>
      </p:sp>
    </p:spTree>
    <p:extLst>
      <p:ext uri="{BB962C8B-B14F-4D97-AF65-F5344CB8AC3E}">
        <p14:creationId xmlns:p14="http://schemas.microsoft.com/office/powerpoint/2010/main" val="2214155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AE8CF97-47CC-4443-BEEB-ED85A935527D}" type="slidenum">
              <a:rPr lang="en-US" smtClean="0"/>
              <a:t>2</a:t>
            </a:fld>
            <a:endParaRPr lang="en-US"/>
          </a:p>
        </p:txBody>
      </p:sp>
    </p:spTree>
    <p:extLst>
      <p:ext uri="{BB962C8B-B14F-4D97-AF65-F5344CB8AC3E}">
        <p14:creationId xmlns:p14="http://schemas.microsoft.com/office/powerpoint/2010/main" val="23839683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Last week, we began a study of the Book of Revelation.  Why would we study this book?  Because the Christian faith is based on our future hope.  If we have a better view of the future and confidence in God’s plan, we can live better in the present days.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Revelation is one of the only books in the Bible that give a promise of blessing to those who read it</a:t>
            </a:r>
            <a:r>
              <a:rPr lang="en-US" sz="1200" b="1" kern="1200" dirty="0" smtClean="0">
                <a:solidFill>
                  <a:schemeClr val="tx1"/>
                </a:solidFill>
                <a:effectLst/>
                <a:latin typeface="+mn-lt"/>
                <a:ea typeface="+mn-ea"/>
                <a:cs typeface="+mn-cs"/>
              </a:rPr>
              <a:t> (Revelation 1:3</a:t>
            </a:r>
            <a:r>
              <a:rPr lang="en-US" sz="1200" kern="1200" dirty="0" smtClean="0">
                <a:solidFill>
                  <a:schemeClr val="tx1"/>
                </a:solidFill>
                <a:effectLst/>
                <a:latin typeface="+mn-lt"/>
                <a:ea typeface="+mn-ea"/>
                <a:cs typeface="+mn-cs"/>
              </a:rPr>
              <a:t>).  I also talked about God’s timeline – according to His plan, we are in “The Last Days.”  This means that, according to His great plan, the next important event is the second coming of Jesus.  It may not be tomorrow, but it is the next big thing.</a:t>
            </a:r>
          </a:p>
          <a:p>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With this in mind, I finished our last study by taking us to </a:t>
            </a:r>
            <a:r>
              <a:rPr lang="en-US" sz="1200" b="1" kern="1200" dirty="0" smtClean="0">
                <a:solidFill>
                  <a:schemeClr val="tx1"/>
                </a:solidFill>
                <a:effectLst/>
                <a:latin typeface="+mn-lt"/>
                <a:ea typeface="+mn-ea"/>
                <a:cs typeface="+mn-cs"/>
              </a:rPr>
              <a:t>1 Thessalonians 5:1-6</a:t>
            </a:r>
            <a:r>
              <a:rPr lang="en-US" sz="1200" kern="1200" dirty="0" smtClean="0">
                <a:solidFill>
                  <a:schemeClr val="tx1"/>
                </a:solidFill>
                <a:effectLst/>
                <a:latin typeface="+mn-lt"/>
                <a:ea typeface="+mn-ea"/>
                <a:cs typeface="+mn-cs"/>
              </a:rPr>
              <a:t>.  Although many people around us do not know God, Christians should be different.  We should be alert, looking around us to watch God working, ready for Jesus’ return.</a:t>
            </a:r>
          </a:p>
        </p:txBody>
      </p:sp>
      <p:sp>
        <p:nvSpPr>
          <p:cNvPr id="4" name="Slide Number Placeholder 3"/>
          <p:cNvSpPr>
            <a:spLocks noGrp="1"/>
          </p:cNvSpPr>
          <p:nvPr>
            <p:ph type="sldNum" sz="quarter" idx="10"/>
          </p:nvPr>
        </p:nvSpPr>
        <p:spPr/>
        <p:txBody>
          <a:bodyPr/>
          <a:lstStyle/>
          <a:p>
            <a:fld id="{BAE8CF97-47CC-4443-BEEB-ED85A935527D}" type="slidenum">
              <a:rPr lang="en-US" smtClean="0"/>
              <a:t>3</a:t>
            </a:fld>
            <a:endParaRPr lang="en-US"/>
          </a:p>
        </p:txBody>
      </p:sp>
    </p:spTree>
    <p:extLst>
      <p:ext uri="{BB962C8B-B14F-4D97-AF65-F5344CB8AC3E}">
        <p14:creationId xmlns:p14="http://schemas.microsoft.com/office/powerpoint/2010/main" val="3867127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When Jesus </a:t>
            </a:r>
            <a:r>
              <a:rPr lang="en-US" sz="1200" u="sng" kern="1200" dirty="0" smtClean="0">
                <a:solidFill>
                  <a:schemeClr val="tx1"/>
                </a:solidFill>
                <a:effectLst/>
                <a:latin typeface="+mn-lt"/>
                <a:ea typeface="+mn-ea"/>
                <a:cs typeface="+mn-cs"/>
              </a:rPr>
              <a:t>first came</a:t>
            </a:r>
            <a:r>
              <a:rPr lang="en-US" sz="1200" kern="1200" dirty="0" smtClean="0">
                <a:solidFill>
                  <a:schemeClr val="tx1"/>
                </a:solidFill>
                <a:effectLst/>
                <a:latin typeface="+mn-lt"/>
                <a:ea typeface="+mn-ea"/>
                <a:cs typeface="+mn-cs"/>
              </a:rPr>
              <a:t>, He was wrapped in rags and placed in a manger.  The only ones who saw Him were those who were looking for Him.  The first time that He came, Jesus suffered on the cross as our Savior, taking our judgment upon Himself (</a:t>
            </a:r>
            <a:r>
              <a:rPr lang="en-US" sz="1200" b="1" kern="1200" dirty="0" smtClean="0">
                <a:solidFill>
                  <a:schemeClr val="tx1"/>
                </a:solidFill>
                <a:effectLst/>
                <a:latin typeface="+mn-lt"/>
                <a:ea typeface="+mn-ea"/>
                <a:cs typeface="+mn-cs"/>
              </a:rPr>
              <a:t>John 3:16,17</a:t>
            </a:r>
            <a:r>
              <a:rPr lang="en-US" sz="1200" kern="1200" dirty="0" smtClean="0">
                <a:solidFill>
                  <a:schemeClr val="tx1"/>
                </a:solidFill>
                <a:effectLst/>
                <a:latin typeface="+mn-lt"/>
                <a:ea typeface="+mn-ea"/>
                <a:cs typeface="+mn-cs"/>
              </a:rPr>
              <a:t>).  </a:t>
            </a:r>
            <a:endParaRPr lang="en-US" dirty="0"/>
          </a:p>
        </p:txBody>
      </p:sp>
      <p:sp>
        <p:nvSpPr>
          <p:cNvPr id="4" name="Slide Number Placeholder 3"/>
          <p:cNvSpPr>
            <a:spLocks noGrp="1"/>
          </p:cNvSpPr>
          <p:nvPr>
            <p:ph type="sldNum" sz="quarter" idx="10"/>
          </p:nvPr>
        </p:nvSpPr>
        <p:spPr/>
        <p:txBody>
          <a:bodyPr/>
          <a:lstStyle/>
          <a:p>
            <a:fld id="{BAE8CF97-47CC-4443-BEEB-ED85A935527D}" type="slidenum">
              <a:rPr lang="en-US" smtClean="0"/>
              <a:t>4</a:t>
            </a:fld>
            <a:endParaRPr lang="en-US"/>
          </a:p>
        </p:txBody>
      </p:sp>
    </p:spTree>
    <p:extLst>
      <p:ext uri="{BB962C8B-B14F-4D97-AF65-F5344CB8AC3E}">
        <p14:creationId xmlns:p14="http://schemas.microsoft.com/office/powerpoint/2010/main" val="34337516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But in His second coming, there’s a very different story.  In </a:t>
            </a:r>
            <a:r>
              <a:rPr lang="en-US" sz="1200" b="1" kern="1200" dirty="0" smtClean="0">
                <a:solidFill>
                  <a:schemeClr val="tx1"/>
                </a:solidFill>
                <a:effectLst/>
                <a:latin typeface="+mn-lt"/>
                <a:ea typeface="+mn-ea"/>
                <a:cs typeface="+mn-cs"/>
              </a:rPr>
              <a:t>Revelation 1:7</a:t>
            </a:r>
            <a:r>
              <a:rPr lang="en-US" sz="1200" kern="1200" dirty="0" smtClean="0">
                <a:solidFill>
                  <a:schemeClr val="tx1"/>
                </a:solidFill>
                <a:effectLst/>
                <a:latin typeface="+mn-lt"/>
                <a:ea typeface="+mn-ea"/>
                <a:cs typeface="+mn-cs"/>
              </a:rPr>
              <a:t> as the Lord of Glory comes on the clouds for every eye to see, including those who have rejected His free gift of salvation.  They will cry, not because they are sorry about their sin, but because they are afraid of the punishment for their sin.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Jesus made it very clear that He is the only way of salvation for mankind (</a:t>
            </a:r>
            <a:r>
              <a:rPr lang="en-US" sz="1200" b="1" kern="1200" dirty="0" smtClean="0">
                <a:solidFill>
                  <a:schemeClr val="tx1"/>
                </a:solidFill>
                <a:effectLst/>
                <a:latin typeface="+mn-lt"/>
                <a:ea typeface="+mn-ea"/>
                <a:cs typeface="+mn-cs"/>
              </a:rPr>
              <a:t>John 14:6</a:t>
            </a:r>
            <a:r>
              <a:rPr lang="en-US" sz="1200" kern="1200" dirty="0" smtClean="0">
                <a:solidFill>
                  <a:schemeClr val="tx1"/>
                </a:solidFill>
                <a:effectLst/>
                <a:latin typeface="+mn-lt"/>
                <a:ea typeface="+mn-ea"/>
                <a:cs typeface="+mn-cs"/>
              </a:rPr>
              <a:t>).  Look at </a:t>
            </a:r>
            <a:r>
              <a:rPr lang="en-US" sz="1200" b="1" kern="1200" dirty="0" smtClean="0">
                <a:solidFill>
                  <a:schemeClr val="tx1"/>
                </a:solidFill>
                <a:effectLst/>
                <a:latin typeface="+mn-lt"/>
                <a:ea typeface="+mn-ea"/>
                <a:cs typeface="+mn-cs"/>
              </a:rPr>
              <a:t>Daniel 7:9-14</a:t>
            </a:r>
            <a:r>
              <a:rPr lang="en-US" sz="1200" kern="1200" dirty="0" smtClean="0">
                <a:solidFill>
                  <a:schemeClr val="tx1"/>
                </a:solidFill>
                <a:effectLst/>
                <a:latin typeface="+mn-lt"/>
                <a:ea typeface="+mn-ea"/>
                <a:cs typeface="+mn-cs"/>
              </a:rPr>
              <a:t> and you will see a vision of God the Father.  Now turn to </a:t>
            </a:r>
            <a:r>
              <a:rPr lang="en-US" sz="1200" b="1" kern="1200" dirty="0" smtClean="0">
                <a:solidFill>
                  <a:schemeClr val="tx1"/>
                </a:solidFill>
                <a:effectLst/>
                <a:latin typeface="+mn-lt"/>
                <a:ea typeface="+mn-ea"/>
                <a:cs typeface="+mn-cs"/>
              </a:rPr>
              <a:t>Revelation 1:13,14</a:t>
            </a:r>
            <a:r>
              <a:rPr lang="en-US" sz="1200" kern="1200" dirty="0" smtClean="0">
                <a:solidFill>
                  <a:schemeClr val="tx1"/>
                </a:solidFill>
                <a:effectLst/>
                <a:latin typeface="+mn-lt"/>
                <a:ea typeface="+mn-ea"/>
                <a:cs typeface="+mn-cs"/>
              </a:rPr>
              <a:t> and compare the view of Jesus in with that of the Father in Daniel 7:9.  As we read the book of Revelation, you will clearly see that Jesus and the Father are One.</a:t>
            </a: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AE8CF97-47CC-4443-BEEB-ED85A935527D}" type="slidenum">
              <a:rPr lang="en-US" smtClean="0"/>
              <a:t>5</a:t>
            </a:fld>
            <a:endParaRPr lang="en-US"/>
          </a:p>
        </p:txBody>
      </p:sp>
    </p:spTree>
    <p:extLst>
      <p:ext uri="{BB962C8B-B14F-4D97-AF65-F5344CB8AC3E}">
        <p14:creationId xmlns:p14="http://schemas.microsoft.com/office/powerpoint/2010/main" val="28735392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Rev</a:t>
            </a:r>
            <a:r>
              <a:rPr lang="en-US" sz="1200" b="1" kern="1200" baseline="0" dirty="0" smtClean="0">
                <a:solidFill>
                  <a:schemeClr val="tx1"/>
                </a:solidFill>
                <a:effectLst/>
                <a:latin typeface="+mn-lt"/>
                <a:ea typeface="+mn-ea"/>
                <a:cs typeface="+mn-cs"/>
              </a:rPr>
              <a:t> 1:12-16  </a:t>
            </a:r>
            <a:r>
              <a:rPr lang="en-US" sz="1200" kern="1200" dirty="0" smtClean="0">
                <a:solidFill>
                  <a:schemeClr val="tx1"/>
                </a:solidFill>
                <a:effectLst/>
                <a:latin typeface="+mn-lt"/>
                <a:ea typeface="+mn-ea"/>
                <a:cs typeface="+mn-cs"/>
              </a:rPr>
              <a:t>As John falls down in the face of this terrifying vision of the Son of God and pending destruction, Jesus touches his shoulder and tells him not to be afraid.  This command, “don’t be afraid,” is one of the most common commands in the Bible (</a:t>
            </a:r>
            <a:r>
              <a:rPr lang="en-US" sz="1200" b="1" kern="1200" dirty="0" smtClean="0">
                <a:solidFill>
                  <a:schemeClr val="tx1"/>
                </a:solidFill>
                <a:effectLst/>
                <a:latin typeface="+mn-lt"/>
                <a:ea typeface="+mn-ea"/>
                <a:cs typeface="+mn-cs"/>
              </a:rPr>
              <a:t>Isaiah 41:10; Matthew 10:26; Matthew 14:27; Matthew 17:6-8</a:t>
            </a:r>
            <a:r>
              <a:rPr lang="en-US" sz="1200" kern="1200" dirty="0" smtClean="0">
                <a:solidFill>
                  <a:schemeClr val="tx1"/>
                </a:solidFill>
                <a:effectLst/>
                <a:latin typeface="+mn-lt"/>
                <a:ea typeface="+mn-ea"/>
                <a:cs typeface="+mn-cs"/>
              </a:rPr>
              <a:t>). Fear is a terrible thing, often holding each of us back from what God calls us to do.  In order to deal with fear, we need two things: we must know that God is with us, and we must have confidence that God is in control.  And that’s exactly what Jesus gives to John in </a:t>
            </a:r>
            <a:r>
              <a:rPr lang="en-US" sz="1200" b="1" kern="1200" dirty="0" smtClean="0">
                <a:solidFill>
                  <a:schemeClr val="tx1"/>
                </a:solidFill>
                <a:effectLst/>
                <a:latin typeface="+mn-lt"/>
                <a:ea typeface="+mn-ea"/>
                <a:cs typeface="+mn-cs"/>
              </a:rPr>
              <a:t>Revelation 1:17,18.</a:t>
            </a:r>
          </a:p>
          <a:p>
            <a:endParaRPr lang="en-US" sz="1200" b="1" kern="1200" dirty="0" smtClean="0">
              <a:solidFill>
                <a:schemeClr val="tx1"/>
              </a:solidFill>
              <a:effectLst/>
              <a:latin typeface="+mn-lt"/>
              <a:ea typeface="+mn-ea"/>
              <a:cs typeface="+mn-cs"/>
            </a:endParaRPr>
          </a:p>
          <a:p>
            <a:r>
              <a:rPr lang="en-US" sz="1200" b="0" kern="1200" dirty="0" smtClean="0">
                <a:solidFill>
                  <a:schemeClr val="tx1"/>
                </a:solidFill>
                <a:effectLst/>
                <a:latin typeface="+mn-lt"/>
                <a:ea typeface="+mn-ea"/>
                <a:cs typeface="+mn-cs"/>
              </a:rPr>
              <a:t>We are his people and we are </a:t>
            </a:r>
            <a:r>
              <a:rPr lang="en-US" sz="1200" b="1" kern="1200" dirty="0" smtClean="0">
                <a:solidFill>
                  <a:schemeClr val="tx1"/>
                </a:solidFill>
                <a:effectLst/>
                <a:latin typeface="+mn-lt"/>
                <a:ea typeface="+mn-ea"/>
                <a:cs typeface="+mn-cs"/>
              </a:rPr>
              <a:t>a royal priesthood</a:t>
            </a:r>
            <a:r>
              <a:rPr lang="en-US" sz="1200" b="1" kern="1200" baseline="0" dirty="0" smtClean="0">
                <a:solidFill>
                  <a:schemeClr val="tx1"/>
                </a:solidFill>
                <a:effectLst/>
                <a:latin typeface="+mn-lt"/>
                <a:ea typeface="+mn-ea"/>
                <a:cs typeface="+mn-cs"/>
              </a:rPr>
              <a:t> (1 Peter 2:9).</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AE8CF97-47CC-4443-BEEB-ED85A935527D}" type="slidenum">
              <a:rPr lang="en-US" smtClean="0"/>
              <a:t>6</a:t>
            </a:fld>
            <a:endParaRPr lang="en-US"/>
          </a:p>
        </p:txBody>
      </p:sp>
    </p:spTree>
    <p:extLst>
      <p:ext uri="{BB962C8B-B14F-4D97-AF65-F5344CB8AC3E}">
        <p14:creationId xmlns:p14="http://schemas.microsoft.com/office/powerpoint/2010/main" val="12875226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When you read this book in its entirety, you will find a few key themes running from end to end.  One of those begins in verse 5 of the first chapter:  </a:t>
            </a:r>
            <a:r>
              <a:rPr lang="en-US" sz="1200" b="1" kern="1200" dirty="0" smtClean="0">
                <a:solidFill>
                  <a:schemeClr val="tx1"/>
                </a:solidFill>
                <a:effectLst/>
                <a:latin typeface="+mn-lt"/>
                <a:ea typeface="+mn-ea"/>
                <a:cs typeface="+mn-cs"/>
              </a:rPr>
              <a:t>Revelation 1:5; Revelation 5:9; Revelation 7:14; Revelation 12:11; Revelation 19:13</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While there are many confusing things in the book of Revelation, one thing is perfectly clear: Jesus releases sinners by His blood (1:5).  Regardless of whether they are Jew or Gentile, He purchases them with His blood (5:9).  People do not go to heaven because they belong to a religion, but because they have washed themselves in the blood of the Lamb (7:14).  The saints of God do not overcome the devil because of their great strength, but because of the blood of the Lamb (12:11).  And those who return with Christ in white, clean robes, follow the King of Kings wearing a robe dipped in His own blood (19:13).</a:t>
            </a:r>
          </a:p>
          <a:p>
            <a:endParaRPr lang="en-US" dirty="0"/>
          </a:p>
        </p:txBody>
      </p:sp>
      <p:sp>
        <p:nvSpPr>
          <p:cNvPr id="4" name="Slide Number Placeholder 3"/>
          <p:cNvSpPr>
            <a:spLocks noGrp="1"/>
          </p:cNvSpPr>
          <p:nvPr>
            <p:ph type="sldNum" sz="quarter" idx="10"/>
          </p:nvPr>
        </p:nvSpPr>
        <p:spPr/>
        <p:txBody>
          <a:bodyPr/>
          <a:lstStyle/>
          <a:p>
            <a:fld id="{BAE8CF97-47CC-4443-BEEB-ED85A935527D}" type="slidenum">
              <a:rPr lang="en-US" smtClean="0"/>
              <a:t>7</a:t>
            </a:fld>
            <a:endParaRPr lang="en-US"/>
          </a:p>
        </p:txBody>
      </p:sp>
    </p:spTree>
    <p:extLst>
      <p:ext uri="{BB962C8B-B14F-4D97-AF65-F5344CB8AC3E}">
        <p14:creationId xmlns:p14="http://schemas.microsoft.com/office/powerpoint/2010/main" val="883294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There are only two groups of people in this book: those who have been washed in the blood of Jesus, and the ones who go to destruction.  Examine your heart and life – to which group do you belong?  Do these things frighten you, or do they bless you (1:3)?  If you are uncertain, be sure to settle it tonight. </a:t>
            </a:r>
          </a:p>
          <a:p>
            <a:endParaRPr lang="en-US" dirty="0"/>
          </a:p>
        </p:txBody>
      </p:sp>
      <p:sp>
        <p:nvSpPr>
          <p:cNvPr id="4" name="Slide Number Placeholder 3"/>
          <p:cNvSpPr>
            <a:spLocks noGrp="1"/>
          </p:cNvSpPr>
          <p:nvPr>
            <p:ph type="sldNum" sz="quarter" idx="10"/>
          </p:nvPr>
        </p:nvSpPr>
        <p:spPr/>
        <p:txBody>
          <a:bodyPr/>
          <a:lstStyle/>
          <a:p>
            <a:fld id="{BAE8CF97-47CC-4443-BEEB-ED85A935527D}" type="slidenum">
              <a:rPr lang="en-US" smtClean="0"/>
              <a:t>8</a:t>
            </a:fld>
            <a:endParaRPr lang="en-US"/>
          </a:p>
        </p:txBody>
      </p:sp>
    </p:spTree>
    <p:extLst>
      <p:ext uri="{BB962C8B-B14F-4D97-AF65-F5344CB8AC3E}">
        <p14:creationId xmlns:p14="http://schemas.microsoft.com/office/powerpoint/2010/main" val="31534635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659ACB1-4F28-4833-8C05-72DBB5BC9133}" type="datetimeFigureOut">
              <a:rPr lang="en-US" smtClean="0"/>
              <a:t>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4244919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59ACB1-4F28-4833-8C05-72DBB5BC9133}" type="datetimeFigureOut">
              <a:rPr lang="en-US" smtClean="0"/>
              <a:t>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10072744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59ACB1-4F28-4833-8C05-72DBB5BC9133}" type="datetimeFigureOut">
              <a:rPr lang="en-US" smtClean="0"/>
              <a:t>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346730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659ACB1-4F28-4833-8C05-72DBB5BC9133}" type="datetimeFigureOut">
              <a:rPr lang="en-US" smtClean="0"/>
              <a:t>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604077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659ACB1-4F28-4833-8C05-72DBB5BC9133}" type="datetimeFigureOut">
              <a:rPr lang="en-US" smtClean="0"/>
              <a:t>2/12/2022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36186120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659ACB1-4F28-4833-8C05-72DBB5BC9133}" type="datetimeFigureOut">
              <a:rPr lang="en-US" smtClean="0"/>
              <a:t>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2947614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59ACB1-4F28-4833-8C05-72DBB5BC9133}" type="datetimeFigureOut">
              <a:rPr lang="en-US" smtClean="0"/>
              <a:t>2/12/2022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2599866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659ACB1-4F28-4833-8C05-72DBB5BC9133}" type="datetimeFigureOut">
              <a:rPr lang="en-US" smtClean="0"/>
              <a:t>2/12/2022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1384123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9ACB1-4F28-4833-8C05-72DBB5BC9133}" type="datetimeFigureOut">
              <a:rPr lang="en-US" smtClean="0"/>
              <a:t>2/12/2022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3541194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659ACB1-4F28-4833-8C05-72DBB5BC9133}" type="datetimeFigureOut">
              <a:rPr lang="en-US" smtClean="0"/>
              <a:t>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727276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659ACB1-4F28-4833-8C05-72DBB5BC9133}" type="datetimeFigureOut">
              <a:rPr lang="en-US" smtClean="0"/>
              <a:t>2/12/2022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5A86EA7-174E-44DD-A25B-A0E029C59FE8}" type="slidenum">
              <a:rPr lang="en-US" smtClean="0"/>
              <a:t>‹#›</a:t>
            </a:fld>
            <a:endParaRPr lang="en-US"/>
          </a:p>
        </p:txBody>
      </p:sp>
    </p:spTree>
    <p:extLst>
      <p:ext uri="{BB962C8B-B14F-4D97-AF65-F5344CB8AC3E}">
        <p14:creationId xmlns:p14="http://schemas.microsoft.com/office/powerpoint/2010/main" val="37134548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59ACB1-4F28-4833-8C05-72DBB5BC9133}" type="datetimeFigureOut">
              <a:rPr lang="en-US" smtClean="0"/>
              <a:t>2/12/2022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A86EA7-174E-44DD-A25B-A0E029C59FE8}" type="slidenum">
              <a:rPr lang="en-US" smtClean="0"/>
              <a:t>‹#›</a:t>
            </a:fld>
            <a:endParaRPr lang="en-US"/>
          </a:p>
        </p:txBody>
      </p:sp>
    </p:spTree>
    <p:extLst>
      <p:ext uri="{BB962C8B-B14F-4D97-AF65-F5344CB8AC3E}">
        <p14:creationId xmlns:p14="http://schemas.microsoft.com/office/powerpoint/2010/main" val="38925960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30303" y="1122363"/>
            <a:ext cx="10352598" cy="1827571"/>
          </a:xfrm>
        </p:spPr>
        <p:txBody>
          <a:bodyPr/>
          <a:lstStyle/>
          <a:p>
            <a:r>
              <a:rPr lang="en-US" dirty="0" smtClean="0">
                <a:latin typeface="+mn-lt"/>
              </a:rPr>
              <a:t>The Revelation of Jesus Christ</a:t>
            </a:r>
            <a:endParaRPr lang="en-US" dirty="0">
              <a:latin typeface="+mn-lt"/>
            </a:endParaRPr>
          </a:p>
        </p:txBody>
      </p:sp>
      <p:sp>
        <p:nvSpPr>
          <p:cNvPr id="3" name="Subtitle 2"/>
          <p:cNvSpPr>
            <a:spLocks noGrp="1"/>
          </p:cNvSpPr>
          <p:nvPr>
            <p:ph type="subTitle" idx="1"/>
          </p:nvPr>
        </p:nvSpPr>
        <p:spPr>
          <a:xfrm>
            <a:off x="1524000" y="3919992"/>
            <a:ext cx="9144000" cy="1337807"/>
          </a:xfrm>
        </p:spPr>
        <p:txBody>
          <a:bodyPr>
            <a:normAutofit/>
          </a:bodyPr>
          <a:lstStyle/>
          <a:p>
            <a:r>
              <a:rPr lang="en-US" sz="3600" b="1" u="sng" dirty="0"/>
              <a:t>Part </a:t>
            </a:r>
            <a:r>
              <a:rPr lang="en-US" sz="3600" b="1" u="sng" dirty="0" smtClean="0"/>
              <a:t>1 – “</a:t>
            </a:r>
            <a:r>
              <a:rPr lang="en-US" sz="3600" b="1" u="sng" dirty="0"/>
              <a:t>The things that </a:t>
            </a:r>
            <a:r>
              <a:rPr lang="en-US" sz="3600" b="1" u="sng" dirty="0" smtClean="0"/>
              <a:t>you have seen”</a:t>
            </a:r>
            <a:endParaRPr lang="en-US" sz="4000" dirty="0">
              <a:solidFill>
                <a:schemeClr val="bg1">
                  <a:lumMod val="50000"/>
                </a:schemeClr>
              </a:solidFill>
            </a:endParaRPr>
          </a:p>
        </p:txBody>
      </p:sp>
    </p:spTree>
    <p:extLst>
      <p:ext uri="{BB962C8B-B14F-4D97-AF65-F5344CB8AC3E}">
        <p14:creationId xmlns:p14="http://schemas.microsoft.com/office/powerpoint/2010/main" val="26665928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58158"/>
          </a:xfrm>
        </p:spPr>
        <p:txBody>
          <a:bodyPr/>
          <a:lstStyle/>
          <a:p>
            <a:r>
              <a:rPr lang="en-US" b="1" u="sng" dirty="0" smtClean="0">
                <a:latin typeface="+mn-lt"/>
              </a:rPr>
              <a:t>Revelation Study Plan</a:t>
            </a:r>
            <a:endParaRPr lang="en-US" b="1" u="sng" dirty="0">
              <a:latin typeface="+mn-lt"/>
            </a:endParaRPr>
          </a:p>
        </p:txBody>
      </p:sp>
      <p:sp>
        <p:nvSpPr>
          <p:cNvPr id="3" name="Content Placeholder 2"/>
          <p:cNvSpPr>
            <a:spLocks noGrp="1"/>
          </p:cNvSpPr>
          <p:nvPr>
            <p:ph idx="1"/>
          </p:nvPr>
        </p:nvSpPr>
        <p:spPr>
          <a:xfrm>
            <a:off x="675861" y="1534602"/>
            <a:ext cx="9980415" cy="4642361"/>
          </a:xfrm>
        </p:spPr>
        <p:txBody>
          <a:bodyPr>
            <a:normAutofit/>
          </a:bodyPr>
          <a:lstStyle/>
          <a:p>
            <a:pPr marL="514350" indent="-514350">
              <a:spcBef>
                <a:spcPts val="600"/>
              </a:spcBef>
              <a:spcAft>
                <a:spcPts val="1200"/>
              </a:spcAft>
              <a:buFont typeface="+mj-lt"/>
              <a:buAutoNum type="arabicParenR"/>
            </a:pPr>
            <a:r>
              <a:rPr lang="en-US" sz="3200" b="1" dirty="0" smtClean="0"/>
              <a:t>Chapter 1 – </a:t>
            </a:r>
            <a:r>
              <a:rPr lang="en-US" sz="3200" b="1" dirty="0" smtClean="0"/>
              <a:t>The </a:t>
            </a:r>
            <a:r>
              <a:rPr lang="en-US" sz="3200" b="1" dirty="0" smtClean="0"/>
              <a:t>things you have seen</a:t>
            </a:r>
          </a:p>
          <a:p>
            <a:pPr marL="514350" indent="-514350">
              <a:spcBef>
                <a:spcPts val="600"/>
              </a:spcBef>
              <a:spcAft>
                <a:spcPts val="1200"/>
              </a:spcAft>
              <a:buFont typeface="+mj-lt"/>
              <a:buAutoNum type="arabicParenR"/>
            </a:pPr>
            <a:r>
              <a:rPr lang="en-US" sz="3200" dirty="0" smtClean="0"/>
              <a:t>Chapters 2 &amp; 3 – </a:t>
            </a:r>
            <a:r>
              <a:rPr lang="en-US" sz="3200" dirty="0" smtClean="0"/>
              <a:t>The </a:t>
            </a:r>
            <a:r>
              <a:rPr lang="en-US" sz="3200" dirty="0" smtClean="0"/>
              <a:t>things that are (7 churches)</a:t>
            </a:r>
          </a:p>
          <a:p>
            <a:pPr marL="514350" indent="-514350">
              <a:spcBef>
                <a:spcPts val="600"/>
              </a:spcBef>
              <a:spcAft>
                <a:spcPts val="1200"/>
              </a:spcAft>
              <a:buFont typeface="+mj-lt"/>
              <a:buAutoNum type="arabicParenR"/>
            </a:pPr>
            <a:r>
              <a:rPr lang="en-US" sz="3200" dirty="0" smtClean="0"/>
              <a:t>Chapters 4 &amp; 5 – </a:t>
            </a:r>
            <a:r>
              <a:rPr lang="en-US" sz="3200" dirty="0" smtClean="0"/>
              <a:t>Things </a:t>
            </a:r>
            <a:r>
              <a:rPr lang="en-US" sz="3200" dirty="0" smtClean="0"/>
              <a:t>to come: a view into heaven</a:t>
            </a:r>
          </a:p>
          <a:p>
            <a:pPr marL="514350" indent="-514350">
              <a:spcBef>
                <a:spcPts val="600"/>
              </a:spcBef>
              <a:spcAft>
                <a:spcPts val="1200"/>
              </a:spcAft>
              <a:buFont typeface="+mj-lt"/>
              <a:buAutoNum type="arabicParenR"/>
            </a:pPr>
            <a:r>
              <a:rPr lang="en-US" sz="3200" dirty="0" smtClean="0"/>
              <a:t>Chapters 6 to 11 – </a:t>
            </a:r>
            <a:r>
              <a:rPr lang="en-US" sz="3200" dirty="0" smtClean="0"/>
              <a:t>Judgment </a:t>
            </a:r>
            <a:r>
              <a:rPr lang="en-US" sz="3200" dirty="0" smtClean="0"/>
              <a:t>on the people and planet</a:t>
            </a:r>
          </a:p>
          <a:p>
            <a:pPr marL="514350" indent="-514350">
              <a:spcBef>
                <a:spcPts val="600"/>
              </a:spcBef>
              <a:spcAft>
                <a:spcPts val="1200"/>
              </a:spcAft>
              <a:buFont typeface="+mj-lt"/>
              <a:buAutoNum type="arabicParenR"/>
            </a:pPr>
            <a:r>
              <a:rPr lang="en-US" sz="3200" dirty="0" smtClean="0"/>
              <a:t>Chapters 12 &amp; 13 – Satan on earth</a:t>
            </a:r>
          </a:p>
          <a:p>
            <a:pPr marL="514350" indent="-514350">
              <a:spcBef>
                <a:spcPts val="600"/>
              </a:spcBef>
              <a:spcAft>
                <a:spcPts val="1200"/>
              </a:spcAft>
              <a:buFont typeface="+mj-lt"/>
              <a:buAutoNum type="arabicParenR"/>
            </a:pPr>
            <a:r>
              <a:rPr lang="en-US" sz="3200" dirty="0" smtClean="0"/>
              <a:t>Chapters 14 to 20 – </a:t>
            </a:r>
            <a:r>
              <a:rPr lang="en-US" sz="3200" dirty="0" smtClean="0"/>
              <a:t>The </a:t>
            </a:r>
            <a:r>
              <a:rPr lang="en-US" sz="3200" dirty="0" smtClean="0"/>
              <a:t>final battle</a:t>
            </a:r>
          </a:p>
          <a:p>
            <a:pPr marL="514350" indent="-514350">
              <a:spcBef>
                <a:spcPts val="600"/>
              </a:spcBef>
              <a:spcAft>
                <a:spcPts val="1200"/>
              </a:spcAft>
              <a:buFont typeface="+mj-lt"/>
              <a:buAutoNum type="arabicParenR"/>
            </a:pPr>
            <a:r>
              <a:rPr lang="en-US" sz="3200" dirty="0" smtClean="0"/>
              <a:t>Chapters 21 &amp; 22 – </a:t>
            </a:r>
            <a:r>
              <a:rPr lang="en-US" sz="3200" dirty="0" smtClean="0"/>
              <a:t>A </a:t>
            </a:r>
            <a:r>
              <a:rPr lang="en-US" sz="3200" dirty="0" smtClean="0"/>
              <a:t>whole new world</a:t>
            </a:r>
          </a:p>
        </p:txBody>
      </p:sp>
    </p:spTree>
    <p:extLst>
      <p:ext uri="{BB962C8B-B14F-4D97-AF65-F5344CB8AC3E}">
        <p14:creationId xmlns:p14="http://schemas.microsoft.com/office/powerpoint/2010/main" val="17313210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58158"/>
          </a:xfrm>
        </p:spPr>
        <p:txBody>
          <a:bodyPr>
            <a:normAutofit/>
          </a:bodyPr>
          <a:lstStyle/>
          <a:p>
            <a:r>
              <a:rPr lang="en-US" b="1" u="sng" dirty="0" smtClean="0">
                <a:latin typeface="+mn-lt"/>
              </a:rPr>
              <a:t>Two Reminders:</a:t>
            </a:r>
            <a:endParaRPr lang="en-US" b="1" u="sng" dirty="0">
              <a:latin typeface="+mn-lt"/>
            </a:endParaRPr>
          </a:p>
        </p:txBody>
      </p:sp>
      <p:sp>
        <p:nvSpPr>
          <p:cNvPr id="3" name="Content Placeholder 2"/>
          <p:cNvSpPr>
            <a:spLocks noGrp="1"/>
          </p:cNvSpPr>
          <p:nvPr>
            <p:ph idx="1"/>
          </p:nvPr>
        </p:nvSpPr>
        <p:spPr>
          <a:xfrm>
            <a:off x="675861" y="1534602"/>
            <a:ext cx="9675615" cy="4877921"/>
          </a:xfrm>
        </p:spPr>
        <p:txBody>
          <a:bodyPr>
            <a:normAutofit fontScale="92500" lnSpcReduction="10000"/>
          </a:bodyPr>
          <a:lstStyle/>
          <a:p>
            <a:pPr>
              <a:spcBef>
                <a:spcPts val="600"/>
              </a:spcBef>
              <a:spcAft>
                <a:spcPts val="1200"/>
              </a:spcAft>
            </a:pPr>
            <a:r>
              <a:rPr lang="en-US" sz="3200" b="1" dirty="0" smtClean="0"/>
              <a:t>Revelation 1:19 </a:t>
            </a:r>
            <a:r>
              <a:rPr lang="en-US" sz="3200" dirty="0" smtClean="0"/>
              <a:t>– This verse gives us an outline of the book:</a:t>
            </a:r>
          </a:p>
          <a:p>
            <a:pPr lvl="1">
              <a:spcBef>
                <a:spcPts val="600"/>
              </a:spcBef>
              <a:spcAft>
                <a:spcPts val="1200"/>
              </a:spcAft>
            </a:pPr>
            <a:r>
              <a:rPr lang="en-US" sz="2800" dirty="0"/>
              <a:t>“the things that you have seen” (past – chapter 1</a:t>
            </a:r>
            <a:r>
              <a:rPr lang="en-US" sz="2800" dirty="0" smtClean="0"/>
              <a:t>)</a:t>
            </a:r>
          </a:p>
          <a:p>
            <a:pPr lvl="1">
              <a:spcBef>
                <a:spcPts val="600"/>
              </a:spcBef>
              <a:spcAft>
                <a:spcPts val="1200"/>
              </a:spcAft>
            </a:pPr>
            <a:r>
              <a:rPr lang="en-US" sz="2800" dirty="0" smtClean="0"/>
              <a:t>“</a:t>
            </a:r>
            <a:r>
              <a:rPr lang="en-US" sz="2800" dirty="0"/>
              <a:t>those that are” (present – chapters 2,3</a:t>
            </a:r>
            <a:r>
              <a:rPr lang="en-US" sz="2800" dirty="0" smtClean="0"/>
              <a:t>)</a:t>
            </a:r>
          </a:p>
          <a:p>
            <a:pPr lvl="1">
              <a:spcBef>
                <a:spcPts val="600"/>
              </a:spcBef>
              <a:spcAft>
                <a:spcPts val="1200"/>
              </a:spcAft>
            </a:pPr>
            <a:r>
              <a:rPr lang="en-US" sz="2800" dirty="0" smtClean="0"/>
              <a:t>“</a:t>
            </a:r>
            <a:r>
              <a:rPr lang="en-US" sz="2800" dirty="0"/>
              <a:t>and those that are to take place after this” (future – chapters 4-22).</a:t>
            </a:r>
          </a:p>
          <a:p>
            <a:pPr>
              <a:spcBef>
                <a:spcPts val="600"/>
              </a:spcBef>
              <a:spcAft>
                <a:spcPts val="1200"/>
              </a:spcAft>
            </a:pPr>
            <a:r>
              <a:rPr lang="en-US" sz="3200" b="1" dirty="0" smtClean="0"/>
              <a:t>Revelation 1:1 </a:t>
            </a:r>
            <a:r>
              <a:rPr lang="en-US" sz="3200" dirty="0" smtClean="0"/>
              <a:t>– this is </a:t>
            </a:r>
            <a:r>
              <a:rPr lang="en-US" sz="3200" dirty="0"/>
              <a:t>“the </a:t>
            </a:r>
            <a:r>
              <a:rPr lang="en-US" sz="3200" dirty="0" smtClean="0"/>
              <a:t>Revelation </a:t>
            </a:r>
            <a:r>
              <a:rPr lang="en-US" sz="3200" dirty="0"/>
              <a:t>of Jesus </a:t>
            </a:r>
            <a:r>
              <a:rPr lang="en-US" sz="3200" dirty="0" smtClean="0"/>
              <a:t>Christ” – keep your eyes on Him and His glory!</a:t>
            </a:r>
          </a:p>
          <a:p>
            <a:pPr>
              <a:spcBef>
                <a:spcPts val="600"/>
              </a:spcBef>
              <a:spcAft>
                <a:spcPts val="1200"/>
              </a:spcAft>
            </a:pPr>
            <a:r>
              <a:rPr lang="en-US" sz="3200" dirty="0" smtClean="0"/>
              <a:t>The </a:t>
            </a:r>
            <a:r>
              <a:rPr lang="en-US" sz="3200" dirty="0"/>
              <a:t>Christian faith is based on our future </a:t>
            </a:r>
            <a:r>
              <a:rPr lang="en-US" sz="3200" b="1" dirty="0"/>
              <a:t>hope</a:t>
            </a:r>
            <a:r>
              <a:rPr lang="en-US" sz="3200" dirty="0"/>
              <a:t>.  </a:t>
            </a:r>
            <a:r>
              <a:rPr lang="en-US" sz="3200" dirty="0" smtClean="0"/>
              <a:t>When we have </a:t>
            </a:r>
            <a:r>
              <a:rPr lang="en-US" sz="3200" dirty="0"/>
              <a:t>a </a:t>
            </a:r>
            <a:r>
              <a:rPr lang="en-US" sz="3200" dirty="0" smtClean="0"/>
              <a:t>confident view </a:t>
            </a:r>
            <a:r>
              <a:rPr lang="en-US" sz="3200" dirty="0"/>
              <a:t>of the </a:t>
            </a:r>
            <a:r>
              <a:rPr lang="en-US" sz="3200" b="1" dirty="0" smtClean="0"/>
              <a:t>future</a:t>
            </a:r>
            <a:r>
              <a:rPr lang="en-US" sz="3200" dirty="0" smtClean="0"/>
              <a:t>, we </a:t>
            </a:r>
            <a:r>
              <a:rPr lang="en-US" sz="3200" dirty="0"/>
              <a:t>can live better in the </a:t>
            </a:r>
            <a:r>
              <a:rPr lang="en-US" sz="3200" b="1" dirty="0" smtClean="0"/>
              <a:t>present</a:t>
            </a:r>
            <a:r>
              <a:rPr lang="en-US" sz="3200" dirty="0" smtClean="0"/>
              <a:t>.</a:t>
            </a:r>
          </a:p>
        </p:txBody>
      </p:sp>
    </p:spTree>
    <p:extLst>
      <p:ext uri="{BB962C8B-B14F-4D97-AF65-F5344CB8AC3E}">
        <p14:creationId xmlns:p14="http://schemas.microsoft.com/office/powerpoint/2010/main" val="4242589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58158"/>
          </a:xfrm>
        </p:spPr>
        <p:txBody>
          <a:bodyPr>
            <a:normAutofit/>
          </a:bodyPr>
          <a:lstStyle/>
          <a:p>
            <a:r>
              <a:rPr lang="en-US" b="1" u="sng" dirty="0" smtClean="0">
                <a:latin typeface="+mn-lt"/>
              </a:rPr>
              <a:t>Jesus: His first coming</a:t>
            </a:r>
            <a:endParaRPr lang="en-US" b="1" u="sng" dirty="0">
              <a:latin typeface="+mn-lt"/>
            </a:endParaRPr>
          </a:p>
        </p:txBody>
      </p:sp>
      <p:sp>
        <p:nvSpPr>
          <p:cNvPr id="3" name="Content Placeholder 2"/>
          <p:cNvSpPr>
            <a:spLocks noGrp="1"/>
          </p:cNvSpPr>
          <p:nvPr>
            <p:ph idx="1"/>
          </p:nvPr>
        </p:nvSpPr>
        <p:spPr>
          <a:xfrm>
            <a:off x="675861" y="1534602"/>
            <a:ext cx="9511493" cy="5100660"/>
          </a:xfrm>
        </p:spPr>
        <p:txBody>
          <a:bodyPr>
            <a:normAutofit lnSpcReduction="10000"/>
          </a:bodyPr>
          <a:lstStyle/>
          <a:p>
            <a:pPr>
              <a:spcBef>
                <a:spcPts val="600"/>
              </a:spcBef>
              <a:spcAft>
                <a:spcPts val="1200"/>
              </a:spcAft>
            </a:pPr>
            <a:r>
              <a:rPr lang="en-US" sz="3200" b="1" dirty="0" smtClean="0"/>
              <a:t>Luke 2:7  </a:t>
            </a:r>
            <a:r>
              <a:rPr lang="en-US" sz="3200" dirty="0" smtClean="0"/>
              <a:t>When </a:t>
            </a:r>
            <a:r>
              <a:rPr lang="en-US" sz="3200" dirty="0"/>
              <a:t>Jesus </a:t>
            </a:r>
            <a:r>
              <a:rPr lang="en-US" sz="3200" u="sng" dirty="0"/>
              <a:t>first came</a:t>
            </a:r>
            <a:r>
              <a:rPr lang="en-US" sz="3200" dirty="0"/>
              <a:t>, He was </a:t>
            </a:r>
            <a:r>
              <a:rPr lang="en-US" sz="3200" dirty="0" smtClean="0"/>
              <a:t>born among animals and wrapped </a:t>
            </a:r>
            <a:r>
              <a:rPr lang="en-US" sz="3200" dirty="0"/>
              <a:t>in </a:t>
            </a:r>
            <a:r>
              <a:rPr lang="en-US" sz="3200" dirty="0" smtClean="0"/>
              <a:t>rags.</a:t>
            </a:r>
          </a:p>
          <a:p>
            <a:pPr>
              <a:spcBef>
                <a:spcPts val="600"/>
              </a:spcBef>
              <a:spcAft>
                <a:spcPts val="1200"/>
              </a:spcAft>
            </a:pPr>
            <a:r>
              <a:rPr lang="en-US" sz="3200" b="1" dirty="0" smtClean="0"/>
              <a:t>Luke 2:15-18  </a:t>
            </a:r>
            <a:r>
              <a:rPr lang="en-US" sz="3200" dirty="0" smtClean="0"/>
              <a:t>The first ones </a:t>
            </a:r>
            <a:r>
              <a:rPr lang="en-US" sz="3200" dirty="0"/>
              <a:t>who saw </a:t>
            </a:r>
            <a:r>
              <a:rPr lang="en-US" sz="3200" dirty="0" smtClean="0"/>
              <a:t>Jesus were </a:t>
            </a:r>
            <a:r>
              <a:rPr lang="en-US" sz="3200" dirty="0" smtClean="0"/>
              <a:t>the few lowly </a:t>
            </a:r>
            <a:r>
              <a:rPr lang="en-US" sz="3200" dirty="0" smtClean="0"/>
              <a:t>shepherds who came looking </a:t>
            </a:r>
            <a:r>
              <a:rPr lang="en-US" sz="3200" dirty="0"/>
              <a:t>for Him.  </a:t>
            </a:r>
            <a:endParaRPr lang="en-US" sz="3200" dirty="0" smtClean="0"/>
          </a:p>
          <a:p>
            <a:pPr>
              <a:spcBef>
                <a:spcPts val="600"/>
              </a:spcBef>
              <a:spcAft>
                <a:spcPts val="1200"/>
              </a:spcAft>
            </a:pPr>
            <a:r>
              <a:rPr lang="en-US" sz="3200" b="1" dirty="0" smtClean="0"/>
              <a:t>John 1:11 </a:t>
            </a:r>
            <a:r>
              <a:rPr lang="en-US" sz="3200" dirty="0" smtClean="0"/>
              <a:t> His own people rejected </a:t>
            </a:r>
            <a:r>
              <a:rPr lang="en-US" sz="3200" dirty="0" smtClean="0"/>
              <a:t>Him</a:t>
            </a:r>
          </a:p>
          <a:p>
            <a:pPr>
              <a:spcBef>
                <a:spcPts val="600"/>
              </a:spcBef>
              <a:spcAft>
                <a:spcPts val="1200"/>
              </a:spcAft>
            </a:pPr>
            <a:r>
              <a:rPr lang="en-US" sz="3200" b="1" dirty="0" smtClean="0"/>
              <a:t>Isaiah 53:5  </a:t>
            </a:r>
            <a:r>
              <a:rPr lang="en-US" sz="3200" dirty="0" smtClean="0"/>
              <a:t>He would be pierced for our sin</a:t>
            </a:r>
            <a:endParaRPr lang="en-US" sz="3200" dirty="0" smtClean="0"/>
          </a:p>
          <a:p>
            <a:pPr>
              <a:spcBef>
                <a:spcPts val="600"/>
              </a:spcBef>
              <a:spcAft>
                <a:spcPts val="1200"/>
              </a:spcAft>
            </a:pPr>
            <a:r>
              <a:rPr lang="en-US" sz="3200" b="1" dirty="0" smtClean="0"/>
              <a:t>Philippians 2:5-8  </a:t>
            </a:r>
            <a:r>
              <a:rPr lang="en-US" sz="3200" dirty="0" smtClean="0"/>
              <a:t>God Almighty </a:t>
            </a:r>
            <a:r>
              <a:rPr lang="en-US" sz="3200" u="sng" dirty="0" smtClean="0"/>
              <a:t>humbled Himself</a:t>
            </a:r>
            <a:r>
              <a:rPr lang="en-US" sz="3200" dirty="0" smtClean="0"/>
              <a:t>, the Creator became one of His creatures.  He suffered a </a:t>
            </a:r>
            <a:r>
              <a:rPr lang="en-US" sz="3200" u="sng" dirty="0" smtClean="0"/>
              <a:t>shameful death</a:t>
            </a:r>
            <a:r>
              <a:rPr lang="en-US" sz="3200" dirty="0" smtClean="0"/>
              <a:t> on </a:t>
            </a:r>
            <a:r>
              <a:rPr lang="en-US" sz="3200" dirty="0"/>
              <a:t>the </a:t>
            </a:r>
            <a:r>
              <a:rPr lang="en-US" sz="3200" dirty="0" smtClean="0"/>
              <a:t>cross, </a:t>
            </a:r>
            <a:r>
              <a:rPr lang="en-US" sz="3200" dirty="0"/>
              <a:t>taking our judgment upon </a:t>
            </a:r>
            <a:r>
              <a:rPr lang="en-US" sz="3200" dirty="0" smtClean="0"/>
              <a:t>Himself.</a:t>
            </a:r>
            <a:endParaRPr lang="en-US" sz="2800" dirty="0"/>
          </a:p>
        </p:txBody>
      </p:sp>
    </p:spTree>
    <p:extLst>
      <p:ext uri="{BB962C8B-B14F-4D97-AF65-F5344CB8AC3E}">
        <p14:creationId xmlns:p14="http://schemas.microsoft.com/office/powerpoint/2010/main" val="4005984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58158"/>
          </a:xfrm>
        </p:spPr>
        <p:txBody>
          <a:bodyPr>
            <a:normAutofit/>
          </a:bodyPr>
          <a:lstStyle/>
          <a:p>
            <a:r>
              <a:rPr lang="en-US" b="1" u="sng" dirty="0" smtClean="0">
                <a:latin typeface="+mn-lt"/>
              </a:rPr>
              <a:t>Jesus: His second coming</a:t>
            </a:r>
            <a:endParaRPr lang="en-US" b="1" u="sng" dirty="0">
              <a:latin typeface="+mn-lt"/>
            </a:endParaRPr>
          </a:p>
        </p:txBody>
      </p:sp>
      <p:sp>
        <p:nvSpPr>
          <p:cNvPr id="3" name="Content Placeholder 2"/>
          <p:cNvSpPr>
            <a:spLocks noGrp="1"/>
          </p:cNvSpPr>
          <p:nvPr>
            <p:ph idx="1"/>
          </p:nvPr>
        </p:nvSpPr>
        <p:spPr>
          <a:xfrm>
            <a:off x="675861" y="1534602"/>
            <a:ext cx="9511493" cy="5100660"/>
          </a:xfrm>
        </p:spPr>
        <p:txBody>
          <a:bodyPr>
            <a:normAutofit/>
          </a:bodyPr>
          <a:lstStyle/>
          <a:p>
            <a:r>
              <a:rPr lang="en-US" sz="3600" b="1" dirty="0" smtClean="0"/>
              <a:t>Revelation </a:t>
            </a:r>
            <a:r>
              <a:rPr lang="en-US" sz="3600" b="1" dirty="0"/>
              <a:t>1:7</a:t>
            </a:r>
            <a:r>
              <a:rPr lang="en-US" sz="3600" dirty="0"/>
              <a:t> </a:t>
            </a:r>
            <a:r>
              <a:rPr lang="en-US" sz="3600" dirty="0" smtClean="0"/>
              <a:t> Jesus, the </a:t>
            </a:r>
            <a:r>
              <a:rPr lang="en-US" sz="3600" dirty="0" smtClean="0"/>
              <a:t>pierced Lord </a:t>
            </a:r>
            <a:r>
              <a:rPr lang="en-US" sz="3600" dirty="0"/>
              <a:t>of Glory comes on the clouds for every eye to </a:t>
            </a:r>
            <a:r>
              <a:rPr lang="en-US" sz="3600" dirty="0" smtClean="0"/>
              <a:t>see</a:t>
            </a:r>
            <a:r>
              <a:rPr lang="en-US" sz="3600" dirty="0" smtClean="0"/>
              <a:t>.</a:t>
            </a:r>
          </a:p>
          <a:p>
            <a:r>
              <a:rPr lang="en-US" sz="3600" b="1" dirty="0" smtClean="0"/>
              <a:t>Zechariah 12:10  </a:t>
            </a:r>
            <a:r>
              <a:rPr lang="en-US" sz="3600" dirty="0" smtClean="0"/>
              <a:t>People will see Him and weep, the one that they pierced.</a:t>
            </a:r>
            <a:endParaRPr lang="en-US" sz="3600" dirty="0" smtClean="0"/>
          </a:p>
          <a:p>
            <a:r>
              <a:rPr lang="en-US" sz="3600" dirty="0" smtClean="0"/>
              <a:t>People will </a:t>
            </a:r>
            <a:r>
              <a:rPr lang="en-US" sz="3600" dirty="0" smtClean="0"/>
              <a:t>cry, some because of their shame and some with fear of </a:t>
            </a:r>
            <a:r>
              <a:rPr lang="en-US" sz="3600" dirty="0" smtClean="0"/>
              <a:t>the </a:t>
            </a:r>
            <a:r>
              <a:rPr lang="en-US" sz="3600" dirty="0" smtClean="0"/>
              <a:t>coming </a:t>
            </a:r>
            <a:r>
              <a:rPr lang="en-US" sz="3600" dirty="0" smtClean="0"/>
              <a:t>judgment.</a:t>
            </a:r>
            <a:endParaRPr lang="en-US" sz="3600" dirty="0"/>
          </a:p>
          <a:p>
            <a:r>
              <a:rPr lang="en-US" sz="3600" dirty="0" smtClean="0"/>
              <a:t>Compare </a:t>
            </a:r>
            <a:r>
              <a:rPr lang="en-US" sz="3600" b="1" dirty="0" smtClean="0"/>
              <a:t>Revelation 1:5-7</a:t>
            </a:r>
            <a:r>
              <a:rPr lang="en-US" sz="3600" dirty="0" smtClean="0"/>
              <a:t> with </a:t>
            </a:r>
            <a:r>
              <a:rPr lang="en-US" sz="3600" b="1" dirty="0" smtClean="0"/>
              <a:t>Daniel 7:13-14</a:t>
            </a:r>
            <a:r>
              <a:rPr lang="en-US" sz="3600" dirty="0" smtClean="0"/>
              <a:t>.</a:t>
            </a:r>
          </a:p>
          <a:p>
            <a:r>
              <a:rPr lang="en-US" sz="3600" dirty="0" smtClean="0"/>
              <a:t>The second coming of Jesus will be very different than His first coming (</a:t>
            </a:r>
            <a:r>
              <a:rPr lang="en-US" sz="3600" b="1" dirty="0" smtClean="0"/>
              <a:t>John 3:16,17</a:t>
            </a:r>
            <a:r>
              <a:rPr lang="en-US" sz="3600" dirty="0" smtClean="0"/>
              <a:t>).</a:t>
            </a:r>
            <a:endParaRPr lang="en-US" sz="3600" dirty="0"/>
          </a:p>
        </p:txBody>
      </p:sp>
    </p:spTree>
    <p:extLst>
      <p:ext uri="{BB962C8B-B14F-4D97-AF65-F5344CB8AC3E}">
        <p14:creationId xmlns:p14="http://schemas.microsoft.com/office/powerpoint/2010/main" val="3246172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2738"/>
            <a:ext cx="10515600" cy="867508"/>
          </a:xfrm>
        </p:spPr>
        <p:txBody>
          <a:bodyPr>
            <a:normAutofit/>
          </a:bodyPr>
          <a:lstStyle/>
          <a:p>
            <a:r>
              <a:rPr lang="en-US" b="1" u="sng" dirty="0" smtClean="0">
                <a:latin typeface="+mn-lt"/>
              </a:rPr>
              <a:t>Fear Not!</a:t>
            </a:r>
            <a:endParaRPr lang="en-US" b="1" u="sng" dirty="0">
              <a:latin typeface="+mn-lt"/>
            </a:endParaRPr>
          </a:p>
        </p:txBody>
      </p:sp>
      <p:sp>
        <p:nvSpPr>
          <p:cNvPr id="3" name="Content Placeholder 2"/>
          <p:cNvSpPr>
            <a:spLocks noGrp="1"/>
          </p:cNvSpPr>
          <p:nvPr>
            <p:ph idx="1"/>
          </p:nvPr>
        </p:nvSpPr>
        <p:spPr>
          <a:xfrm>
            <a:off x="675861" y="1207477"/>
            <a:ext cx="9874908" cy="5427785"/>
          </a:xfrm>
        </p:spPr>
        <p:txBody>
          <a:bodyPr>
            <a:normAutofit/>
          </a:bodyPr>
          <a:lstStyle/>
          <a:p>
            <a:r>
              <a:rPr lang="en-US" sz="3600" b="1" dirty="0" smtClean="0"/>
              <a:t>Rev 1:12-16</a:t>
            </a:r>
            <a:r>
              <a:rPr lang="en-US" sz="3600" dirty="0" smtClean="0"/>
              <a:t>  Jesus </a:t>
            </a:r>
            <a:r>
              <a:rPr lang="en-US" sz="3600" dirty="0" smtClean="0"/>
              <a:t>is revealed as </a:t>
            </a:r>
            <a:r>
              <a:rPr lang="en-US" sz="3600" dirty="0" smtClean="0"/>
              <a:t>He really is!</a:t>
            </a:r>
          </a:p>
          <a:p>
            <a:r>
              <a:rPr lang="en-US" sz="3600" b="1" dirty="0" smtClean="0"/>
              <a:t>Rev 1:17a  </a:t>
            </a:r>
            <a:r>
              <a:rPr lang="en-US" sz="3600" dirty="0" smtClean="0"/>
              <a:t>The reasonable response!  </a:t>
            </a:r>
          </a:p>
          <a:p>
            <a:pPr>
              <a:spcAft>
                <a:spcPts val="1200"/>
              </a:spcAft>
            </a:pPr>
            <a:r>
              <a:rPr lang="en-US" sz="3600" dirty="0"/>
              <a:t>“Don’t be afraid” – one of the most common </a:t>
            </a:r>
            <a:r>
              <a:rPr lang="en-US" sz="3600" dirty="0" smtClean="0"/>
              <a:t>Bible commands (</a:t>
            </a:r>
            <a:r>
              <a:rPr lang="en-US" sz="3600" b="1" dirty="0"/>
              <a:t>Isaiah </a:t>
            </a:r>
            <a:r>
              <a:rPr lang="en-US" sz="3600" b="1" dirty="0" smtClean="0"/>
              <a:t>41:10; Matthew 10:26; 17:6-8</a:t>
            </a:r>
            <a:r>
              <a:rPr lang="en-US" sz="3600" dirty="0" smtClean="0"/>
              <a:t>). </a:t>
            </a:r>
            <a:endParaRPr lang="en-US" sz="3600" dirty="0"/>
          </a:p>
          <a:p>
            <a:r>
              <a:rPr lang="en-US" sz="3600" b="1" dirty="0" smtClean="0"/>
              <a:t>Rev 1:17b-18  </a:t>
            </a:r>
            <a:r>
              <a:rPr lang="en-US" sz="3600" dirty="0" smtClean="0"/>
              <a:t>Fear Not!  Why?  Because God is absolutely </a:t>
            </a:r>
            <a:r>
              <a:rPr lang="en-US" sz="3600" u="sng" dirty="0" smtClean="0"/>
              <a:t>in control</a:t>
            </a:r>
            <a:r>
              <a:rPr lang="en-US" sz="3600" dirty="0" smtClean="0"/>
              <a:t>, </a:t>
            </a:r>
            <a:r>
              <a:rPr lang="en-US" sz="3600" u="sng" dirty="0" smtClean="0"/>
              <a:t>He loves us</a:t>
            </a:r>
            <a:r>
              <a:rPr lang="en-US" sz="3600" dirty="0" smtClean="0"/>
              <a:t>, we have been </a:t>
            </a:r>
            <a:r>
              <a:rPr lang="en-US" sz="3600" u="sng" dirty="0" smtClean="0"/>
              <a:t>washed</a:t>
            </a:r>
            <a:r>
              <a:rPr lang="en-US" sz="3600" dirty="0" smtClean="0"/>
              <a:t> in His blood, and </a:t>
            </a:r>
            <a:r>
              <a:rPr lang="en-US" sz="3600" u="sng" dirty="0" smtClean="0"/>
              <a:t>we are His people</a:t>
            </a:r>
            <a:r>
              <a:rPr lang="en-US" sz="3600" dirty="0" smtClean="0"/>
              <a:t> (v.5-7).</a:t>
            </a:r>
          </a:p>
          <a:p>
            <a:r>
              <a:rPr lang="en-US" sz="3600" b="1" dirty="0" smtClean="0"/>
              <a:t>Fear</a:t>
            </a:r>
            <a:r>
              <a:rPr lang="en-US" sz="3600" dirty="0" smtClean="0"/>
              <a:t> </a:t>
            </a:r>
            <a:r>
              <a:rPr lang="en-US" sz="3600" dirty="0"/>
              <a:t>often </a:t>
            </a:r>
            <a:r>
              <a:rPr lang="en-US" sz="3600" b="1" dirty="0" smtClean="0"/>
              <a:t>stops </a:t>
            </a:r>
            <a:r>
              <a:rPr lang="en-US" sz="3600" b="1" dirty="0" smtClean="0"/>
              <a:t>us </a:t>
            </a:r>
            <a:r>
              <a:rPr lang="en-US" sz="3600" dirty="0" smtClean="0"/>
              <a:t>from </a:t>
            </a:r>
            <a:r>
              <a:rPr lang="en-US" sz="3600" dirty="0"/>
              <a:t>what God calls us to do. </a:t>
            </a:r>
          </a:p>
        </p:txBody>
      </p:sp>
    </p:spTree>
    <p:extLst>
      <p:ext uri="{BB962C8B-B14F-4D97-AF65-F5344CB8AC3E}">
        <p14:creationId xmlns:p14="http://schemas.microsoft.com/office/powerpoint/2010/main" val="785917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1342"/>
            <a:ext cx="10515600" cy="1058158"/>
          </a:xfrm>
        </p:spPr>
        <p:txBody>
          <a:bodyPr>
            <a:normAutofit/>
          </a:bodyPr>
          <a:lstStyle/>
          <a:p>
            <a:r>
              <a:rPr lang="en-US" b="1" u="sng" dirty="0" smtClean="0">
                <a:latin typeface="+mn-lt"/>
              </a:rPr>
              <a:t>An important message</a:t>
            </a:r>
            <a:endParaRPr lang="en-US" b="1" u="sng" dirty="0">
              <a:latin typeface="+mn-lt"/>
            </a:endParaRPr>
          </a:p>
        </p:txBody>
      </p:sp>
      <p:sp>
        <p:nvSpPr>
          <p:cNvPr id="3" name="Content Placeholder 2"/>
          <p:cNvSpPr>
            <a:spLocks noGrp="1"/>
          </p:cNvSpPr>
          <p:nvPr>
            <p:ph idx="1"/>
          </p:nvPr>
        </p:nvSpPr>
        <p:spPr>
          <a:xfrm>
            <a:off x="445476" y="1329500"/>
            <a:ext cx="10318601" cy="5419170"/>
          </a:xfrm>
        </p:spPr>
        <p:txBody>
          <a:bodyPr>
            <a:normAutofit fontScale="92500"/>
          </a:bodyPr>
          <a:lstStyle/>
          <a:p>
            <a:pPr marL="0" indent="0">
              <a:spcBef>
                <a:spcPts val="600"/>
              </a:spcBef>
              <a:spcAft>
                <a:spcPts val="600"/>
              </a:spcAft>
              <a:buNone/>
            </a:pPr>
            <a:r>
              <a:rPr lang="en-US" sz="3600" dirty="0" smtClean="0"/>
              <a:t>Some things in this book are confusing, but some things are clear.  What is a common focus in these verses: </a:t>
            </a:r>
            <a:r>
              <a:rPr lang="en-US" sz="3600" b="1" dirty="0" smtClean="0"/>
              <a:t>1:5, 5:9, 7:14, 12:11, 19:13 </a:t>
            </a:r>
            <a:r>
              <a:rPr lang="en-US" sz="3600" dirty="0" smtClean="0"/>
              <a:t>?</a:t>
            </a:r>
          </a:p>
          <a:p>
            <a:pPr marL="457200" lvl="1" indent="0">
              <a:spcBef>
                <a:spcPts val="600"/>
              </a:spcBef>
              <a:spcAft>
                <a:spcPts val="600"/>
              </a:spcAft>
              <a:buNone/>
            </a:pPr>
            <a:r>
              <a:rPr lang="en-US" sz="3200" b="1" dirty="0" smtClean="0"/>
              <a:t>1:5       </a:t>
            </a:r>
            <a:r>
              <a:rPr lang="en-US" sz="3200" dirty="0" smtClean="0"/>
              <a:t>Jesus frees us from sin </a:t>
            </a:r>
            <a:r>
              <a:rPr lang="en-US" sz="3200" dirty="0"/>
              <a:t>by His blood </a:t>
            </a:r>
            <a:endParaRPr lang="en-US" sz="3200" b="1" dirty="0" smtClean="0"/>
          </a:p>
          <a:p>
            <a:pPr marL="457200" lvl="1" indent="0">
              <a:spcBef>
                <a:spcPts val="600"/>
              </a:spcBef>
              <a:spcAft>
                <a:spcPts val="600"/>
              </a:spcAft>
              <a:buNone/>
            </a:pPr>
            <a:r>
              <a:rPr lang="en-US" sz="3200" b="1" dirty="0" smtClean="0"/>
              <a:t>5:9 </a:t>
            </a:r>
            <a:r>
              <a:rPr lang="en-US" sz="3200" dirty="0"/>
              <a:t> </a:t>
            </a:r>
            <a:r>
              <a:rPr lang="en-US" sz="3200" dirty="0" smtClean="0"/>
              <a:t>     Jesus </a:t>
            </a:r>
            <a:r>
              <a:rPr lang="en-US" sz="3200" dirty="0"/>
              <a:t>purchases </a:t>
            </a:r>
            <a:r>
              <a:rPr lang="en-US" sz="3200" dirty="0" smtClean="0"/>
              <a:t>us with </a:t>
            </a:r>
            <a:r>
              <a:rPr lang="en-US" sz="3200" dirty="0"/>
              <a:t>His blood </a:t>
            </a:r>
            <a:endParaRPr lang="en-US" sz="3200" b="1" dirty="0" smtClean="0"/>
          </a:p>
          <a:p>
            <a:pPr marL="457200" lvl="1" indent="0">
              <a:spcBef>
                <a:spcPts val="600"/>
              </a:spcBef>
              <a:spcAft>
                <a:spcPts val="600"/>
              </a:spcAft>
              <a:buNone/>
            </a:pPr>
            <a:r>
              <a:rPr lang="en-US" sz="3200" b="1" dirty="0" smtClean="0"/>
              <a:t>7:14     </a:t>
            </a:r>
            <a:r>
              <a:rPr lang="en-US" sz="3200" dirty="0" smtClean="0"/>
              <a:t>People are saved by the </a:t>
            </a:r>
            <a:r>
              <a:rPr lang="en-US" sz="3200" dirty="0"/>
              <a:t>blood of the Lamb </a:t>
            </a:r>
            <a:endParaRPr lang="en-US" sz="3200" b="1" dirty="0" smtClean="0"/>
          </a:p>
          <a:p>
            <a:pPr marL="457200" lvl="1" indent="0">
              <a:spcBef>
                <a:spcPts val="600"/>
              </a:spcBef>
              <a:spcAft>
                <a:spcPts val="600"/>
              </a:spcAft>
              <a:buNone/>
            </a:pPr>
            <a:r>
              <a:rPr lang="en-US" sz="3200" b="1" dirty="0" smtClean="0"/>
              <a:t>12:11   </a:t>
            </a:r>
            <a:r>
              <a:rPr lang="en-US" sz="3200" dirty="0" smtClean="0"/>
              <a:t>People</a:t>
            </a:r>
            <a:r>
              <a:rPr lang="en-US" sz="3200" b="1" dirty="0" smtClean="0"/>
              <a:t> </a:t>
            </a:r>
            <a:r>
              <a:rPr lang="en-US" sz="3200" dirty="0" smtClean="0"/>
              <a:t>overcome Satan by </a:t>
            </a:r>
            <a:r>
              <a:rPr lang="en-US" sz="3200" dirty="0"/>
              <a:t>the blood of the Lamb</a:t>
            </a:r>
            <a:endParaRPr lang="en-US" sz="3200" b="1" dirty="0" smtClean="0"/>
          </a:p>
          <a:p>
            <a:pPr marL="457200" lvl="1" indent="0">
              <a:spcBef>
                <a:spcPts val="600"/>
              </a:spcBef>
              <a:spcAft>
                <a:spcPts val="600"/>
              </a:spcAft>
              <a:buNone/>
            </a:pPr>
            <a:r>
              <a:rPr lang="en-US" sz="3200" b="1" dirty="0" smtClean="0"/>
              <a:t>19:13 </a:t>
            </a:r>
            <a:r>
              <a:rPr lang="en-US" sz="3200" dirty="0" smtClean="0"/>
              <a:t> Jesus wins the final battle wearing </a:t>
            </a:r>
            <a:r>
              <a:rPr lang="en-US" sz="3200" dirty="0"/>
              <a:t>a robe dipped in His own blood </a:t>
            </a:r>
            <a:endParaRPr lang="en-US" sz="3200" dirty="0" smtClean="0"/>
          </a:p>
          <a:p>
            <a:pPr marL="0" indent="0">
              <a:spcBef>
                <a:spcPts val="600"/>
              </a:spcBef>
              <a:spcAft>
                <a:spcPts val="600"/>
              </a:spcAft>
              <a:buNone/>
            </a:pPr>
            <a:r>
              <a:rPr lang="en-US" sz="3600" b="1" dirty="0" smtClean="0"/>
              <a:t>1 Peter 1:18-19  </a:t>
            </a:r>
            <a:r>
              <a:rPr lang="en-US" sz="3600" dirty="0" smtClean="0"/>
              <a:t>Redeemed by the precious blood of Jesus</a:t>
            </a:r>
            <a:endParaRPr lang="en-US" sz="3600" dirty="0"/>
          </a:p>
          <a:p>
            <a:pPr marL="0" indent="0">
              <a:spcBef>
                <a:spcPts val="600"/>
              </a:spcBef>
              <a:spcAft>
                <a:spcPts val="600"/>
              </a:spcAft>
              <a:buNone/>
            </a:pPr>
            <a:endParaRPr lang="en-US" sz="3600" dirty="0" smtClean="0"/>
          </a:p>
          <a:p>
            <a:pPr marL="0" indent="0">
              <a:spcBef>
                <a:spcPts val="600"/>
              </a:spcBef>
              <a:spcAft>
                <a:spcPts val="600"/>
              </a:spcAft>
              <a:buNone/>
            </a:pPr>
            <a:endParaRPr lang="en-US" sz="3600" dirty="0"/>
          </a:p>
        </p:txBody>
      </p:sp>
    </p:spTree>
    <p:extLst>
      <p:ext uri="{BB962C8B-B14F-4D97-AF65-F5344CB8AC3E}">
        <p14:creationId xmlns:p14="http://schemas.microsoft.com/office/powerpoint/2010/main" val="3568842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71342"/>
            <a:ext cx="10515600" cy="1058158"/>
          </a:xfrm>
        </p:spPr>
        <p:txBody>
          <a:bodyPr>
            <a:normAutofit/>
          </a:bodyPr>
          <a:lstStyle/>
          <a:p>
            <a:r>
              <a:rPr lang="en-US" b="1" u="sng" dirty="0" smtClean="0">
                <a:latin typeface="+mn-lt"/>
              </a:rPr>
              <a:t>Final thoughts</a:t>
            </a:r>
            <a:endParaRPr lang="en-US" b="1" u="sng" dirty="0">
              <a:latin typeface="+mn-lt"/>
            </a:endParaRPr>
          </a:p>
        </p:txBody>
      </p:sp>
      <p:sp>
        <p:nvSpPr>
          <p:cNvPr id="3" name="Content Placeholder 2"/>
          <p:cNvSpPr>
            <a:spLocks noGrp="1"/>
          </p:cNvSpPr>
          <p:nvPr>
            <p:ph idx="1"/>
          </p:nvPr>
        </p:nvSpPr>
        <p:spPr>
          <a:xfrm>
            <a:off x="675861" y="1329500"/>
            <a:ext cx="10062477" cy="5305762"/>
          </a:xfrm>
        </p:spPr>
        <p:txBody>
          <a:bodyPr>
            <a:normAutofit/>
          </a:bodyPr>
          <a:lstStyle/>
          <a:p>
            <a:r>
              <a:rPr lang="en-US" sz="3600" dirty="0" smtClean="0"/>
              <a:t>There are only two groups of people in this book:</a:t>
            </a:r>
          </a:p>
          <a:p>
            <a:pPr marL="971550" lvl="1" indent="-514350">
              <a:buFont typeface="+mj-lt"/>
              <a:buAutoNum type="arabicPeriod"/>
            </a:pPr>
            <a:r>
              <a:rPr lang="en-US" sz="3200" dirty="0"/>
              <a:t>those who have been washed in the blood of Jesus, </a:t>
            </a:r>
            <a:endParaRPr lang="en-US" sz="3200" dirty="0" smtClean="0"/>
          </a:p>
          <a:p>
            <a:pPr marL="971550" lvl="1" indent="-514350">
              <a:buFont typeface="+mj-lt"/>
              <a:buAutoNum type="arabicPeriod"/>
            </a:pPr>
            <a:r>
              <a:rPr lang="en-US" sz="3200" dirty="0" smtClean="0"/>
              <a:t>and </a:t>
            </a:r>
            <a:r>
              <a:rPr lang="en-US" sz="3200" dirty="0"/>
              <a:t>the ones who go to destruction</a:t>
            </a:r>
            <a:r>
              <a:rPr lang="en-US" sz="3200" dirty="0" smtClean="0"/>
              <a:t>.</a:t>
            </a:r>
            <a:endParaRPr lang="en-US" sz="3600" dirty="0" smtClean="0"/>
          </a:p>
          <a:p>
            <a:r>
              <a:rPr lang="en-US" sz="3600" dirty="0" smtClean="0"/>
              <a:t>If you’re in </a:t>
            </a:r>
            <a:r>
              <a:rPr lang="en-US" sz="3600" b="1" dirty="0" smtClean="0"/>
              <a:t>group 1</a:t>
            </a:r>
            <a:r>
              <a:rPr lang="en-US" sz="3600" dirty="0" smtClean="0"/>
              <a:t>, don’t expect life to be easy. In Rev 1:9, John experienced </a:t>
            </a:r>
            <a:r>
              <a:rPr lang="en-US" sz="3600" u="sng" dirty="0" smtClean="0"/>
              <a:t>tribulation</a:t>
            </a:r>
            <a:r>
              <a:rPr lang="en-US" sz="3600" dirty="0" smtClean="0"/>
              <a:t> and needed </a:t>
            </a:r>
            <a:r>
              <a:rPr lang="en-US" sz="3600" u="sng" dirty="0" smtClean="0"/>
              <a:t>patient endurance</a:t>
            </a:r>
            <a:r>
              <a:rPr lang="en-US" sz="3600" dirty="0" smtClean="0"/>
              <a:t> because of the word of God and his </a:t>
            </a:r>
            <a:r>
              <a:rPr lang="en-US" sz="3600" u="sng" dirty="0" smtClean="0"/>
              <a:t>testimony of Jesus</a:t>
            </a:r>
            <a:r>
              <a:rPr lang="en-US" sz="3600" dirty="0" smtClean="0"/>
              <a:t>.  But he has a </a:t>
            </a:r>
            <a:r>
              <a:rPr lang="en-US" sz="3600" b="1" dirty="0" smtClean="0"/>
              <a:t>future in The Kingdom</a:t>
            </a:r>
            <a:r>
              <a:rPr lang="en-US" sz="3600" dirty="0" smtClean="0"/>
              <a:t>.</a:t>
            </a:r>
          </a:p>
          <a:p>
            <a:r>
              <a:rPr lang="en-US" sz="3600" dirty="0" smtClean="0"/>
              <a:t>If you’re in group 2, it might be easier now, but it is about to get much worse.  A </a:t>
            </a:r>
            <a:r>
              <a:rPr lang="en-US" sz="3600" b="1" dirty="0" smtClean="0"/>
              <a:t>future of judgment</a:t>
            </a:r>
            <a:r>
              <a:rPr lang="en-US" sz="3600" dirty="0" smtClean="0"/>
              <a:t>…</a:t>
            </a:r>
            <a:endParaRPr lang="en-US" sz="3600" dirty="0"/>
          </a:p>
        </p:txBody>
      </p:sp>
    </p:spTree>
    <p:extLst>
      <p:ext uri="{BB962C8B-B14F-4D97-AF65-F5344CB8AC3E}">
        <p14:creationId xmlns:p14="http://schemas.microsoft.com/office/powerpoint/2010/main" val="2246195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714</TotalTime>
  <Words>1567</Words>
  <Application>Microsoft Office PowerPoint</Application>
  <PresentationFormat>Widescreen</PresentationFormat>
  <Paragraphs>78</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The Revelation of Jesus Christ</vt:lpstr>
      <vt:lpstr>Revelation Study Plan</vt:lpstr>
      <vt:lpstr>Two Reminders:</vt:lpstr>
      <vt:lpstr>Jesus: His first coming</vt:lpstr>
      <vt:lpstr>Jesus: His second coming</vt:lpstr>
      <vt:lpstr>Fear Not!</vt:lpstr>
      <vt:lpstr>An important message</vt:lpstr>
      <vt:lpstr>Final thoughts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Revelation of Jesus Christ</dc:title>
  <dc:creator>Mark Robnett</dc:creator>
  <cp:lastModifiedBy>Mark Robnett</cp:lastModifiedBy>
  <cp:revision>30</cp:revision>
  <dcterms:created xsi:type="dcterms:W3CDTF">2021-11-27T21:34:51Z</dcterms:created>
  <dcterms:modified xsi:type="dcterms:W3CDTF">2022-02-13T01:56:39Z</dcterms:modified>
</cp:coreProperties>
</file>