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73" r:id="rId3"/>
    <p:sldId id="261" r:id="rId4"/>
    <p:sldId id="272" r:id="rId5"/>
    <p:sldId id="266" r:id="rId6"/>
    <p:sldId id="257" r:id="rId7"/>
    <p:sldId id="270" r:id="rId8"/>
    <p:sldId id="267" r:id="rId9"/>
    <p:sldId id="268" r:id="rId10"/>
    <p:sldId id="264" r:id="rId11"/>
    <p:sldId id="271"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846" autoAdjust="0"/>
    <p:restoredTop sz="67964" autoAdjust="0"/>
  </p:normalViewPr>
  <p:slideViewPr>
    <p:cSldViewPr snapToGrid="0">
      <p:cViewPr varScale="1">
        <p:scale>
          <a:sx n="82" d="100"/>
          <a:sy n="82" d="100"/>
        </p:scale>
        <p:origin x="1374" y="78"/>
      </p:cViewPr>
      <p:guideLst/>
    </p:cSldViewPr>
  </p:slideViewPr>
  <p:notesTextViewPr>
    <p:cViewPr>
      <p:scale>
        <a:sx n="200" d="100"/>
        <a:sy n="2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F4ADB8-B503-4AED-8AB2-B97F944BE092}" type="datetimeFigureOut">
              <a:rPr lang="en-US" smtClean="0"/>
              <a:t>2/19/2022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E8CF97-47CC-4443-BEEB-ED85A935527D}" type="slidenum">
              <a:rPr lang="en-US" smtClean="0"/>
              <a:t>‹#›</a:t>
            </a:fld>
            <a:endParaRPr lang="en-US"/>
          </a:p>
        </p:txBody>
      </p:sp>
    </p:spTree>
    <p:extLst>
      <p:ext uri="{BB962C8B-B14F-4D97-AF65-F5344CB8AC3E}">
        <p14:creationId xmlns:p14="http://schemas.microsoft.com/office/powerpoint/2010/main" val="1567828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Last time, we began a study of the Book of the Revelation, opening with a look at the glorified Jesus Christ.  We are following the outline in </a:t>
            </a:r>
            <a:r>
              <a:rPr lang="en-US" sz="1200" b="1" kern="1200" dirty="0" smtClean="0">
                <a:solidFill>
                  <a:schemeClr val="tx1"/>
                </a:solidFill>
                <a:effectLst/>
                <a:latin typeface="+mn-lt"/>
                <a:ea typeface="+mn-ea"/>
                <a:cs typeface="+mn-cs"/>
              </a:rPr>
              <a:t>Revelation 1:19.</a:t>
            </a:r>
            <a:r>
              <a:rPr lang="en-US" sz="1200" kern="1200" dirty="0" smtClean="0">
                <a:solidFill>
                  <a:schemeClr val="tx1"/>
                </a:solidFill>
                <a:effectLst/>
                <a:latin typeface="+mn-lt"/>
                <a:ea typeface="+mn-ea"/>
                <a:cs typeface="+mn-cs"/>
              </a:rPr>
              <a:t> Today, we will look at Chapters 2 and 3: “what is now.”</a:t>
            </a:r>
          </a:p>
          <a:p>
            <a:endParaRPr lang="en-US" dirty="0"/>
          </a:p>
        </p:txBody>
      </p:sp>
      <p:sp>
        <p:nvSpPr>
          <p:cNvPr id="4" name="Slide Number Placeholder 3"/>
          <p:cNvSpPr>
            <a:spLocks noGrp="1"/>
          </p:cNvSpPr>
          <p:nvPr>
            <p:ph type="sldNum" sz="quarter" idx="10"/>
          </p:nvPr>
        </p:nvSpPr>
        <p:spPr/>
        <p:txBody>
          <a:bodyPr/>
          <a:lstStyle/>
          <a:p>
            <a:fld id="{BAE8CF97-47CC-4443-BEEB-ED85A935527D}" type="slidenum">
              <a:rPr lang="en-US" smtClean="0"/>
              <a:t>1</a:t>
            </a:fld>
            <a:endParaRPr lang="en-US"/>
          </a:p>
        </p:txBody>
      </p:sp>
    </p:spTree>
    <p:extLst>
      <p:ext uri="{BB962C8B-B14F-4D97-AF65-F5344CB8AC3E}">
        <p14:creationId xmlns:p14="http://schemas.microsoft.com/office/powerpoint/2010/main" val="22141552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our last study, I tried to make the point that this book reveals the risen, powerful Jesus Christ.  In each of these letters, look at these three important truths about Him:</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1) Jesus is </a:t>
            </a:r>
            <a:r>
              <a:rPr lang="en-US" sz="1200" u="sng" kern="1200" dirty="0" smtClean="0">
                <a:solidFill>
                  <a:schemeClr val="tx1"/>
                </a:solidFill>
                <a:effectLst/>
                <a:latin typeface="+mn-lt"/>
                <a:ea typeface="+mn-ea"/>
                <a:cs typeface="+mn-cs"/>
              </a:rPr>
              <a:t>all-knowing</a:t>
            </a:r>
            <a:r>
              <a:rPr lang="en-US" sz="1200" kern="1200" dirty="0" smtClean="0">
                <a:solidFill>
                  <a:schemeClr val="tx1"/>
                </a:solidFill>
                <a:effectLst/>
                <a:latin typeface="+mn-lt"/>
                <a:ea typeface="+mn-ea"/>
                <a:cs typeface="+mn-cs"/>
              </a:rPr>
              <a:t>: each letter is introduced with the words “I know” (</a:t>
            </a:r>
            <a:r>
              <a:rPr lang="en-US" sz="1200" b="1" kern="1200" dirty="0" smtClean="0">
                <a:solidFill>
                  <a:schemeClr val="tx1"/>
                </a:solidFill>
                <a:effectLst/>
                <a:latin typeface="+mn-lt"/>
                <a:ea typeface="+mn-ea"/>
                <a:cs typeface="+mn-cs"/>
              </a:rPr>
              <a:t>vs. 2:2; 2:9; 2:13; 2:19; 3:1; 3:8; 3:15</a:t>
            </a:r>
            <a:r>
              <a:rPr lang="en-US" sz="1200" kern="1200" dirty="0" smtClean="0">
                <a:solidFill>
                  <a:schemeClr val="tx1"/>
                </a:solidFill>
                <a:effectLst/>
                <a:latin typeface="+mn-lt"/>
                <a:ea typeface="+mn-ea"/>
                <a:cs typeface="+mn-cs"/>
              </a:rPr>
              <a:t>).  When you are tempted to think that God is far away and doesn’t know what is happening, think again (</a:t>
            </a:r>
            <a:r>
              <a:rPr lang="en-US" sz="1200" b="1" kern="1200" dirty="0" smtClean="0">
                <a:solidFill>
                  <a:schemeClr val="tx1"/>
                </a:solidFill>
                <a:effectLst/>
                <a:latin typeface="+mn-lt"/>
                <a:ea typeface="+mn-ea"/>
                <a:cs typeface="+mn-cs"/>
              </a:rPr>
              <a:t>Psalm 139:1-4</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2) Jesus has </a:t>
            </a:r>
            <a:r>
              <a:rPr lang="en-US" sz="1200" u="sng" kern="1200" dirty="0" smtClean="0">
                <a:solidFill>
                  <a:schemeClr val="tx1"/>
                </a:solidFill>
                <a:effectLst/>
                <a:latin typeface="+mn-lt"/>
                <a:ea typeface="+mn-ea"/>
                <a:cs typeface="+mn-cs"/>
              </a:rPr>
              <a:t>absolute authority and control</a:t>
            </a:r>
            <a:r>
              <a:rPr lang="en-US" sz="1200" kern="1200" dirty="0" smtClean="0">
                <a:solidFill>
                  <a:schemeClr val="tx1"/>
                </a:solidFill>
                <a:effectLst/>
                <a:latin typeface="+mn-lt"/>
                <a:ea typeface="+mn-ea"/>
                <a:cs typeface="+mn-cs"/>
              </a:rPr>
              <a:t>: near the end of each letter, we see multiple instances of the words “I will” (including </a:t>
            </a:r>
            <a:r>
              <a:rPr lang="en-US" sz="1200" b="1" kern="1200" dirty="0" smtClean="0">
                <a:solidFill>
                  <a:schemeClr val="tx1"/>
                </a:solidFill>
                <a:effectLst/>
                <a:latin typeface="+mn-lt"/>
                <a:ea typeface="+mn-ea"/>
                <a:cs typeface="+mn-cs"/>
              </a:rPr>
              <a:t>vs. 2:7; 2:10; 2:17; 2:23; 2:26; 3:5; 3:12; 3:21</a:t>
            </a:r>
            <a:r>
              <a:rPr lang="en-US" sz="1200" kern="1200" dirty="0" smtClean="0">
                <a:solidFill>
                  <a:schemeClr val="tx1"/>
                </a:solidFill>
                <a:effectLst/>
                <a:latin typeface="+mn-lt"/>
                <a:ea typeface="+mn-ea"/>
                <a:cs typeface="+mn-cs"/>
              </a:rPr>
              <a:t>).  If you find yourself wondering when God will rescue you, you can have confidence that He will at the right time.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3) Jesus’ great </a:t>
            </a:r>
            <a:r>
              <a:rPr lang="en-US" sz="1200" u="sng" kern="1200" dirty="0" smtClean="0">
                <a:solidFill>
                  <a:schemeClr val="tx1"/>
                </a:solidFill>
                <a:effectLst/>
                <a:latin typeface="+mn-lt"/>
                <a:ea typeface="+mn-ea"/>
                <a:cs typeface="+mn-cs"/>
              </a:rPr>
              <a:t>desire</a:t>
            </a:r>
            <a:r>
              <a:rPr lang="en-US" sz="1200" kern="1200" dirty="0" smtClean="0">
                <a:solidFill>
                  <a:schemeClr val="tx1"/>
                </a:solidFill>
                <a:effectLst/>
                <a:latin typeface="+mn-lt"/>
                <a:ea typeface="+mn-ea"/>
                <a:cs typeface="+mn-cs"/>
              </a:rPr>
              <a:t> for us is </a:t>
            </a:r>
            <a:r>
              <a:rPr lang="en-US" sz="1200" u="sng" kern="1200" dirty="0" smtClean="0">
                <a:solidFill>
                  <a:schemeClr val="tx1"/>
                </a:solidFill>
                <a:effectLst/>
                <a:latin typeface="+mn-lt"/>
                <a:ea typeface="+mn-ea"/>
                <a:cs typeface="+mn-cs"/>
              </a:rPr>
              <a:t>to be overcomers</a:t>
            </a:r>
            <a:r>
              <a:rPr lang="en-US" sz="1200" kern="1200" dirty="0" smtClean="0">
                <a:solidFill>
                  <a:schemeClr val="tx1"/>
                </a:solidFill>
                <a:effectLst/>
                <a:latin typeface="+mn-lt"/>
                <a:ea typeface="+mn-ea"/>
                <a:cs typeface="+mn-cs"/>
              </a:rPr>
              <a:t> (victorious over the enemy).  Each letter promises blessing to those who overcome (2:7; 2:10,11; 3:5).  We are not strong enough to overcome on our own – it is something that we receive because Jesus Himself has overcome the enemy (</a:t>
            </a:r>
            <a:r>
              <a:rPr lang="en-US" sz="1200" b="1" kern="1200" dirty="0" smtClean="0">
                <a:solidFill>
                  <a:schemeClr val="tx1"/>
                </a:solidFill>
                <a:effectLst/>
                <a:latin typeface="+mn-lt"/>
                <a:ea typeface="+mn-ea"/>
                <a:cs typeface="+mn-cs"/>
              </a:rPr>
              <a:t>1 John 5:5</a:t>
            </a:r>
            <a:r>
              <a:rPr lang="en-US" sz="1200" kern="120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We don’t become overcomers by trying harder, we overcome by surrendering to His authority in our lives and letting His Spirit direct our lives.  Here is the question: am I holding onto anything that prevents my complete surrender to the all-knowing, all-powerful Creator who desires my success?</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10</a:t>
            </a:fld>
            <a:endParaRPr lang="en-US"/>
          </a:p>
        </p:txBody>
      </p:sp>
    </p:spTree>
    <p:extLst>
      <p:ext uri="{BB962C8B-B14F-4D97-AF65-F5344CB8AC3E}">
        <p14:creationId xmlns:p14="http://schemas.microsoft.com/office/powerpoint/2010/main" val="31534635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Background story for Balaam:</a:t>
            </a:r>
          </a:p>
          <a:p>
            <a:r>
              <a:rPr lang="en-US" sz="1200" kern="1200" dirty="0" smtClean="0">
                <a:solidFill>
                  <a:schemeClr val="tx1"/>
                </a:solidFill>
                <a:effectLst/>
                <a:latin typeface="+mn-lt"/>
                <a:ea typeface="+mn-ea"/>
                <a:cs typeface="+mn-cs"/>
              </a:rPr>
              <a:t>Turn to the Old Testament and review an important story about a prophet named Balaam.  Here are the key facts:</a:t>
            </a:r>
          </a:p>
          <a:p>
            <a:r>
              <a:rPr lang="en-US" sz="1200" b="1" kern="1200" dirty="0" smtClean="0">
                <a:solidFill>
                  <a:schemeClr val="tx1"/>
                </a:solidFill>
                <a:effectLst/>
                <a:latin typeface="+mn-lt"/>
                <a:ea typeface="+mn-ea"/>
                <a:cs typeface="+mn-cs"/>
              </a:rPr>
              <a:t>Numbers 22:1,2 (OT259)</a:t>
            </a:r>
            <a:r>
              <a:rPr lang="en-US" sz="1200" kern="1200" dirty="0" smtClean="0">
                <a:solidFill>
                  <a:schemeClr val="tx1"/>
                </a:solidFill>
                <a:effectLst/>
                <a:latin typeface="+mn-lt"/>
                <a:ea typeface="+mn-ea"/>
                <a:cs typeface="+mn-cs"/>
              </a:rPr>
              <a:t> – </a:t>
            </a:r>
            <a:r>
              <a:rPr lang="en-US" sz="1200" kern="1200" dirty="0" err="1" smtClean="0">
                <a:solidFill>
                  <a:schemeClr val="tx1"/>
                </a:solidFill>
                <a:effectLst/>
                <a:latin typeface="+mn-lt"/>
                <a:ea typeface="+mn-ea"/>
                <a:cs typeface="+mn-cs"/>
              </a:rPr>
              <a:t>Balak</a:t>
            </a:r>
            <a:r>
              <a:rPr lang="en-US" sz="1200" kern="1200" dirty="0" smtClean="0">
                <a:solidFill>
                  <a:schemeClr val="tx1"/>
                </a:solidFill>
                <a:effectLst/>
                <a:latin typeface="+mn-lt"/>
                <a:ea typeface="+mn-ea"/>
                <a:cs typeface="+mn-cs"/>
              </a:rPr>
              <a:t>, King of Moab feared the Israelites</a:t>
            </a:r>
          </a:p>
          <a:p>
            <a:r>
              <a:rPr lang="en-US" sz="1200" b="1" kern="1200" dirty="0" smtClean="0">
                <a:solidFill>
                  <a:schemeClr val="tx1"/>
                </a:solidFill>
                <a:effectLst/>
                <a:latin typeface="+mn-lt"/>
                <a:ea typeface="+mn-ea"/>
                <a:cs typeface="+mn-cs"/>
              </a:rPr>
              <a:t>Numbers 22:5,6</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(OT259) </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Balak</a:t>
            </a:r>
            <a:r>
              <a:rPr lang="en-US" sz="1200" kern="1200" dirty="0" smtClean="0">
                <a:solidFill>
                  <a:schemeClr val="tx1"/>
                </a:solidFill>
                <a:effectLst/>
                <a:latin typeface="+mn-lt"/>
                <a:ea typeface="+mn-ea"/>
                <a:cs typeface="+mn-cs"/>
              </a:rPr>
              <a:t> called Balaam (a prophet) to curse them</a:t>
            </a:r>
          </a:p>
          <a:p>
            <a:r>
              <a:rPr lang="en-US" sz="1200" b="1" kern="1200" dirty="0" smtClean="0">
                <a:solidFill>
                  <a:schemeClr val="tx1"/>
                </a:solidFill>
                <a:effectLst/>
                <a:latin typeface="+mn-lt"/>
                <a:ea typeface="+mn-ea"/>
                <a:cs typeface="+mn-cs"/>
              </a:rPr>
              <a:t>Numbers 22:12,13</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(OT260) </a:t>
            </a:r>
            <a:r>
              <a:rPr lang="en-US" sz="1200" kern="1200" dirty="0" smtClean="0">
                <a:solidFill>
                  <a:schemeClr val="tx1"/>
                </a:solidFill>
                <a:effectLst/>
                <a:latin typeface="+mn-lt"/>
                <a:ea typeface="+mn-ea"/>
                <a:cs typeface="+mn-cs"/>
              </a:rPr>
              <a:t>– God told Balaam not to curse the people</a:t>
            </a:r>
          </a:p>
          <a:p>
            <a:r>
              <a:rPr lang="en-US" sz="1200" b="1" kern="1200" dirty="0" smtClean="0">
                <a:solidFill>
                  <a:schemeClr val="tx1"/>
                </a:solidFill>
                <a:effectLst/>
                <a:latin typeface="+mn-lt"/>
                <a:ea typeface="+mn-ea"/>
                <a:cs typeface="+mn-cs"/>
              </a:rPr>
              <a:t>Numbers 24:10</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(OT264) </a:t>
            </a:r>
            <a:r>
              <a:rPr lang="en-US" sz="1200" kern="1200" dirty="0" smtClean="0">
                <a:solidFill>
                  <a:schemeClr val="tx1"/>
                </a:solidFill>
                <a:effectLst/>
                <a:latin typeface="+mn-lt"/>
                <a:ea typeface="+mn-ea"/>
                <a:cs typeface="+mn-cs"/>
              </a:rPr>
              <a:t>– Even though he tried to curse Israel, God prevented it</a:t>
            </a:r>
          </a:p>
          <a:p>
            <a:r>
              <a:rPr lang="en-US" sz="1200" b="1" kern="1200" dirty="0" smtClean="0">
                <a:solidFill>
                  <a:schemeClr val="tx1"/>
                </a:solidFill>
                <a:effectLst/>
                <a:latin typeface="+mn-lt"/>
                <a:ea typeface="+mn-ea"/>
                <a:cs typeface="+mn-cs"/>
              </a:rPr>
              <a:t>Numbers 25:1-3</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(OT265) </a:t>
            </a:r>
            <a:r>
              <a:rPr lang="en-US" sz="1200" kern="1200" dirty="0" smtClean="0">
                <a:solidFill>
                  <a:schemeClr val="tx1"/>
                </a:solidFill>
                <a:effectLst/>
                <a:latin typeface="+mn-lt"/>
                <a:ea typeface="+mn-ea"/>
                <a:cs typeface="+mn-cs"/>
              </a:rPr>
              <a:t>– Israel fell into sexual sin and idolatry with Moab</a:t>
            </a:r>
          </a:p>
          <a:p>
            <a:r>
              <a:rPr lang="en-US" sz="1200" b="1" kern="1200" dirty="0" smtClean="0">
                <a:solidFill>
                  <a:schemeClr val="tx1"/>
                </a:solidFill>
                <a:effectLst/>
                <a:latin typeface="+mn-lt"/>
                <a:ea typeface="+mn-ea"/>
                <a:cs typeface="+mn-cs"/>
              </a:rPr>
              <a:t>Numbers 31:16</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(OT277) </a:t>
            </a:r>
            <a:r>
              <a:rPr lang="en-US" sz="1200" kern="1200" dirty="0" smtClean="0">
                <a:solidFill>
                  <a:schemeClr val="tx1"/>
                </a:solidFill>
                <a:effectLst/>
                <a:latin typeface="+mn-lt"/>
                <a:ea typeface="+mn-ea"/>
                <a:cs typeface="+mn-cs"/>
              </a:rPr>
              <a:t>– Balaam instigated the sexual fall of Israel</a:t>
            </a:r>
          </a:p>
          <a:p>
            <a:r>
              <a:rPr lang="en-US" sz="1200" kern="1200" dirty="0" smtClean="0">
                <a:solidFill>
                  <a:schemeClr val="tx1"/>
                </a:solidFill>
                <a:effectLst/>
                <a:latin typeface="+mn-lt"/>
                <a:ea typeface="+mn-ea"/>
                <a:cs typeface="+mn-cs"/>
              </a:rPr>
              <a:t>The bottom line: While Balaam occasionally spoke the words of God, he also led the people of Israel into sexual sin and idolatry, resulting in the death of 24,000 Israelites.</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12</a:t>
            </a:fld>
            <a:endParaRPr lang="en-US"/>
          </a:p>
        </p:txBody>
      </p:sp>
    </p:spTree>
    <p:extLst>
      <p:ext uri="{BB962C8B-B14F-4D97-AF65-F5344CB8AC3E}">
        <p14:creationId xmlns:p14="http://schemas.microsoft.com/office/powerpoint/2010/main" val="1489325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E8CF97-47CC-4443-BEEB-ED85A935527D}" type="slidenum">
              <a:rPr lang="en-US" smtClean="0"/>
              <a:t>2</a:t>
            </a:fld>
            <a:endParaRPr lang="en-US"/>
          </a:p>
        </p:txBody>
      </p:sp>
    </p:spTree>
    <p:extLst>
      <p:ext uri="{BB962C8B-B14F-4D97-AF65-F5344CB8AC3E}">
        <p14:creationId xmlns:p14="http://schemas.microsoft.com/office/powerpoint/2010/main" val="2845697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The Universal Church:</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Jesus is the head of the (“My”) church (Ephesians 1:22,23)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church is “the bride” of Christ (Ephesians 5:25-27, John 3:29, Revelation 19:7-9).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The Local Church:</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Local Churches are in cities (Acts 8:1; 13:1)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Also, small gatherings of believers in various places: homes (Acts 2:46), the temple (Acts 5:12) and in synagogues (Acts 13:5)</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early church met daily (Acts 2:46), each Lord’s Day (Acts 20:7), and came together to pray (Acts 3:1, 10:9).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3</a:t>
            </a:fld>
            <a:endParaRPr lang="en-US"/>
          </a:p>
        </p:txBody>
      </p:sp>
    </p:spTree>
    <p:extLst>
      <p:ext uri="{BB962C8B-B14F-4D97-AF65-F5344CB8AC3E}">
        <p14:creationId xmlns:p14="http://schemas.microsoft.com/office/powerpoint/2010/main" val="3867127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As we look at these seven churches tonight, remember that each “church” is made up of people (not buildings or meetings).  In each letter, Jesus is speaking directly to people.  If you have ears, He is speaking directly to you.  Let me encourage you to pick out the church that is most like you.  Listen to God’s instructions and obey them.</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these two chapters we will see letters specifically addressed to seven churches in Asia Minor (modern day Turkey).  At first, it might seem strange to describe today’s world by using letters to seven churches in a small ancient country.  But look with me at the last line of each letter: verses </a:t>
            </a:r>
            <a:r>
              <a:rPr lang="en-US" sz="1200" b="1" kern="1200" dirty="0" smtClean="0">
                <a:solidFill>
                  <a:schemeClr val="tx1"/>
                </a:solidFill>
                <a:effectLst/>
                <a:latin typeface="+mn-lt"/>
                <a:ea typeface="+mn-ea"/>
                <a:cs typeface="+mn-cs"/>
              </a:rPr>
              <a:t>2:7, 2:11, 2:17, 2:29, 3:6, 3:13, </a:t>
            </a:r>
            <a:r>
              <a:rPr lang="en-US" sz="1200" kern="1200" dirty="0" smtClean="0">
                <a:solidFill>
                  <a:schemeClr val="tx1"/>
                </a:solidFill>
                <a:effectLst/>
                <a:latin typeface="+mn-lt"/>
                <a:ea typeface="+mn-ea"/>
                <a:cs typeface="+mn-cs"/>
              </a:rPr>
              <a:t>and </a:t>
            </a:r>
            <a:r>
              <a:rPr lang="en-US" sz="1200" b="1" kern="1200" dirty="0" smtClean="0">
                <a:solidFill>
                  <a:schemeClr val="tx1"/>
                </a:solidFill>
                <a:effectLst/>
                <a:latin typeface="+mn-lt"/>
                <a:ea typeface="+mn-ea"/>
                <a:cs typeface="+mn-cs"/>
              </a:rPr>
              <a:t>3:22</a:t>
            </a:r>
            <a:r>
              <a:rPr lang="en-US" sz="1200" kern="1200" dirty="0" smtClean="0">
                <a:solidFill>
                  <a:schemeClr val="tx1"/>
                </a:solidFill>
                <a:effectLst/>
                <a:latin typeface="+mn-lt"/>
                <a:ea typeface="+mn-ea"/>
                <a:cs typeface="+mn-cs"/>
              </a:rPr>
              <a:t>.  He repeats this command: “he who has an ear,” listen to what the Spirit says to these churches.  This makes it clear that these letters are not just written to the members of these seven churches – they are for anyone who can hear.  We all have ears – they are all for us too.</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But why did He only write to seven churches?  There were many more churches around the world (even in Israel) then and now.  The answer is found in the Biblical significance of the number “seven.”  I don’t want to spend a lot of time guessing about the Biblical meaning of numbers, but look at a few times when the Bible uses the number “seven”:</a:t>
            </a:r>
          </a:p>
          <a:p>
            <a:r>
              <a:rPr lang="en-US" sz="1200" b="1" kern="1200" dirty="0" smtClean="0">
                <a:solidFill>
                  <a:schemeClr val="tx1"/>
                </a:solidFill>
                <a:effectLst/>
                <a:latin typeface="+mn-lt"/>
                <a:ea typeface="+mn-ea"/>
                <a:cs typeface="+mn-cs"/>
              </a:rPr>
              <a:t>Genesis 2:2</a:t>
            </a:r>
            <a:r>
              <a:rPr lang="en-US" sz="1200" kern="1200" dirty="0" smtClean="0">
                <a:solidFill>
                  <a:schemeClr val="tx1"/>
                </a:solidFill>
                <a:effectLst/>
                <a:latin typeface="+mn-lt"/>
                <a:ea typeface="+mn-ea"/>
                <a:cs typeface="+mn-cs"/>
              </a:rPr>
              <a:t> – creation completed in seven days</a:t>
            </a:r>
          </a:p>
          <a:p>
            <a:r>
              <a:rPr lang="en-US" sz="1200" b="1" kern="1200" dirty="0" smtClean="0">
                <a:solidFill>
                  <a:schemeClr val="tx1"/>
                </a:solidFill>
                <a:effectLst/>
                <a:latin typeface="+mn-lt"/>
                <a:ea typeface="+mn-ea"/>
                <a:cs typeface="+mn-cs"/>
              </a:rPr>
              <a:t>2 Kings 5:14</a:t>
            </a:r>
            <a:r>
              <a:rPr lang="en-US" sz="1200" kern="1200" dirty="0" smtClean="0">
                <a:solidFill>
                  <a:schemeClr val="tx1"/>
                </a:solidFill>
                <a:effectLst/>
                <a:latin typeface="+mn-lt"/>
                <a:ea typeface="+mn-ea"/>
                <a:cs typeface="+mn-cs"/>
              </a:rPr>
              <a:t> – times to wash to be completely clean</a:t>
            </a:r>
          </a:p>
          <a:p>
            <a:r>
              <a:rPr lang="en-US" sz="1200" b="1" kern="1200" dirty="0" smtClean="0">
                <a:solidFill>
                  <a:schemeClr val="tx1"/>
                </a:solidFill>
                <a:effectLst/>
                <a:latin typeface="+mn-lt"/>
                <a:ea typeface="+mn-ea"/>
                <a:cs typeface="+mn-cs"/>
              </a:rPr>
              <a:t>Matthew 18:21,22</a:t>
            </a:r>
            <a:r>
              <a:rPr lang="en-US" sz="1200" kern="1200" dirty="0" smtClean="0">
                <a:solidFill>
                  <a:schemeClr val="tx1"/>
                </a:solidFill>
                <a:effectLst/>
                <a:latin typeface="+mn-lt"/>
                <a:ea typeface="+mn-ea"/>
                <a:cs typeface="+mn-cs"/>
              </a:rPr>
              <a:t> – seven times of forgiveness assumed enough</a:t>
            </a:r>
          </a:p>
          <a:p>
            <a:r>
              <a:rPr lang="en-US" sz="1200" kern="1200" dirty="0" smtClean="0">
                <a:solidFill>
                  <a:schemeClr val="tx1"/>
                </a:solidFill>
                <a:effectLst/>
                <a:latin typeface="+mn-lt"/>
                <a:ea typeface="+mn-ea"/>
                <a:cs typeface="+mn-cs"/>
              </a:rPr>
              <a:t>The number 7 shows up 54 times in the Book of the Revelation, and as in other Scripture passages, it indicates </a:t>
            </a:r>
            <a:r>
              <a:rPr lang="en-US" sz="1200" u="sng" kern="1200" dirty="0" smtClean="0">
                <a:solidFill>
                  <a:schemeClr val="tx1"/>
                </a:solidFill>
                <a:effectLst/>
                <a:latin typeface="+mn-lt"/>
                <a:ea typeface="+mn-ea"/>
                <a:cs typeface="+mn-cs"/>
              </a:rPr>
              <a:t>completeness</a:t>
            </a:r>
            <a:r>
              <a:rPr lang="en-US" sz="1200" kern="1200" dirty="0" smtClean="0">
                <a:solidFill>
                  <a:schemeClr val="tx1"/>
                </a:solidFill>
                <a:effectLst/>
                <a:latin typeface="+mn-lt"/>
                <a:ea typeface="+mn-ea"/>
                <a:cs typeface="+mn-cs"/>
              </a:rPr>
              <a:t>.  It has been said that these seven churches  represent every kind of church that has ever existed. </a:t>
            </a:r>
          </a:p>
        </p:txBody>
      </p:sp>
      <p:sp>
        <p:nvSpPr>
          <p:cNvPr id="4" name="Slide Number Placeholder 3"/>
          <p:cNvSpPr>
            <a:spLocks noGrp="1"/>
          </p:cNvSpPr>
          <p:nvPr>
            <p:ph type="sldNum" sz="quarter" idx="10"/>
          </p:nvPr>
        </p:nvSpPr>
        <p:spPr/>
        <p:txBody>
          <a:bodyPr/>
          <a:lstStyle/>
          <a:p>
            <a:fld id="{BAE8CF97-47CC-4443-BEEB-ED85A935527D}" type="slidenum">
              <a:rPr lang="en-US" smtClean="0"/>
              <a:t>4</a:t>
            </a:fld>
            <a:endParaRPr lang="en-US"/>
          </a:p>
        </p:txBody>
      </p:sp>
    </p:spTree>
    <p:extLst>
      <p:ext uri="{BB962C8B-B14F-4D97-AF65-F5344CB8AC3E}">
        <p14:creationId xmlns:p14="http://schemas.microsoft.com/office/powerpoint/2010/main" val="3541281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As we look at these seven churches tonight, remember that each “church” is made up of people (not buildings or meetings).  In each letter, Jesus is speaking directly to people.  If you have ears, He is speaking directly to you.  Let me encourage you to pick out the church that is most like you.  Listen to God’s instructions and obey them.</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Today’s study is just an overview, so I’d like for us to put these seven churches into three groups to help with our thinking.  They seem to fit into these groups:  mostly approval, a mixture of approval and warning, and mostly warned.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Since tonight’s study is just an overview, I’d like for us to look at the churches in three groups (vs. sequentially) to help with our thinking.  They seem to fit into these groups:</a:t>
            </a:r>
          </a:p>
          <a:p>
            <a:r>
              <a:rPr lang="en-US" sz="1200" kern="1200" dirty="0" smtClean="0">
                <a:solidFill>
                  <a:schemeClr val="tx1"/>
                </a:solidFill>
                <a:effectLst/>
                <a:latin typeface="+mn-lt"/>
                <a:ea typeface="+mn-ea"/>
                <a:cs typeface="+mn-cs"/>
              </a:rPr>
              <a:t>Mostly approval: Smyrna and Philadelphia</a:t>
            </a:r>
          </a:p>
          <a:p>
            <a:r>
              <a:rPr lang="en-US" sz="1200" kern="1200" dirty="0" smtClean="0">
                <a:solidFill>
                  <a:schemeClr val="tx1"/>
                </a:solidFill>
                <a:effectLst/>
                <a:latin typeface="+mn-lt"/>
                <a:ea typeface="+mn-ea"/>
                <a:cs typeface="+mn-cs"/>
              </a:rPr>
              <a:t>Balance of approval and warning: </a:t>
            </a:r>
            <a:r>
              <a:rPr lang="en-US" sz="1200" kern="1200" dirty="0" err="1" smtClean="0">
                <a:solidFill>
                  <a:schemeClr val="tx1"/>
                </a:solidFill>
                <a:effectLst/>
                <a:latin typeface="+mn-lt"/>
                <a:ea typeface="+mn-ea"/>
                <a:cs typeface="+mn-cs"/>
              </a:rPr>
              <a:t>Pergamos</a:t>
            </a:r>
            <a:r>
              <a:rPr lang="en-US" sz="1200" kern="1200" dirty="0" smtClean="0">
                <a:solidFill>
                  <a:schemeClr val="tx1"/>
                </a:solidFill>
                <a:effectLst/>
                <a:latin typeface="+mn-lt"/>
                <a:ea typeface="+mn-ea"/>
                <a:cs typeface="+mn-cs"/>
              </a:rPr>
              <a:t>, Thyatira, and Ephesus</a:t>
            </a:r>
          </a:p>
          <a:p>
            <a:r>
              <a:rPr lang="en-US" sz="1200" kern="1200" dirty="0" smtClean="0">
                <a:solidFill>
                  <a:schemeClr val="tx1"/>
                </a:solidFill>
                <a:effectLst/>
                <a:latin typeface="+mn-lt"/>
                <a:ea typeface="+mn-ea"/>
                <a:cs typeface="+mn-cs"/>
              </a:rPr>
              <a:t>Mostly warned:  Sardis and Laodicea</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5</a:t>
            </a:fld>
            <a:endParaRPr lang="en-US"/>
          </a:p>
        </p:txBody>
      </p:sp>
    </p:spTree>
    <p:extLst>
      <p:ext uri="{BB962C8B-B14F-4D97-AF65-F5344CB8AC3E}">
        <p14:creationId xmlns:p14="http://schemas.microsoft.com/office/powerpoint/2010/main" val="2006269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Let’s start with the two churches that receive the most </a:t>
            </a:r>
            <a:r>
              <a:rPr lang="en-US" sz="1200" b="1" u="sng" kern="1200" dirty="0" smtClean="0">
                <a:solidFill>
                  <a:schemeClr val="tx1"/>
                </a:solidFill>
                <a:effectLst/>
                <a:latin typeface="+mn-lt"/>
                <a:ea typeface="+mn-ea"/>
                <a:cs typeface="+mn-cs"/>
              </a:rPr>
              <a:t>approval</a:t>
            </a:r>
            <a:r>
              <a:rPr lang="en-US" sz="1200" kern="1200" dirty="0" smtClean="0">
                <a:solidFill>
                  <a:schemeClr val="tx1"/>
                </a:solidFill>
                <a:effectLst/>
                <a:latin typeface="+mn-lt"/>
                <a:ea typeface="+mn-ea"/>
                <a:cs typeface="+mn-cs"/>
              </a:rPr>
              <a:t>.  The church at </a:t>
            </a:r>
            <a:r>
              <a:rPr lang="en-US" sz="1200" u="sng" kern="1200" dirty="0" smtClean="0">
                <a:solidFill>
                  <a:schemeClr val="tx1"/>
                </a:solidFill>
                <a:effectLst/>
                <a:latin typeface="+mn-lt"/>
                <a:ea typeface="+mn-ea"/>
                <a:cs typeface="+mn-cs"/>
              </a:rPr>
              <a:t>Smyrna</a:t>
            </a:r>
            <a:r>
              <a:rPr lang="en-US" sz="1200" kern="1200" dirty="0" smtClean="0">
                <a:solidFill>
                  <a:schemeClr val="tx1"/>
                </a:solidFill>
                <a:effectLst/>
                <a:latin typeface="+mn-lt"/>
                <a:ea typeface="+mn-ea"/>
                <a:cs typeface="+mn-cs"/>
              </a:rPr>
              <a:t> has been purified by </a:t>
            </a:r>
            <a:r>
              <a:rPr lang="en-US" sz="1200" u="sng" kern="1200" dirty="0" smtClean="0">
                <a:solidFill>
                  <a:schemeClr val="tx1"/>
                </a:solidFill>
                <a:effectLst/>
                <a:latin typeface="+mn-lt"/>
                <a:ea typeface="+mn-ea"/>
                <a:cs typeface="+mn-cs"/>
              </a:rPr>
              <a:t>trials</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Revelation 2:10</a:t>
            </a:r>
            <a:r>
              <a:rPr lang="en-US" sz="1200" kern="1200" dirty="0" smtClean="0">
                <a:solidFill>
                  <a:schemeClr val="tx1"/>
                </a:solidFill>
                <a:effectLst/>
                <a:latin typeface="+mn-lt"/>
                <a:ea typeface="+mn-ea"/>
                <a:cs typeface="+mn-cs"/>
              </a:rPr>
              <a:t>). When people face trouble, they have nowhere else to turn for help than to Jesus.  While we often complain about the pain of suffering (“poverty” in v.9), the Bible teaches that trials help us learn to trust Christ.  Notice that </a:t>
            </a:r>
            <a:r>
              <a:rPr lang="en-US" sz="1200" u="sng" kern="1200" dirty="0" smtClean="0">
                <a:solidFill>
                  <a:schemeClr val="tx1"/>
                </a:solidFill>
                <a:effectLst/>
                <a:latin typeface="+mn-lt"/>
                <a:ea typeface="+mn-ea"/>
                <a:cs typeface="+mn-cs"/>
              </a:rPr>
              <a:t>Jesus knows</a:t>
            </a:r>
            <a:r>
              <a:rPr lang="en-US" sz="1200" kern="1200" dirty="0" smtClean="0">
                <a:solidFill>
                  <a:schemeClr val="tx1"/>
                </a:solidFill>
                <a:effectLst/>
                <a:latin typeface="+mn-lt"/>
                <a:ea typeface="+mn-ea"/>
                <a:cs typeface="+mn-cs"/>
              </a:rPr>
              <a:t> about their suffering (“be faithful unto death”).  He is in control, and as part of His great plan, He uses the devil in times of testing.</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church at </a:t>
            </a:r>
            <a:r>
              <a:rPr lang="en-US" sz="1200" u="sng" kern="1200" dirty="0" smtClean="0">
                <a:solidFill>
                  <a:schemeClr val="tx1"/>
                </a:solidFill>
                <a:effectLst/>
                <a:latin typeface="+mn-lt"/>
                <a:ea typeface="+mn-ea"/>
                <a:cs typeface="+mn-cs"/>
              </a:rPr>
              <a:t>Philadelphia</a:t>
            </a:r>
            <a:r>
              <a:rPr lang="en-US" sz="1200" kern="1200" dirty="0" smtClean="0">
                <a:solidFill>
                  <a:schemeClr val="tx1"/>
                </a:solidFill>
                <a:effectLst/>
                <a:latin typeface="+mn-lt"/>
                <a:ea typeface="+mn-ea"/>
                <a:cs typeface="+mn-cs"/>
              </a:rPr>
              <a:t> has also kept the command of Christ to persevere in times of trials (</a:t>
            </a:r>
            <a:r>
              <a:rPr lang="en-US" sz="1200" b="1" kern="1200" dirty="0" smtClean="0">
                <a:solidFill>
                  <a:schemeClr val="tx1"/>
                </a:solidFill>
                <a:effectLst/>
                <a:latin typeface="+mn-lt"/>
                <a:ea typeface="+mn-ea"/>
                <a:cs typeface="+mn-cs"/>
              </a:rPr>
              <a:t>Revelation 3:10</a:t>
            </a:r>
            <a:r>
              <a:rPr lang="en-US" sz="1200" kern="1200" dirty="0" smtClean="0">
                <a:solidFill>
                  <a:schemeClr val="tx1"/>
                </a:solidFill>
                <a:effectLst/>
                <a:latin typeface="+mn-lt"/>
                <a:ea typeface="+mn-ea"/>
                <a:cs typeface="+mn-cs"/>
              </a:rPr>
              <a:t>).  Notice this: the </a:t>
            </a:r>
            <a:r>
              <a:rPr lang="en-US" sz="1200" u="sng" kern="1200" dirty="0" smtClean="0">
                <a:solidFill>
                  <a:schemeClr val="tx1"/>
                </a:solidFill>
                <a:effectLst/>
                <a:latin typeface="+mn-lt"/>
                <a:ea typeface="+mn-ea"/>
                <a:cs typeface="+mn-cs"/>
              </a:rPr>
              <a:t>strongest</a:t>
            </a:r>
            <a:r>
              <a:rPr lang="en-US" sz="1200" kern="1200" dirty="0" smtClean="0">
                <a:solidFill>
                  <a:schemeClr val="tx1"/>
                </a:solidFill>
                <a:effectLst/>
                <a:latin typeface="+mn-lt"/>
                <a:ea typeface="+mn-ea"/>
                <a:cs typeface="+mn-cs"/>
              </a:rPr>
              <a:t> two churches are the ones that have </a:t>
            </a:r>
            <a:r>
              <a:rPr lang="en-US" sz="1200" u="sng" kern="1200" dirty="0" smtClean="0">
                <a:solidFill>
                  <a:schemeClr val="tx1"/>
                </a:solidFill>
                <a:effectLst/>
                <a:latin typeface="+mn-lt"/>
                <a:ea typeface="+mn-ea"/>
                <a:cs typeface="+mn-cs"/>
              </a:rPr>
              <a:t>suffered</a:t>
            </a:r>
            <a:r>
              <a:rPr lang="en-US" sz="1200" kern="1200" dirty="0" smtClean="0">
                <a:solidFill>
                  <a:schemeClr val="tx1"/>
                </a:solidFill>
                <a:effectLst/>
                <a:latin typeface="+mn-lt"/>
                <a:ea typeface="+mn-ea"/>
                <a:cs typeface="+mn-cs"/>
              </a:rPr>
              <a:t>.  Even though they are suffering and only have “a little strength” (</a:t>
            </a:r>
            <a:r>
              <a:rPr lang="en-US" sz="1200" b="1" kern="1200" dirty="0" smtClean="0">
                <a:solidFill>
                  <a:schemeClr val="tx1"/>
                </a:solidFill>
                <a:effectLst/>
                <a:latin typeface="+mn-lt"/>
                <a:ea typeface="+mn-ea"/>
                <a:cs typeface="+mn-cs"/>
              </a:rPr>
              <a:t>Revelation 3:8</a:t>
            </a:r>
            <a:r>
              <a:rPr lang="en-US" sz="1200" kern="1200" dirty="0" smtClean="0">
                <a:solidFill>
                  <a:schemeClr val="tx1"/>
                </a:solidFill>
                <a:effectLst/>
                <a:latin typeface="+mn-lt"/>
                <a:ea typeface="+mn-ea"/>
                <a:cs typeface="+mn-cs"/>
              </a:rPr>
              <a:t>), they are willing to enter the open door of service.  When God opens a door of service for you, never complain about your weakness – trust Him and move forward!</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6</a:t>
            </a:fld>
            <a:endParaRPr lang="en-US"/>
          </a:p>
        </p:txBody>
      </p:sp>
    </p:spTree>
    <p:extLst>
      <p:ext uri="{BB962C8B-B14F-4D97-AF65-F5344CB8AC3E}">
        <p14:creationId xmlns:p14="http://schemas.microsoft.com/office/powerpoint/2010/main" val="3433751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Next, let’s look at the three churches that receive a </a:t>
            </a:r>
            <a:r>
              <a:rPr lang="en-US" sz="1200" b="1" u="sng" kern="1200" dirty="0" smtClean="0">
                <a:solidFill>
                  <a:schemeClr val="tx1"/>
                </a:solidFill>
                <a:effectLst/>
                <a:latin typeface="+mn-lt"/>
                <a:ea typeface="+mn-ea"/>
                <a:cs typeface="+mn-cs"/>
              </a:rPr>
              <a:t>mixture of approval and warning</a:t>
            </a:r>
            <a:r>
              <a:rPr lang="en-US" sz="1200" kern="1200" dirty="0" smtClean="0">
                <a:solidFill>
                  <a:schemeClr val="tx1"/>
                </a:solidFill>
                <a:effectLst/>
                <a:latin typeface="+mn-lt"/>
                <a:ea typeface="+mn-ea"/>
                <a:cs typeface="+mn-cs"/>
              </a:rPr>
              <a:t>.  As we look at the church of </a:t>
            </a:r>
            <a:r>
              <a:rPr lang="en-US" sz="1200" u="sng" kern="1200" dirty="0" smtClean="0">
                <a:solidFill>
                  <a:schemeClr val="tx1"/>
                </a:solidFill>
                <a:effectLst/>
                <a:latin typeface="+mn-lt"/>
                <a:ea typeface="+mn-ea"/>
                <a:cs typeface="+mn-cs"/>
              </a:rPr>
              <a:t>Pergamum</a:t>
            </a:r>
            <a:r>
              <a:rPr lang="en-US" sz="1200" kern="1200" dirty="0" smtClean="0">
                <a:solidFill>
                  <a:schemeClr val="tx1"/>
                </a:solidFill>
                <a:effectLst/>
                <a:latin typeface="+mn-lt"/>
                <a:ea typeface="+mn-ea"/>
                <a:cs typeface="+mn-cs"/>
              </a:rPr>
              <a:t>, we find that they have faithfully held to God’s name, even in the face of martyrdom (2:13).  But they have also fallen prey to the sin of Balaam, an Old Testament man who tempted the Israelites with sexual immorality (</a:t>
            </a:r>
            <a:r>
              <a:rPr lang="en-US" sz="1200" b="1" kern="1200" dirty="0" smtClean="0">
                <a:solidFill>
                  <a:schemeClr val="tx1"/>
                </a:solidFill>
                <a:effectLst/>
                <a:latin typeface="+mn-lt"/>
                <a:ea typeface="+mn-ea"/>
                <a:cs typeface="+mn-cs"/>
              </a:rPr>
              <a:t>Revelation 2:14,15</a:t>
            </a:r>
            <a:r>
              <a:rPr lang="en-US" sz="1200" kern="1200" dirty="0" smtClean="0">
                <a:solidFill>
                  <a:schemeClr val="tx1"/>
                </a:solidFill>
                <a:effectLst/>
                <a:latin typeface="+mn-lt"/>
                <a:ea typeface="+mn-ea"/>
                <a:cs typeface="+mn-cs"/>
              </a:rPr>
              <a:t>). God desires His church to be holy.  He created sex strictly for married couples – anything else is forbidden and dangerous.  God is strongly opposed to sexual immorality and idolatry and calls us to repentance when involved in these offenses.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church at </a:t>
            </a:r>
            <a:r>
              <a:rPr lang="en-US" sz="1200" u="sng" kern="1200" dirty="0" smtClean="0">
                <a:solidFill>
                  <a:schemeClr val="tx1"/>
                </a:solidFill>
                <a:effectLst/>
                <a:latin typeface="+mn-lt"/>
                <a:ea typeface="+mn-ea"/>
                <a:cs typeface="+mn-cs"/>
              </a:rPr>
              <a:t>Thyatira</a:t>
            </a:r>
            <a:r>
              <a:rPr lang="en-US" sz="1200" kern="1200" dirty="0" smtClean="0">
                <a:solidFill>
                  <a:schemeClr val="tx1"/>
                </a:solidFill>
                <a:effectLst/>
                <a:latin typeface="+mn-lt"/>
                <a:ea typeface="+mn-ea"/>
                <a:cs typeface="+mn-cs"/>
              </a:rPr>
              <a:t> takes it a step further.  In this church, they have a woman who proclaims this teaching as a form of truth (</a:t>
            </a:r>
            <a:r>
              <a:rPr lang="en-US" sz="1200" b="1" kern="1200" dirty="0" smtClean="0">
                <a:solidFill>
                  <a:schemeClr val="tx1"/>
                </a:solidFill>
                <a:effectLst/>
                <a:latin typeface="+mn-lt"/>
                <a:ea typeface="+mn-ea"/>
                <a:cs typeface="+mn-cs"/>
              </a:rPr>
              <a:t>Revelation 2:20</a:t>
            </a:r>
            <a:r>
              <a:rPr lang="en-US" sz="1200" kern="1200" dirty="0" smtClean="0">
                <a:solidFill>
                  <a:schemeClr val="tx1"/>
                </a:solidFill>
                <a:effectLst/>
                <a:latin typeface="+mn-lt"/>
                <a:ea typeface="+mn-ea"/>
                <a:cs typeface="+mn-cs"/>
              </a:rPr>
              <a:t>).  While the church at Pergamum </a:t>
            </a:r>
            <a:r>
              <a:rPr lang="en-US" sz="1200" u="sng" kern="1200" dirty="0" smtClean="0">
                <a:solidFill>
                  <a:schemeClr val="tx1"/>
                </a:solidFill>
                <a:effectLst/>
                <a:latin typeface="+mn-lt"/>
                <a:ea typeface="+mn-ea"/>
                <a:cs typeface="+mn-cs"/>
              </a:rPr>
              <a:t>tolerated</a:t>
            </a:r>
            <a:r>
              <a:rPr lang="en-US" sz="1200" kern="1200" dirty="0" smtClean="0">
                <a:solidFill>
                  <a:schemeClr val="tx1"/>
                </a:solidFill>
                <a:effectLst/>
                <a:latin typeface="+mn-lt"/>
                <a:ea typeface="+mn-ea"/>
                <a:cs typeface="+mn-cs"/>
              </a:rPr>
              <a:t> it among the members, the church at Thyatira selected a leader who </a:t>
            </a:r>
            <a:r>
              <a:rPr lang="en-US" sz="1200" u="sng" kern="1200" dirty="0" smtClean="0">
                <a:solidFill>
                  <a:schemeClr val="tx1"/>
                </a:solidFill>
                <a:effectLst/>
                <a:latin typeface="+mn-lt"/>
                <a:ea typeface="+mn-ea"/>
                <a:cs typeface="+mn-cs"/>
              </a:rPr>
              <a:t>taught</a:t>
            </a:r>
            <a:r>
              <a:rPr lang="en-US" sz="1200" kern="1200" dirty="0" smtClean="0">
                <a:solidFill>
                  <a:schemeClr val="tx1"/>
                </a:solidFill>
                <a:effectLst/>
                <a:latin typeface="+mn-lt"/>
                <a:ea typeface="+mn-ea"/>
                <a:cs typeface="+mn-cs"/>
              </a:rPr>
              <a:t> sexual immorality as an acceptable (desirable?) </a:t>
            </a:r>
            <a:r>
              <a:rPr lang="en-US" sz="1200" u="sng" kern="1200" dirty="0" smtClean="0">
                <a:solidFill>
                  <a:schemeClr val="tx1"/>
                </a:solidFill>
                <a:effectLst/>
                <a:latin typeface="+mn-lt"/>
                <a:ea typeface="+mn-ea"/>
                <a:cs typeface="+mn-cs"/>
              </a:rPr>
              <a:t>lifestyle</a:t>
            </a:r>
            <a:r>
              <a:rPr lang="en-US" sz="1200" kern="1200" dirty="0" smtClean="0">
                <a:solidFill>
                  <a:schemeClr val="tx1"/>
                </a:solidFill>
                <a:effectLst/>
                <a:latin typeface="+mn-lt"/>
                <a:ea typeface="+mn-ea"/>
                <a:cs typeface="+mn-cs"/>
              </a:rPr>
              <a:t>.  While this church was increasing in love, service, faith, and patience, sexual immorality and idolatry was about to destroy it.</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7</a:t>
            </a:fld>
            <a:endParaRPr lang="en-US"/>
          </a:p>
        </p:txBody>
      </p:sp>
    </p:spTree>
    <p:extLst>
      <p:ext uri="{BB962C8B-B14F-4D97-AF65-F5344CB8AC3E}">
        <p14:creationId xmlns:p14="http://schemas.microsoft.com/office/powerpoint/2010/main" val="25966390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Meanwhile, the church at </a:t>
            </a:r>
            <a:r>
              <a:rPr lang="en-US" sz="1200" u="sng" kern="1200" dirty="0" smtClean="0">
                <a:solidFill>
                  <a:schemeClr val="tx1"/>
                </a:solidFill>
                <a:effectLst/>
                <a:latin typeface="+mn-lt"/>
                <a:ea typeface="+mn-ea"/>
                <a:cs typeface="+mn-cs"/>
              </a:rPr>
              <a:t>Ephesus</a:t>
            </a:r>
            <a:r>
              <a:rPr lang="en-US" sz="1200" kern="1200" dirty="0" smtClean="0">
                <a:solidFill>
                  <a:schemeClr val="tx1"/>
                </a:solidFill>
                <a:effectLst/>
                <a:latin typeface="+mn-lt"/>
                <a:ea typeface="+mn-ea"/>
                <a:cs typeface="+mn-cs"/>
              </a:rPr>
              <a:t> took a strong stand for truth (</a:t>
            </a:r>
            <a:r>
              <a:rPr lang="en-US" sz="1200" b="1" kern="1200" dirty="0" smtClean="0">
                <a:solidFill>
                  <a:schemeClr val="tx1"/>
                </a:solidFill>
                <a:effectLst/>
                <a:latin typeface="+mn-lt"/>
                <a:ea typeface="+mn-ea"/>
                <a:cs typeface="+mn-cs"/>
              </a:rPr>
              <a:t>Revelation 2:2,6</a:t>
            </a:r>
            <a:r>
              <a:rPr lang="en-US" sz="1200" kern="1200" dirty="0" smtClean="0">
                <a:solidFill>
                  <a:schemeClr val="tx1"/>
                </a:solidFill>
                <a:effectLst/>
                <a:latin typeface="+mn-lt"/>
                <a:ea typeface="+mn-ea"/>
                <a:cs typeface="+mn-cs"/>
              </a:rPr>
              <a:t>) and opposition to this doctrine.  But they are condemned for their lack of love (</a:t>
            </a:r>
            <a:r>
              <a:rPr lang="en-US" sz="1200" b="1" kern="1200" dirty="0" smtClean="0">
                <a:solidFill>
                  <a:schemeClr val="tx1"/>
                </a:solidFill>
                <a:effectLst/>
                <a:latin typeface="+mn-lt"/>
                <a:ea typeface="+mn-ea"/>
                <a:cs typeface="+mn-cs"/>
              </a:rPr>
              <a:t>Revelation 2:4</a:t>
            </a:r>
            <a:r>
              <a:rPr lang="en-US" sz="1200" kern="1200" dirty="0" smtClean="0">
                <a:solidFill>
                  <a:schemeClr val="tx1"/>
                </a:solidFill>
                <a:effectLst/>
                <a:latin typeface="+mn-lt"/>
                <a:ea typeface="+mn-ea"/>
                <a:cs typeface="+mn-cs"/>
              </a:rPr>
              <a:t>), just like the people in Isaiah 29:13 who loved their traditions and rules more than they loved God. There is danger on both sides of teaching: too much liberty leads people away from a holy God, while legalism (duty, not delight) forgets how much we’ve been forgiven.  Never boast about your hard work for God or complain at others because they don’t do what you do (</a:t>
            </a:r>
            <a:r>
              <a:rPr lang="en-US" sz="1200" b="1" kern="1200" dirty="0" smtClean="0">
                <a:solidFill>
                  <a:schemeClr val="tx1"/>
                </a:solidFill>
                <a:effectLst/>
                <a:latin typeface="+mn-lt"/>
                <a:ea typeface="+mn-ea"/>
                <a:cs typeface="+mn-cs"/>
              </a:rPr>
              <a:t>Romans 14:1-4</a:t>
            </a:r>
            <a:r>
              <a:rPr lang="en-US" sz="1200" kern="1200" dirty="0" smtClean="0">
                <a:solidFill>
                  <a:schemeClr val="tx1"/>
                </a:solidFill>
                <a:effectLst/>
                <a:latin typeface="+mn-lt"/>
                <a:ea typeface="+mn-ea"/>
                <a:cs typeface="+mn-cs"/>
              </a:rPr>
              <a:t>).  Always speak the truth, but speak the truth with love (</a:t>
            </a:r>
            <a:r>
              <a:rPr lang="en-US" sz="1200" b="1" kern="1200" dirty="0" smtClean="0">
                <a:solidFill>
                  <a:schemeClr val="tx1"/>
                </a:solidFill>
                <a:effectLst/>
                <a:latin typeface="+mn-lt"/>
                <a:ea typeface="+mn-ea"/>
                <a:cs typeface="+mn-cs"/>
              </a:rPr>
              <a:t>Ephesians 4:15).</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8</a:t>
            </a:fld>
            <a:endParaRPr lang="en-US"/>
          </a:p>
        </p:txBody>
      </p:sp>
    </p:spTree>
    <p:extLst>
      <p:ext uri="{BB962C8B-B14F-4D97-AF65-F5344CB8AC3E}">
        <p14:creationId xmlns:p14="http://schemas.microsoft.com/office/powerpoint/2010/main" val="3350240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Finally, look at the two churches that are severely warned.  The church in </a:t>
            </a:r>
            <a:r>
              <a:rPr lang="en-US" sz="1200" u="sng" kern="1200" dirty="0" smtClean="0">
                <a:solidFill>
                  <a:schemeClr val="tx1"/>
                </a:solidFill>
                <a:effectLst/>
                <a:latin typeface="+mn-lt"/>
                <a:ea typeface="+mn-ea"/>
                <a:cs typeface="+mn-cs"/>
              </a:rPr>
              <a:t>Sardis</a:t>
            </a:r>
            <a:r>
              <a:rPr lang="en-US" sz="1200" kern="1200" dirty="0" smtClean="0">
                <a:solidFill>
                  <a:schemeClr val="tx1"/>
                </a:solidFill>
                <a:effectLst/>
                <a:latin typeface="+mn-lt"/>
                <a:ea typeface="+mn-ea"/>
                <a:cs typeface="+mn-cs"/>
              </a:rPr>
              <a:t> “has a name” but is dead.  There are a few fading sparks of life (</a:t>
            </a:r>
            <a:r>
              <a:rPr lang="en-US" sz="1200" b="1" kern="1200" dirty="0" smtClean="0">
                <a:solidFill>
                  <a:schemeClr val="tx1"/>
                </a:solidFill>
                <a:effectLst/>
                <a:latin typeface="+mn-lt"/>
                <a:ea typeface="+mn-ea"/>
                <a:cs typeface="+mn-cs"/>
              </a:rPr>
              <a:t>Revelation 3:2,3</a:t>
            </a:r>
            <a:r>
              <a:rPr lang="en-US" sz="1200" kern="1200" dirty="0" smtClean="0">
                <a:solidFill>
                  <a:schemeClr val="tx1"/>
                </a:solidFill>
                <a:effectLst/>
                <a:latin typeface="+mn-lt"/>
                <a:ea typeface="+mn-ea"/>
                <a:cs typeface="+mn-cs"/>
              </a:rPr>
              <a:t>), but the majority of the people are called to repent.  Some people go to church on Sunday but they live like everyone else on Monday. It’s not that the gospel is powerless; these people have just failed to repent, hoping that their religious works will somehow give them grace in the sight of God.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church </a:t>
            </a:r>
            <a:r>
              <a:rPr lang="en-US" sz="1200" u="sng" kern="1200" dirty="0" smtClean="0">
                <a:solidFill>
                  <a:schemeClr val="tx1"/>
                </a:solidFill>
                <a:effectLst/>
                <a:latin typeface="+mn-lt"/>
                <a:ea typeface="+mn-ea"/>
                <a:cs typeface="+mn-cs"/>
              </a:rPr>
              <a:t>Laodicea</a:t>
            </a:r>
            <a:r>
              <a:rPr lang="en-US" sz="1200" kern="1200" dirty="0" smtClean="0">
                <a:solidFill>
                  <a:schemeClr val="tx1"/>
                </a:solidFill>
                <a:effectLst/>
                <a:latin typeface="+mn-lt"/>
                <a:ea typeface="+mn-ea"/>
                <a:cs typeface="+mn-cs"/>
              </a:rPr>
              <a:t> clearly has the wrong focus.  They falsely assume that their financial riches represent the blessings of God (</a:t>
            </a:r>
            <a:r>
              <a:rPr lang="en-US" sz="1200" b="1" kern="1200" dirty="0" smtClean="0">
                <a:solidFill>
                  <a:schemeClr val="tx1"/>
                </a:solidFill>
                <a:effectLst/>
                <a:latin typeface="+mn-lt"/>
                <a:ea typeface="+mn-ea"/>
                <a:cs typeface="+mn-cs"/>
              </a:rPr>
              <a:t>Revelation 3:17,18</a:t>
            </a:r>
            <a:r>
              <a:rPr lang="en-US" sz="1200" kern="1200" dirty="0" smtClean="0">
                <a:solidFill>
                  <a:schemeClr val="tx1"/>
                </a:solidFill>
                <a:effectLst/>
                <a:latin typeface="+mn-lt"/>
                <a:ea typeface="+mn-ea"/>
                <a:cs typeface="+mn-cs"/>
              </a:rPr>
              <a:t>).  But God makes it very clear – from His viewpoint, they are spiritually poor and naked.  Many wealthy people around the world run very successful businesses apart from God.  To this church (and people who have placed their hopes in success), God calls to them from behind a closed door, asking that they invite Him into their lives (</a:t>
            </a:r>
            <a:r>
              <a:rPr lang="en-US" sz="1200" b="1" kern="1200" dirty="0" smtClean="0">
                <a:solidFill>
                  <a:schemeClr val="tx1"/>
                </a:solidFill>
                <a:effectLst/>
                <a:latin typeface="+mn-lt"/>
                <a:ea typeface="+mn-ea"/>
                <a:cs typeface="+mn-cs"/>
              </a:rPr>
              <a:t>Revelation 3:20</a:t>
            </a:r>
            <a:r>
              <a:rPr lang="en-US" sz="1200" kern="1200" dirty="0" smtClean="0">
                <a:solidFill>
                  <a:schemeClr val="tx1"/>
                </a:solidFill>
                <a:effectLst/>
                <a:latin typeface="+mn-lt"/>
                <a:ea typeface="+mn-ea"/>
                <a:cs typeface="+mn-cs"/>
              </a:rPr>
              <a:t>), promising that He will come in.</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9</a:t>
            </a:fld>
            <a:endParaRPr lang="en-US"/>
          </a:p>
        </p:txBody>
      </p:sp>
    </p:spTree>
    <p:extLst>
      <p:ext uri="{BB962C8B-B14F-4D97-AF65-F5344CB8AC3E}">
        <p14:creationId xmlns:p14="http://schemas.microsoft.com/office/powerpoint/2010/main" val="3201926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4244919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1007274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4673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604077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659ACB1-4F28-4833-8C05-72DBB5BC9133}" type="datetimeFigureOut">
              <a:rPr lang="en-US" smtClean="0"/>
              <a:t>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618612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59ACB1-4F28-4833-8C05-72DBB5BC9133}" type="datetimeFigureOut">
              <a:rPr lang="en-US" smtClean="0"/>
              <a:t>2/19/2022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2947614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59ACB1-4F28-4833-8C05-72DBB5BC9133}" type="datetimeFigureOut">
              <a:rPr lang="en-US" smtClean="0"/>
              <a:t>2/19/2022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2599866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59ACB1-4F28-4833-8C05-72DBB5BC9133}" type="datetimeFigureOut">
              <a:rPr lang="en-US" smtClean="0"/>
              <a:t>2/19/2022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1384123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9ACB1-4F28-4833-8C05-72DBB5BC9133}" type="datetimeFigureOut">
              <a:rPr lang="en-US" smtClean="0"/>
              <a:t>2/19/2022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541194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659ACB1-4F28-4833-8C05-72DBB5BC9133}" type="datetimeFigureOut">
              <a:rPr lang="en-US" smtClean="0"/>
              <a:t>2/19/2022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727276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659ACB1-4F28-4833-8C05-72DBB5BC9133}" type="datetimeFigureOut">
              <a:rPr lang="en-US" smtClean="0"/>
              <a:t>2/19/2022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713454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9ACB1-4F28-4833-8C05-72DBB5BC9133}" type="datetimeFigureOut">
              <a:rPr lang="en-US" smtClean="0"/>
              <a:t>2/19/2022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A86EA7-174E-44DD-A25B-A0E029C59FE8}" type="slidenum">
              <a:rPr lang="en-US" smtClean="0"/>
              <a:t>‹#›</a:t>
            </a:fld>
            <a:endParaRPr lang="en-US"/>
          </a:p>
        </p:txBody>
      </p:sp>
    </p:spTree>
    <p:extLst>
      <p:ext uri="{BB962C8B-B14F-4D97-AF65-F5344CB8AC3E}">
        <p14:creationId xmlns:p14="http://schemas.microsoft.com/office/powerpoint/2010/main" val="3892596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f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0303" y="1122363"/>
            <a:ext cx="10352598" cy="1827571"/>
          </a:xfrm>
        </p:spPr>
        <p:txBody>
          <a:bodyPr/>
          <a:lstStyle/>
          <a:p>
            <a:r>
              <a:rPr lang="en-US" dirty="0" smtClean="0">
                <a:latin typeface="+mn-lt"/>
              </a:rPr>
              <a:t>The Revelation of Jesus Christ</a:t>
            </a:r>
            <a:endParaRPr lang="en-US" dirty="0">
              <a:latin typeface="+mn-lt"/>
            </a:endParaRPr>
          </a:p>
        </p:txBody>
      </p:sp>
      <p:sp>
        <p:nvSpPr>
          <p:cNvPr id="3" name="Subtitle 2"/>
          <p:cNvSpPr>
            <a:spLocks noGrp="1"/>
          </p:cNvSpPr>
          <p:nvPr>
            <p:ph type="subTitle" idx="1"/>
          </p:nvPr>
        </p:nvSpPr>
        <p:spPr>
          <a:xfrm>
            <a:off x="1524000" y="3919992"/>
            <a:ext cx="9144000" cy="1337807"/>
          </a:xfrm>
        </p:spPr>
        <p:txBody>
          <a:bodyPr>
            <a:normAutofit/>
          </a:bodyPr>
          <a:lstStyle/>
          <a:p>
            <a:r>
              <a:rPr lang="en-US" sz="3600" b="1" u="sng" dirty="0"/>
              <a:t>Part 2</a:t>
            </a:r>
            <a:r>
              <a:rPr lang="en-US" sz="3600" b="1" u="sng" dirty="0" smtClean="0"/>
              <a:t> – “</a:t>
            </a:r>
            <a:r>
              <a:rPr lang="en-US" sz="3600" b="1" u="sng" dirty="0"/>
              <a:t>The things that </a:t>
            </a:r>
            <a:r>
              <a:rPr lang="en-US" sz="3600" b="1" u="sng" dirty="0" smtClean="0"/>
              <a:t>are”</a:t>
            </a:r>
            <a:endParaRPr lang="en-US" sz="4000" dirty="0">
              <a:solidFill>
                <a:schemeClr val="bg1">
                  <a:lumMod val="50000"/>
                </a:schemeClr>
              </a:solidFill>
            </a:endParaRPr>
          </a:p>
        </p:txBody>
      </p:sp>
    </p:spTree>
    <p:extLst>
      <p:ext uri="{BB962C8B-B14F-4D97-AF65-F5344CB8AC3E}">
        <p14:creationId xmlns:p14="http://schemas.microsoft.com/office/powerpoint/2010/main" val="26665928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1342"/>
            <a:ext cx="10515600" cy="1058158"/>
          </a:xfrm>
        </p:spPr>
        <p:txBody>
          <a:bodyPr>
            <a:normAutofit/>
          </a:bodyPr>
          <a:lstStyle/>
          <a:p>
            <a:r>
              <a:rPr lang="en-US" b="1" u="sng" dirty="0" smtClean="0">
                <a:latin typeface="+mn-lt"/>
              </a:rPr>
              <a:t>The Revelation of Jesus Christ</a:t>
            </a:r>
            <a:endParaRPr lang="en-US" b="1" u="sng" dirty="0">
              <a:latin typeface="+mn-lt"/>
            </a:endParaRPr>
          </a:p>
        </p:txBody>
      </p:sp>
      <p:sp>
        <p:nvSpPr>
          <p:cNvPr id="3" name="Content Placeholder 2"/>
          <p:cNvSpPr>
            <a:spLocks noGrp="1"/>
          </p:cNvSpPr>
          <p:nvPr>
            <p:ph idx="1"/>
          </p:nvPr>
        </p:nvSpPr>
        <p:spPr>
          <a:xfrm>
            <a:off x="675861" y="1329500"/>
            <a:ext cx="10062477" cy="5305762"/>
          </a:xfrm>
        </p:spPr>
        <p:txBody>
          <a:bodyPr>
            <a:normAutofit fontScale="85000" lnSpcReduction="20000"/>
          </a:bodyPr>
          <a:lstStyle/>
          <a:p>
            <a:pPr>
              <a:spcAft>
                <a:spcPts val="1200"/>
              </a:spcAft>
            </a:pPr>
            <a:r>
              <a:rPr lang="en-US" sz="3600" b="1" dirty="0" smtClean="0"/>
              <a:t>“I know” (2:2</a:t>
            </a:r>
            <a:r>
              <a:rPr lang="en-US" sz="3600" b="1" dirty="0"/>
              <a:t>; 2:9; 2:13; 2:19; 3:1; 3:8; </a:t>
            </a:r>
            <a:r>
              <a:rPr lang="en-US" sz="3600" b="1" dirty="0" smtClean="0"/>
              <a:t>3:15)</a:t>
            </a:r>
            <a:r>
              <a:rPr lang="en-US" sz="3600" dirty="0" smtClean="0"/>
              <a:t>  Jesus </a:t>
            </a:r>
            <a:r>
              <a:rPr lang="en-US" sz="3600" dirty="0"/>
              <a:t>is </a:t>
            </a:r>
            <a:r>
              <a:rPr lang="en-US" sz="3600" u="sng" dirty="0" smtClean="0"/>
              <a:t>all-knowing</a:t>
            </a:r>
            <a:r>
              <a:rPr lang="en-US" sz="3600" dirty="0" smtClean="0"/>
              <a:t>!  When you </a:t>
            </a:r>
            <a:r>
              <a:rPr lang="en-US" sz="3600" dirty="0"/>
              <a:t>think that God is far </a:t>
            </a:r>
            <a:r>
              <a:rPr lang="en-US" sz="3600" dirty="0" smtClean="0"/>
              <a:t>away, remember His word </a:t>
            </a:r>
            <a:r>
              <a:rPr lang="en-US" sz="3600" dirty="0"/>
              <a:t>(</a:t>
            </a:r>
            <a:r>
              <a:rPr lang="en-US" sz="3600" b="1" dirty="0"/>
              <a:t>Psalm 139:1-4</a:t>
            </a:r>
            <a:r>
              <a:rPr lang="en-US" sz="3600" dirty="0" smtClean="0"/>
              <a:t>).</a:t>
            </a:r>
            <a:r>
              <a:rPr lang="en-US" sz="3600" dirty="0"/>
              <a:t> </a:t>
            </a:r>
          </a:p>
          <a:p>
            <a:pPr>
              <a:spcAft>
                <a:spcPts val="1200"/>
              </a:spcAft>
            </a:pPr>
            <a:r>
              <a:rPr lang="en-US" sz="3600" b="1" dirty="0" smtClean="0"/>
              <a:t>“I will”  (2:7</a:t>
            </a:r>
            <a:r>
              <a:rPr lang="en-US" sz="3600" b="1" dirty="0"/>
              <a:t>; 2:10; 2:17; 2:23; 2:26; 3:5; 3:12; </a:t>
            </a:r>
            <a:r>
              <a:rPr lang="en-US" sz="3600" b="1" dirty="0" smtClean="0"/>
              <a:t>3:21)  </a:t>
            </a:r>
            <a:r>
              <a:rPr lang="en-US" sz="3600" dirty="0" smtClean="0"/>
              <a:t>Jesus </a:t>
            </a:r>
            <a:r>
              <a:rPr lang="en-US" sz="3600" dirty="0"/>
              <a:t>has </a:t>
            </a:r>
            <a:r>
              <a:rPr lang="en-US" sz="3600" u="sng" dirty="0"/>
              <a:t>absolute authority and </a:t>
            </a:r>
            <a:r>
              <a:rPr lang="en-US" sz="3600" u="sng" dirty="0" smtClean="0"/>
              <a:t>control</a:t>
            </a:r>
            <a:r>
              <a:rPr lang="en-US" sz="3600" dirty="0" smtClean="0"/>
              <a:t>! </a:t>
            </a:r>
          </a:p>
          <a:p>
            <a:pPr>
              <a:spcAft>
                <a:spcPts val="1200"/>
              </a:spcAft>
            </a:pPr>
            <a:r>
              <a:rPr lang="en-US" sz="3600" dirty="0" smtClean="0"/>
              <a:t> </a:t>
            </a:r>
            <a:r>
              <a:rPr lang="en-US" sz="3600" b="1" dirty="0" smtClean="0"/>
              <a:t>“He is victorious”  (5:5; 2:7</a:t>
            </a:r>
            <a:r>
              <a:rPr lang="en-US" sz="3600" b="1" dirty="0"/>
              <a:t>; </a:t>
            </a:r>
            <a:r>
              <a:rPr lang="en-US" sz="3600" b="1" dirty="0" smtClean="0"/>
              <a:t>2:11; 3:5</a:t>
            </a:r>
            <a:r>
              <a:rPr lang="en-US" sz="3600" dirty="0" smtClean="0"/>
              <a:t>)  Jesus is victorious </a:t>
            </a:r>
            <a:r>
              <a:rPr lang="en-US" sz="3600" dirty="0"/>
              <a:t>over the </a:t>
            </a:r>
            <a:r>
              <a:rPr lang="en-US" sz="3600" dirty="0" smtClean="0"/>
              <a:t>enemy and shares His victory with us (</a:t>
            </a:r>
            <a:r>
              <a:rPr lang="en-US" sz="3600" b="1" dirty="0" smtClean="0"/>
              <a:t>John 16:33</a:t>
            </a:r>
            <a:r>
              <a:rPr lang="en-US" sz="3600" dirty="0" smtClean="0"/>
              <a:t>, </a:t>
            </a:r>
            <a:r>
              <a:rPr lang="en-US" sz="3600" b="1" dirty="0" smtClean="0"/>
              <a:t>1 </a:t>
            </a:r>
            <a:r>
              <a:rPr lang="en-US" sz="3600" b="1" dirty="0"/>
              <a:t>John 5:5</a:t>
            </a:r>
            <a:r>
              <a:rPr lang="en-US" sz="3600" dirty="0"/>
              <a:t>). </a:t>
            </a:r>
            <a:endParaRPr lang="en-US" sz="3600" dirty="0" smtClean="0"/>
          </a:p>
          <a:p>
            <a:pPr>
              <a:spcAft>
                <a:spcPts val="1200"/>
              </a:spcAft>
            </a:pPr>
            <a:r>
              <a:rPr lang="en-US" sz="3600" dirty="0"/>
              <a:t>We don’t </a:t>
            </a:r>
            <a:r>
              <a:rPr lang="en-US" sz="3600" dirty="0" smtClean="0"/>
              <a:t>gain victory by </a:t>
            </a:r>
            <a:r>
              <a:rPr lang="en-US" sz="3600" dirty="0"/>
              <a:t>trying harder, we overcome by surrendering to His authority in our </a:t>
            </a:r>
            <a:r>
              <a:rPr lang="en-US" sz="3600" dirty="0" smtClean="0"/>
              <a:t>lives.</a:t>
            </a:r>
          </a:p>
          <a:p>
            <a:pPr>
              <a:spcAft>
                <a:spcPts val="1200"/>
              </a:spcAft>
            </a:pPr>
            <a:r>
              <a:rPr lang="en-US" sz="3600" dirty="0" smtClean="0"/>
              <a:t>Am I holding onto anything that </a:t>
            </a:r>
            <a:r>
              <a:rPr lang="en-US" sz="3600" dirty="0"/>
              <a:t>prevents my complete surrender to </a:t>
            </a:r>
            <a:r>
              <a:rPr lang="en-US" sz="3600" dirty="0" smtClean="0"/>
              <a:t>Him?</a:t>
            </a:r>
            <a:endParaRPr lang="en-US" sz="3600" dirty="0"/>
          </a:p>
        </p:txBody>
      </p:sp>
    </p:spTree>
    <p:extLst>
      <p:ext uri="{BB962C8B-B14F-4D97-AF65-F5344CB8AC3E}">
        <p14:creationId xmlns:p14="http://schemas.microsoft.com/office/powerpoint/2010/main" val="224619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35422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1342"/>
            <a:ext cx="10515600" cy="1058158"/>
          </a:xfrm>
        </p:spPr>
        <p:txBody>
          <a:bodyPr>
            <a:normAutofit/>
          </a:bodyPr>
          <a:lstStyle/>
          <a:p>
            <a:r>
              <a:rPr lang="en-US" b="1" u="sng" dirty="0" smtClean="0">
                <a:latin typeface="+mn-lt"/>
              </a:rPr>
              <a:t>Who is Balaam and What did he do?</a:t>
            </a:r>
            <a:endParaRPr lang="en-US" b="1" u="sng" dirty="0">
              <a:latin typeface="+mn-lt"/>
            </a:endParaRPr>
          </a:p>
        </p:txBody>
      </p:sp>
      <p:sp>
        <p:nvSpPr>
          <p:cNvPr id="3" name="Content Placeholder 2"/>
          <p:cNvSpPr>
            <a:spLocks noGrp="1"/>
          </p:cNvSpPr>
          <p:nvPr>
            <p:ph idx="1"/>
          </p:nvPr>
        </p:nvSpPr>
        <p:spPr>
          <a:xfrm>
            <a:off x="480647" y="1329500"/>
            <a:ext cx="10257692" cy="5305762"/>
          </a:xfrm>
        </p:spPr>
        <p:txBody>
          <a:bodyPr>
            <a:normAutofit fontScale="77500" lnSpcReduction="20000"/>
          </a:bodyPr>
          <a:lstStyle/>
          <a:p>
            <a:pPr>
              <a:lnSpc>
                <a:spcPct val="100000"/>
              </a:lnSpc>
              <a:spcBef>
                <a:spcPts val="600"/>
              </a:spcBef>
              <a:spcAft>
                <a:spcPts val="1200"/>
              </a:spcAft>
            </a:pPr>
            <a:r>
              <a:rPr lang="en-US" sz="3600" b="1" dirty="0"/>
              <a:t>Numbers </a:t>
            </a:r>
            <a:r>
              <a:rPr lang="en-US" sz="3600" b="1" dirty="0" smtClean="0"/>
              <a:t>22:1,2</a:t>
            </a:r>
            <a:r>
              <a:rPr lang="en-US" sz="3600" dirty="0" smtClean="0"/>
              <a:t> </a:t>
            </a:r>
            <a:r>
              <a:rPr lang="en-US" sz="3600" dirty="0"/>
              <a:t>– </a:t>
            </a:r>
            <a:r>
              <a:rPr lang="en-US" sz="3600" dirty="0" err="1"/>
              <a:t>Balak</a:t>
            </a:r>
            <a:r>
              <a:rPr lang="en-US" sz="3600" dirty="0"/>
              <a:t>, King of Moab feared the Israelites</a:t>
            </a:r>
          </a:p>
          <a:p>
            <a:pPr>
              <a:lnSpc>
                <a:spcPct val="100000"/>
              </a:lnSpc>
              <a:spcBef>
                <a:spcPts val="600"/>
              </a:spcBef>
              <a:spcAft>
                <a:spcPts val="1200"/>
              </a:spcAft>
            </a:pPr>
            <a:r>
              <a:rPr lang="en-US" sz="3600" b="1" dirty="0"/>
              <a:t>Numbers </a:t>
            </a:r>
            <a:r>
              <a:rPr lang="en-US" sz="3600" b="1" dirty="0" smtClean="0"/>
              <a:t>22:5,6 </a:t>
            </a:r>
            <a:r>
              <a:rPr lang="en-US" sz="3600" dirty="0" smtClean="0"/>
              <a:t>– </a:t>
            </a:r>
            <a:r>
              <a:rPr lang="en-US" sz="3600" dirty="0" err="1"/>
              <a:t>Balak</a:t>
            </a:r>
            <a:r>
              <a:rPr lang="en-US" sz="3600" dirty="0"/>
              <a:t> called Balaam (a prophet) to curse them</a:t>
            </a:r>
          </a:p>
          <a:p>
            <a:pPr>
              <a:lnSpc>
                <a:spcPct val="100000"/>
              </a:lnSpc>
              <a:spcBef>
                <a:spcPts val="600"/>
              </a:spcBef>
              <a:spcAft>
                <a:spcPts val="1200"/>
              </a:spcAft>
            </a:pPr>
            <a:r>
              <a:rPr lang="en-US" sz="3600" b="1" dirty="0"/>
              <a:t>Numbers </a:t>
            </a:r>
            <a:r>
              <a:rPr lang="en-US" sz="3600" b="1" dirty="0" smtClean="0"/>
              <a:t>22:12,13 </a:t>
            </a:r>
            <a:r>
              <a:rPr lang="en-US" sz="3600" dirty="0" smtClean="0"/>
              <a:t>– </a:t>
            </a:r>
            <a:r>
              <a:rPr lang="en-US" sz="3600" dirty="0"/>
              <a:t>God told Balaam not to curse the people</a:t>
            </a:r>
          </a:p>
          <a:p>
            <a:pPr>
              <a:lnSpc>
                <a:spcPct val="100000"/>
              </a:lnSpc>
              <a:spcBef>
                <a:spcPts val="600"/>
              </a:spcBef>
              <a:spcAft>
                <a:spcPts val="1200"/>
              </a:spcAft>
            </a:pPr>
            <a:r>
              <a:rPr lang="en-US" sz="3600" b="1" dirty="0"/>
              <a:t>Numbers </a:t>
            </a:r>
            <a:r>
              <a:rPr lang="en-US" sz="3600" b="1" dirty="0" smtClean="0"/>
              <a:t>24:10 </a:t>
            </a:r>
            <a:r>
              <a:rPr lang="en-US" sz="3600" dirty="0" smtClean="0"/>
              <a:t>– </a:t>
            </a:r>
            <a:r>
              <a:rPr lang="en-US" sz="3600" dirty="0"/>
              <a:t>Even though he tried to curse Israel, God prevented it</a:t>
            </a:r>
          </a:p>
          <a:p>
            <a:pPr>
              <a:lnSpc>
                <a:spcPct val="100000"/>
              </a:lnSpc>
              <a:spcBef>
                <a:spcPts val="600"/>
              </a:spcBef>
              <a:spcAft>
                <a:spcPts val="1200"/>
              </a:spcAft>
            </a:pPr>
            <a:r>
              <a:rPr lang="en-US" sz="3600" b="1" dirty="0"/>
              <a:t>Numbers </a:t>
            </a:r>
            <a:r>
              <a:rPr lang="en-US" sz="3600" b="1" dirty="0" smtClean="0"/>
              <a:t>25:1-3 </a:t>
            </a:r>
            <a:r>
              <a:rPr lang="en-US" sz="3600" dirty="0"/>
              <a:t>– Israel fell into sexual sin and idolatry with Moab</a:t>
            </a:r>
          </a:p>
          <a:p>
            <a:pPr>
              <a:lnSpc>
                <a:spcPct val="100000"/>
              </a:lnSpc>
              <a:spcBef>
                <a:spcPts val="600"/>
              </a:spcBef>
              <a:spcAft>
                <a:spcPts val="1200"/>
              </a:spcAft>
            </a:pPr>
            <a:r>
              <a:rPr lang="en-US" sz="3600" b="1" dirty="0"/>
              <a:t>Numbers </a:t>
            </a:r>
            <a:r>
              <a:rPr lang="en-US" sz="3600" b="1" dirty="0" smtClean="0"/>
              <a:t>31:16 </a:t>
            </a:r>
            <a:r>
              <a:rPr lang="en-US" sz="3600" dirty="0"/>
              <a:t>– Balaam instigated the sexual fall of Israel</a:t>
            </a:r>
          </a:p>
          <a:p>
            <a:pPr>
              <a:lnSpc>
                <a:spcPct val="100000"/>
              </a:lnSpc>
              <a:spcBef>
                <a:spcPts val="600"/>
              </a:spcBef>
              <a:spcAft>
                <a:spcPts val="1200"/>
              </a:spcAft>
            </a:pPr>
            <a:r>
              <a:rPr lang="en-US" sz="3600" b="1" dirty="0"/>
              <a:t>The bottom line</a:t>
            </a:r>
            <a:r>
              <a:rPr lang="en-US" sz="3600" dirty="0"/>
              <a:t>: While Balaam occasionally spoke the words of God, he also led the people of Israel into sexual sin and idolatry, resulting in the death of 24,000 Israelites.</a:t>
            </a:r>
          </a:p>
          <a:p>
            <a:pPr>
              <a:lnSpc>
                <a:spcPct val="100000"/>
              </a:lnSpc>
              <a:spcBef>
                <a:spcPts val="600"/>
              </a:spcBef>
              <a:spcAft>
                <a:spcPts val="1200"/>
              </a:spcAft>
            </a:pPr>
            <a:endParaRPr lang="en-US" sz="3600" dirty="0"/>
          </a:p>
        </p:txBody>
      </p:sp>
    </p:spTree>
    <p:extLst>
      <p:ext uri="{BB962C8B-B14F-4D97-AF65-F5344CB8AC3E}">
        <p14:creationId xmlns:p14="http://schemas.microsoft.com/office/powerpoint/2010/main" val="2128756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58158"/>
          </a:xfrm>
        </p:spPr>
        <p:txBody>
          <a:bodyPr/>
          <a:lstStyle/>
          <a:p>
            <a:r>
              <a:rPr lang="en-US" b="1" u="sng" dirty="0" smtClean="0">
                <a:latin typeface="+mn-lt"/>
              </a:rPr>
              <a:t>Revelation Study Plan</a:t>
            </a:r>
            <a:endParaRPr lang="en-US" b="1" u="sng" dirty="0">
              <a:latin typeface="+mn-lt"/>
            </a:endParaRPr>
          </a:p>
        </p:txBody>
      </p:sp>
      <p:sp>
        <p:nvSpPr>
          <p:cNvPr id="3" name="Content Placeholder 2"/>
          <p:cNvSpPr>
            <a:spLocks noGrp="1"/>
          </p:cNvSpPr>
          <p:nvPr>
            <p:ph idx="1"/>
          </p:nvPr>
        </p:nvSpPr>
        <p:spPr>
          <a:xfrm>
            <a:off x="675861" y="1534602"/>
            <a:ext cx="9980415" cy="4642361"/>
          </a:xfrm>
        </p:spPr>
        <p:txBody>
          <a:bodyPr>
            <a:normAutofit/>
          </a:bodyPr>
          <a:lstStyle/>
          <a:p>
            <a:pPr marL="514350" indent="-514350">
              <a:spcBef>
                <a:spcPts val="600"/>
              </a:spcBef>
              <a:spcAft>
                <a:spcPts val="1200"/>
              </a:spcAft>
              <a:buFont typeface="+mj-lt"/>
              <a:buAutoNum type="arabicParenR"/>
            </a:pPr>
            <a:r>
              <a:rPr lang="en-US" sz="3200" dirty="0" smtClean="0"/>
              <a:t>Chapter 1 – The things you have seen</a:t>
            </a:r>
          </a:p>
          <a:p>
            <a:pPr marL="514350" indent="-514350">
              <a:spcBef>
                <a:spcPts val="600"/>
              </a:spcBef>
              <a:spcAft>
                <a:spcPts val="1200"/>
              </a:spcAft>
              <a:buFont typeface="+mj-lt"/>
              <a:buAutoNum type="arabicParenR"/>
            </a:pPr>
            <a:r>
              <a:rPr lang="en-US" sz="3200" b="1" dirty="0" smtClean="0"/>
              <a:t>Chapters 2 &amp; 3 – The things that are (7 churches)</a:t>
            </a:r>
          </a:p>
          <a:p>
            <a:pPr marL="514350" indent="-514350">
              <a:spcBef>
                <a:spcPts val="600"/>
              </a:spcBef>
              <a:spcAft>
                <a:spcPts val="1200"/>
              </a:spcAft>
              <a:buFont typeface="+mj-lt"/>
              <a:buAutoNum type="arabicParenR"/>
            </a:pPr>
            <a:r>
              <a:rPr lang="en-US" sz="3200" dirty="0" smtClean="0"/>
              <a:t>Chapters 4 &amp; 5 – Things to come: a view into heaven</a:t>
            </a:r>
          </a:p>
          <a:p>
            <a:pPr marL="514350" indent="-514350">
              <a:spcBef>
                <a:spcPts val="600"/>
              </a:spcBef>
              <a:spcAft>
                <a:spcPts val="1200"/>
              </a:spcAft>
              <a:buFont typeface="+mj-lt"/>
              <a:buAutoNum type="arabicParenR"/>
            </a:pPr>
            <a:r>
              <a:rPr lang="en-US" sz="3200" dirty="0" smtClean="0"/>
              <a:t>Chapters 6 to 11 – Judgment on the people and planet</a:t>
            </a:r>
          </a:p>
          <a:p>
            <a:pPr marL="514350" indent="-514350">
              <a:spcBef>
                <a:spcPts val="600"/>
              </a:spcBef>
              <a:spcAft>
                <a:spcPts val="1200"/>
              </a:spcAft>
              <a:buFont typeface="+mj-lt"/>
              <a:buAutoNum type="arabicParenR"/>
            </a:pPr>
            <a:r>
              <a:rPr lang="en-US" sz="3200" dirty="0" smtClean="0"/>
              <a:t>Chapters 12 &amp; 13 – Satan on earth</a:t>
            </a:r>
          </a:p>
          <a:p>
            <a:pPr marL="514350" indent="-514350">
              <a:spcBef>
                <a:spcPts val="600"/>
              </a:spcBef>
              <a:spcAft>
                <a:spcPts val="1200"/>
              </a:spcAft>
              <a:buFont typeface="+mj-lt"/>
              <a:buAutoNum type="arabicParenR"/>
            </a:pPr>
            <a:r>
              <a:rPr lang="en-US" sz="3200" dirty="0" smtClean="0"/>
              <a:t>Chapters 14 to 20 – The final battle</a:t>
            </a:r>
          </a:p>
          <a:p>
            <a:pPr marL="514350" indent="-514350">
              <a:spcBef>
                <a:spcPts val="600"/>
              </a:spcBef>
              <a:spcAft>
                <a:spcPts val="1200"/>
              </a:spcAft>
              <a:buFont typeface="+mj-lt"/>
              <a:buAutoNum type="arabicParenR"/>
            </a:pPr>
            <a:r>
              <a:rPr lang="en-US" sz="3200" dirty="0" smtClean="0"/>
              <a:t>Chapters 21 &amp; 22 – A whole new world</a:t>
            </a:r>
          </a:p>
        </p:txBody>
      </p:sp>
    </p:spTree>
    <p:extLst>
      <p:ext uri="{BB962C8B-B14F-4D97-AF65-F5344CB8AC3E}">
        <p14:creationId xmlns:p14="http://schemas.microsoft.com/office/powerpoint/2010/main" val="16628764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7"/>
            <a:ext cx="10515600" cy="1135427"/>
          </a:xfrm>
        </p:spPr>
        <p:txBody>
          <a:bodyPr>
            <a:normAutofit/>
          </a:bodyPr>
          <a:lstStyle/>
          <a:p>
            <a:r>
              <a:rPr lang="en-US" b="1" u="sng" dirty="0" smtClean="0">
                <a:latin typeface="+mn-lt"/>
              </a:rPr>
              <a:t>What are Churches?</a:t>
            </a:r>
            <a:endParaRPr lang="en-US" b="1" u="sng" dirty="0">
              <a:latin typeface="+mn-lt"/>
            </a:endParaRPr>
          </a:p>
        </p:txBody>
      </p:sp>
      <p:sp>
        <p:nvSpPr>
          <p:cNvPr id="3" name="Content Placeholder 2"/>
          <p:cNvSpPr>
            <a:spLocks noGrp="1"/>
          </p:cNvSpPr>
          <p:nvPr>
            <p:ph idx="1"/>
          </p:nvPr>
        </p:nvSpPr>
        <p:spPr>
          <a:xfrm>
            <a:off x="633047" y="1559169"/>
            <a:ext cx="9495692" cy="5146430"/>
          </a:xfrm>
        </p:spPr>
        <p:txBody>
          <a:bodyPr>
            <a:normAutofit/>
          </a:bodyPr>
          <a:lstStyle/>
          <a:p>
            <a:pPr fontAlgn="base">
              <a:spcBef>
                <a:spcPts val="1800"/>
              </a:spcBef>
              <a:spcAft>
                <a:spcPct val="0"/>
              </a:spcAft>
            </a:pPr>
            <a:r>
              <a:rPr lang="en-US" altLang="en-US" sz="3200" dirty="0">
                <a:cs typeface="Calibri" pitchFamily="34" charset="0"/>
              </a:rPr>
              <a:t>The church is not a </a:t>
            </a:r>
            <a:r>
              <a:rPr lang="en-US" altLang="en-US" sz="3200" dirty="0" smtClean="0">
                <a:cs typeface="Calibri" pitchFamily="34" charset="0"/>
              </a:rPr>
              <a:t>temple or a building</a:t>
            </a:r>
            <a:endParaRPr lang="en-US" altLang="en-US" sz="3200" dirty="0">
              <a:cs typeface="Calibri" pitchFamily="34" charset="0"/>
            </a:endParaRPr>
          </a:p>
          <a:p>
            <a:pPr fontAlgn="base">
              <a:spcBef>
                <a:spcPts val="1800"/>
              </a:spcBef>
              <a:spcAft>
                <a:spcPct val="0"/>
              </a:spcAft>
            </a:pPr>
            <a:r>
              <a:rPr lang="en-US" altLang="en-US" sz="3200" dirty="0">
                <a:cs typeface="Calibri" pitchFamily="34" charset="0"/>
              </a:rPr>
              <a:t>Two </a:t>
            </a:r>
            <a:r>
              <a:rPr lang="en-US" altLang="en-US" sz="3200" dirty="0" smtClean="0">
                <a:cs typeface="Calibri" pitchFamily="34" charset="0"/>
              </a:rPr>
              <a:t>Levels </a:t>
            </a:r>
            <a:r>
              <a:rPr lang="en-US" altLang="en-US" sz="3200" dirty="0">
                <a:cs typeface="Calibri" pitchFamily="34" charset="0"/>
              </a:rPr>
              <a:t>of Church </a:t>
            </a:r>
            <a:r>
              <a:rPr lang="en-US" altLang="en-US" sz="3200" dirty="0" smtClean="0">
                <a:cs typeface="Calibri" pitchFamily="34" charset="0"/>
              </a:rPr>
              <a:t>(Greek “</a:t>
            </a:r>
            <a:r>
              <a:rPr lang="en-US" altLang="en-US" sz="3200" dirty="0" err="1" smtClean="0">
                <a:cs typeface="Calibri" pitchFamily="34" charset="0"/>
              </a:rPr>
              <a:t>ekklesia</a:t>
            </a:r>
            <a:r>
              <a:rPr lang="en-US" altLang="en-US" sz="3200" dirty="0" smtClean="0">
                <a:cs typeface="Calibri" pitchFamily="34" charset="0"/>
              </a:rPr>
              <a:t>” </a:t>
            </a:r>
            <a:r>
              <a:rPr lang="en-US" altLang="en-US" sz="3200" dirty="0">
                <a:cs typeface="Calibri" pitchFamily="34" charset="0"/>
              </a:rPr>
              <a:t>– “called out ones”):</a:t>
            </a:r>
          </a:p>
          <a:p>
            <a:pPr marL="971550" lvl="1" indent="-514350" fontAlgn="base">
              <a:spcBef>
                <a:spcPts val="1800"/>
              </a:spcBef>
              <a:spcAft>
                <a:spcPct val="0"/>
              </a:spcAft>
              <a:buFont typeface="+mj-lt"/>
              <a:buAutoNum type="arabicPeriod"/>
            </a:pPr>
            <a:r>
              <a:rPr lang="en-US" altLang="en-US" sz="2800" dirty="0">
                <a:cs typeface="Calibri" pitchFamily="34" charset="0"/>
              </a:rPr>
              <a:t>“</a:t>
            </a:r>
            <a:r>
              <a:rPr lang="en-US" altLang="en-US" sz="2800" b="1" dirty="0">
                <a:cs typeface="Calibri" pitchFamily="34" charset="0"/>
              </a:rPr>
              <a:t>Universal Church</a:t>
            </a:r>
            <a:r>
              <a:rPr lang="en-US" altLang="en-US" sz="2800" dirty="0">
                <a:cs typeface="Calibri" pitchFamily="34" charset="0"/>
              </a:rPr>
              <a:t>” – all believers from all nations from all of time</a:t>
            </a:r>
          </a:p>
          <a:p>
            <a:pPr marL="971550" lvl="1" indent="-514350" fontAlgn="base">
              <a:spcBef>
                <a:spcPts val="1800"/>
              </a:spcBef>
              <a:spcAft>
                <a:spcPct val="0"/>
              </a:spcAft>
              <a:buFont typeface="+mj-lt"/>
              <a:buAutoNum type="arabicPeriod"/>
            </a:pPr>
            <a:r>
              <a:rPr lang="en-US" altLang="en-US" sz="2800" dirty="0">
                <a:cs typeface="Calibri" pitchFamily="34" charset="0"/>
              </a:rPr>
              <a:t>“</a:t>
            </a:r>
            <a:r>
              <a:rPr lang="en-US" altLang="en-US" sz="2800" b="1" dirty="0">
                <a:cs typeface="Calibri" pitchFamily="34" charset="0"/>
              </a:rPr>
              <a:t>Local Church</a:t>
            </a:r>
            <a:r>
              <a:rPr lang="en-US" altLang="en-US" sz="2800" dirty="0">
                <a:cs typeface="Calibri" pitchFamily="34" charset="0"/>
              </a:rPr>
              <a:t>” – small groups of people worshiping God and serving in their </a:t>
            </a:r>
            <a:r>
              <a:rPr lang="en-US" altLang="en-US" sz="2800" dirty="0" smtClean="0">
                <a:cs typeface="Calibri" pitchFamily="34" charset="0"/>
              </a:rPr>
              <a:t>communities</a:t>
            </a:r>
          </a:p>
        </p:txBody>
      </p:sp>
    </p:spTree>
    <p:extLst>
      <p:ext uri="{BB962C8B-B14F-4D97-AF65-F5344CB8AC3E}">
        <p14:creationId xmlns:p14="http://schemas.microsoft.com/office/powerpoint/2010/main" val="4242589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0" y="1875692"/>
            <a:ext cx="7139354" cy="4982308"/>
            <a:chOff x="0" y="2239108"/>
            <a:chExt cx="6459415" cy="4618892"/>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56338"/>
              <a:ext cx="6361504" cy="4501662"/>
            </a:xfrm>
            <a:prstGeom prst="rect">
              <a:avLst/>
            </a:prstGeom>
            <a:ln>
              <a:noFill/>
            </a:ln>
          </p:spPr>
        </p:pic>
        <p:sp>
          <p:nvSpPr>
            <p:cNvPr id="6" name="Rectangle 5"/>
            <p:cNvSpPr/>
            <p:nvPr/>
          </p:nvSpPr>
          <p:spPr>
            <a:xfrm>
              <a:off x="82062" y="2239108"/>
              <a:ext cx="6377353" cy="7385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838200" y="212727"/>
            <a:ext cx="10515600" cy="994751"/>
          </a:xfrm>
        </p:spPr>
        <p:txBody>
          <a:bodyPr>
            <a:normAutofit/>
          </a:bodyPr>
          <a:lstStyle/>
          <a:p>
            <a:r>
              <a:rPr lang="en-US" b="1" u="sng" dirty="0" smtClean="0">
                <a:latin typeface="+mn-lt"/>
              </a:rPr>
              <a:t>Two Chapters – Seven Churches</a:t>
            </a:r>
            <a:endParaRPr lang="en-US" b="1" u="sng" dirty="0">
              <a:latin typeface="+mn-lt"/>
            </a:endParaRPr>
          </a:p>
        </p:txBody>
      </p:sp>
      <p:sp>
        <p:nvSpPr>
          <p:cNvPr id="3" name="Content Placeholder 2"/>
          <p:cNvSpPr>
            <a:spLocks noGrp="1"/>
          </p:cNvSpPr>
          <p:nvPr>
            <p:ph idx="1"/>
          </p:nvPr>
        </p:nvSpPr>
        <p:spPr>
          <a:xfrm>
            <a:off x="633046" y="1207478"/>
            <a:ext cx="10720754" cy="1207476"/>
          </a:xfrm>
        </p:spPr>
        <p:txBody>
          <a:bodyPr>
            <a:normAutofit/>
          </a:bodyPr>
          <a:lstStyle/>
          <a:p>
            <a:pPr fontAlgn="base">
              <a:spcBef>
                <a:spcPts val="1800"/>
              </a:spcBef>
              <a:spcAft>
                <a:spcPct val="0"/>
              </a:spcAft>
            </a:pPr>
            <a:r>
              <a:rPr lang="en-US" sz="3200" dirty="0" smtClean="0">
                <a:cs typeface="Calibri" pitchFamily="34" charset="0"/>
              </a:rPr>
              <a:t>Why Seven Letters to Local Churches in Asia Minor (Turkey)?</a:t>
            </a:r>
          </a:p>
          <a:p>
            <a:pPr lvl="1" fontAlgn="base">
              <a:spcBef>
                <a:spcPts val="1800"/>
              </a:spcBef>
              <a:spcAft>
                <a:spcPct val="0"/>
              </a:spcAft>
            </a:pPr>
            <a:r>
              <a:rPr lang="en-US" sz="2800" dirty="0" smtClean="0"/>
              <a:t>See </a:t>
            </a:r>
            <a:r>
              <a:rPr lang="en-US" sz="2800" b="1" dirty="0" smtClean="0"/>
              <a:t>verses </a:t>
            </a:r>
            <a:r>
              <a:rPr lang="en-US" sz="2800" b="1" dirty="0"/>
              <a:t>2:7, 2:11, 2:17, 2:29, 3:6, 3:13, and 3:22</a:t>
            </a:r>
            <a:r>
              <a:rPr lang="en-US" sz="2800" dirty="0"/>
              <a:t>.  </a:t>
            </a:r>
            <a:endParaRPr lang="en-US" sz="2800" dirty="0" smtClean="0"/>
          </a:p>
        </p:txBody>
      </p:sp>
      <p:sp>
        <p:nvSpPr>
          <p:cNvPr id="5" name="TextBox 4"/>
          <p:cNvSpPr txBox="1"/>
          <p:nvPr/>
        </p:nvSpPr>
        <p:spPr>
          <a:xfrm>
            <a:off x="6646985" y="2860431"/>
            <a:ext cx="5345723" cy="3554819"/>
          </a:xfrm>
          <a:prstGeom prst="rect">
            <a:avLst/>
          </a:prstGeom>
          <a:noFill/>
        </p:spPr>
        <p:txBody>
          <a:bodyPr wrap="square" rtlCol="0">
            <a:spAutoFit/>
          </a:bodyPr>
          <a:lstStyle/>
          <a:p>
            <a:pPr marL="914400" lvl="1" indent="-457200" fontAlgn="base">
              <a:spcBef>
                <a:spcPts val="1800"/>
              </a:spcBef>
              <a:spcAft>
                <a:spcPct val="0"/>
              </a:spcAft>
              <a:buFont typeface="Wingdings" panose="05000000000000000000" pitchFamily="2" charset="2"/>
              <a:buChar char="Ø"/>
            </a:pPr>
            <a:r>
              <a:rPr lang="en-US" sz="3200" dirty="0"/>
              <a:t>Repeated command: “Whoever has ears, let them hear…” </a:t>
            </a:r>
          </a:p>
          <a:p>
            <a:pPr marL="914400" lvl="1" indent="-457200" fontAlgn="base">
              <a:spcBef>
                <a:spcPts val="1800"/>
              </a:spcBef>
              <a:spcAft>
                <a:spcPct val="0"/>
              </a:spcAft>
              <a:buFont typeface="Wingdings" panose="05000000000000000000" pitchFamily="2" charset="2"/>
              <a:buChar char="Ø"/>
            </a:pPr>
            <a:r>
              <a:rPr lang="en-US" sz="3200" dirty="0"/>
              <a:t>We should all listen to each letter and examine our hearts.</a:t>
            </a:r>
          </a:p>
          <a:p>
            <a:pPr marL="285750" indent="-285750">
              <a:buFont typeface="Wingdings" panose="05000000000000000000" pitchFamily="2" charset="2"/>
              <a:buChar char="Ø"/>
            </a:pPr>
            <a:endParaRPr lang="en-US" sz="2000" dirty="0"/>
          </a:p>
        </p:txBody>
      </p:sp>
    </p:spTree>
    <p:extLst>
      <p:ext uri="{BB962C8B-B14F-4D97-AF65-F5344CB8AC3E}">
        <p14:creationId xmlns:p14="http://schemas.microsoft.com/office/powerpoint/2010/main" val="3498777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left)">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wipe(left)">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P spid="5"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7"/>
            <a:ext cx="10515600" cy="994751"/>
          </a:xfrm>
        </p:spPr>
        <p:txBody>
          <a:bodyPr>
            <a:normAutofit/>
          </a:bodyPr>
          <a:lstStyle/>
          <a:p>
            <a:r>
              <a:rPr lang="en-US" b="1" u="sng" dirty="0" smtClean="0">
                <a:latin typeface="+mn-lt"/>
              </a:rPr>
              <a:t>Two Chapters – Seven Churches</a:t>
            </a:r>
            <a:endParaRPr lang="en-US" b="1" u="sng" dirty="0">
              <a:latin typeface="+mn-lt"/>
            </a:endParaRPr>
          </a:p>
        </p:txBody>
      </p:sp>
      <p:sp>
        <p:nvSpPr>
          <p:cNvPr id="3" name="Content Placeholder 2"/>
          <p:cNvSpPr>
            <a:spLocks noGrp="1"/>
          </p:cNvSpPr>
          <p:nvPr>
            <p:ph idx="1"/>
          </p:nvPr>
        </p:nvSpPr>
        <p:spPr>
          <a:xfrm>
            <a:off x="633046" y="1207478"/>
            <a:ext cx="9753599" cy="5498122"/>
          </a:xfrm>
        </p:spPr>
        <p:txBody>
          <a:bodyPr>
            <a:normAutofit/>
          </a:bodyPr>
          <a:lstStyle/>
          <a:p>
            <a:pPr fontAlgn="base">
              <a:spcBef>
                <a:spcPts val="1800"/>
              </a:spcBef>
              <a:spcAft>
                <a:spcPts val="1800"/>
              </a:spcAft>
            </a:pPr>
            <a:r>
              <a:rPr lang="en-US" sz="3600" dirty="0" smtClean="0"/>
              <a:t>Messages to the churches (and to us): Approvals and Warnings</a:t>
            </a:r>
          </a:p>
          <a:p>
            <a:pPr fontAlgn="base">
              <a:spcBef>
                <a:spcPts val="1800"/>
              </a:spcBef>
              <a:spcAft>
                <a:spcPts val="1800"/>
              </a:spcAft>
            </a:pPr>
            <a:r>
              <a:rPr lang="en-US" sz="3600" dirty="0" smtClean="0"/>
              <a:t>Three groupings:</a:t>
            </a:r>
          </a:p>
          <a:p>
            <a:pPr marL="971550" lvl="1" indent="-514350">
              <a:spcAft>
                <a:spcPts val="1800"/>
              </a:spcAft>
              <a:buFont typeface="+mj-lt"/>
              <a:buAutoNum type="arabicPeriod"/>
            </a:pPr>
            <a:r>
              <a:rPr lang="en-US" sz="3200" b="1" dirty="0" smtClean="0"/>
              <a:t>Most approval</a:t>
            </a:r>
            <a:r>
              <a:rPr lang="en-US" sz="3200" dirty="0" smtClean="0"/>
              <a:t>: </a:t>
            </a:r>
            <a:r>
              <a:rPr lang="en-US" sz="3200" dirty="0"/>
              <a:t>Smyrna and Philadelphia</a:t>
            </a:r>
          </a:p>
          <a:p>
            <a:pPr marL="971550" lvl="1" indent="-514350">
              <a:spcAft>
                <a:spcPts val="1800"/>
              </a:spcAft>
              <a:buFont typeface="+mj-lt"/>
              <a:buAutoNum type="arabicPeriod"/>
            </a:pPr>
            <a:r>
              <a:rPr lang="en-US" sz="3200" b="1" dirty="0"/>
              <a:t>Balance</a:t>
            </a:r>
            <a:r>
              <a:rPr lang="en-US" sz="3200" dirty="0"/>
              <a:t> of </a:t>
            </a:r>
            <a:r>
              <a:rPr lang="en-US" sz="3200" b="1" dirty="0" smtClean="0"/>
              <a:t>approval </a:t>
            </a:r>
            <a:r>
              <a:rPr lang="en-US" sz="3200" b="1" dirty="0"/>
              <a:t>and warning</a:t>
            </a:r>
            <a:r>
              <a:rPr lang="en-US" sz="3200" dirty="0"/>
              <a:t>: </a:t>
            </a:r>
            <a:r>
              <a:rPr lang="en-US" sz="3200" dirty="0" err="1"/>
              <a:t>Pergamos</a:t>
            </a:r>
            <a:r>
              <a:rPr lang="en-US" sz="3200" dirty="0"/>
              <a:t>, Thyatira, and Ephesus</a:t>
            </a:r>
          </a:p>
          <a:p>
            <a:pPr marL="971550" lvl="1" indent="-514350">
              <a:spcAft>
                <a:spcPts val="1800"/>
              </a:spcAft>
              <a:buFont typeface="+mj-lt"/>
              <a:buAutoNum type="arabicPeriod"/>
            </a:pPr>
            <a:r>
              <a:rPr lang="en-US" sz="3200" b="1" dirty="0" smtClean="0"/>
              <a:t>Most </a:t>
            </a:r>
            <a:r>
              <a:rPr lang="en-US" sz="3200" b="1" dirty="0"/>
              <a:t>warned</a:t>
            </a:r>
            <a:r>
              <a:rPr lang="en-US" sz="3200" dirty="0"/>
              <a:t>:  Sardis and </a:t>
            </a:r>
            <a:r>
              <a:rPr lang="en-US" sz="3200" dirty="0" smtClean="0"/>
              <a:t>Laodicea</a:t>
            </a:r>
            <a:endParaRPr lang="en-US" sz="3200" dirty="0"/>
          </a:p>
        </p:txBody>
      </p:sp>
    </p:spTree>
    <p:extLst>
      <p:ext uri="{BB962C8B-B14F-4D97-AF65-F5344CB8AC3E}">
        <p14:creationId xmlns:p14="http://schemas.microsoft.com/office/powerpoint/2010/main" val="2084265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112"/>
            <a:ext cx="10515600" cy="1058158"/>
          </a:xfrm>
        </p:spPr>
        <p:txBody>
          <a:bodyPr>
            <a:normAutofit/>
          </a:bodyPr>
          <a:lstStyle/>
          <a:p>
            <a:r>
              <a:rPr lang="en-US" b="1" u="sng" dirty="0" smtClean="0">
                <a:latin typeface="+mn-lt"/>
              </a:rPr>
              <a:t>Approval</a:t>
            </a:r>
            <a:r>
              <a:rPr lang="en-US" b="1" dirty="0" smtClean="0">
                <a:latin typeface="+mn-lt"/>
              </a:rPr>
              <a:t>: Smyrna and Philadelphia</a:t>
            </a:r>
            <a:endParaRPr lang="en-US" b="1" dirty="0">
              <a:latin typeface="+mn-lt"/>
            </a:endParaRPr>
          </a:p>
        </p:txBody>
      </p:sp>
      <p:sp>
        <p:nvSpPr>
          <p:cNvPr id="3" name="Content Placeholder 2"/>
          <p:cNvSpPr>
            <a:spLocks noGrp="1"/>
          </p:cNvSpPr>
          <p:nvPr>
            <p:ph idx="1"/>
          </p:nvPr>
        </p:nvSpPr>
        <p:spPr>
          <a:xfrm>
            <a:off x="621323" y="1212270"/>
            <a:ext cx="9566031" cy="5422992"/>
          </a:xfrm>
        </p:spPr>
        <p:txBody>
          <a:bodyPr>
            <a:normAutofit fontScale="92500" lnSpcReduction="10000"/>
          </a:bodyPr>
          <a:lstStyle/>
          <a:p>
            <a:pPr>
              <a:spcBef>
                <a:spcPts val="600"/>
              </a:spcBef>
              <a:spcAft>
                <a:spcPts val="1200"/>
              </a:spcAft>
            </a:pPr>
            <a:r>
              <a:rPr lang="en-US" b="1" dirty="0" smtClean="0"/>
              <a:t>2:9,10</a:t>
            </a:r>
            <a:r>
              <a:rPr lang="en-US" dirty="0" smtClean="0"/>
              <a:t>  The </a:t>
            </a:r>
            <a:r>
              <a:rPr lang="en-US" dirty="0"/>
              <a:t>church at </a:t>
            </a:r>
            <a:r>
              <a:rPr lang="en-US" u="sng" dirty="0"/>
              <a:t>Smyrna</a:t>
            </a:r>
            <a:r>
              <a:rPr lang="en-US" dirty="0"/>
              <a:t> has been </a:t>
            </a:r>
            <a:r>
              <a:rPr lang="en-US" u="sng" dirty="0"/>
              <a:t>purified</a:t>
            </a:r>
            <a:r>
              <a:rPr lang="en-US" dirty="0"/>
              <a:t> by </a:t>
            </a:r>
            <a:r>
              <a:rPr lang="en-US" u="sng" dirty="0" smtClean="0"/>
              <a:t>trials</a:t>
            </a:r>
          </a:p>
          <a:p>
            <a:pPr>
              <a:spcBef>
                <a:spcPts val="600"/>
              </a:spcBef>
              <a:spcAft>
                <a:spcPts val="1200"/>
              </a:spcAft>
            </a:pPr>
            <a:r>
              <a:rPr lang="en-US" dirty="0"/>
              <a:t>When </a:t>
            </a:r>
            <a:r>
              <a:rPr lang="en-US" dirty="0" smtClean="0"/>
              <a:t>facing </a:t>
            </a:r>
            <a:r>
              <a:rPr lang="en-US" dirty="0"/>
              <a:t>trouble, </a:t>
            </a:r>
            <a:r>
              <a:rPr lang="en-US" dirty="0" smtClean="0"/>
              <a:t>we </a:t>
            </a:r>
            <a:r>
              <a:rPr lang="en-US" dirty="0"/>
              <a:t>have nowhere else to turn for help than to Jesus.  </a:t>
            </a:r>
            <a:r>
              <a:rPr lang="en-US" dirty="0" smtClean="0"/>
              <a:t>We don’t enjoy suffering, but the </a:t>
            </a:r>
            <a:r>
              <a:rPr lang="en-US" dirty="0"/>
              <a:t>Bible teaches that trials help us learn to trust </a:t>
            </a:r>
            <a:r>
              <a:rPr lang="en-US" dirty="0" smtClean="0"/>
              <a:t>Christ more (Rom 5:3-5).</a:t>
            </a:r>
          </a:p>
          <a:p>
            <a:pPr>
              <a:spcBef>
                <a:spcPts val="600"/>
              </a:spcBef>
              <a:spcAft>
                <a:spcPts val="1200"/>
              </a:spcAft>
            </a:pPr>
            <a:r>
              <a:rPr lang="en-US" dirty="0" smtClean="0"/>
              <a:t>Remember: </a:t>
            </a:r>
            <a:r>
              <a:rPr lang="en-US" u="sng" dirty="0" smtClean="0"/>
              <a:t>Jesus </a:t>
            </a:r>
            <a:r>
              <a:rPr lang="en-US" u="sng" dirty="0"/>
              <a:t>knows</a:t>
            </a:r>
            <a:r>
              <a:rPr lang="en-US" dirty="0"/>
              <a:t> about their suffering (“be faithful unto death</a:t>
            </a:r>
            <a:r>
              <a:rPr lang="en-US" dirty="0" smtClean="0"/>
              <a:t>”).  Even in serious trials, remember that </a:t>
            </a:r>
            <a:r>
              <a:rPr lang="en-US" dirty="0"/>
              <a:t>He is in </a:t>
            </a:r>
            <a:r>
              <a:rPr lang="en-US" dirty="0" smtClean="0"/>
              <a:t>control.</a:t>
            </a:r>
          </a:p>
          <a:p>
            <a:pPr>
              <a:spcBef>
                <a:spcPts val="600"/>
              </a:spcBef>
              <a:spcAft>
                <a:spcPts val="1200"/>
              </a:spcAft>
            </a:pPr>
            <a:r>
              <a:rPr lang="en-US" b="1" dirty="0" smtClean="0"/>
              <a:t>3:10</a:t>
            </a:r>
            <a:r>
              <a:rPr lang="en-US" dirty="0" smtClean="0"/>
              <a:t>  The </a:t>
            </a:r>
            <a:r>
              <a:rPr lang="en-US" dirty="0"/>
              <a:t>church at </a:t>
            </a:r>
            <a:r>
              <a:rPr lang="en-US" u="sng" dirty="0"/>
              <a:t>Philadelphia</a:t>
            </a:r>
            <a:r>
              <a:rPr lang="en-US" dirty="0"/>
              <a:t> has also kept the command of Christ to </a:t>
            </a:r>
            <a:r>
              <a:rPr lang="en-US" dirty="0" smtClean="0"/>
              <a:t>endure patiently </a:t>
            </a:r>
            <a:r>
              <a:rPr lang="en-US" dirty="0"/>
              <a:t>in times of </a:t>
            </a:r>
            <a:r>
              <a:rPr lang="en-US" u="sng" dirty="0"/>
              <a:t>trials</a:t>
            </a:r>
            <a:r>
              <a:rPr lang="en-US" dirty="0"/>
              <a:t> </a:t>
            </a:r>
            <a:endParaRPr lang="en-US" dirty="0" smtClean="0"/>
          </a:p>
          <a:p>
            <a:pPr>
              <a:spcBef>
                <a:spcPts val="600"/>
              </a:spcBef>
              <a:spcAft>
                <a:spcPts val="1200"/>
              </a:spcAft>
            </a:pPr>
            <a:r>
              <a:rPr lang="en-US" b="1" dirty="0" smtClean="0"/>
              <a:t>3:8</a:t>
            </a:r>
            <a:r>
              <a:rPr lang="en-US" dirty="0" smtClean="0"/>
              <a:t>  </a:t>
            </a:r>
            <a:r>
              <a:rPr lang="en-US" dirty="0"/>
              <a:t>Even though they are suffering and only have </a:t>
            </a:r>
            <a:r>
              <a:rPr lang="en-US" dirty="0" smtClean="0"/>
              <a:t>“little strength,” </a:t>
            </a:r>
            <a:r>
              <a:rPr lang="en-US" dirty="0"/>
              <a:t>they are willing to enter the open door of </a:t>
            </a:r>
            <a:r>
              <a:rPr lang="en-US" dirty="0" smtClean="0"/>
              <a:t>service</a:t>
            </a:r>
          </a:p>
          <a:p>
            <a:pPr>
              <a:spcBef>
                <a:spcPts val="600"/>
              </a:spcBef>
              <a:spcAft>
                <a:spcPts val="1200"/>
              </a:spcAft>
            </a:pPr>
            <a:r>
              <a:rPr lang="en-US" b="1" dirty="0" smtClean="0"/>
              <a:t>Learn this</a:t>
            </a:r>
            <a:r>
              <a:rPr lang="en-US" dirty="0" smtClean="0"/>
              <a:t>: trust God in your trials and know that He will work in you and through you, even in your weakness (2 Corinthians 12:9).</a:t>
            </a:r>
            <a:endParaRPr lang="en-US" dirty="0"/>
          </a:p>
        </p:txBody>
      </p:sp>
    </p:spTree>
    <p:extLst>
      <p:ext uri="{BB962C8B-B14F-4D97-AF65-F5344CB8AC3E}">
        <p14:creationId xmlns:p14="http://schemas.microsoft.com/office/powerpoint/2010/main" val="4005984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111"/>
            <a:ext cx="9864969" cy="1463673"/>
          </a:xfrm>
        </p:spPr>
        <p:txBody>
          <a:bodyPr>
            <a:normAutofit/>
          </a:bodyPr>
          <a:lstStyle/>
          <a:p>
            <a:r>
              <a:rPr lang="en-US" b="1" u="sng" dirty="0" smtClean="0">
                <a:latin typeface="+mn-lt"/>
              </a:rPr>
              <a:t>Approval and Warning</a:t>
            </a:r>
            <a:r>
              <a:rPr lang="en-US" b="1" dirty="0" smtClean="0">
                <a:latin typeface="+mn-lt"/>
              </a:rPr>
              <a:t>: Pergamum, Thyatira, and Ephesus</a:t>
            </a:r>
            <a:endParaRPr lang="en-US" b="1" dirty="0">
              <a:latin typeface="+mn-lt"/>
            </a:endParaRPr>
          </a:p>
        </p:txBody>
      </p:sp>
      <p:sp>
        <p:nvSpPr>
          <p:cNvPr id="3" name="Content Placeholder 2"/>
          <p:cNvSpPr>
            <a:spLocks noGrp="1"/>
          </p:cNvSpPr>
          <p:nvPr>
            <p:ph idx="1"/>
          </p:nvPr>
        </p:nvSpPr>
        <p:spPr>
          <a:xfrm>
            <a:off x="621323" y="1805354"/>
            <a:ext cx="9694985" cy="4829908"/>
          </a:xfrm>
        </p:spPr>
        <p:txBody>
          <a:bodyPr>
            <a:normAutofit/>
          </a:bodyPr>
          <a:lstStyle/>
          <a:p>
            <a:pPr>
              <a:spcBef>
                <a:spcPts val="600"/>
              </a:spcBef>
              <a:spcAft>
                <a:spcPts val="1200"/>
              </a:spcAft>
            </a:pPr>
            <a:r>
              <a:rPr lang="en-US" b="1" dirty="0" smtClean="0"/>
              <a:t>2:13  </a:t>
            </a:r>
            <a:r>
              <a:rPr lang="en-US" u="sng" dirty="0" smtClean="0"/>
              <a:t>Pergamum</a:t>
            </a:r>
            <a:r>
              <a:rPr lang="en-US" dirty="0" smtClean="0"/>
              <a:t> has faithfully held </a:t>
            </a:r>
            <a:r>
              <a:rPr lang="en-US" dirty="0"/>
              <a:t>to God’s name, even in the face of </a:t>
            </a:r>
            <a:r>
              <a:rPr lang="en-US" dirty="0" smtClean="0"/>
              <a:t>death.</a:t>
            </a:r>
          </a:p>
          <a:p>
            <a:pPr>
              <a:spcBef>
                <a:spcPts val="600"/>
              </a:spcBef>
              <a:spcAft>
                <a:spcPts val="1200"/>
              </a:spcAft>
            </a:pPr>
            <a:r>
              <a:rPr lang="en-US" b="1" dirty="0" smtClean="0"/>
              <a:t>2:13,14</a:t>
            </a:r>
            <a:r>
              <a:rPr lang="en-US" dirty="0" smtClean="0"/>
              <a:t>  But some hold to the teaching of Balaam and Nicolas, accepting idolatry and sexual immorality.</a:t>
            </a:r>
          </a:p>
          <a:p>
            <a:pPr>
              <a:spcBef>
                <a:spcPts val="600"/>
              </a:spcBef>
              <a:spcAft>
                <a:spcPts val="1200"/>
              </a:spcAft>
            </a:pPr>
            <a:r>
              <a:rPr lang="en-US" b="1" dirty="0" smtClean="0"/>
              <a:t>2:19 </a:t>
            </a:r>
            <a:r>
              <a:rPr lang="en-US" dirty="0" smtClean="0"/>
              <a:t> </a:t>
            </a:r>
            <a:r>
              <a:rPr lang="en-US" u="sng" dirty="0" smtClean="0"/>
              <a:t>Thyatira</a:t>
            </a:r>
            <a:r>
              <a:rPr lang="en-US" dirty="0" smtClean="0"/>
              <a:t> is doing more than good things than previously</a:t>
            </a:r>
          </a:p>
          <a:p>
            <a:pPr>
              <a:spcBef>
                <a:spcPts val="600"/>
              </a:spcBef>
              <a:spcAft>
                <a:spcPts val="1200"/>
              </a:spcAft>
            </a:pPr>
            <a:r>
              <a:rPr lang="en-US" b="1" dirty="0" smtClean="0"/>
              <a:t>2:20,21</a:t>
            </a:r>
            <a:r>
              <a:rPr lang="en-US" dirty="0" smtClean="0"/>
              <a:t>  But Thyatira is worse: tolerating a woman teacher in church who misleads people into sexual immorality and idolatry</a:t>
            </a:r>
          </a:p>
          <a:p>
            <a:pPr>
              <a:spcBef>
                <a:spcPts val="600"/>
              </a:spcBef>
              <a:spcAft>
                <a:spcPts val="1200"/>
              </a:spcAft>
            </a:pPr>
            <a:r>
              <a:rPr lang="en-US" b="1" dirty="0" smtClean="0"/>
              <a:t>Adultery</a:t>
            </a:r>
            <a:r>
              <a:rPr lang="en-US" dirty="0" smtClean="0"/>
              <a:t> (sex with someone not your spouse) is a physical reminder of the ugliness of </a:t>
            </a:r>
            <a:r>
              <a:rPr lang="en-US" b="1" dirty="0" smtClean="0"/>
              <a:t>Idolatry</a:t>
            </a:r>
            <a:r>
              <a:rPr lang="en-US" dirty="0" smtClean="0"/>
              <a:t> (worship of a false god)</a:t>
            </a:r>
            <a:endParaRPr lang="en-US" dirty="0"/>
          </a:p>
        </p:txBody>
      </p:sp>
    </p:spTree>
    <p:extLst>
      <p:ext uri="{BB962C8B-B14F-4D97-AF65-F5344CB8AC3E}">
        <p14:creationId xmlns:p14="http://schemas.microsoft.com/office/powerpoint/2010/main" val="1721155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111"/>
            <a:ext cx="9864969" cy="1463673"/>
          </a:xfrm>
        </p:spPr>
        <p:txBody>
          <a:bodyPr>
            <a:normAutofit/>
          </a:bodyPr>
          <a:lstStyle/>
          <a:p>
            <a:r>
              <a:rPr lang="en-US" b="1" u="sng" dirty="0" smtClean="0">
                <a:latin typeface="+mn-lt"/>
              </a:rPr>
              <a:t>Approval and Warning</a:t>
            </a:r>
            <a:r>
              <a:rPr lang="en-US" b="1" dirty="0" smtClean="0">
                <a:latin typeface="+mn-lt"/>
              </a:rPr>
              <a:t>: Pergamum, Thyatira, and Ephesus</a:t>
            </a:r>
            <a:endParaRPr lang="en-US" b="1" dirty="0">
              <a:latin typeface="+mn-lt"/>
            </a:endParaRPr>
          </a:p>
        </p:txBody>
      </p:sp>
      <p:sp>
        <p:nvSpPr>
          <p:cNvPr id="3" name="Content Placeholder 2"/>
          <p:cNvSpPr>
            <a:spLocks noGrp="1"/>
          </p:cNvSpPr>
          <p:nvPr>
            <p:ph idx="1"/>
          </p:nvPr>
        </p:nvSpPr>
        <p:spPr>
          <a:xfrm>
            <a:off x="621323" y="1617784"/>
            <a:ext cx="9566031" cy="5017478"/>
          </a:xfrm>
        </p:spPr>
        <p:txBody>
          <a:bodyPr>
            <a:normAutofit fontScale="92500" lnSpcReduction="10000"/>
          </a:bodyPr>
          <a:lstStyle/>
          <a:p>
            <a:pPr>
              <a:spcBef>
                <a:spcPts val="600"/>
              </a:spcBef>
              <a:spcAft>
                <a:spcPts val="1200"/>
              </a:spcAft>
            </a:pPr>
            <a:r>
              <a:rPr lang="en-US" b="1" dirty="0" smtClean="0"/>
              <a:t>2:2,6</a:t>
            </a:r>
            <a:r>
              <a:rPr lang="en-US" dirty="0" smtClean="0"/>
              <a:t>  </a:t>
            </a:r>
            <a:r>
              <a:rPr lang="en-US" u="sng" dirty="0" smtClean="0"/>
              <a:t>Ephesus</a:t>
            </a:r>
            <a:r>
              <a:rPr lang="en-US" dirty="0" smtClean="0"/>
              <a:t> has taken a strong stand for truth, not tolerating wicked people</a:t>
            </a:r>
          </a:p>
          <a:p>
            <a:pPr>
              <a:spcBef>
                <a:spcPts val="600"/>
              </a:spcBef>
              <a:spcAft>
                <a:spcPts val="1200"/>
              </a:spcAft>
            </a:pPr>
            <a:r>
              <a:rPr lang="en-US" b="1" dirty="0" smtClean="0"/>
              <a:t>2:3</a:t>
            </a:r>
            <a:r>
              <a:rPr lang="en-US" dirty="0" smtClean="0"/>
              <a:t>  They have endured suffering and not grown weary</a:t>
            </a:r>
          </a:p>
          <a:p>
            <a:pPr>
              <a:spcBef>
                <a:spcPts val="600"/>
              </a:spcBef>
              <a:spcAft>
                <a:spcPts val="1200"/>
              </a:spcAft>
            </a:pPr>
            <a:r>
              <a:rPr lang="en-US" b="1" dirty="0" smtClean="0"/>
              <a:t>2:4</a:t>
            </a:r>
            <a:r>
              <a:rPr lang="en-US" dirty="0" smtClean="0"/>
              <a:t>  </a:t>
            </a:r>
            <a:r>
              <a:rPr lang="en-US" dirty="0"/>
              <a:t>But they are </a:t>
            </a:r>
            <a:r>
              <a:rPr lang="en-US" dirty="0" smtClean="0"/>
              <a:t>warned about their </a:t>
            </a:r>
            <a:r>
              <a:rPr lang="en-US" dirty="0"/>
              <a:t>lack of </a:t>
            </a:r>
            <a:r>
              <a:rPr lang="en-US" dirty="0" smtClean="0"/>
              <a:t>love.  Never love your religious activities more than you love God (</a:t>
            </a:r>
            <a:r>
              <a:rPr lang="en-US" b="1" dirty="0"/>
              <a:t>Isaiah </a:t>
            </a:r>
            <a:r>
              <a:rPr lang="en-US" b="1" dirty="0" smtClean="0"/>
              <a:t>29:13).</a:t>
            </a:r>
            <a:endParaRPr lang="en-US" dirty="0" smtClean="0"/>
          </a:p>
          <a:p>
            <a:pPr>
              <a:spcBef>
                <a:spcPts val="600"/>
              </a:spcBef>
              <a:spcAft>
                <a:spcPts val="1200"/>
              </a:spcAft>
            </a:pPr>
            <a:r>
              <a:rPr lang="en-US" dirty="0" smtClean="0"/>
              <a:t>Two danger zones: </a:t>
            </a:r>
          </a:p>
          <a:p>
            <a:pPr marL="914400" lvl="1" indent="-457200">
              <a:spcBef>
                <a:spcPts val="600"/>
              </a:spcBef>
              <a:spcAft>
                <a:spcPts val="1200"/>
              </a:spcAft>
              <a:buFont typeface="+mj-lt"/>
              <a:buAutoNum type="arabicPeriod"/>
            </a:pPr>
            <a:r>
              <a:rPr lang="en-US" dirty="0" smtClean="0"/>
              <a:t>Ignoring or accepting sinful behavior (</a:t>
            </a:r>
            <a:r>
              <a:rPr lang="en-US" dirty="0" smtClean="0"/>
              <a:t>e.g. Thyatira)</a:t>
            </a:r>
          </a:p>
          <a:p>
            <a:pPr marL="914400" lvl="1" indent="-457200">
              <a:spcBef>
                <a:spcPts val="600"/>
              </a:spcBef>
              <a:spcAft>
                <a:spcPts val="1200"/>
              </a:spcAft>
              <a:buFont typeface="+mj-lt"/>
              <a:buAutoNum type="arabicPeriod"/>
            </a:pPr>
            <a:r>
              <a:rPr lang="en-US" dirty="0" smtClean="0"/>
              <a:t>Hard-hearted religious rule keeping (e.g</a:t>
            </a:r>
            <a:r>
              <a:rPr lang="en-US" dirty="0" smtClean="0"/>
              <a:t>. Ephesus)</a:t>
            </a:r>
          </a:p>
          <a:p>
            <a:pPr>
              <a:spcBef>
                <a:spcPts val="600"/>
              </a:spcBef>
              <a:spcAft>
                <a:spcPts val="1200"/>
              </a:spcAft>
            </a:pPr>
            <a:r>
              <a:rPr lang="en-US" b="1" dirty="0" smtClean="0"/>
              <a:t>John 13:34,35 </a:t>
            </a:r>
            <a:r>
              <a:rPr lang="en-US" dirty="0" smtClean="0"/>
              <a:t>– Love </a:t>
            </a:r>
            <a:r>
              <a:rPr lang="en-US" dirty="0"/>
              <a:t>(not </a:t>
            </a:r>
            <a:r>
              <a:rPr lang="en-US" dirty="0" smtClean="0"/>
              <a:t>arguments) demonstrates salvation</a:t>
            </a:r>
          </a:p>
          <a:p>
            <a:pPr>
              <a:spcBef>
                <a:spcPts val="600"/>
              </a:spcBef>
              <a:spcAft>
                <a:spcPts val="1200"/>
              </a:spcAft>
            </a:pPr>
            <a:r>
              <a:rPr lang="en-US" b="1" smtClean="0"/>
              <a:t>Ephesians </a:t>
            </a:r>
            <a:r>
              <a:rPr lang="en-US" b="1" dirty="0"/>
              <a:t>4:15 </a:t>
            </a:r>
            <a:r>
              <a:rPr lang="en-US" b="1" dirty="0" smtClean="0"/>
              <a:t> </a:t>
            </a:r>
            <a:r>
              <a:rPr lang="en-US" dirty="0" smtClean="0"/>
              <a:t>Always </a:t>
            </a:r>
            <a:r>
              <a:rPr lang="en-US" dirty="0"/>
              <a:t>speak the </a:t>
            </a:r>
            <a:r>
              <a:rPr lang="en-US" dirty="0" smtClean="0"/>
              <a:t>truth in love</a:t>
            </a:r>
            <a:endParaRPr lang="en-US" dirty="0"/>
          </a:p>
        </p:txBody>
      </p:sp>
    </p:spTree>
    <p:extLst>
      <p:ext uri="{BB962C8B-B14F-4D97-AF65-F5344CB8AC3E}">
        <p14:creationId xmlns:p14="http://schemas.microsoft.com/office/powerpoint/2010/main" val="2988261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112"/>
            <a:ext cx="10515600" cy="1058158"/>
          </a:xfrm>
        </p:spPr>
        <p:txBody>
          <a:bodyPr>
            <a:normAutofit/>
          </a:bodyPr>
          <a:lstStyle/>
          <a:p>
            <a:r>
              <a:rPr lang="en-US" b="1" u="sng" dirty="0" smtClean="0">
                <a:latin typeface="+mn-lt"/>
              </a:rPr>
              <a:t>Warning</a:t>
            </a:r>
            <a:r>
              <a:rPr lang="en-US" b="1" dirty="0" smtClean="0">
                <a:latin typeface="+mn-lt"/>
              </a:rPr>
              <a:t>: Sardis and Laodicea</a:t>
            </a:r>
            <a:endParaRPr lang="en-US" b="1" dirty="0">
              <a:latin typeface="+mn-lt"/>
            </a:endParaRPr>
          </a:p>
        </p:txBody>
      </p:sp>
      <p:sp>
        <p:nvSpPr>
          <p:cNvPr id="3" name="Content Placeholder 2"/>
          <p:cNvSpPr>
            <a:spLocks noGrp="1"/>
          </p:cNvSpPr>
          <p:nvPr>
            <p:ph idx="1"/>
          </p:nvPr>
        </p:nvSpPr>
        <p:spPr>
          <a:xfrm>
            <a:off x="304801" y="1212269"/>
            <a:ext cx="10058400" cy="5505053"/>
          </a:xfrm>
        </p:spPr>
        <p:txBody>
          <a:bodyPr>
            <a:noAutofit/>
          </a:bodyPr>
          <a:lstStyle/>
          <a:p>
            <a:pPr>
              <a:spcBef>
                <a:spcPts val="600"/>
              </a:spcBef>
              <a:spcAft>
                <a:spcPts val="1200"/>
              </a:spcAft>
            </a:pPr>
            <a:r>
              <a:rPr lang="en-US" sz="3000" b="1" dirty="0" smtClean="0"/>
              <a:t>3:1</a:t>
            </a:r>
            <a:r>
              <a:rPr lang="en-US" sz="3000" dirty="0" smtClean="0"/>
              <a:t>  </a:t>
            </a:r>
            <a:r>
              <a:rPr lang="en-US" sz="3000" u="sng" dirty="0"/>
              <a:t>Sardis</a:t>
            </a:r>
            <a:r>
              <a:rPr lang="en-US" sz="3000" dirty="0"/>
              <a:t> </a:t>
            </a:r>
            <a:r>
              <a:rPr lang="en-US" sz="3000" dirty="0" smtClean="0"/>
              <a:t>looks like a good church, but is spiritually dead</a:t>
            </a:r>
            <a:r>
              <a:rPr lang="en-US" sz="3000" dirty="0"/>
              <a:t>. </a:t>
            </a:r>
            <a:r>
              <a:rPr lang="en-US" sz="3000" dirty="0" smtClean="0"/>
              <a:t> They do church on Sunday and live like the world on Monday.</a:t>
            </a:r>
          </a:p>
          <a:p>
            <a:pPr>
              <a:spcBef>
                <a:spcPts val="600"/>
              </a:spcBef>
              <a:spcAft>
                <a:spcPts val="1200"/>
              </a:spcAft>
            </a:pPr>
            <a:r>
              <a:rPr lang="en-US" sz="3000" b="1" dirty="0" smtClean="0"/>
              <a:t>3:3</a:t>
            </a:r>
            <a:r>
              <a:rPr lang="en-US" sz="3000" dirty="0" smtClean="0"/>
              <a:t>  They are commanded to wake up and repent (they are dead and in darkness) – </a:t>
            </a:r>
            <a:r>
              <a:rPr lang="en-US" sz="3000" b="1" dirty="0" smtClean="0"/>
              <a:t>1 Thessalonians 5:4,5</a:t>
            </a:r>
            <a:r>
              <a:rPr lang="en-US" sz="3000" dirty="0" smtClean="0"/>
              <a:t>.</a:t>
            </a:r>
          </a:p>
          <a:p>
            <a:pPr>
              <a:spcBef>
                <a:spcPts val="600"/>
              </a:spcBef>
              <a:spcAft>
                <a:spcPts val="1200"/>
              </a:spcAft>
            </a:pPr>
            <a:r>
              <a:rPr lang="en-US" sz="3000" b="1" dirty="0" smtClean="0"/>
              <a:t>3:17</a:t>
            </a:r>
            <a:r>
              <a:rPr lang="en-US" sz="3000" dirty="0" smtClean="0"/>
              <a:t>  </a:t>
            </a:r>
            <a:r>
              <a:rPr lang="en-US" sz="3000" u="sng" dirty="0" smtClean="0"/>
              <a:t>Laodicea</a:t>
            </a:r>
            <a:r>
              <a:rPr lang="en-US" sz="3000" dirty="0" smtClean="0"/>
              <a:t> assumed their riches showed God’s approval.  But financial wealth does not equal </a:t>
            </a:r>
            <a:r>
              <a:rPr lang="en-US" sz="3000" dirty="0"/>
              <a:t>spiritual </a:t>
            </a:r>
            <a:r>
              <a:rPr lang="en-US" sz="3000" dirty="0" smtClean="0"/>
              <a:t>strength.</a:t>
            </a:r>
          </a:p>
          <a:p>
            <a:pPr>
              <a:spcBef>
                <a:spcPts val="600"/>
              </a:spcBef>
              <a:spcAft>
                <a:spcPts val="1200"/>
              </a:spcAft>
            </a:pPr>
            <a:r>
              <a:rPr lang="en-US" sz="3000" b="1" dirty="0" smtClean="0"/>
              <a:t>3:15,16</a:t>
            </a:r>
            <a:r>
              <a:rPr lang="en-US" sz="3000" dirty="0" smtClean="0"/>
              <a:t>  Their worship is not hot (soothing) or cold (refreshing), and is therefore undesirable to God.</a:t>
            </a:r>
          </a:p>
          <a:p>
            <a:pPr>
              <a:spcBef>
                <a:spcPts val="600"/>
              </a:spcBef>
              <a:spcAft>
                <a:spcPts val="1200"/>
              </a:spcAft>
            </a:pPr>
            <a:r>
              <a:rPr lang="en-US" sz="3000" b="1" dirty="0" smtClean="0"/>
              <a:t>3:19,20</a:t>
            </a:r>
            <a:r>
              <a:rPr lang="en-US" sz="3000" dirty="0" smtClean="0"/>
              <a:t>  Dead people can only become alive by repentance and entering fellowship with Jesus Christ.</a:t>
            </a:r>
            <a:endParaRPr lang="en-US" sz="3000" dirty="0"/>
          </a:p>
        </p:txBody>
      </p:sp>
    </p:spTree>
    <p:extLst>
      <p:ext uri="{BB962C8B-B14F-4D97-AF65-F5344CB8AC3E}">
        <p14:creationId xmlns:p14="http://schemas.microsoft.com/office/powerpoint/2010/main" val="3281368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1315</TotalTime>
  <Words>2807</Words>
  <Application>Microsoft Office PowerPoint</Application>
  <PresentationFormat>Widescreen</PresentationFormat>
  <Paragraphs>134</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The Revelation of Jesus Christ</vt:lpstr>
      <vt:lpstr>Revelation Study Plan</vt:lpstr>
      <vt:lpstr>What are Churches?</vt:lpstr>
      <vt:lpstr>Two Chapters – Seven Churches</vt:lpstr>
      <vt:lpstr>Two Chapters – Seven Churches</vt:lpstr>
      <vt:lpstr>Approval: Smyrna and Philadelphia</vt:lpstr>
      <vt:lpstr>Approval and Warning: Pergamum, Thyatira, and Ephesus</vt:lpstr>
      <vt:lpstr>Approval and Warning: Pergamum, Thyatira, and Ephesus</vt:lpstr>
      <vt:lpstr>Warning: Sardis and Laodicea</vt:lpstr>
      <vt:lpstr>The Revelation of Jesus Christ</vt:lpstr>
      <vt:lpstr>PowerPoint Presentation</vt:lpstr>
      <vt:lpstr>Who is Balaam and What did he 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Revelation of Jesus Christ</dc:title>
  <dc:creator>Mark Robnett</dc:creator>
  <cp:lastModifiedBy>Mark Robnett</cp:lastModifiedBy>
  <cp:revision>54</cp:revision>
  <dcterms:created xsi:type="dcterms:W3CDTF">2021-11-27T21:34:51Z</dcterms:created>
  <dcterms:modified xsi:type="dcterms:W3CDTF">2022-02-20T02:19:55Z</dcterms:modified>
</cp:coreProperties>
</file>