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71" r:id="rId4"/>
    <p:sldId id="285" r:id="rId5"/>
    <p:sldId id="282" r:id="rId6"/>
    <p:sldId id="284"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82" autoAdjust="0"/>
    <p:restoredTop sz="86318" autoAdjust="0"/>
  </p:normalViewPr>
  <p:slideViewPr>
    <p:cSldViewPr snapToGrid="0">
      <p:cViewPr varScale="1">
        <p:scale>
          <a:sx n="104" d="100"/>
          <a:sy n="104" d="100"/>
        </p:scale>
        <p:origin x="486" y="102"/>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4/23/2022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we began our study of the book of the Revelation, I asked you to try and get a better understanding of the true nature of God.  While reading Revelation, we often want to get more details about the future.  But for me, the greater value comes when I step back and look at the God who is in charge of every detail about the future.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prepare for this study, I hope that you desire to get to know Him better.  </a:t>
            </a:r>
          </a:p>
          <a:p>
            <a:r>
              <a:rPr lang="en-US" sz="1200" kern="1200" dirty="0" smtClean="0">
                <a:solidFill>
                  <a:schemeClr val="tx1"/>
                </a:solidFill>
                <a:effectLst/>
                <a:latin typeface="+mn-lt"/>
                <a:ea typeface="+mn-ea"/>
                <a:cs typeface="+mn-cs"/>
              </a:rPr>
              <a:t>Look at </a:t>
            </a:r>
            <a:r>
              <a:rPr lang="en-US" sz="1200" b="1" kern="1200" dirty="0" smtClean="0">
                <a:solidFill>
                  <a:schemeClr val="tx1"/>
                </a:solidFill>
                <a:effectLst/>
                <a:latin typeface="+mn-lt"/>
                <a:ea typeface="+mn-ea"/>
                <a:cs typeface="+mn-cs"/>
              </a:rPr>
              <a:t>Psalm 115:2-3</a:t>
            </a:r>
            <a:r>
              <a:rPr lang="en-US" sz="1200" kern="1200" dirty="0" smtClean="0">
                <a:solidFill>
                  <a:schemeClr val="tx1"/>
                </a:solidFill>
                <a:effectLst/>
                <a:latin typeface="+mn-lt"/>
                <a:ea typeface="+mn-ea"/>
                <a:cs typeface="+mn-cs"/>
              </a:rPr>
              <a:t>.  People are not content to worship the true, invisible </a:t>
            </a:r>
            <a:r>
              <a:rPr lang="en-US" sz="1200" kern="1200" dirty="0" smtClean="0">
                <a:solidFill>
                  <a:schemeClr val="tx1"/>
                </a:solidFill>
                <a:effectLst/>
                <a:latin typeface="+mn-lt"/>
                <a:ea typeface="+mn-ea"/>
                <a:cs typeface="+mn-cs"/>
              </a:rPr>
              <a:t>God. Instead</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they </a:t>
            </a:r>
            <a:r>
              <a:rPr lang="en-US" sz="1200" kern="1200" dirty="0" smtClean="0">
                <a:solidFill>
                  <a:schemeClr val="tx1"/>
                </a:solidFill>
                <a:effectLst/>
                <a:latin typeface="+mn-lt"/>
                <a:ea typeface="+mn-ea"/>
                <a:cs typeface="+mn-cs"/>
              </a:rPr>
              <a:t>invent gods that they can see, either with their eyes or with their mind,</a:t>
            </a:r>
            <a:r>
              <a:rPr lang="en-US" sz="1200" kern="1200" baseline="0" dirty="0" smtClean="0">
                <a:solidFill>
                  <a:schemeClr val="tx1"/>
                </a:solidFill>
                <a:effectLst/>
                <a:latin typeface="+mn-lt"/>
                <a:ea typeface="+mn-ea"/>
                <a:cs typeface="+mn-cs"/>
              </a:rPr>
              <a:t> gods who will bless their earthly </a:t>
            </a:r>
            <a:r>
              <a:rPr lang="en-US" sz="1200" kern="1200" baseline="0" dirty="0" smtClean="0">
                <a:solidFill>
                  <a:schemeClr val="tx1"/>
                </a:solidFill>
                <a:effectLst/>
                <a:latin typeface="+mn-lt"/>
                <a:ea typeface="+mn-ea"/>
                <a:cs typeface="+mn-cs"/>
              </a:rPr>
              <a:t>pursuits (</a:t>
            </a:r>
            <a:r>
              <a:rPr lang="en-US" sz="1200" b="1" kern="1200" dirty="0" smtClean="0">
                <a:solidFill>
                  <a:schemeClr val="tx1"/>
                </a:solidFill>
                <a:effectLst/>
                <a:latin typeface="+mn-lt"/>
                <a:ea typeface="+mn-ea"/>
                <a:cs typeface="+mn-cs"/>
              </a:rPr>
              <a:t>Psalm 115:4-7).</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People want a god (physical and mental) that they can command and control.  They desire a god that agrees with whatever they want to do, one who laughs at their sin and accepts them just as they are.  And sadly, the more they worship a false god, the more that they become like their god (</a:t>
            </a:r>
            <a:r>
              <a:rPr lang="en-US" sz="1200" b="1" kern="1200" dirty="0" smtClean="0">
                <a:solidFill>
                  <a:schemeClr val="tx1"/>
                </a:solidFill>
                <a:effectLst/>
                <a:latin typeface="+mn-lt"/>
                <a:ea typeface="+mn-ea"/>
                <a:cs typeface="+mn-cs"/>
              </a:rPr>
              <a:t>Psalm 115:8</a:t>
            </a:r>
            <a:r>
              <a:rPr lang="en-US" sz="1200" kern="1200" dirty="0" smtClean="0">
                <a:solidFill>
                  <a:schemeClr val="tx1"/>
                </a:solidFill>
                <a:effectLst/>
                <a:latin typeface="+mn-lt"/>
                <a:ea typeface="+mn-ea"/>
                <a:cs typeface="+mn-cs"/>
              </a:rPr>
              <a:t>), unable to see and hear the real thing.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the true Creator of the universe is not weak and small like the false gods of man’s </a:t>
            </a:r>
            <a:r>
              <a:rPr lang="en-US" sz="1200" kern="1200" dirty="0" smtClean="0">
                <a:solidFill>
                  <a:schemeClr val="tx1"/>
                </a:solidFill>
                <a:effectLst/>
                <a:latin typeface="+mn-lt"/>
                <a:ea typeface="+mn-ea"/>
                <a:cs typeface="+mn-cs"/>
              </a:rPr>
              <a:t>invention.  The </a:t>
            </a:r>
            <a:r>
              <a:rPr lang="en-US" sz="1200" kern="1200" dirty="0" smtClean="0">
                <a:solidFill>
                  <a:schemeClr val="tx1"/>
                </a:solidFill>
                <a:effectLst/>
                <a:latin typeface="+mn-lt"/>
                <a:ea typeface="+mn-ea"/>
                <a:cs typeface="+mn-cs"/>
              </a:rPr>
              <a:t>only way to learn about the awesome Creator of the universe is if He chooses to reveal Himself to us – that is what the Bible does.  And the God of the Bible is not weak, blind, and powerless: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Deuteronomy 32:39-41</a:t>
            </a:r>
            <a:r>
              <a:rPr lang="en-US" sz="1200" kern="1200" dirty="0" smtClean="0">
                <a:solidFill>
                  <a:schemeClr val="tx1"/>
                </a:solidFill>
                <a:effectLst/>
                <a:latin typeface="+mn-lt"/>
                <a:ea typeface="+mn-ea"/>
                <a:cs typeface="+mn-cs"/>
              </a:rPr>
              <a:t> &gt; God gives life, death, and punishment</a:t>
            </a:r>
          </a:p>
          <a:p>
            <a:r>
              <a:rPr lang="en-US" sz="1200" b="1" kern="1200" dirty="0" smtClean="0">
                <a:solidFill>
                  <a:schemeClr val="tx1"/>
                </a:solidFill>
                <a:effectLst/>
                <a:latin typeface="+mn-lt"/>
                <a:ea typeface="+mn-ea"/>
                <a:cs typeface="+mn-cs"/>
              </a:rPr>
              <a:t>Micah 5:15 </a:t>
            </a:r>
            <a:r>
              <a:rPr lang="en-US" sz="1200" kern="1200" dirty="0" smtClean="0">
                <a:solidFill>
                  <a:schemeClr val="tx1"/>
                </a:solidFill>
                <a:effectLst/>
                <a:latin typeface="+mn-lt"/>
                <a:ea typeface="+mn-ea"/>
                <a:cs typeface="+mn-cs"/>
              </a:rPr>
              <a:t>&gt; God will bring punishment upon the disobedient</a:t>
            </a:r>
          </a:p>
          <a:p>
            <a:r>
              <a:rPr lang="en-US" sz="1200" b="1" kern="1200" dirty="0" smtClean="0">
                <a:solidFill>
                  <a:schemeClr val="tx1"/>
                </a:solidFill>
                <a:effectLst/>
                <a:latin typeface="+mn-lt"/>
                <a:ea typeface="+mn-ea"/>
                <a:cs typeface="+mn-cs"/>
              </a:rPr>
              <a:t>Isaiah 59:17,18 </a:t>
            </a:r>
            <a:r>
              <a:rPr lang="en-US" sz="1200" kern="1200" dirty="0" smtClean="0">
                <a:solidFill>
                  <a:schemeClr val="tx1"/>
                </a:solidFill>
                <a:effectLst/>
                <a:latin typeface="+mn-lt"/>
                <a:ea typeface="+mn-ea"/>
                <a:cs typeface="+mn-cs"/>
              </a:rPr>
              <a:t>&gt; God is clothed with garments of revenge</a:t>
            </a:r>
          </a:p>
          <a:p>
            <a:r>
              <a:rPr lang="en-US" sz="1200" b="1" kern="1200" dirty="0" smtClean="0">
                <a:solidFill>
                  <a:schemeClr val="tx1"/>
                </a:solidFill>
                <a:effectLst/>
                <a:latin typeface="+mn-lt"/>
                <a:ea typeface="+mn-ea"/>
                <a:cs typeface="+mn-cs"/>
              </a:rPr>
              <a:t>2 Thessalonians 1:6-8 </a:t>
            </a:r>
            <a:r>
              <a:rPr lang="en-US" sz="1200" kern="1200" dirty="0" smtClean="0">
                <a:solidFill>
                  <a:schemeClr val="tx1"/>
                </a:solidFill>
                <a:effectLst/>
                <a:latin typeface="+mn-lt"/>
                <a:ea typeface="+mn-ea"/>
                <a:cs typeface="+mn-cs"/>
              </a:rPr>
              <a:t>&gt; God punishes those who reject Christ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3867127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good news about the God of the Bible is still “the good news” of the gospel: He does not take pleasure in the death of the wicked (</a:t>
            </a:r>
            <a:r>
              <a:rPr lang="en-US" sz="1200" b="1" kern="1200" dirty="0" smtClean="0">
                <a:solidFill>
                  <a:schemeClr val="tx1"/>
                </a:solidFill>
                <a:effectLst/>
                <a:latin typeface="+mn-lt"/>
                <a:ea typeface="+mn-ea"/>
                <a:cs typeface="+mn-cs"/>
              </a:rPr>
              <a:t>Ezekiel 33:11</a:t>
            </a:r>
            <a:r>
              <a:rPr lang="en-US" sz="1200" kern="1200" dirty="0" smtClean="0">
                <a:solidFill>
                  <a:schemeClr val="tx1"/>
                </a:solidFill>
                <a:effectLst/>
                <a:latin typeface="+mn-lt"/>
                <a:ea typeface="+mn-ea"/>
                <a:cs typeface="+mn-cs"/>
              </a:rPr>
              <a:t>) and patiently desires all men to come to repentance (</a:t>
            </a:r>
            <a:r>
              <a:rPr lang="en-US" sz="1200" b="1" kern="1200" dirty="0" smtClean="0">
                <a:solidFill>
                  <a:schemeClr val="tx1"/>
                </a:solidFill>
                <a:effectLst/>
                <a:latin typeface="+mn-lt"/>
                <a:ea typeface="+mn-ea"/>
                <a:cs typeface="+mn-cs"/>
              </a:rPr>
              <a:t>2 Peter 3:9</a:t>
            </a:r>
            <a:r>
              <a:rPr lang="en-US" sz="1200" kern="1200" dirty="0" smtClean="0">
                <a:solidFill>
                  <a:schemeClr val="tx1"/>
                </a:solidFill>
                <a:effectLst/>
                <a:latin typeface="+mn-lt"/>
                <a:ea typeface="+mn-ea"/>
                <a:cs typeface="+mn-cs"/>
              </a:rPr>
              <a:t>).  And unlike Islam, He doesn’t command his followers to execute judgment upon non-Christians (</a:t>
            </a:r>
            <a:r>
              <a:rPr lang="en-US" sz="1200" b="1" kern="1200" dirty="0" smtClean="0">
                <a:solidFill>
                  <a:schemeClr val="tx1"/>
                </a:solidFill>
                <a:effectLst/>
                <a:latin typeface="+mn-lt"/>
                <a:ea typeface="+mn-ea"/>
                <a:cs typeface="+mn-cs"/>
              </a:rPr>
              <a:t>Romans 12:17-19</a:t>
            </a:r>
            <a:r>
              <a:rPr lang="en-US" sz="1200" kern="1200" dirty="0" smtClean="0">
                <a:solidFill>
                  <a:schemeClr val="tx1"/>
                </a:solidFill>
                <a:effectLst/>
                <a:latin typeface="+mn-lt"/>
                <a:ea typeface="+mn-ea"/>
                <a:cs typeface="+mn-cs"/>
              </a:rPr>
              <a:t>).  Now is the time for repentance and forgiveness - remember what Jesus said from the cross (</a:t>
            </a:r>
            <a:r>
              <a:rPr lang="en-US" sz="1200" b="1" kern="1200" dirty="0" smtClean="0">
                <a:solidFill>
                  <a:schemeClr val="tx1"/>
                </a:solidFill>
                <a:effectLst/>
                <a:latin typeface="+mn-lt"/>
                <a:ea typeface="+mn-ea"/>
                <a:cs typeface="+mn-cs"/>
              </a:rPr>
              <a:t>Luke 23:33-34</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Perhaps you missed it, so let me make this perfectly clear: God is holy.  He does not need to bargain with sinful men or deal gently with those who would ignore His commandments.  He has sent His own Son to earth to die for sinful men, and in His amazing patience, He grants them a choice to receive or reject His free offer of salvation.  And those who reject His gift only have one other option: His wrath (</a:t>
            </a:r>
            <a:r>
              <a:rPr lang="en-US" sz="1200" b="1" kern="1200" dirty="0" smtClean="0">
                <a:solidFill>
                  <a:schemeClr val="tx1"/>
                </a:solidFill>
                <a:effectLst/>
                <a:latin typeface="+mn-lt"/>
                <a:ea typeface="+mn-ea"/>
                <a:cs typeface="+mn-cs"/>
              </a:rPr>
              <a:t>Hebrews 10:29-31</a:t>
            </a:r>
            <a:r>
              <a:rPr lang="en-US" sz="1200" b="0" kern="1200" dirty="0" smtClean="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2170241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Previous judgments were partial (1/4</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or 1/3</a:t>
            </a:r>
            <a:r>
              <a:rPr lang="en-US" sz="1200" kern="1200" baseline="30000" dirty="0" smtClean="0">
                <a:solidFill>
                  <a:schemeClr val="tx1"/>
                </a:solidFill>
                <a:effectLst/>
                <a:latin typeface="+mn-lt"/>
                <a:ea typeface="+mn-ea"/>
                <a:cs typeface="+mn-cs"/>
              </a:rPr>
              <a:t>rd</a:t>
            </a:r>
            <a:r>
              <a:rPr lang="en-US" sz="1200" kern="1200" dirty="0" smtClean="0">
                <a:solidFill>
                  <a:schemeClr val="tx1"/>
                </a:solidFill>
                <a:effectLst/>
                <a:latin typeface="+mn-lt"/>
                <a:ea typeface="+mn-ea"/>
                <a:cs typeface="+mn-cs"/>
              </a:rPr>
              <a:t>), but the judgments in the coming chapters are complete.  </a:t>
            </a:r>
            <a:r>
              <a:rPr lang="en-US" sz="1200" u="sng" kern="1200" dirty="0" smtClean="0">
                <a:solidFill>
                  <a:schemeClr val="tx1"/>
                </a:solidFill>
                <a:effectLst/>
                <a:latin typeface="+mn-lt"/>
                <a:ea typeface="+mn-ea"/>
                <a:cs typeface="+mn-cs"/>
              </a:rPr>
              <a:t>Everyone</a:t>
            </a:r>
            <a:r>
              <a:rPr lang="en-US" sz="1200" kern="1200" dirty="0" smtClean="0">
                <a:solidFill>
                  <a:schemeClr val="tx1"/>
                </a:solidFill>
                <a:effectLst/>
                <a:latin typeface="+mn-lt"/>
                <a:ea typeface="+mn-ea"/>
                <a:cs typeface="+mn-cs"/>
              </a:rPr>
              <a:t> is covered with painful sores (</a:t>
            </a:r>
            <a:r>
              <a:rPr lang="en-US" sz="1200" b="1" kern="1200" dirty="0" smtClean="0">
                <a:solidFill>
                  <a:schemeClr val="tx1"/>
                </a:solidFill>
                <a:effectLst/>
                <a:latin typeface="+mn-lt"/>
                <a:ea typeface="+mn-ea"/>
                <a:cs typeface="+mn-cs"/>
              </a:rPr>
              <a:t>16:2</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all of the seas and fresh waters </a:t>
            </a:r>
            <a:r>
              <a:rPr lang="en-US" sz="1200" kern="1200" dirty="0" smtClean="0">
                <a:solidFill>
                  <a:schemeClr val="tx1"/>
                </a:solidFill>
                <a:effectLst/>
                <a:latin typeface="+mn-lt"/>
                <a:ea typeface="+mn-ea"/>
                <a:cs typeface="+mn-cs"/>
              </a:rPr>
              <a:t>are poisoned and </a:t>
            </a:r>
            <a:r>
              <a:rPr lang="en-US" sz="1200" u="sng" kern="1200" dirty="0" smtClean="0">
                <a:solidFill>
                  <a:schemeClr val="tx1"/>
                </a:solidFill>
                <a:effectLst/>
                <a:latin typeface="+mn-lt"/>
                <a:ea typeface="+mn-ea"/>
                <a:cs typeface="+mn-cs"/>
              </a:rPr>
              <a:t>everything</a:t>
            </a:r>
            <a:r>
              <a:rPr lang="en-US" sz="1200" kern="1200" dirty="0" smtClean="0">
                <a:solidFill>
                  <a:schemeClr val="tx1"/>
                </a:solidFill>
                <a:effectLst/>
                <a:latin typeface="+mn-lt"/>
                <a:ea typeface="+mn-ea"/>
                <a:cs typeface="+mn-cs"/>
              </a:rPr>
              <a:t> in them die (</a:t>
            </a:r>
            <a:r>
              <a:rPr lang="en-US" sz="1200" b="1" kern="1200" dirty="0" smtClean="0">
                <a:solidFill>
                  <a:schemeClr val="tx1"/>
                </a:solidFill>
                <a:effectLst/>
                <a:latin typeface="+mn-lt"/>
                <a:ea typeface="+mn-ea"/>
                <a:cs typeface="+mn-cs"/>
              </a:rPr>
              <a:t>16:3,4</a:t>
            </a:r>
            <a:r>
              <a:rPr lang="en-US" sz="1200" kern="1200" dirty="0" smtClean="0">
                <a:solidFill>
                  <a:schemeClr val="tx1"/>
                </a:solidFill>
                <a:effectLst/>
                <a:latin typeface="+mn-lt"/>
                <a:ea typeface="+mn-ea"/>
                <a:cs typeface="+mn-cs"/>
              </a:rPr>
              <a:t>); men are scorched by the sun and agonized by the darkness (</a:t>
            </a:r>
            <a:r>
              <a:rPr lang="en-US" sz="1200" b="1" kern="1200" dirty="0" smtClean="0">
                <a:solidFill>
                  <a:schemeClr val="tx1"/>
                </a:solidFill>
                <a:effectLst/>
                <a:latin typeface="+mn-lt"/>
                <a:ea typeface="+mn-ea"/>
                <a:cs typeface="+mn-cs"/>
              </a:rPr>
              <a:t>16:8,10</a:t>
            </a:r>
            <a:r>
              <a:rPr lang="en-US" sz="1200" kern="1200" dirty="0" smtClean="0">
                <a:solidFill>
                  <a:schemeClr val="tx1"/>
                </a:solidFill>
                <a:effectLst/>
                <a:latin typeface="+mn-lt"/>
                <a:ea typeface="+mn-ea"/>
                <a:cs typeface="+mn-cs"/>
              </a:rPr>
              <a:t>); the armies of the world are gathered for defeat at Armageddon (</a:t>
            </a:r>
            <a:r>
              <a:rPr lang="en-US" sz="1200" b="1" kern="1200" dirty="0" smtClean="0">
                <a:solidFill>
                  <a:schemeClr val="tx1"/>
                </a:solidFill>
                <a:effectLst/>
                <a:latin typeface="+mn-lt"/>
                <a:ea typeface="+mn-ea"/>
                <a:cs typeface="+mn-cs"/>
              </a:rPr>
              <a:t>16:16</a:t>
            </a:r>
            <a:r>
              <a:rPr lang="en-US" sz="1200" kern="1200" dirty="0" smtClean="0">
                <a:solidFill>
                  <a:schemeClr val="tx1"/>
                </a:solidFill>
                <a:effectLst/>
                <a:latin typeface="+mn-lt"/>
                <a:ea typeface="+mn-ea"/>
                <a:cs typeface="+mn-cs"/>
              </a:rPr>
              <a:t>); and the world is devastated by enormous hailstones and an earthquake (</a:t>
            </a:r>
            <a:r>
              <a:rPr lang="en-US" sz="1200" b="1" kern="1200" dirty="0" smtClean="0">
                <a:solidFill>
                  <a:schemeClr val="tx1"/>
                </a:solidFill>
                <a:effectLst/>
                <a:latin typeface="+mn-lt"/>
                <a:ea typeface="+mn-ea"/>
                <a:cs typeface="+mn-cs"/>
              </a:rPr>
              <a:t>16:18,21</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rPr>
              <a:t>planet fulfils its purpose</a:t>
            </a:r>
            <a:r>
              <a:rPr lang="en-US" sz="1200" kern="1200" dirty="0" smtClean="0">
                <a:solidFill>
                  <a:schemeClr val="tx1"/>
                </a:solidFill>
                <a:effectLst/>
                <a:latin typeface="+mn-lt"/>
                <a:ea typeface="+mn-ea"/>
                <a:cs typeface="+mn-cs"/>
              </a:rPr>
              <a:t>, ultimately proven by God to be disposable (like a paper cup).</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spite of this intense judgment, mankind still does not repent.  Instead, they show the true contents of their hearts with blasphemy (</a:t>
            </a:r>
            <a:r>
              <a:rPr lang="en-US" sz="1200" b="1" kern="1200" dirty="0" smtClean="0">
                <a:solidFill>
                  <a:schemeClr val="tx1"/>
                </a:solidFill>
                <a:effectLst/>
                <a:latin typeface="+mn-lt"/>
                <a:ea typeface="+mn-ea"/>
                <a:cs typeface="+mn-cs"/>
              </a:rPr>
              <a:t>Revelation 16:9,11,21</a:t>
            </a:r>
            <a:r>
              <a:rPr lang="en-US" sz="1200" kern="1200" dirty="0" smtClean="0">
                <a:solidFill>
                  <a:schemeClr val="tx1"/>
                </a:solidFill>
                <a:effectLst/>
                <a:latin typeface="+mn-lt"/>
                <a:ea typeface="+mn-ea"/>
                <a:cs typeface="+mn-cs"/>
              </a:rPr>
              <a:t>).  And as their precious business system is destroyed, they weep over the losses of such temporal treasures (</a:t>
            </a:r>
            <a:r>
              <a:rPr lang="en-US" sz="1200" b="1" kern="1200" dirty="0" smtClean="0">
                <a:solidFill>
                  <a:schemeClr val="tx1"/>
                </a:solidFill>
                <a:effectLst/>
                <a:latin typeface="+mn-lt"/>
                <a:ea typeface="+mn-ea"/>
                <a:cs typeface="+mn-cs"/>
              </a:rPr>
              <a:t>Revelation 18:15-17</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3572138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midst of all this chaos on earth, take a good look at our God:</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1325955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you are God’s true child, what kind of life should you be living today (</a:t>
            </a:r>
            <a:r>
              <a:rPr lang="en-US" sz="1200" b="1" kern="1200" dirty="0" smtClean="0">
                <a:solidFill>
                  <a:schemeClr val="tx1"/>
                </a:solidFill>
                <a:effectLst/>
                <a:latin typeface="+mn-lt"/>
                <a:ea typeface="+mn-ea"/>
                <a:cs typeface="+mn-cs"/>
              </a:rPr>
              <a:t>2Peter 3:11,14</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We should make every effort to live </a:t>
            </a:r>
            <a:r>
              <a:rPr lang="en-US" sz="1200" u="sng" kern="1200" dirty="0" smtClean="0">
                <a:solidFill>
                  <a:schemeClr val="tx1"/>
                </a:solidFill>
                <a:effectLst/>
                <a:latin typeface="+mn-lt"/>
                <a:ea typeface="+mn-ea"/>
                <a:cs typeface="+mn-cs"/>
              </a:rPr>
              <a:t>holy</a:t>
            </a:r>
            <a:r>
              <a:rPr lang="en-US" sz="1200" kern="1200" dirty="0" smtClean="0">
                <a:solidFill>
                  <a:schemeClr val="tx1"/>
                </a:solidFill>
                <a:effectLst/>
                <a:latin typeface="+mn-lt"/>
                <a:ea typeface="+mn-ea"/>
                <a:cs typeface="+mn-cs"/>
              </a:rPr>
              <a:t> lives with our  eyes on Jesus, not standing and weeping over God’s judgment of this world (18:15).</a:t>
            </a:r>
          </a:p>
          <a:p>
            <a:pPr lvl="0"/>
            <a:r>
              <a:rPr lang="en-US" sz="1200" kern="1200" dirty="0" smtClean="0">
                <a:solidFill>
                  <a:schemeClr val="tx1"/>
                </a:solidFill>
                <a:effectLst/>
                <a:latin typeface="+mn-lt"/>
                <a:ea typeface="+mn-ea"/>
                <a:cs typeface="+mn-cs"/>
              </a:rPr>
              <a:t>We must draw near to God, our source of patient </a:t>
            </a:r>
            <a:r>
              <a:rPr lang="en-US" sz="1200" u="sng" kern="1200" dirty="0" smtClean="0">
                <a:solidFill>
                  <a:schemeClr val="tx1"/>
                </a:solidFill>
                <a:effectLst/>
                <a:latin typeface="+mn-lt"/>
                <a:ea typeface="+mn-ea"/>
                <a:cs typeface="+mn-cs"/>
              </a:rPr>
              <a:t>endurance</a:t>
            </a:r>
            <a:r>
              <a:rPr lang="en-US" sz="1200" kern="1200" dirty="0" smtClean="0">
                <a:solidFill>
                  <a:schemeClr val="tx1"/>
                </a:solidFill>
                <a:effectLst/>
                <a:latin typeface="+mn-lt"/>
                <a:ea typeface="+mn-ea"/>
                <a:cs typeface="+mn-cs"/>
              </a:rPr>
              <a:t> during times of severe trial (</a:t>
            </a:r>
            <a:r>
              <a:rPr lang="en-US" sz="1200" b="1" kern="1200" dirty="0" smtClean="0">
                <a:solidFill>
                  <a:schemeClr val="tx1"/>
                </a:solidFill>
                <a:effectLst/>
                <a:latin typeface="+mn-lt"/>
                <a:ea typeface="+mn-ea"/>
                <a:cs typeface="+mn-cs"/>
              </a:rPr>
              <a:t>Revelation 13:9,10</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We need to </a:t>
            </a:r>
            <a:r>
              <a:rPr lang="en-US" sz="1200" u="sng" kern="1200" dirty="0" smtClean="0">
                <a:solidFill>
                  <a:schemeClr val="tx1"/>
                </a:solidFill>
                <a:effectLst/>
                <a:latin typeface="+mn-lt"/>
                <a:ea typeface="+mn-ea"/>
                <a:cs typeface="+mn-cs"/>
              </a:rPr>
              <a:t>encourage others</a:t>
            </a:r>
            <a:r>
              <a:rPr lang="en-US" sz="1200" kern="1200" dirty="0" smtClean="0">
                <a:solidFill>
                  <a:schemeClr val="tx1"/>
                </a:solidFill>
                <a:effectLst/>
                <a:latin typeface="+mn-lt"/>
                <a:ea typeface="+mn-ea"/>
                <a:cs typeface="+mn-cs"/>
              </a:rPr>
              <a:t> to </a:t>
            </a:r>
            <a:r>
              <a:rPr lang="en-US" sz="1200" u="sng" kern="1200" dirty="0" smtClean="0">
                <a:solidFill>
                  <a:schemeClr val="tx1"/>
                </a:solidFill>
                <a:effectLst/>
                <a:latin typeface="+mn-lt"/>
                <a:ea typeface="+mn-ea"/>
                <a:cs typeface="+mn-cs"/>
              </a:rPr>
              <a:t>come to Jesus</a:t>
            </a:r>
            <a:r>
              <a:rPr lang="en-US" sz="1200" kern="1200" dirty="0" smtClean="0">
                <a:solidFill>
                  <a:schemeClr val="tx1"/>
                </a:solidFill>
                <a:effectLst/>
                <a:latin typeface="+mn-lt"/>
                <a:ea typeface="+mn-ea"/>
                <a:cs typeface="+mn-cs"/>
              </a:rPr>
              <a:t> while there is still time (</a:t>
            </a:r>
            <a:r>
              <a:rPr lang="en-US" sz="1200" b="1" kern="1200" dirty="0" smtClean="0">
                <a:solidFill>
                  <a:schemeClr val="tx1"/>
                </a:solidFill>
                <a:effectLst/>
                <a:latin typeface="+mn-lt"/>
                <a:ea typeface="+mn-ea"/>
                <a:cs typeface="+mn-cs"/>
              </a:rPr>
              <a:t>2Corinthians 5:11,20</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We ought to </a:t>
            </a:r>
            <a:r>
              <a:rPr lang="en-US" sz="1200" u="sng" kern="1200" dirty="0" smtClean="0">
                <a:solidFill>
                  <a:schemeClr val="tx1"/>
                </a:solidFill>
                <a:effectLst/>
                <a:latin typeface="+mn-lt"/>
                <a:ea typeface="+mn-ea"/>
                <a:cs typeface="+mn-cs"/>
              </a:rPr>
              <a:t>remember</a:t>
            </a:r>
            <a:r>
              <a:rPr lang="en-US" sz="1200" kern="1200" dirty="0" smtClean="0">
                <a:solidFill>
                  <a:schemeClr val="tx1"/>
                </a:solidFill>
                <a:effectLst/>
                <a:latin typeface="+mn-lt"/>
                <a:ea typeface="+mn-ea"/>
                <a:cs typeface="+mn-cs"/>
              </a:rPr>
              <a:t> the love and grace that God showed to us when we were His enemies, thankful that He endured suffering for us (</a:t>
            </a:r>
            <a:r>
              <a:rPr lang="en-US" sz="1200" b="1" kern="1200" dirty="0" smtClean="0">
                <a:solidFill>
                  <a:schemeClr val="tx1"/>
                </a:solidFill>
                <a:effectLst/>
                <a:latin typeface="+mn-lt"/>
                <a:ea typeface="+mn-ea"/>
                <a:cs typeface="+mn-cs"/>
              </a:rPr>
              <a:t>Romans 5:8-10</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We should live a life characterized by </a:t>
            </a:r>
            <a:r>
              <a:rPr lang="en-US" sz="1200" u="sng" kern="1200" dirty="0" smtClean="0">
                <a:solidFill>
                  <a:schemeClr val="tx1"/>
                </a:solidFill>
                <a:effectLst/>
                <a:latin typeface="+mn-lt"/>
                <a:ea typeface="+mn-ea"/>
                <a:cs typeface="+mn-cs"/>
              </a:rPr>
              <a:t>worship</a:t>
            </a:r>
            <a:r>
              <a:rPr lang="en-US" sz="1200" kern="1200" dirty="0" smtClean="0">
                <a:solidFill>
                  <a:schemeClr val="tx1"/>
                </a:solidFill>
                <a:effectLst/>
                <a:latin typeface="+mn-lt"/>
                <a:ea typeface="+mn-ea"/>
                <a:cs typeface="+mn-cs"/>
              </a:rPr>
              <a:t>, like those singing His praise in </a:t>
            </a:r>
            <a:r>
              <a:rPr lang="en-US" sz="1200" b="1" kern="1200" dirty="0" smtClean="0">
                <a:solidFill>
                  <a:schemeClr val="tx1"/>
                </a:solidFill>
                <a:effectLst/>
                <a:latin typeface="+mn-lt"/>
                <a:ea typeface="+mn-ea"/>
                <a:cs typeface="+mn-cs"/>
              </a:rPr>
              <a:t>Revelation 15:3,4</a:t>
            </a:r>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333737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4/23/2022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4/23/2022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923072"/>
            <a:ext cx="10352598" cy="1827571"/>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574430" y="3380735"/>
            <a:ext cx="11078307" cy="2680096"/>
          </a:xfrm>
        </p:spPr>
        <p:txBody>
          <a:bodyPr>
            <a:normAutofit/>
          </a:bodyPr>
          <a:lstStyle/>
          <a:p>
            <a:r>
              <a:rPr lang="en-US" sz="3600" b="1" u="sng" dirty="0"/>
              <a:t>Part 6</a:t>
            </a:r>
            <a:r>
              <a:rPr lang="en-US" sz="3600" b="1" u="sng" dirty="0" smtClean="0"/>
              <a:t> – “The Final Battle”</a:t>
            </a:r>
          </a:p>
          <a:p>
            <a:endParaRPr lang="en-US" sz="3600" b="1" u="sng" dirty="0" smtClean="0"/>
          </a:p>
          <a:p>
            <a:r>
              <a:rPr lang="en-US" sz="2800" dirty="0" smtClean="0">
                <a:solidFill>
                  <a:schemeClr val="bg1">
                    <a:lumMod val="50000"/>
                  </a:schemeClr>
                </a:solidFill>
              </a:rPr>
              <a:t>“Woe</a:t>
            </a:r>
            <a:r>
              <a:rPr lang="en-US" sz="2800" dirty="0">
                <a:solidFill>
                  <a:schemeClr val="bg1">
                    <a:lumMod val="50000"/>
                  </a:schemeClr>
                </a:solidFill>
              </a:rPr>
              <a:t>! Woe to you, great city</a:t>
            </a:r>
            <a:r>
              <a:rPr lang="en-US" sz="2800" dirty="0" smtClean="0">
                <a:solidFill>
                  <a:schemeClr val="bg1">
                    <a:lumMod val="50000"/>
                  </a:schemeClr>
                </a:solidFill>
              </a:rPr>
              <a:t>, you </a:t>
            </a:r>
            <a:r>
              <a:rPr lang="en-US" sz="2800" dirty="0">
                <a:solidFill>
                  <a:schemeClr val="bg1">
                    <a:lumMod val="50000"/>
                  </a:schemeClr>
                </a:solidFill>
              </a:rPr>
              <a:t>mighty city of Babylon!</a:t>
            </a:r>
          </a:p>
          <a:p>
            <a:r>
              <a:rPr lang="en-US" sz="2800" dirty="0">
                <a:solidFill>
                  <a:schemeClr val="bg1">
                    <a:lumMod val="50000"/>
                  </a:schemeClr>
                </a:solidFill>
              </a:rPr>
              <a:t>In one hour your doom has come</a:t>
            </a:r>
            <a:r>
              <a:rPr lang="en-US" sz="2800" dirty="0" smtClean="0">
                <a:solidFill>
                  <a:schemeClr val="bg1">
                    <a:lumMod val="50000"/>
                  </a:schemeClr>
                </a:solidFill>
              </a:rPr>
              <a:t>!” </a:t>
            </a:r>
            <a:r>
              <a:rPr lang="en-US" sz="2800" dirty="0">
                <a:solidFill>
                  <a:schemeClr val="bg1">
                    <a:lumMod val="50000"/>
                  </a:schemeClr>
                </a:solidFill>
              </a:rPr>
              <a:t>(</a:t>
            </a:r>
            <a:r>
              <a:rPr lang="en-US" sz="2800" dirty="0" smtClean="0">
                <a:solidFill>
                  <a:schemeClr val="bg1">
                    <a:lumMod val="50000"/>
                  </a:schemeClr>
                </a:solidFill>
              </a:rPr>
              <a:t>18:10)</a:t>
            </a:r>
            <a:endParaRPr lang="en-US" sz="28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False gods vs. the True God</a:t>
            </a:r>
            <a:endParaRPr lang="en-US" b="1" u="sng" dirty="0">
              <a:latin typeface="+mn-lt"/>
            </a:endParaRPr>
          </a:p>
        </p:txBody>
      </p:sp>
      <p:sp>
        <p:nvSpPr>
          <p:cNvPr id="3" name="Content Placeholder 2"/>
          <p:cNvSpPr>
            <a:spLocks noGrp="1"/>
          </p:cNvSpPr>
          <p:nvPr>
            <p:ph idx="1"/>
          </p:nvPr>
        </p:nvSpPr>
        <p:spPr>
          <a:xfrm>
            <a:off x="633046" y="1348154"/>
            <a:ext cx="10011510" cy="5345723"/>
          </a:xfrm>
        </p:spPr>
        <p:txBody>
          <a:bodyPr>
            <a:normAutofit/>
          </a:bodyPr>
          <a:lstStyle/>
          <a:p>
            <a:pPr marL="0" indent="0" fontAlgn="base">
              <a:lnSpc>
                <a:spcPct val="110000"/>
              </a:lnSpc>
              <a:spcBef>
                <a:spcPts val="600"/>
              </a:spcBef>
              <a:spcAft>
                <a:spcPts val="2400"/>
              </a:spcAft>
              <a:buNone/>
            </a:pPr>
            <a:r>
              <a:rPr lang="en-US" altLang="en-US" sz="3200" b="1" dirty="0" smtClean="0">
                <a:cs typeface="Calibri" pitchFamily="34" charset="0"/>
              </a:rPr>
              <a:t>Psalm </a:t>
            </a:r>
            <a:r>
              <a:rPr lang="en-US" altLang="en-US" sz="3200" b="1" dirty="0" smtClean="0">
                <a:cs typeface="Calibri" pitchFamily="34" charset="0"/>
              </a:rPr>
              <a:t>115:2-8</a:t>
            </a:r>
            <a:r>
              <a:rPr lang="en-US" altLang="en-US" sz="3200" dirty="0" smtClean="0">
                <a:cs typeface="Calibri" pitchFamily="34" charset="0"/>
              </a:rPr>
              <a:t>  </a:t>
            </a:r>
            <a:r>
              <a:rPr lang="en-US" altLang="en-US" sz="3200" dirty="0" smtClean="0">
                <a:cs typeface="Calibri" pitchFamily="34" charset="0"/>
              </a:rPr>
              <a:t>People </a:t>
            </a:r>
            <a:r>
              <a:rPr lang="en-US" altLang="en-US" sz="3200" dirty="0" smtClean="0">
                <a:cs typeface="Calibri" pitchFamily="34" charset="0"/>
              </a:rPr>
              <a:t>don’t want an invisible, almighty God.  They want a </a:t>
            </a:r>
            <a:r>
              <a:rPr lang="en-US" altLang="en-US" sz="3200" dirty="0" smtClean="0">
                <a:cs typeface="Calibri" pitchFamily="34" charset="0"/>
              </a:rPr>
              <a:t>god they can </a:t>
            </a:r>
            <a:r>
              <a:rPr lang="en-US" altLang="en-US" sz="3200" u="sng" dirty="0" smtClean="0">
                <a:cs typeface="Calibri" pitchFamily="34" charset="0"/>
              </a:rPr>
              <a:t>see</a:t>
            </a:r>
            <a:r>
              <a:rPr lang="en-US" altLang="en-US" sz="3200" dirty="0" smtClean="0">
                <a:cs typeface="Calibri" pitchFamily="34" charset="0"/>
              </a:rPr>
              <a:t> and </a:t>
            </a:r>
            <a:r>
              <a:rPr lang="en-US" altLang="en-US" sz="3200" u="sng" dirty="0" smtClean="0">
                <a:cs typeface="Calibri" pitchFamily="34" charset="0"/>
              </a:rPr>
              <a:t>control</a:t>
            </a:r>
            <a:r>
              <a:rPr lang="en-US" altLang="en-US" sz="3200" dirty="0" smtClean="0">
                <a:cs typeface="Calibri" pitchFamily="34" charset="0"/>
              </a:rPr>
              <a:t>.  One who gives them what they want, smiles at their sin, and </a:t>
            </a:r>
            <a:r>
              <a:rPr lang="en-US" altLang="en-US" sz="3200" u="sng" dirty="0" smtClean="0">
                <a:cs typeface="Calibri" pitchFamily="34" charset="0"/>
              </a:rPr>
              <a:t>accepts them</a:t>
            </a:r>
            <a:r>
              <a:rPr lang="en-US" altLang="en-US" sz="3200" dirty="0" smtClean="0">
                <a:cs typeface="Calibri" pitchFamily="34" charset="0"/>
              </a:rPr>
              <a:t> just as they are.</a:t>
            </a:r>
          </a:p>
          <a:p>
            <a:pPr marL="0" indent="0" fontAlgn="base">
              <a:lnSpc>
                <a:spcPct val="110000"/>
              </a:lnSpc>
              <a:spcBef>
                <a:spcPts val="600"/>
              </a:spcBef>
              <a:spcAft>
                <a:spcPts val="600"/>
              </a:spcAft>
              <a:buNone/>
            </a:pPr>
            <a:r>
              <a:rPr lang="en-US" altLang="en-US" sz="3200" dirty="0" smtClean="0">
                <a:cs typeface="Calibri" pitchFamily="34" charset="0"/>
              </a:rPr>
              <a:t>But </a:t>
            </a:r>
            <a:r>
              <a:rPr lang="en-US" altLang="en-US" sz="3200" u="sng" dirty="0" smtClean="0">
                <a:cs typeface="Calibri" pitchFamily="34" charset="0"/>
              </a:rPr>
              <a:t>the true God</a:t>
            </a:r>
            <a:r>
              <a:rPr lang="en-US" altLang="en-US" sz="3200" dirty="0" smtClean="0">
                <a:cs typeface="Calibri" pitchFamily="34" charset="0"/>
              </a:rPr>
              <a:t> is not like that:</a:t>
            </a:r>
          </a:p>
          <a:p>
            <a:pPr marL="457200" lvl="1" indent="0" fontAlgn="base">
              <a:lnSpc>
                <a:spcPct val="110000"/>
              </a:lnSpc>
              <a:spcBef>
                <a:spcPts val="600"/>
              </a:spcBef>
              <a:spcAft>
                <a:spcPts val="600"/>
              </a:spcAft>
              <a:buNone/>
            </a:pPr>
            <a:r>
              <a:rPr lang="en-US" sz="2800" b="1" dirty="0" smtClean="0"/>
              <a:t>Deuteronomy </a:t>
            </a:r>
            <a:r>
              <a:rPr lang="en-US" sz="2800" b="1" dirty="0"/>
              <a:t>32:39-41</a:t>
            </a:r>
            <a:r>
              <a:rPr lang="en-US" sz="2800" dirty="0"/>
              <a:t> &gt; </a:t>
            </a:r>
            <a:r>
              <a:rPr lang="en-US" sz="2800" dirty="0" smtClean="0"/>
              <a:t>He </a:t>
            </a:r>
            <a:r>
              <a:rPr lang="en-US" sz="2800" dirty="0"/>
              <a:t>gives life, death, and punishment</a:t>
            </a:r>
          </a:p>
          <a:p>
            <a:pPr marL="457200" lvl="1" indent="0">
              <a:lnSpc>
                <a:spcPct val="110000"/>
              </a:lnSpc>
              <a:spcBef>
                <a:spcPts val="600"/>
              </a:spcBef>
              <a:spcAft>
                <a:spcPts val="600"/>
              </a:spcAft>
              <a:buNone/>
            </a:pPr>
            <a:r>
              <a:rPr lang="en-US" sz="2800" b="1" dirty="0" smtClean="0"/>
              <a:t>Isaiah </a:t>
            </a:r>
            <a:r>
              <a:rPr lang="en-US" sz="2800" b="1" dirty="0"/>
              <a:t>59:17,18 </a:t>
            </a:r>
            <a:r>
              <a:rPr lang="en-US" sz="2800" dirty="0"/>
              <a:t>&gt; God is clothed with garments of revenge</a:t>
            </a:r>
          </a:p>
          <a:p>
            <a:pPr marL="457200" lvl="1" indent="0">
              <a:lnSpc>
                <a:spcPct val="110000"/>
              </a:lnSpc>
              <a:spcBef>
                <a:spcPts val="600"/>
              </a:spcBef>
              <a:spcAft>
                <a:spcPts val="600"/>
              </a:spcAft>
              <a:buNone/>
            </a:pPr>
            <a:r>
              <a:rPr lang="en-US" sz="2800" b="1" dirty="0"/>
              <a:t>2 Thessalonians 1:6-8 </a:t>
            </a:r>
            <a:r>
              <a:rPr lang="en-US" sz="2800" dirty="0"/>
              <a:t>&gt; God punishes those who reject </a:t>
            </a:r>
            <a:r>
              <a:rPr lang="en-US" sz="2800" dirty="0" smtClean="0"/>
              <a:t>Christ</a:t>
            </a:r>
            <a:endParaRPr lang="en-US" sz="2800" dirty="0"/>
          </a:p>
        </p:txBody>
      </p:sp>
    </p:spTree>
    <p:extLst>
      <p:ext uri="{BB962C8B-B14F-4D97-AF65-F5344CB8AC3E}">
        <p14:creationId xmlns:p14="http://schemas.microsoft.com/office/powerpoint/2010/main" val="424258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The Good News</a:t>
            </a:r>
            <a:endParaRPr lang="en-US" b="1" u="sng" dirty="0">
              <a:latin typeface="+mn-lt"/>
            </a:endParaRPr>
          </a:p>
        </p:txBody>
      </p:sp>
      <p:sp>
        <p:nvSpPr>
          <p:cNvPr id="3" name="Content Placeholder 2"/>
          <p:cNvSpPr>
            <a:spLocks noGrp="1"/>
          </p:cNvSpPr>
          <p:nvPr>
            <p:ph idx="1"/>
          </p:nvPr>
        </p:nvSpPr>
        <p:spPr>
          <a:xfrm>
            <a:off x="633046" y="1348154"/>
            <a:ext cx="10011510" cy="5345723"/>
          </a:xfrm>
        </p:spPr>
        <p:txBody>
          <a:bodyPr>
            <a:normAutofit fontScale="92500"/>
          </a:bodyPr>
          <a:lstStyle/>
          <a:p>
            <a:pPr marL="0" indent="0" fontAlgn="base">
              <a:lnSpc>
                <a:spcPct val="110000"/>
              </a:lnSpc>
              <a:spcBef>
                <a:spcPts val="600"/>
              </a:spcBef>
              <a:spcAft>
                <a:spcPts val="600"/>
              </a:spcAft>
              <a:buNone/>
            </a:pPr>
            <a:r>
              <a:rPr lang="en-US" sz="3200" b="1" dirty="0"/>
              <a:t>Ezekiel 33:11 </a:t>
            </a:r>
            <a:r>
              <a:rPr lang="en-US" sz="3200" b="1" dirty="0" smtClean="0"/>
              <a:t> </a:t>
            </a:r>
            <a:r>
              <a:rPr lang="en-US" sz="3200" dirty="0" smtClean="0"/>
              <a:t>God </a:t>
            </a:r>
            <a:r>
              <a:rPr lang="en-US" sz="3200" dirty="0"/>
              <a:t>does not </a:t>
            </a:r>
            <a:r>
              <a:rPr lang="en-US" sz="3200" dirty="0" smtClean="0"/>
              <a:t>enjoy </a:t>
            </a:r>
            <a:r>
              <a:rPr lang="en-US" sz="3200" dirty="0"/>
              <a:t>the death of the </a:t>
            </a:r>
            <a:r>
              <a:rPr lang="en-US" sz="3200" dirty="0" smtClean="0"/>
              <a:t>wicked</a:t>
            </a:r>
            <a:endParaRPr lang="en-US" sz="3200" dirty="0" smtClean="0"/>
          </a:p>
          <a:p>
            <a:pPr marL="0" indent="0" fontAlgn="base">
              <a:lnSpc>
                <a:spcPct val="110000"/>
              </a:lnSpc>
              <a:spcBef>
                <a:spcPts val="600"/>
              </a:spcBef>
              <a:spcAft>
                <a:spcPts val="600"/>
              </a:spcAft>
              <a:buNone/>
            </a:pPr>
            <a:r>
              <a:rPr lang="en-US" sz="3200" b="1" dirty="0" smtClean="0"/>
              <a:t>2Peter 3:9 </a:t>
            </a:r>
            <a:r>
              <a:rPr lang="en-US" sz="3200" dirty="0" smtClean="0"/>
              <a:t> He patiently </a:t>
            </a:r>
            <a:r>
              <a:rPr lang="en-US" sz="3200" dirty="0"/>
              <a:t>desires all </a:t>
            </a:r>
            <a:r>
              <a:rPr lang="en-US" sz="3200" dirty="0" smtClean="0"/>
              <a:t>people to repent</a:t>
            </a:r>
          </a:p>
          <a:p>
            <a:pPr marL="0" indent="0" fontAlgn="base">
              <a:lnSpc>
                <a:spcPct val="110000"/>
              </a:lnSpc>
              <a:spcBef>
                <a:spcPts val="600"/>
              </a:spcBef>
              <a:spcAft>
                <a:spcPts val="600"/>
              </a:spcAft>
              <a:buNone/>
            </a:pPr>
            <a:r>
              <a:rPr lang="en-US" sz="3200" b="1" dirty="0"/>
              <a:t>Luke 23:33-34 </a:t>
            </a:r>
            <a:r>
              <a:rPr lang="en-US" sz="3200" dirty="0"/>
              <a:t> </a:t>
            </a:r>
            <a:r>
              <a:rPr lang="en-US" sz="3200" dirty="0" smtClean="0"/>
              <a:t>He sent Jesus to offer forgiveness to all</a:t>
            </a:r>
          </a:p>
          <a:p>
            <a:pPr marL="0" indent="0" fontAlgn="base">
              <a:lnSpc>
                <a:spcPct val="110000"/>
              </a:lnSpc>
              <a:spcBef>
                <a:spcPts val="600"/>
              </a:spcBef>
              <a:spcAft>
                <a:spcPts val="600"/>
              </a:spcAft>
              <a:buNone/>
            </a:pPr>
            <a:r>
              <a:rPr lang="en-US" sz="3200" b="1" dirty="0" smtClean="0"/>
              <a:t>John 3:36  </a:t>
            </a:r>
            <a:r>
              <a:rPr lang="en-US" sz="3200" dirty="0" smtClean="0"/>
              <a:t>He offers eternal life to all who believe, but for those who reject His amazing gift … wrath remains.</a:t>
            </a:r>
          </a:p>
          <a:p>
            <a:pPr marL="0" indent="0" fontAlgn="base">
              <a:lnSpc>
                <a:spcPct val="110000"/>
              </a:lnSpc>
              <a:spcBef>
                <a:spcPts val="600"/>
              </a:spcBef>
              <a:spcAft>
                <a:spcPts val="600"/>
              </a:spcAft>
              <a:buNone/>
            </a:pPr>
            <a:r>
              <a:rPr lang="en-US" sz="3200" b="1" dirty="0"/>
              <a:t>Hebrews </a:t>
            </a:r>
            <a:r>
              <a:rPr lang="en-US" sz="3200" b="1" dirty="0" smtClean="0"/>
              <a:t>10:29-31  </a:t>
            </a:r>
            <a:r>
              <a:rPr lang="en-US" sz="3200" dirty="0" smtClean="0"/>
              <a:t>It is a terrible thing to reject God and His perfect gift of </a:t>
            </a:r>
            <a:r>
              <a:rPr lang="en-US" sz="3200" dirty="0" smtClean="0"/>
              <a:t>salvation (Hebrews 2:3)</a:t>
            </a:r>
            <a:endParaRPr lang="en-US" sz="3200" dirty="0" smtClean="0"/>
          </a:p>
          <a:p>
            <a:pPr marL="0" indent="0" fontAlgn="base">
              <a:lnSpc>
                <a:spcPct val="110000"/>
              </a:lnSpc>
              <a:spcBef>
                <a:spcPts val="600"/>
              </a:spcBef>
              <a:spcAft>
                <a:spcPts val="600"/>
              </a:spcAft>
              <a:buNone/>
            </a:pPr>
            <a:endParaRPr lang="en-US" sz="1300" dirty="0" smtClean="0"/>
          </a:p>
          <a:p>
            <a:pPr marL="0" indent="0" fontAlgn="base">
              <a:lnSpc>
                <a:spcPct val="110000"/>
              </a:lnSpc>
              <a:spcBef>
                <a:spcPts val="600"/>
              </a:spcBef>
              <a:spcAft>
                <a:spcPts val="600"/>
              </a:spcAft>
              <a:buNone/>
            </a:pPr>
            <a:r>
              <a:rPr lang="en-US" sz="3200" dirty="0" smtClean="0">
                <a:latin typeface="Arial Narrow" panose="020B0606020202030204" pitchFamily="34" charset="0"/>
              </a:rPr>
              <a:t>(</a:t>
            </a:r>
            <a:r>
              <a:rPr lang="en-US" sz="3200" b="1" dirty="0" smtClean="0">
                <a:latin typeface="Arial Narrow" panose="020B0606020202030204" pitchFamily="34" charset="0"/>
              </a:rPr>
              <a:t>Wrath</a:t>
            </a:r>
            <a:r>
              <a:rPr lang="en-US" sz="3200" dirty="0">
                <a:latin typeface="Arial Narrow" panose="020B0606020202030204" pitchFamily="34" charset="0"/>
              </a:rPr>
              <a:t>: </a:t>
            </a:r>
            <a:r>
              <a:rPr lang="en-US" sz="3200" dirty="0" smtClean="0">
                <a:latin typeface="Arial Narrow" panose="020B0606020202030204" pitchFamily="34" charset="0"/>
              </a:rPr>
              <a:t>strong, merciless anger, especially against evil or injustice)</a:t>
            </a:r>
          </a:p>
        </p:txBody>
      </p:sp>
    </p:spTree>
    <p:extLst>
      <p:ext uri="{BB962C8B-B14F-4D97-AF65-F5344CB8AC3E}">
        <p14:creationId xmlns:p14="http://schemas.microsoft.com/office/powerpoint/2010/main" val="373890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Severe Judgments on Earth</a:t>
            </a:r>
            <a:endParaRPr lang="en-US" b="1" u="sng" dirty="0">
              <a:latin typeface="+mn-lt"/>
            </a:endParaRPr>
          </a:p>
        </p:txBody>
      </p:sp>
      <p:sp>
        <p:nvSpPr>
          <p:cNvPr id="3" name="Content Placeholder 2"/>
          <p:cNvSpPr>
            <a:spLocks noGrp="1"/>
          </p:cNvSpPr>
          <p:nvPr>
            <p:ph idx="1"/>
          </p:nvPr>
        </p:nvSpPr>
        <p:spPr>
          <a:xfrm>
            <a:off x="633045" y="1348154"/>
            <a:ext cx="10117017" cy="5345723"/>
          </a:xfrm>
        </p:spPr>
        <p:txBody>
          <a:bodyPr>
            <a:normAutofit/>
          </a:bodyPr>
          <a:lstStyle/>
          <a:p>
            <a:r>
              <a:rPr lang="en-US" sz="3200" b="1" dirty="0" smtClean="0"/>
              <a:t>16:2  </a:t>
            </a:r>
            <a:r>
              <a:rPr lang="en-US" sz="3200" dirty="0" smtClean="0"/>
              <a:t>Antichrist’s followers are </a:t>
            </a:r>
            <a:r>
              <a:rPr lang="en-US" sz="3200" dirty="0"/>
              <a:t>covered with painful </a:t>
            </a:r>
            <a:r>
              <a:rPr lang="en-US" sz="3200" dirty="0" smtClean="0"/>
              <a:t>sores</a:t>
            </a:r>
          </a:p>
          <a:p>
            <a:r>
              <a:rPr lang="en-US" sz="3200" b="1" dirty="0" smtClean="0"/>
              <a:t>16:3</a:t>
            </a:r>
            <a:r>
              <a:rPr lang="en-US" sz="3200" dirty="0" smtClean="0"/>
              <a:t>  All </a:t>
            </a:r>
            <a:r>
              <a:rPr lang="en-US" sz="3200" dirty="0"/>
              <a:t>of the seas and fresh waters are poisoned and everything in them </a:t>
            </a:r>
            <a:r>
              <a:rPr lang="en-US" sz="3200" dirty="0" smtClean="0"/>
              <a:t>die</a:t>
            </a:r>
          </a:p>
          <a:p>
            <a:r>
              <a:rPr lang="en-US" sz="3200" b="1" dirty="0" smtClean="0"/>
              <a:t>16:8-10 </a:t>
            </a:r>
            <a:r>
              <a:rPr lang="en-US" sz="3200" dirty="0" smtClean="0"/>
              <a:t> People are burned by </a:t>
            </a:r>
            <a:r>
              <a:rPr lang="en-US" sz="3200" dirty="0"/>
              <a:t>the sun and agonized by </a:t>
            </a:r>
            <a:r>
              <a:rPr lang="en-US" sz="3200" dirty="0" smtClean="0"/>
              <a:t>darkness</a:t>
            </a:r>
          </a:p>
          <a:p>
            <a:r>
              <a:rPr lang="en-US" sz="3200" b="1" dirty="0" smtClean="0"/>
              <a:t>16:16 </a:t>
            </a:r>
            <a:r>
              <a:rPr lang="en-US" sz="3200" dirty="0"/>
              <a:t> </a:t>
            </a:r>
            <a:r>
              <a:rPr lang="en-US" sz="3200" dirty="0" smtClean="0"/>
              <a:t>The </a:t>
            </a:r>
            <a:r>
              <a:rPr lang="en-US" sz="3200" dirty="0"/>
              <a:t>armies of the world are gathered for </a:t>
            </a:r>
            <a:r>
              <a:rPr lang="en-US" sz="3200" dirty="0" smtClean="0"/>
              <a:t>defeat</a:t>
            </a:r>
          </a:p>
          <a:p>
            <a:r>
              <a:rPr lang="en-US" sz="3200" b="1" dirty="0" smtClean="0"/>
              <a:t>16:17-21  </a:t>
            </a:r>
            <a:r>
              <a:rPr lang="en-US" sz="3200" dirty="0" smtClean="0"/>
              <a:t>The </a:t>
            </a:r>
            <a:r>
              <a:rPr lang="en-US" sz="3200" dirty="0"/>
              <a:t>world is devastated by enormous hailstones and an </a:t>
            </a:r>
            <a:r>
              <a:rPr lang="en-US" sz="3200" dirty="0" smtClean="0"/>
              <a:t>earthquake</a:t>
            </a:r>
          </a:p>
          <a:p>
            <a:r>
              <a:rPr lang="en-US" sz="3200" dirty="0" smtClean="0"/>
              <a:t>People </a:t>
            </a:r>
            <a:r>
              <a:rPr lang="en-US" sz="3200" dirty="0"/>
              <a:t>still </a:t>
            </a:r>
            <a:r>
              <a:rPr lang="en-US" sz="3200" dirty="0" smtClean="0"/>
              <a:t>do </a:t>
            </a:r>
            <a:r>
              <a:rPr lang="en-US" sz="3200" dirty="0"/>
              <a:t>not repent.  </a:t>
            </a:r>
            <a:r>
              <a:rPr lang="en-US" sz="3200" dirty="0" smtClean="0"/>
              <a:t>They curse God (</a:t>
            </a:r>
            <a:r>
              <a:rPr lang="en-US" sz="3200" b="1" dirty="0" smtClean="0"/>
              <a:t>16:9,11,21</a:t>
            </a:r>
            <a:r>
              <a:rPr lang="en-US" sz="3200" dirty="0" smtClean="0"/>
              <a:t>) and cling to their beloved business </a:t>
            </a:r>
            <a:r>
              <a:rPr lang="en-US" sz="3200" dirty="0"/>
              <a:t>system </a:t>
            </a:r>
            <a:r>
              <a:rPr lang="en-US" sz="3200" dirty="0" smtClean="0"/>
              <a:t>(</a:t>
            </a:r>
            <a:r>
              <a:rPr lang="en-US" sz="3200" b="1" dirty="0" smtClean="0"/>
              <a:t>18:15-17</a:t>
            </a:r>
            <a:r>
              <a:rPr lang="en-US" sz="3200" dirty="0"/>
              <a:t>).</a:t>
            </a:r>
          </a:p>
          <a:p>
            <a:endParaRPr lang="en-US" sz="3200" dirty="0"/>
          </a:p>
          <a:p>
            <a:pPr marL="0" indent="0" fontAlgn="base">
              <a:lnSpc>
                <a:spcPct val="110000"/>
              </a:lnSpc>
              <a:spcBef>
                <a:spcPts val="600"/>
              </a:spcBef>
              <a:spcAft>
                <a:spcPts val="600"/>
              </a:spcAft>
              <a:buNone/>
            </a:pPr>
            <a:endParaRPr lang="en-US" sz="3200" dirty="0" smtClean="0"/>
          </a:p>
        </p:txBody>
      </p:sp>
    </p:spTree>
    <p:extLst>
      <p:ext uri="{BB962C8B-B14F-4D97-AF65-F5344CB8AC3E}">
        <p14:creationId xmlns:p14="http://schemas.microsoft.com/office/powerpoint/2010/main" val="26770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u="sng" dirty="0" smtClean="0">
                <a:latin typeface="+mn-lt"/>
              </a:rPr>
              <a:t>“Chaos” on Earth, </a:t>
            </a:r>
            <a:r>
              <a:rPr lang="en-US" b="1" u="sng" dirty="0" smtClean="0">
                <a:latin typeface="+mn-lt"/>
              </a:rPr>
              <a:t>God in Heaven</a:t>
            </a:r>
            <a:endParaRPr lang="en-US" b="1" u="sng" dirty="0">
              <a:latin typeface="+mn-lt"/>
            </a:endParaRPr>
          </a:p>
        </p:txBody>
      </p:sp>
      <p:sp>
        <p:nvSpPr>
          <p:cNvPr id="3" name="Content Placeholder 2"/>
          <p:cNvSpPr>
            <a:spLocks noGrp="1"/>
          </p:cNvSpPr>
          <p:nvPr>
            <p:ph idx="1"/>
          </p:nvPr>
        </p:nvSpPr>
        <p:spPr>
          <a:xfrm>
            <a:off x="633046" y="1512277"/>
            <a:ext cx="10011510" cy="5052646"/>
          </a:xfrm>
        </p:spPr>
        <p:txBody>
          <a:bodyPr>
            <a:normAutofit fontScale="92500" lnSpcReduction="10000"/>
          </a:bodyPr>
          <a:lstStyle/>
          <a:p>
            <a:pPr marL="0" indent="0">
              <a:spcAft>
                <a:spcPts val="1200"/>
              </a:spcAft>
              <a:buNone/>
            </a:pPr>
            <a:r>
              <a:rPr lang="en-US" sz="3200" b="1" dirty="0" smtClean="0"/>
              <a:t>17:13</a:t>
            </a:r>
            <a:r>
              <a:rPr lang="en-US" sz="3200" dirty="0" smtClean="0"/>
              <a:t> </a:t>
            </a:r>
            <a:r>
              <a:rPr lang="en-US" sz="3200" dirty="0"/>
              <a:t>&gt; </a:t>
            </a:r>
            <a:r>
              <a:rPr lang="en-US" sz="3200" dirty="0" smtClean="0"/>
              <a:t>All armies of the world unite against God</a:t>
            </a:r>
          </a:p>
          <a:p>
            <a:pPr marL="0" indent="0">
              <a:spcAft>
                <a:spcPts val="1200"/>
              </a:spcAft>
              <a:buNone/>
            </a:pPr>
            <a:r>
              <a:rPr lang="en-US" sz="3200" b="1" dirty="0"/>
              <a:t>17:14</a:t>
            </a:r>
            <a:r>
              <a:rPr lang="en-US" sz="3200" dirty="0"/>
              <a:t> &gt; </a:t>
            </a:r>
            <a:r>
              <a:rPr lang="en-US" sz="3200" dirty="0" smtClean="0"/>
              <a:t>Jesus </a:t>
            </a:r>
            <a:r>
              <a:rPr lang="en-US" sz="3200" dirty="0"/>
              <a:t>is </a:t>
            </a:r>
            <a:r>
              <a:rPr lang="en-US" sz="3200" dirty="0" smtClean="0"/>
              <a:t>the winner, the Lord </a:t>
            </a:r>
            <a:r>
              <a:rPr lang="en-US" sz="3200" dirty="0"/>
              <a:t>and </a:t>
            </a:r>
            <a:r>
              <a:rPr lang="en-US" sz="3200" dirty="0" smtClean="0"/>
              <a:t>King.  He has made us His called</a:t>
            </a:r>
            <a:r>
              <a:rPr lang="en-US" sz="3200" dirty="0"/>
              <a:t>, chosen and </a:t>
            </a:r>
            <a:r>
              <a:rPr lang="en-US" sz="3200" dirty="0" smtClean="0"/>
              <a:t>faithful people!</a:t>
            </a:r>
            <a:endParaRPr lang="en-US" sz="3200" dirty="0"/>
          </a:p>
          <a:p>
            <a:pPr marL="0" indent="0">
              <a:spcAft>
                <a:spcPts val="1200"/>
              </a:spcAft>
              <a:buNone/>
            </a:pPr>
            <a:r>
              <a:rPr lang="en-US" sz="3200" b="1" dirty="0"/>
              <a:t>17:17</a:t>
            </a:r>
            <a:r>
              <a:rPr lang="en-US" sz="3200" dirty="0"/>
              <a:t> &gt; He assures that His words will be fulfilled</a:t>
            </a:r>
          </a:p>
          <a:p>
            <a:pPr marL="0" indent="0">
              <a:spcAft>
                <a:spcPts val="1200"/>
              </a:spcAft>
              <a:buNone/>
            </a:pPr>
            <a:r>
              <a:rPr lang="en-US" sz="3200" b="1" dirty="0" smtClean="0"/>
              <a:t>18:9-10</a:t>
            </a:r>
            <a:r>
              <a:rPr lang="en-US" sz="3200" dirty="0" smtClean="0"/>
              <a:t> </a:t>
            </a:r>
            <a:r>
              <a:rPr lang="en-US" sz="3200" dirty="0"/>
              <a:t>&gt; </a:t>
            </a:r>
            <a:r>
              <a:rPr lang="en-US" sz="3200" dirty="0" smtClean="0"/>
              <a:t>The world’s wealth is gone</a:t>
            </a:r>
            <a:endParaRPr lang="en-US" sz="3200" dirty="0"/>
          </a:p>
          <a:p>
            <a:pPr marL="0" indent="0">
              <a:spcAft>
                <a:spcPts val="1200"/>
              </a:spcAft>
              <a:buNone/>
            </a:pPr>
            <a:r>
              <a:rPr lang="en-US" sz="3200" b="1" dirty="0" smtClean="0"/>
              <a:t>19:1</a:t>
            </a:r>
            <a:r>
              <a:rPr lang="en-US" sz="3200" dirty="0" smtClean="0"/>
              <a:t> </a:t>
            </a:r>
            <a:r>
              <a:rPr lang="en-US" sz="3200" dirty="0"/>
              <a:t>&gt; Salvation and glory and power belong to Him</a:t>
            </a:r>
          </a:p>
          <a:p>
            <a:pPr marL="0" indent="0">
              <a:spcAft>
                <a:spcPts val="1200"/>
              </a:spcAft>
              <a:buNone/>
            </a:pPr>
            <a:r>
              <a:rPr lang="en-US" sz="3200" b="1" dirty="0" smtClean="0"/>
              <a:t>19:11-16</a:t>
            </a:r>
            <a:r>
              <a:rPr lang="en-US" sz="3200" dirty="0" smtClean="0"/>
              <a:t> </a:t>
            </a:r>
            <a:r>
              <a:rPr lang="en-US" sz="3200" dirty="0"/>
              <a:t>&gt; Jesus </a:t>
            </a:r>
            <a:r>
              <a:rPr lang="en-US" sz="3200" dirty="0" smtClean="0"/>
              <a:t>(God) is </a:t>
            </a:r>
            <a:r>
              <a:rPr lang="en-US" sz="3200" dirty="0"/>
              <a:t>King of Kings and Lord of Lords!</a:t>
            </a:r>
          </a:p>
          <a:p>
            <a:pPr marL="0" indent="0">
              <a:spcAft>
                <a:spcPts val="1200"/>
              </a:spcAft>
              <a:buNone/>
            </a:pPr>
            <a:r>
              <a:rPr lang="en-US" sz="3200" b="1" dirty="0" smtClean="0"/>
              <a:t>20:11,12</a:t>
            </a:r>
            <a:r>
              <a:rPr lang="en-US" sz="3200" dirty="0" smtClean="0"/>
              <a:t> </a:t>
            </a:r>
            <a:r>
              <a:rPr lang="en-US" sz="3200" dirty="0"/>
              <a:t>&gt; He is Judge of all, by works or by </a:t>
            </a:r>
            <a:r>
              <a:rPr lang="en-US" sz="3200" dirty="0" smtClean="0"/>
              <a:t>grace (13:8</a:t>
            </a:r>
            <a:r>
              <a:rPr lang="en-US" sz="3200" dirty="0" smtClean="0"/>
              <a:t>)</a:t>
            </a:r>
            <a:endParaRPr lang="en-US" sz="3200" dirty="0" smtClean="0"/>
          </a:p>
        </p:txBody>
      </p:sp>
    </p:spTree>
    <p:extLst>
      <p:ext uri="{BB962C8B-B14F-4D97-AF65-F5344CB8AC3E}">
        <p14:creationId xmlns:p14="http://schemas.microsoft.com/office/powerpoint/2010/main" val="2710819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6" y="212727"/>
            <a:ext cx="10228385" cy="1135427"/>
          </a:xfrm>
        </p:spPr>
        <p:txBody>
          <a:bodyPr>
            <a:normAutofit/>
          </a:bodyPr>
          <a:lstStyle/>
          <a:p>
            <a:r>
              <a:rPr lang="en-US" b="1" u="sng" dirty="0" smtClean="0">
                <a:latin typeface="+mn-lt"/>
              </a:rPr>
              <a:t>How Should We Live Today?</a:t>
            </a:r>
            <a:endParaRPr lang="en-US" b="1" u="sng" dirty="0">
              <a:latin typeface="+mn-lt"/>
            </a:endParaRPr>
          </a:p>
        </p:txBody>
      </p:sp>
      <p:sp>
        <p:nvSpPr>
          <p:cNvPr id="3" name="Content Placeholder 2"/>
          <p:cNvSpPr>
            <a:spLocks noGrp="1"/>
          </p:cNvSpPr>
          <p:nvPr>
            <p:ph idx="1"/>
          </p:nvPr>
        </p:nvSpPr>
        <p:spPr>
          <a:xfrm>
            <a:off x="633046" y="1348154"/>
            <a:ext cx="10011510" cy="5345723"/>
          </a:xfrm>
        </p:spPr>
        <p:txBody>
          <a:bodyPr>
            <a:normAutofit lnSpcReduction="10000"/>
          </a:bodyPr>
          <a:lstStyle/>
          <a:p>
            <a:pPr lvl="0"/>
            <a:r>
              <a:rPr lang="en-US" sz="3200" dirty="0" smtClean="0"/>
              <a:t>Live </a:t>
            </a:r>
            <a:r>
              <a:rPr lang="en-US" sz="3200" u="sng" dirty="0" smtClean="0"/>
              <a:t>holy</a:t>
            </a:r>
            <a:r>
              <a:rPr lang="en-US" sz="3200" dirty="0" smtClean="0"/>
              <a:t> </a:t>
            </a:r>
            <a:r>
              <a:rPr lang="en-US" sz="3200" dirty="0"/>
              <a:t>lives with our </a:t>
            </a:r>
            <a:r>
              <a:rPr lang="en-US" sz="3200" dirty="0" smtClean="0"/>
              <a:t>eyes </a:t>
            </a:r>
            <a:r>
              <a:rPr lang="en-US" sz="3200" dirty="0"/>
              <a:t>on Jesus, not </a:t>
            </a:r>
            <a:r>
              <a:rPr lang="en-US" sz="3200" dirty="0" smtClean="0"/>
              <a:t>focused on the things of this </a:t>
            </a:r>
            <a:r>
              <a:rPr lang="en-US" sz="3200" dirty="0"/>
              <a:t>world (</a:t>
            </a:r>
            <a:r>
              <a:rPr lang="en-US" sz="3200" b="1" dirty="0"/>
              <a:t>2Peter </a:t>
            </a:r>
            <a:r>
              <a:rPr lang="en-US" sz="3200" b="1" dirty="0" smtClean="0"/>
              <a:t>3:11,14; Rev 18:15</a:t>
            </a:r>
            <a:r>
              <a:rPr lang="en-US" sz="3200" dirty="0"/>
              <a:t>).</a:t>
            </a:r>
          </a:p>
          <a:p>
            <a:pPr lvl="0"/>
            <a:r>
              <a:rPr lang="en-US" sz="3200" dirty="0" smtClean="0"/>
              <a:t>Draw </a:t>
            </a:r>
            <a:r>
              <a:rPr lang="en-US" sz="3200" dirty="0"/>
              <a:t>near to God, our source of patient </a:t>
            </a:r>
            <a:r>
              <a:rPr lang="en-US" sz="3200" u="sng" dirty="0"/>
              <a:t>endurance</a:t>
            </a:r>
            <a:r>
              <a:rPr lang="en-US" sz="3200" dirty="0"/>
              <a:t> during times of severe trial (</a:t>
            </a:r>
            <a:r>
              <a:rPr lang="en-US" sz="3200" b="1" dirty="0" smtClean="0"/>
              <a:t>Rev </a:t>
            </a:r>
            <a:r>
              <a:rPr lang="en-US" sz="3200" b="1" dirty="0"/>
              <a:t>13:9,10</a:t>
            </a:r>
            <a:r>
              <a:rPr lang="en-US" sz="3200" dirty="0"/>
              <a:t>).</a:t>
            </a:r>
          </a:p>
          <a:p>
            <a:pPr lvl="0"/>
            <a:r>
              <a:rPr lang="en-US" sz="3200" u="sng" dirty="0" smtClean="0"/>
              <a:t>Encourage </a:t>
            </a:r>
            <a:r>
              <a:rPr lang="en-US" sz="3200" u="sng" dirty="0"/>
              <a:t>others</a:t>
            </a:r>
            <a:r>
              <a:rPr lang="en-US" sz="3200" dirty="0"/>
              <a:t> to </a:t>
            </a:r>
            <a:r>
              <a:rPr lang="en-US" sz="3200" u="sng" dirty="0"/>
              <a:t>come to Jesus</a:t>
            </a:r>
            <a:r>
              <a:rPr lang="en-US" sz="3200" dirty="0"/>
              <a:t> while there is still time (</a:t>
            </a:r>
            <a:r>
              <a:rPr lang="en-US" sz="3200" b="1" dirty="0"/>
              <a:t>2Corinthians </a:t>
            </a:r>
            <a:r>
              <a:rPr lang="en-US" sz="3200" b="1" dirty="0" smtClean="0"/>
              <a:t>5:11,20; Ephesians 5:15-16</a:t>
            </a:r>
            <a:r>
              <a:rPr lang="en-US" sz="3200" dirty="0" smtClean="0"/>
              <a:t>).</a:t>
            </a:r>
            <a:endParaRPr lang="en-US" sz="3200" dirty="0"/>
          </a:p>
          <a:p>
            <a:pPr lvl="0"/>
            <a:r>
              <a:rPr lang="en-US" sz="3200" u="sng" dirty="0" smtClean="0"/>
              <a:t>Remember</a:t>
            </a:r>
            <a:r>
              <a:rPr lang="en-US" sz="3200" dirty="0" smtClean="0"/>
              <a:t> </a:t>
            </a:r>
            <a:r>
              <a:rPr lang="en-US" sz="3200" dirty="0"/>
              <a:t>the love and grace that God showed to us when we were His enemies, thankful that </a:t>
            </a:r>
            <a:r>
              <a:rPr lang="en-US" sz="3200" dirty="0" smtClean="0"/>
              <a:t>Jesus endured </a:t>
            </a:r>
            <a:r>
              <a:rPr lang="en-US" sz="3200" dirty="0"/>
              <a:t>suffering for us (</a:t>
            </a:r>
            <a:r>
              <a:rPr lang="en-US" sz="3200" b="1" dirty="0"/>
              <a:t>Romans 5:8-10</a:t>
            </a:r>
            <a:r>
              <a:rPr lang="en-US" sz="3200" dirty="0"/>
              <a:t>).</a:t>
            </a:r>
          </a:p>
          <a:p>
            <a:pPr lvl="0"/>
            <a:r>
              <a:rPr lang="en-US" sz="3200" dirty="0" smtClean="0"/>
              <a:t>Live </a:t>
            </a:r>
            <a:r>
              <a:rPr lang="en-US" sz="3200" dirty="0"/>
              <a:t>a life characterized by </a:t>
            </a:r>
            <a:r>
              <a:rPr lang="en-US" sz="3200" u="sng" dirty="0"/>
              <a:t>worship</a:t>
            </a:r>
            <a:r>
              <a:rPr lang="en-US" sz="3200" dirty="0"/>
              <a:t>, like those singing His praise in </a:t>
            </a:r>
            <a:r>
              <a:rPr lang="en-US" sz="3200" b="1" dirty="0"/>
              <a:t>Revelation 15:3,4</a:t>
            </a:r>
            <a:r>
              <a:rPr lang="en-US" sz="3200" dirty="0" smtClean="0"/>
              <a:t>.</a:t>
            </a:r>
            <a:endParaRPr lang="en-US" sz="3200" dirty="0"/>
          </a:p>
        </p:txBody>
      </p:sp>
    </p:spTree>
    <p:extLst>
      <p:ext uri="{BB962C8B-B14F-4D97-AF65-F5344CB8AC3E}">
        <p14:creationId xmlns:p14="http://schemas.microsoft.com/office/powerpoint/2010/main" val="327439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415" y="470633"/>
            <a:ext cx="7473462" cy="1325563"/>
          </a:xfrm>
        </p:spPr>
        <p:txBody>
          <a:bodyPr/>
          <a:lstStyle/>
          <a:p>
            <a:r>
              <a:rPr lang="en-US" b="1" u="sng" dirty="0" smtClean="0"/>
              <a:t>“The Revelation of Jesus Christ”</a:t>
            </a:r>
            <a:endParaRPr lang="en-US" b="1" u="sng" dirty="0"/>
          </a:p>
        </p:txBody>
      </p:sp>
      <p:sp>
        <p:nvSpPr>
          <p:cNvPr id="3" name="Content Placeholder 2"/>
          <p:cNvSpPr>
            <a:spLocks noGrp="1"/>
          </p:cNvSpPr>
          <p:nvPr>
            <p:ph idx="1"/>
          </p:nvPr>
        </p:nvSpPr>
        <p:spPr>
          <a:xfrm>
            <a:off x="1553308" y="2505563"/>
            <a:ext cx="7426569" cy="2207113"/>
          </a:xfrm>
        </p:spPr>
        <p:txBody>
          <a:bodyPr>
            <a:normAutofit/>
          </a:bodyPr>
          <a:lstStyle/>
          <a:p>
            <a:r>
              <a:rPr lang="en-US" sz="3600" dirty="0" smtClean="0"/>
              <a:t>Today, what did you see revealed about Jesus Christ?</a:t>
            </a:r>
            <a:endParaRPr lang="en-US" sz="3600" dirty="0"/>
          </a:p>
        </p:txBody>
      </p:sp>
    </p:spTree>
    <p:extLst>
      <p:ext uri="{BB962C8B-B14F-4D97-AF65-F5344CB8AC3E}">
        <p14:creationId xmlns:p14="http://schemas.microsoft.com/office/powerpoint/2010/main" val="1954042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2210</TotalTime>
  <Words>1342</Words>
  <Application>Microsoft Office PowerPoint</Application>
  <PresentationFormat>Widescreen</PresentationFormat>
  <Paragraphs>73</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Narrow</vt:lpstr>
      <vt:lpstr>Calibri</vt:lpstr>
      <vt:lpstr>Calibri Light</vt:lpstr>
      <vt:lpstr>Office Theme</vt:lpstr>
      <vt:lpstr>The Revelation of Jesus Christ</vt:lpstr>
      <vt:lpstr>False gods vs. the True God</vt:lpstr>
      <vt:lpstr>The Good News</vt:lpstr>
      <vt:lpstr>Severe Judgments on Earth</vt:lpstr>
      <vt:lpstr>“Chaos” on Earth, God in Heaven</vt:lpstr>
      <vt:lpstr>How Should We Live Today?</vt:lpstr>
      <vt:lpstr>“The Revelation of Jesus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121</cp:revision>
  <dcterms:created xsi:type="dcterms:W3CDTF">2021-11-27T21:34:51Z</dcterms:created>
  <dcterms:modified xsi:type="dcterms:W3CDTF">2022-04-24T01:02:56Z</dcterms:modified>
</cp:coreProperties>
</file>