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7" r:id="rId3"/>
    <p:sldId id="305" r:id="rId4"/>
    <p:sldId id="301" r:id="rId5"/>
    <p:sldId id="308" r:id="rId6"/>
    <p:sldId id="261" r:id="rId7"/>
    <p:sldId id="287" r:id="rId8"/>
    <p:sldId id="258" r:id="rId9"/>
    <p:sldId id="289" r:id="rId10"/>
    <p:sldId id="266" r:id="rId11"/>
    <p:sldId id="288" r:id="rId12"/>
    <p:sldId id="309" r:id="rId13"/>
    <p:sldId id="259" r:id="rId14"/>
    <p:sldId id="291" r:id="rId15"/>
    <p:sldId id="292" r:id="rId16"/>
    <p:sldId id="272" r:id="rId17"/>
    <p:sldId id="311" r:id="rId18"/>
    <p:sldId id="295" r:id="rId19"/>
    <p:sldId id="264" r:id="rId20"/>
    <p:sldId id="294" r:id="rId21"/>
    <p:sldId id="303" r:id="rId22"/>
    <p:sldId id="310" r:id="rId23"/>
    <p:sldId id="278" r:id="rId24"/>
    <p:sldId id="279" r:id="rId25"/>
    <p:sldId id="280" r:id="rId26"/>
    <p:sldId id="281" r:id="rId27"/>
    <p:sldId id="285" r:id="rId28"/>
    <p:sldId id="282" r:id="rId29"/>
    <p:sldId id="300" r:id="rId30"/>
    <p:sldId id="298"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54" autoAdjust="0"/>
  </p:normalViewPr>
  <p:slideViewPr>
    <p:cSldViewPr>
      <p:cViewPr varScale="1">
        <p:scale>
          <a:sx n="83" d="100"/>
          <a:sy n="83" d="100"/>
        </p:scale>
        <p:origin x="2424" y="84"/>
      </p:cViewPr>
      <p:guideLst>
        <p:guide orient="horz" pos="2160"/>
        <p:guide pos="2880"/>
      </p:guideLst>
    </p:cSldViewPr>
  </p:slideViewPr>
  <p:notesTextViewPr>
    <p:cViewPr>
      <p:scale>
        <a:sx n="1" d="1"/>
        <a:sy n="1" d="1"/>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Million Copies</c:v>
                </c:pt>
              </c:strCache>
            </c:strRef>
          </c:tx>
          <c:invertIfNegative val="0"/>
          <c:cat>
            <c:strRef>
              <c:f>Sheet1!$A$2:$A$13</c:f>
              <c:strCache>
                <c:ptCount val="12"/>
                <c:pt idx="0">
                  <c:v>The Bible</c:v>
                </c:pt>
                <c:pt idx="1">
                  <c:v>Quotations from Chairman Mao</c:v>
                </c:pt>
                <c:pt idx="2">
                  <c:v>The Q'uran</c:v>
                </c:pt>
                <c:pt idx="3">
                  <c:v>Don Quixote</c:v>
                </c:pt>
                <c:pt idx="4">
                  <c:v>A Tale of Two Cities</c:v>
                </c:pt>
                <c:pt idx="5">
                  <c:v>The Lord of the Rings</c:v>
                </c:pt>
                <c:pt idx="6">
                  <c:v>Le Petit Prince</c:v>
                </c:pt>
                <c:pt idx="7">
                  <c:v>Harry Potter and Philosopher's Stone</c:v>
                </c:pt>
                <c:pt idx="8">
                  <c:v>And Then There Were None</c:v>
                </c:pt>
                <c:pt idx="9">
                  <c:v>The Hobbit</c:v>
                </c:pt>
                <c:pt idx="10">
                  <c:v>Alice In Wonderland</c:v>
                </c:pt>
                <c:pt idx="11">
                  <c:v>Dream of the Red Chamber</c:v>
                </c:pt>
              </c:strCache>
            </c:strRef>
          </c:cat>
          <c:val>
            <c:numRef>
              <c:f>Sheet1!$B$2:$B$13</c:f>
              <c:numCache>
                <c:formatCode>General</c:formatCode>
                <c:ptCount val="12"/>
                <c:pt idx="0">
                  <c:v>5000</c:v>
                </c:pt>
                <c:pt idx="1">
                  <c:v>1100</c:v>
                </c:pt>
                <c:pt idx="2">
                  <c:v>800</c:v>
                </c:pt>
                <c:pt idx="3">
                  <c:v>500</c:v>
                </c:pt>
                <c:pt idx="4">
                  <c:v>200</c:v>
                </c:pt>
                <c:pt idx="5">
                  <c:v>155</c:v>
                </c:pt>
                <c:pt idx="6">
                  <c:v>140</c:v>
                </c:pt>
                <c:pt idx="7">
                  <c:v>125</c:v>
                </c:pt>
                <c:pt idx="8">
                  <c:v>114</c:v>
                </c:pt>
                <c:pt idx="9">
                  <c:v>110</c:v>
                </c:pt>
                <c:pt idx="10">
                  <c:v>100</c:v>
                </c:pt>
                <c:pt idx="11">
                  <c:v>105</c:v>
                </c:pt>
              </c:numCache>
            </c:numRef>
          </c:val>
          <c:extLst>
            <c:ext xmlns:c16="http://schemas.microsoft.com/office/drawing/2014/chart" uri="{C3380CC4-5D6E-409C-BE32-E72D297353CC}">
              <c16:uniqueId val="{00000000-AEC3-4005-8B97-1A91261D2C34}"/>
            </c:ext>
          </c:extLst>
        </c:ser>
        <c:dLbls>
          <c:showLegendKey val="0"/>
          <c:showVal val="0"/>
          <c:showCatName val="0"/>
          <c:showSerName val="0"/>
          <c:showPercent val="0"/>
          <c:showBubbleSize val="0"/>
        </c:dLbls>
        <c:gapWidth val="150"/>
        <c:axId val="184051584"/>
        <c:axId val="184053120"/>
      </c:barChart>
      <c:catAx>
        <c:axId val="184051584"/>
        <c:scaling>
          <c:orientation val="minMax"/>
        </c:scaling>
        <c:delete val="0"/>
        <c:axPos val="b"/>
        <c:numFmt formatCode="General" sourceLinked="0"/>
        <c:majorTickMark val="out"/>
        <c:minorTickMark val="none"/>
        <c:tickLblPos val="nextTo"/>
        <c:txPr>
          <a:bodyPr/>
          <a:lstStyle/>
          <a:p>
            <a:pPr>
              <a:defRPr sz="1400"/>
            </a:pPr>
            <a:endParaRPr lang="en-US"/>
          </a:p>
        </c:txPr>
        <c:crossAx val="184053120"/>
        <c:crosses val="autoZero"/>
        <c:auto val="1"/>
        <c:lblAlgn val="ctr"/>
        <c:lblOffset val="100"/>
        <c:noMultiLvlLbl val="0"/>
      </c:catAx>
      <c:valAx>
        <c:axId val="184053120"/>
        <c:scaling>
          <c:orientation val="minMax"/>
        </c:scaling>
        <c:delete val="0"/>
        <c:axPos val="l"/>
        <c:majorGridlines/>
        <c:numFmt formatCode="General" sourceLinked="1"/>
        <c:majorTickMark val="out"/>
        <c:minorTickMark val="none"/>
        <c:tickLblPos val="nextTo"/>
        <c:crossAx val="18405158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Translations</c:v>
                </c:pt>
              </c:strCache>
            </c:strRef>
          </c:tx>
          <c:invertIfNegative val="0"/>
          <c:cat>
            <c:strRef>
              <c:f>Sheet1!$A$2:$A$19</c:f>
              <c:strCache>
                <c:ptCount val="18"/>
                <c:pt idx="0">
                  <c:v>The Bible</c:v>
                </c:pt>
                <c:pt idx="1">
                  <c:v>Pinocchio</c:v>
                </c:pt>
                <c:pt idx="2">
                  <c:v>The Little Prince</c:v>
                </c:pt>
                <c:pt idx="3">
                  <c:v>Pilgrim's Progress</c:v>
                </c:pt>
                <c:pt idx="4">
                  <c:v>Alice's Adventures in Wonderland</c:v>
                </c:pt>
                <c:pt idx="5">
                  <c:v>Steps to Christ</c:v>
                </c:pt>
                <c:pt idx="6">
                  <c:v>Qur'an</c:v>
                </c:pt>
                <c:pt idx="7">
                  <c:v>Andersen's Fairy Tales</c:v>
                </c:pt>
                <c:pt idx="8">
                  <c:v>Twenty Thousand Leagues Under the Sea</c:v>
                </c:pt>
                <c:pt idx="9">
                  <c:v>Am I small?</c:v>
                </c:pt>
                <c:pt idx="10">
                  <c:v>The Adventures of Asterix</c:v>
                </c:pt>
                <c:pt idx="11">
                  <c:v>The Adventures of Tintin</c:v>
                </c:pt>
                <c:pt idx="12">
                  <c:v>The Imitation of Christ</c:v>
                </c:pt>
                <c:pt idx="13">
                  <c:v>Bhagavad Gita</c:v>
                </c:pt>
                <c:pt idx="14">
                  <c:v>The Kon-Tiki Expedition: By Raft Across the South Seas</c:v>
                </c:pt>
                <c:pt idx="15">
                  <c:v>Pippi Longstocking</c:v>
                </c:pt>
                <c:pt idx="16">
                  <c:v>The Alchemist</c:v>
                </c:pt>
                <c:pt idx="17">
                  <c:v>Harry Potter</c:v>
                </c:pt>
              </c:strCache>
            </c:strRef>
          </c:cat>
          <c:val>
            <c:numRef>
              <c:f>Sheet1!$B$2:$B$19</c:f>
              <c:numCache>
                <c:formatCode>General</c:formatCode>
                <c:ptCount val="18"/>
                <c:pt idx="0">
                  <c:v>2932</c:v>
                </c:pt>
                <c:pt idx="1">
                  <c:v>270</c:v>
                </c:pt>
                <c:pt idx="2">
                  <c:v>253</c:v>
                </c:pt>
                <c:pt idx="3">
                  <c:v>200</c:v>
                </c:pt>
                <c:pt idx="4">
                  <c:v>174</c:v>
                </c:pt>
                <c:pt idx="5">
                  <c:v>165</c:v>
                </c:pt>
                <c:pt idx="6">
                  <c:v>164</c:v>
                </c:pt>
                <c:pt idx="7">
                  <c:v>153</c:v>
                </c:pt>
                <c:pt idx="8">
                  <c:v>148</c:v>
                </c:pt>
                <c:pt idx="9">
                  <c:v>125</c:v>
                </c:pt>
                <c:pt idx="10">
                  <c:v>112</c:v>
                </c:pt>
                <c:pt idx="11">
                  <c:v>96</c:v>
                </c:pt>
                <c:pt idx="12">
                  <c:v>95</c:v>
                </c:pt>
                <c:pt idx="13">
                  <c:v>80</c:v>
                </c:pt>
                <c:pt idx="14">
                  <c:v>75</c:v>
                </c:pt>
                <c:pt idx="15">
                  <c:v>70</c:v>
                </c:pt>
                <c:pt idx="16">
                  <c:v>70</c:v>
                </c:pt>
                <c:pt idx="17">
                  <c:v>68</c:v>
                </c:pt>
              </c:numCache>
            </c:numRef>
          </c:val>
          <c:extLst>
            <c:ext xmlns:c16="http://schemas.microsoft.com/office/drawing/2014/chart" uri="{C3380CC4-5D6E-409C-BE32-E72D297353CC}">
              <c16:uniqueId val="{00000000-BBAF-4E0A-80E1-1C79A0C8AAC8}"/>
            </c:ext>
          </c:extLst>
        </c:ser>
        <c:dLbls>
          <c:showLegendKey val="0"/>
          <c:showVal val="0"/>
          <c:showCatName val="0"/>
          <c:showSerName val="0"/>
          <c:showPercent val="0"/>
          <c:showBubbleSize val="0"/>
        </c:dLbls>
        <c:gapWidth val="150"/>
        <c:axId val="184390784"/>
        <c:axId val="184392320"/>
      </c:barChart>
      <c:catAx>
        <c:axId val="184390784"/>
        <c:scaling>
          <c:orientation val="minMax"/>
        </c:scaling>
        <c:delete val="0"/>
        <c:axPos val="b"/>
        <c:numFmt formatCode="General" sourceLinked="0"/>
        <c:majorTickMark val="out"/>
        <c:minorTickMark val="none"/>
        <c:tickLblPos val="nextTo"/>
        <c:txPr>
          <a:bodyPr/>
          <a:lstStyle/>
          <a:p>
            <a:pPr>
              <a:defRPr sz="1400"/>
            </a:pPr>
            <a:endParaRPr lang="en-US"/>
          </a:p>
        </c:txPr>
        <c:crossAx val="184392320"/>
        <c:crosses val="autoZero"/>
        <c:auto val="1"/>
        <c:lblAlgn val="ctr"/>
        <c:lblOffset val="100"/>
        <c:noMultiLvlLbl val="0"/>
      </c:catAx>
      <c:valAx>
        <c:axId val="184392320"/>
        <c:scaling>
          <c:orientation val="minMax"/>
        </c:scaling>
        <c:delete val="0"/>
        <c:axPos val="l"/>
        <c:majorGridlines/>
        <c:numFmt formatCode="General" sourceLinked="1"/>
        <c:majorTickMark val="out"/>
        <c:minorTickMark val="none"/>
        <c:tickLblPos val="nextTo"/>
        <c:crossAx val="184390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Manuscript Copies</c:v>
                </c:pt>
              </c:strCache>
            </c:strRef>
          </c:tx>
          <c:spPr>
            <a:solidFill>
              <a:schemeClr val="accent3">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Demosthenes</c:v>
                </c:pt>
                <c:pt idx="3">
                  <c:v>Herodotus</c:v>
                </c:pt>
                <c:pt idx="4">
                  <c:v>Plato</c:v>
                </c:pt>
                <c:pt idx="5">
                  <c:v>Tacitus</c:v>
                </c:pt>
                <c:pt idx="6">
                  <c:v>Caesar</c:v>
                </c:pt>
                <c:pt idx="7">
                  <c:v>Pliny</c:v>
                </c:pt>
              </c:strCache>
            </c:strRef>
          </c:cat>
          <c:val>
            <c:numRef>
              <c:f>Sheet1!$B$2:$B$9</c:f>
              <c:numCache>
                <c:formatCode>General</c:formatCode>
                <c:ptCount val="8"/>
                <c:pt idx="0">
                  <c:v>5700</c:v>
                </c:pt>
                <c:pt idx="1">
                  <c:v>643</c:v>
                </c:pt>
                <c:pt idx="2">
                  <c:v>200</c:v>
                </c:pt>
                <c:pt idx="3">
                  <c:v>8</c:v>
                </c:pt>
                <c:pt idx="4">
                  <c:v>7</c:v>
                </c:pt>
                <c:pt idx="5">
                  <c:v>20</c:v>
                </c:pt>
                <c:pt idx="6">
                  <c:v>10</c:v>
                </c:pt>
                <c:pt idx="7">
                  <c:v>7</c:v>
                </c:pt>
              </c:numCache>
            </c:numRef>
          </c:val>
          <c:extLst>
            <c:ext xmlns:c16="http://schemas.microsoft.com/office/drawing/2014/chart" uri="{C3380CC4-5D6E-409C-BE32-E72D297353CC}">
              <c16:uniqueId val="{00000000-BE20-4935-A6A2-DDDC4ACD8B5F}"/>
            </c:ext>
          </c:extLst>
        </c:ser>
        <c:dLbls>
          <c:showLegendKey val="0"/>
          <c:showVal val="0"/>
          <c:showCatName val="0"/>
          <c:showSerName val="0"/>
          <c:showPercent val="0"/>
          <c:showBubbleSize val="0"/>
        </c:dLbls>
        <c:gapWidth val="150"/>
        <c:axId val="185465856"/>
        <c:axId val="185758464"/>
      </c:barChart>
      <c:catAx>
        <c:axId val="185465856"/>
        <c:scaling>
          <c:orientation val="minMax"/>
        </c:scaling>
        <c:delete val="0"/>
        <c:axPos val="b"/>
        <c:numFmt formatCode="General" sourceLinked="0"/>
        <c:majorTickMark val="out"/>
        <c:minorTickMark val="none"/>
        <c:tickLblPos val="nextTo"/>
        <c:crossAx val="185758464"/>
        <c:crosses val="autoZero"/>
        <c:auto val="1"/>
        <c:lblAlgn val="ctr"/>
        <c:lblOffset val="100"/>
        <c:noMultiLvlLbl val="0"/>
      </c:catAx>
      <c:valAx>
        <c:axId val="185758464"/>
        <c:scaling>
          <c:orientation val="minMax"/>
        </c:scaling>
        <c:delete val="0"/>
        <c:axPos val="l"/>
        <c:majorGridlines>
          <c:spPr>
            <a:ln>
              <a:noFill/>
            </a:ln>
          </c:spPr>
        </c:majorGridlines>
        <c:numFmt formatCode="General" sourceLinked="1"/>
        <c:majorTickMark val="out"/>
        <c:minorTickMark val="none"/>
        <c:tickLblPos val="nextTo"/>
        <c:crossAx val="185465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Time Gap</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Pliny</c:v>
                </c:pt>
                <c:pt idx="3">
                  <c:v>Tacitus</c:v>
                </c:pt>
                <c:pt idx="4">
                  <c:v>Caesar</c:v>
                </c:pt>
                <c:pt idx="5">
                  <c:v>Plato</c:v>
                </c:pt>
                <c:pt idx="6">
                  <c:v>Demosthenes</c:v>
                </c:pt>
                <c:pt idx="7">
                  <c:v>Herodotus</c:v>
                </c:pt>
              </c:strCache>
            </c:strRef>
          </c:cat>
          <c:val>
            <c:numRef>
              <c:f>Sheet1!$B$2:$B$9</c:f>
              <c:numCache>
                <c:formatCode>General</c:formatCode>
                <c:ptCount val="8"/>
                <c:pt idx="0">
                  <c:v>25</c:v>
                </c:pt>
                <c:pt idx="1">
                  <c:v>500</c:v>
                </c:pt>
                <c:pt idx="2">
                  <c:v>750</c:v>
                </c:pt>
                <c:pt idx="3">
                  <c:v>1000</c:v>
                </c:pt>
                <c:pt idx="4">
                  <c:v>1000</c:v>
                </c:pt>
                <c:pt idx="5">
                  <c:v>1200</c:v>
                </c:pt>
                <c:pt idx="6">
                  <c:v>1400</c:v>
                </c:pt>
                <c:pt idx="7">
                  <c:v>1400</c:v>
                </c:pt>
              </c:numCache>
            </c:numRef>
          </c:val>
          <c:extLst>
            <c:ext xmlns:c16="http://schemas.microsoft.com/office/drawing/2014/chart" uri="{C3380CC4-5D6E-409C-BE32-E72D297353CC}">
              <c16:uniqueId val="{00000000-DF4A-425B-A809-C4B8E8298BE5}"/>
            </c:ext>
          </c:extLst>
        </c:ser>
        <c:dLbls>
          <c:showLegendKey val="0"/>
          <c:showVal val="0"/>
          <c:showCatName val="0"/>
          <c:showSerName val="0"/>
          <c:showPercent val="0"/>
          <c:showBubbleSize val="0"/>
        </c:dLbls>
        <c:gapWidth val="150"/>
        <c:axId val="185788672"/>
        <c:axId val="185802752"/>
      </c:barChart>
      <c:catAx>
        <c:axId val="185788672"/>
        <c:scaling>
          <c:orientation val="minMax"/>
        </c:scaling>
        <c:delete val="0"/>
        <c:axPos val="b"/>
        <c:numFmt formatCode="General" sourceLinked="0"/>
        <c:majorTickMark val="out"/>
        <c:minorTickMark val="none"/>
        <c:tickLblPos val="nextTo"/>
        <c:crossAx val="185802752"/>
        <c:crosses val="autoZero"/>
        <c:auto val="1"/>
        <c:lblAlgn val="ctr"/>
        <c:lblOffset val="100"/>
        <c:noMultiLvlLbl val="0"/>
      </c:catAx>
      <c:valAx>
        <c:axId val="185802752"/>
        <c:scaling>
          <c:orientation val="minMax"/>
        </c:scaling>
        <c:delete val="0"/>
        <c:axPos val="l"/>
        <c:majorGridlines>
          <c:spPr>
            <a:ln>
              <a:noFill/>
            </a:ln>
          </c:spPr>
        </c:majorGridlines>
        <c:numFmt formatCode="General" sourceLinked="1"/>
        <c:majorTickMark val="out"/>
        <c:minorTickMark val="none"/>
        <c:tickLblPos val="nextTo"/>
        <c:crossAx val="18578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EFCD9-F467-430F-A49A-D3A0DFF5FAC4}" type="datetimeFigureOut">
              <a:rPr lang="en-US" smtClean="0"/>
              <a:t>8/22/2024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32E374-53F6-4F8A-9743-1CEF6312913E}" type="datetimeFigureOut">
              <a:rPr lang="en-US" smtClean="0"/>
              <a:t>8/22/2024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Deep in all of our hearts, we sense that our life has a purpose – a meaning that extends beyond this physical world.  Perhaps you have been lying awake at night wondering about this, but eventually, you get discouraged or distracted and try to ignore the biggest questions of life: Where did I come from? Why am I here? What will happen after I die?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I’m glad that you came </a:t>
            </a:r>
            <a:r>
              <a:rPr lang="en-US" sz="1200" kern="1200" dirty="0" smtClean="0">
                <a:solidFill>
                  <a:schemeClr val="tx1"/>
                </a:solidFill>
                <a:effectLst/>
                <a:latin typeface="+mn-lt"/>
                <a:ea typeface="+mn-ea"/>
                <a:cs typeface="+mn-cs"/>
              </a:rPr>
              <a:t>today </a:t>
            </a:r>
            <a:r>
              <a:rPr lang="en-US" sz="1200" kern="1200" dirty="0" smtClean="0">
                <a:solidFill>
                  <a:schemeClr val="tx1"/>
                </a:solidFill>
                <a:effectLst/>
                <a:latin typeface="+mn-lt"/>
                <a:ea typeface="+mn-ea"/>
                <a:cs typeface="+mn-cs"/>
              </a:rPr>
              <a:t>as we </a:t>
            </a:r>
            <a:r>
              <a:rPr lang="en-US" sz="1200" kern="1200" dirty="0" smtClean="0">
                <a:solidFill>
                  <a:schemeClr val="tx1"/>
                </a:solidFill>
                <a:effectLst/>
                <a:latin typeface="+mn-lt"/>
                <a:ea typeface="+mn-ea"/>
                <a:cs typeface="+mn-cs"/>
              </a:rPr>
              <a:t>start a high level study</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Bible.  If you come with an open heart, I believe that you will find this book has answers to all of these questions (and much more). It is a big book - a person can spend a lifetime studying this book.  Our lessons will only present an overview of some basic things that the Bible teaches.  We will study the Bible chronologically and we will only study selected key events.  Once you understand the basics of the Bible, the rest of the Bible is easier to understand.</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(Remember </a:t>
            </a:r>
            <a:r>
              <a:rPr lang="en-US" sz="1200" kern="1200" dirty="0" smtClean="0">
                <a:solidFill>
                  <a:schemeClr val="tx1"/>
                </a:solidFill>
                <a:effectLst/>
                <a:latin typeface="+mn-lt"/>
                <a:ea typeface="+mn-ea"/>
                <a:cs typeface="+mn-cs"/>
              </a:rPr>
              <a:t>– apologetics cannot</a:t>
            </a:r>
            <a:r>
              <a:rPr lang="en-US" sz="1200" kern="1200" baseline="0" dirty="0" smtClean="0">
                <a:solidFill>
                  <a:schemeClr val="tx1"/>
                </a:solidFill>
                <a:effectLst/>
                <a:latin typeface="+mn-lt"/>
                <a:ea typeface="+mn-ea"/>
                <a:cs typeface="+mn-cs"/>
              </a:rPr>
              <a:t> convince a skeptic to believe, but it can remove some barriers to belief for someone who desires to know the truth</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suggest that the Bible is only accepted by foolish, old, superstitious people.  But the fact is, many brilliant</a:t>
            </a:r>
            <a:r>
              <a:rPr lang="en-US" baseline="0" dirty="0" smtClean="0"/>
              <a:t> scientists and philosophers from the past and the present have studied and accepted the Bible.</a:t>
            </a:r>
          </a:p>
          <a:p>
            <a:endParaRPr lang="en-US" baseline="0" dirty="0" smtClean="0"/>
          </a:p>
          <a:p>
            <a:r>
              <a:rPr lang="en-US" b="1" baseline="0" dirty="0" smtClean="0"/>
              <a:t>Science is useful</a:t>
            </a:r>
            <a:r>
              <a:rPr lang="en-US" baseline="0" dirty="0" smtClean="0"/>
              <a:t>, but can only study and explain things that </a:t>
            </a:r>
            <a:r>
              <a:rPr lang="en-US" b="1" baseline="0" dirty="0" smtClean="0"/>
              <a:t>observable, measureable, and repeatable</a:t>
            </a:r>
            <a:r>
              <a:rPr lang="en-US" baseline="0" dirty="0" smtClean="0"/>
              <a:t>.  </a:t>
            </a:r>
          </a:p>
          <a:p>
            <a:endParaRPr lang="en-US" baseline="0" dirty="0" smtClean="0"/>
          </a:p>
          <a:p>
            <a:r>
              <a:rPr lang="en-US" baseline="0" dirty="0" smtClean="0"/>
              <a:t>Creation, purpose, love, morality, destiny, etc. require a different process for understanding.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10</a:t>
            </a:fld>
            <a:endParaRPr lang="en-US"/>
          </a:p>
        </p:txBody>
      </p:sp>
    </p:spTree>
    <p:extLst>
      <p:ext uri="{BB962C8B-B14F-4D97-AF65-F5344CB8AC3E}">
        <p14:creationId xmlns:p14="http://schemas.microsoft.com/office/powerpoint/2010/main" val="292494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just</a:t>
            </a:r>
            <a:r>
              <a:rPr lang="en-US" baseline="0" dirty="0" smtClean="0"/>
              <a:t> a few things that demonstrate the importance of the Bible.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You may not yet</a:t>
            </a:r>
            <a:r>
              <a:rPr lang="en-US" baseline="0" dirty="0" smtClean="0"/>
              <a:t> believe that it is the written word of God, but at least you should take some time to understand the message of the most important book in world history. </a:t>
            </a:r>
          </a:p>
          <a:p>
            <a:endParaRPr lang="en-US" baseline="0" dirty="0" smtClean="0"/>
          </a:p>
          <a:p>
            <a:r>
              <a:rPr lang="en-US" baseline="0" dirty="0" smtClean="0"/>
              <a:t>And it seems reasonable that, if God spoke to people through a written format, it would be globally accessible.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143087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150890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is unique among ancient books in that there are so many copies of the original manuscripts in existence.  Because of this, we have the ability to compare many original manuscripts to modern translations and assure nothing was lost or added to the original text. </a:t>
            </a:r>
            <a:endParaRPr lang="en-US" baseline="0" dirty="0" smtClean="0"/>
          </a:p>
          <a:p>
            <a:endParaRPr lang="en-US" baseline="0" dirty="0" smtClean="0"/>
          </a:p>
          <a:p>
            <a:r>
              <a:rPr lang="en-US" baseline="0" dirty="0" smtClean="0"/>
              <a:t>5700 copies of New Testament</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169592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ancient stories were only preserved in the memories of storytellers, allowing them to develop into legends over time.  But the Bible is unique: Most of the books were written down by eye-witnesses or by first person interviewers.  The prevents the story from being changed over time.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91950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historical fiction!  Until</a:t>
            </a:r>
            <a:r>
              <a:rPr lang="en-US" baseline="0" dirty="0" smtClean="0"/>
              <a:t> about 1800AD, fiction was written with vague details.  Instead, the Bible is written like a news report.</a:t>
            </a:r>
          </a:p>
          <a:p>
            <a:endParaRPr lang="en-US" baseline="0" dirty="0" smtClean="0"/>
          </a:p>
          <a:p>
            <a:r>
              <a:rPr lang="en-US" sz="3600" dirty="0" smtClean="0"/>
              <a:t>Eye-witness accounts</a:t>
            </a:r>
          </a:p>
          <a:p>
            <a:pPr lvl="1"/>
            <a:r>
              <a:rPr lang="en-US" sz="3200" b="1" dirty="0" smtClean="0"/>
              <a:t>Matthew 14:19-21 </a:t>
            </a:r>
            <a:r>
              <a:rPr lang="en-US" sz="3200" dirty="0" smtClean="0"/>
              <a:t> &gt; 5000 witnesses to Jesus’ creation of food</a:t>
            </a:r>
          </a:p>
          <a:p>
            <a:pPr lvl="1"/>
            <a:r>
              <a:rPr lang="en-US" sz="3200" b="1" dirty="0" smtClean="0"/>
              <a:t>1 Corinthians 15:3-6 </a:t>
            </a:r>
            <a:r>
              <a:rPr lang="en-US" sz="3200" dirty="0" smtClean="0"/>
              <a:t> &gt; 500 witnesses to Jesus’ resurrection</a:t>
            </a:r>
          </a:p>
          <a:p>
            <a:r>
              <a:rPr lang="en-US" sz="3600" dirty="0" smtClean="0"/>
              <a:t>Detailed reporting of actual events</a:t>
            </a:r>
          </a:p>
          <a:p>
            <a:pPr lvl="1"/>
            <a:r>
              <a:rPr lang="en-US" sz="3200" b="1" dirty="0" smtClean="0"/>
              <a:t>John 21:11</a:t>
            </a:r>
            <a:r>
              <a:rPr lang="en-US" sz="3200" dirty="0" smtClean="0"/>
              <a:t>  &gt;  153 Fish</a:t>
            </a:r>
          </a:p>
          <a:p>
            <a:pPr lvl="1"/>
            <a:r>
              <a:rPr lang="en-US" sz="3200" b="1" dirty="0" smtClean="0"/>
              <a:t>Mark 4:37,38</a:t>
            </a:r>
            <a:r>
              <a:rPr lang="en-US" sz="3200" dirty="0" smtClean="0"/>
              <a:t>  &gt;  Jesus sleeping on a cushion</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196462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Isaiah 44:24,28</a:t>
            </a:r>
            <a:endParaRPr lang="en-US" dirty="0" smtClean="0"/>
          </a:p>
          <a:p>
            <a:pPr lvl="1"/>
            <a:r>
              <a:rPr lang="en-US" dirty="0" smtClean="0"/>
              <a:t>Written about 700BC before Cyrus was born and while the temple was standing</a:t>
            </a:r>
          </a:p>
          <a:p>
            <a:pPr lvl="1"/>
            <a:r>
              <a:rPr lang="en-US" dirty="0" smtClean="0"/>
              <a:t>Ezra 1:1-3 written 150 years later (538BC)</a:t>
            </a:r>
          </a:p>
          <a:p>
            <a:r>
              <a:rPr lang="en-US" b="1" dirty="0" smtClean="0"/>
              <a:t>Daniel 9:25,26</a:t>
            </a:r>
            <a:endParaRPr lang="en-US" dirty="0" smtClean="0"/>
          </a:p>
          <a:p>
            <a:pPr lvl="1"/>
            <a:r>
              <a:rPr lang="en-US" dirty="0" smtClean="0"/>
              <a:t>Written about 600BC.  Predicts that 483 lunar years between decree to rebuild Jerusalem and Messiah</a:t>
            </a:r>
          </a:p>
          <a:p>
            <a:pPr lvl="1"/>
            <a:r>
              <a:rPr lang="en-US" dirty="0" smtClean="0"/>
              <a:t>Nehemiah 2:1,6-8  Artaxerxes writes decree in 444BC</a:t>
            </a:r>
          </a:p>
          <a:p>
            <a:pPr lvl="1"/>
            <a:r>
              <a:rPr lang="en-US" dirty="0" smtClean="0"/>
              <a:t>Jesus rides into Jerusalem in 33AD.</a:t>
            </a:r>
          </a:p>
          <a:p>
            <a:r>
              <a:rPr lang="en-US" b="1" dirty="0" smtClean="0"/>
              <a:t>Over 300 </a:t>
            </a:r>
            <a:r>
              <a:rPr lang="en-US" dirty="0" smtClean="0"/>
              <a:t>specific prophecies about Jesus</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18</a:t>
            </a:fld>
            <a:endParaRPr lang="en-US"/>
          </a:p>
        </p:txBody>
      </p:sp>
    </p:spTree>
    <p:extLst>
      <p:ext uri="{BB962C8B-B14F-4D97-AF65-F5344CB8AC3E}">
        <p14:creationId xmlns:p14="http://schemas.microsoft.com/office/powerpoint/2010/main" val="260543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Archaeology is</a:t>
            </a:r>
            <a:r>
              <a:rPr lang="en-US" baseline="0" dirty="0" smtClean="0"/>
              <a:t> a relatively new science, only several hundred years old.  For many centuries, people questioned the existence of the cities described in the old testament.  But now, the Bible is used as an archeological guidebook to help them find what they are looking for.</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19</a:t>
            </a:fld>
            <a:endParaRPr lang="en-US"/>
          </a:p>
        </p:txBody>
      </p:sp>
    </p:spTree>
    <p:extLst>
      <p:ext uri="{BB962C8B-B14F-4D97-AF65-F5344CB8AC3E}">
        <p14:creationId xmlns:p14="http://schemas.microsoft.com/office/powerpoint/2010/main" val="204825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Embarrassment” = if the text is embarrassing to the author (or</a:t>
            </a:r>
            <a:r>
              <a:rPr lang="en-US" baseline="0" dirty="0" smtClean="0"/>
              <a:t> main character?), it is probably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20</a:t>
            </a:fld>
            <a:endParaRPr lang="en-US"/>
          </a:p>
        </p:txBody>
      </p:sp>
    </p:spTree>
    <p:extLst>
      <p:ext uri="{BB962C8B-B14F-4D97-AF65-F5344CB8AC3E}">
        <p14:creationId xmlns:p14="http://schemas.microsoft.com/office/powerpoint/2010/main" val="45654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many religious books, the Bible does not simply provide a list of rules to obey.  It contains true stories of history, showing how God created people, how they broke away from Him, and what He has done to bring them back to Himself.  The detailed accounts of the Bible are characteristic of actual historical reporting (not mere fiction).  And other than Jesus, the heroes of the Bible are realistically portrayed, including their mistakes and failures.</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21</a:t>
            </a:fld>
            <a:endParaRPr lang="en-US"/>
          </a:p>
        </p:txBody>
      </p:sp>
    </p:spTree>
    <p:extLst>
      <p:ext uri="{BB962C8B-B14F-4D97-AF65-F5344CB8AC3E}">
        <p14:creationId xmlns:p14="http://schemas.microsoft.com/office/powerpoint/2010/main" val="321773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all over the world believe that their life has a purpose.  If our lives end at the grave,</a:t>
            </a:r>
            <a:r>
              <a:rPr lang="en-US" baseline="0" dirty="0" smtClean="0"/>
              <a:t> it doesn’t matter whether our life is virtuous or villainous.  As Tim Keller says, if you’re on the Titanic as it sinks, it doesn’t matter if you go down hugging or mugging.  But deep inside, we all have been created with a greater sense of purpose that continues after we die.</a:t>
            </a:r>
            <a:endParaRPr lang="en-US" dirty="0" smtClean="0"/>
          </a:p>
          <a:p>
            <a:endParaRPr lang="en-US" dirty="0" smtClean="0"/>
          </a:p>
          <a:p>
            <a:r>
              <a:rPr lang="en-US" dirty="0" smtClean="0"/>
              <a:t>Along the way, people actively choose or passively accept a belief system</a:t>
            </a:r>
            <a:r>
              <a:rPr lang="en-US" baseline="0" dirty="0" smtClean="0"/>
              <a:t> to live by.  Why do people choose one belief system over another?  Here are some reasons, but ultimately, what matters most is whether or not their belief system is true</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322966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22</a:t>
            </a:fld>
            <a:endParaRPr lang="en-US"/>
          </a:p>
        </p:txBody>
      </p:sp>
    </p:spTree>
    <p:extLst>
      <p:ext uri="{BB962C8B-B14F-4D97-AF65-F5344CB8AC3E}">
        <p14:creationId xmlns:p14="http://schemas.microsoft.com/office/powerpoint/2010/main" val="79112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Also, 2 Peter 1:21</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23</a:t>
            </a:fld>
            <a:endParaRPr lang="en-US"/>
          </a:p>
        </p:txBody>
      </p:sp>
    </p:spTree>
    <p:extLst>
      <p:ext uri="{BB962C8B-B14F-4D97-AF65-F5344CB8AC3E}">
        <p14:creationId xmlns:p14="http://schemas.microsoft.com/office/powerpoint/2010/main" val="169885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a:t>
            </a:r>
            <a:r>
              <a:rPr lang="en-US" sz="1200" dirty="0" smtClean="0"/>
              <a:t>Matthew 24:35</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24</a:t>
            </a:fld>
            <a:endParaRPr lang="en-US"/>
          </a:p>
        </p:txBody>
      </p:sp>
    </p:spTree>
    <p:extLst>
      <p:ext uri="{BB962C8B-B14F-4D97-AF65-F5344CB8AC3E}">
        <p14:creationId xmlns:p14="http://schemas.microsoft.com/office/powerpoint/2010/main" val="1152137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sz="1400" dirty="0" smtClean="0"/>
              <a:t>(</a:t>
            </a:r>
            <a:r>
              <a:rPr lang="en-US" sz="1200" dirty="0" smtClean="0"/>
              <a:t>Hebrews 4:12)  it is alive: </a:t>
            </a:r>
            <a:r>
              <a:rPr lang="en-US" sz="1200" b="1" dirty="0" smtClean="0">
                <a:latin typeface="Book Antiqua" panose="02040602050305030304" pitchFamily="18" charset="0"/>
              </a:rPr>
              <a:t>“For the word of God is alive and active. Sharper than any double-edged sword, it penetrates even to dividing soul and spirit, joints and marrow it judges the thoughts and attitudes of the heart.”</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25</a:t>
            </a:fld>
            <a:endParaRPr lang="en-US"/>
          </a:p>
        </p:txBody>
      </p:sp>
    </p:spTree>
    <p:extLst>
      <p:ext uri="{BB962C8B-B14F-4D97-AF65-F5344CB8AC3E}">
        <p14:creationId xmlns:p14="http://schemas.microsoft.com/office/powerpoint/2010/main" val="276142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Also </a:t>
            </a:r>
            <a:r>
              <a:rPr lang="en-US" sz="3600" dirty="0" smtClean="0"/>
              <a:t>Jeremiah 9:23,24 and Hebrews 1:1-3</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26</a:t>
            </a:fld>
            <a:endParaRPr lang="en-US"/>
          </a:p>
        </p:txBody>
      </p:sp>
    </p:spTree>
    <p:extLst>
      <p:ext uri="{BB962C8B-B14F-4D97-AF65-F5344CB8AC3E}">
        <p14:creationId xmlns:p14="http://schemas.microsoft.com/office/powerpoint/2010/main" val="3986998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Also </a:t>
            </a:r>
            <a:r>
              <a:rPr lang="en-US" sz="3600" dirty="0" smtClean="0"/>
              <a:t>Psalm 103:11 and John 1:12</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27</a:t>
            </a:fld>
            <a:endParaRPr lang="en-US"/>
          </a:p>
        </p:txBody>
      </p:sp>
    </p:spTree>
    <p:extLst>
      <p:ext uri="{BB962C8B-B14F-4D97-AF65-F5344CB8AC3E}">
        <p14:creationId xmlns:p14="http://schemas.microsoft.com/office/powerpoint/2010/main" val="86119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buFont typeface="Wingdings" panose="05000000000000000000" pitchFamily="2" charset="2"/>
              <a:buNone/>
            </a:pPr>
            <a:r>
              <a:rPr lang="en-US" sz="1200" dirty="0" smtClean="0"/>
              <a:t>Hebrews 11:6  faith is required</a:t>
            </a:r>
          </a:p>
          <a:p>
            <a:pPr>
              <a:spcAft>
                <a:spcPts val="1800"/>
              </a:spcAft>
              <a:buFont typeface="Wingdings" panose="05000000000000000000" pitchFamily="2" charset="2"/>
              <a:buNone/>
            </a:pPr>
            <a:r>
              <a:rPr lang="en-US" sz="1200" dirty="0" smtClean="0"/>
              <a:t> John 1:46  “come and see”</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29</a:t>
            </a:fld>
            <a:endParaRPr lang="en-US"/>
          </a:p>
        </p:txBody>
      </p:sp>
    </p:spTree>
    <p:extLst>
      <p:ext uri="{BB962C8B-B14F-4D97-AF65-F5344CB8AC3E}">
        <p14:creationId xmlns:p14="http://schemas.microsoft.com/office/powerpoint/2010/main" val="200716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belief systems, and if you examine them, they are all very different.  As such, they cannot all be true.  So, how do we identify the one that is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a:t>
            </a:fld>
            <a:endParaRPr lang="en-US"/>
          </a:p>
        </p:txBody>
      </p:sp>
    </p:spTree>
    <p:extLst>
      <p:ext uri="{BB962C8B-B14F-4D97-AF65-F5344CB8AC3E}">
        <p14:creationId xmlns:p14="http://schemas.microsoft.com/office/powerpoint/2010/main" val="253128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4</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5</a:t>
            </a:fld>
            <a:endParaRPr lang="en-US"/>
          </a:p>
        </p:txBody>
      </p:sp>
    </p:spTree>
    <p:extLst>
      <p:ext uri="{BB962C8B-B14F-4D97-AF65-F5344CB8AC3E}">
        <p14:creationId xmlns:p14="http://schemas.microsoft.com/office/powerpoint/2010/main" val="83911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mistakenly</a:t>
            </a:r>
            <a:r>
              <a:rPr lang="en-US" baseline="0" dirty="0" smtClean="0"/>
              <a:t> assume that the Bible is western, or that it came from America.  Actually, it was written thousands of years before America was founded, and it is actually eastern in nature.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335141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was the very first book printed on the first commercial printing press in Gutenberg, Germany (1450AD).  For every year since then, it has been the best selling book globally.</a:t>
            </a:r>
          </a:p>
          <a:p>
            <a:endParaRPr lang="en-US" baseline="0" dirty="0" smtClean="0"/>
          </a:p>
          <a:p>
            <a:r>
              <a:rPr lang="en-US" baseline="0" dirty="0" smtClean="0"/>
              <a:t>These numbers are as of January 2000 and are only estimates.  But it is clear that the Bible is by far the most printed and read book in world history.</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100180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importance of the Bible</a:t>
            </a:r>
            <a:r>
              <a:rPr lang="en-US" baseline="0" dirty="0" smtClean="0"/>
              <a:t> is clearly shown by the number of languages into which it has been translated.  Almost anywhere in the world, people can read the Bible in their own language.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411952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most religious books, the Bible is not bounded by culture.  If</a:t>
            </a:r>
            <a:r>
              <a:rPr lang="en-US" baseline="0" dirty="0" smtClean="0"/>
              <a:t> a person submits to Islam, they must wear Arabic clothing and read the Quran in Arabic.  If a person chooses to be Hindu or Buddhist, they adopt Asian appearance and meditation styles.  But when the Bible enters a culture, it doesn’t require people to adopt the clothing or customs of one country – it is a global message for all cultures around the world.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131748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F577D-E681-4A47-B4BB-47777F27931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F577D-E681-4A47-B4BB-47777F279314}"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F577D-E681-4A47-B4BB-47777F279314}"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8.jp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Is the Bible Trustworthy?</a:t>
            </a:r>
            <a:endParaRPr lang="en-US" sz="5400" b="1" dirty="0"/>
          </a:p>
        </p:txBody>
      </p:sp>
      <p:sp>
        <p:nvSpPr>
          <p:cNvPr id="3" name="Subtitle 2"/>
          <p:cNvSpPr>
            <a:spLocks noGrp="1"/>
          </p:cNvSpPr>
          <p:nvPr>
            <p:ph type="subTitle" idx="1"/>
          </p:nvPr>
        </p:nvSpPr>
        <p:spPr/>
        <p:txBody>
          <a:bodyPr/>
          <a:lstStyle/>
          <a:p>
            <a:r>
              <a:rPr lang="en-US" dirty="0" smtClean="0"/>
              <a:t>Some thoughts…</a:t>
            </a:r>
            <a:endParaRPr lang="en-US" dirty="0"/>
          </a:p>
        </p:txBody>
      </p:sp>
    </p:spTree>
    <p:extLst>
      <p:ext uri="{BB962C8B-B14F-4D97-AF65-F5344CB8AC3E}">
        <p14:creationId xmlns:p14="http://schemas.microsoft.com/office/powerpoint/2010/main" val="34396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A few famous Bible-believers</a:t>
            </a:r>
            <a:endParaRPr lang="en-US" b="1" u="sng" dirty="0"/>
          </a:p>
        </p:txBody>
      </p:sp>
      <p:sp>
        <p:nvSpPr>
          <p:cNvPr id="3" name="Content Placeholder 2"/>
          <p:cNvSpPr>
            <a:spLocks noGrp="1"/>
          </p:cNvSpPr>
          <p:nvPr>
            <p:ph idx="1"/>
          </p:nvPr>
        </p:nvSpPr>
        <p:spPr>
          <a:xfrm>
            <a:off x="76200" y="1143000"/>
            <a:ext cx="8839200" cy="5410200"/>
          </a:xfrm>
        </p:spPr>
        <p:txBody>
          <a:bodyPr>
            <a:normAutofit fontScale="92500" lnSpcReduction="20000"/>
          </a:bodyPr>
          <a:lstStyle/>
          <a:p>
            <a:r>
              <a:rPr lang="en-US" dirty="0" smtClean="0"/>
              <a:t>Sir Francis Bacon – inventor of scientific method</a:t>
            </a:r>
          </a:p>
          <a:p>
            <a:r>
              <a:rPr lang="en-US" dirty="0" smtClean="0"/>
              <a:t>Johannes Kepler – defined laws of planetary motion</a:t>
            </a:r>
          </a:p>
          <a:p>
            <a:r>
              <a:rPr lang="en-US" dirty="0" smtClean="0"/>
              <a:t>Galileo Galilei – influential physicist, astronomer, scientists</a:t>
            </a:r>
          </a:p>
          <a:p>
            <a:r>
              <a:rPr lang="en-US" dirty="0" smtClean="0"/>
              <a:t>Blaise Pascal – mathematician, developed calculus</a:t>
            </a:r>
          </a:p>
          <a:p>
            <a:r>
              <a:rPr lang="en-US" dirty="0" smtClean="0"/>
              <a:t>Isaac Newton – defined rules of gravity, etc.</a:t>
            </a:r>
          </a:p>
          <a:p>
            <a:r>
              <a:rPr lang="en-US" dirty="0" smtClean="0"/>
              <a:t>Francis Collins – leader of Human Genome Project (first to map DNA)</a:t>
            </a:r>
          </a:p>
          <a:p>
            <a:r>
              <a:rPr lang="en-US" dirty="0" smtClean="0"/>
              <a:t>Andrew Pinsent – Physicist, co-inventor of creation of the Large Electron-Positron Collider at CERN</a:t>
            </a:r>
          </a:p>
          <a:p>
            <a:r>
              <a:rPr lang="en-US" dirty="0" smtClean="0"/>
              <a:t>Copernicus, Boyle, Pascal, Faraday, Maxwell, Kelvin, etc.</a:t>
            </a:r>
          </a:p>
        </p:txBody>
      </p:sp>
    </p:spTree>
    <p:extLst>
      <p:ext uri="{BB962C8B-B14F-4D97-AF65-F5344CB8AC3E}">
        <p14:creationId xmlns:p14="http://schemas.microsoft.com/office/powerpoint/2010/main" val="302211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a:t>
            </a:r>
            <a:r>
              <a:rPr lang="en-US" b="1" u="sng" dirty="0" smtClean="0"/>
              <a:t>Globally Significant</a:t>
            </a:r>
            <a:endParaRPr lang="en-US" b="1" u="sng" dirty="0"/>
          </a:p>
        </p:txBody>
      </p:sp>
      <p:sp>
        <p:nvSpPr>
          <p:cNvPr id="3" name="Content Placeholder 2"/>
          <p:cNvSpPr>
            <a:spLocks noGrp="1"/>
          </p:cNvSpPr>
          <p:nvPr>
            <p:ph idx="1"/>
          </p:nvPr>
        </p:nvSpPr>
        <p:spPr>
          <a:xfrm>
            <a:off x="609600" y="990601"/>
            <a:ext cx="8077200" cy="5257800"/>
          </a:xfrm>
        </p:spPr>
        <p:txBody>
          <a:bodyPr>
            <a:normAutofit/>
          </a:bodyPr>
          <a:lstStyle/>
          <a:p>
            <a:pPr>
              <a:spcAft>
                <a:spcPts val="600"/>
              </a:spcAft>
            </a:pPr>
            <a:r>
              <a:rPr lang="en-US" dirty="0" smtClean="0"/>
              <a:t>Written in ancient Middle East</a:t>
            </a:r>
          </a:p>
          <a:p>
            <a:pPr>
              <a:spcAft>
                <a:spcPts val="600"/>
              </a:spcAft>
            </a:pPr>
            <a:r>
              <a:rPr lang="en-US" dirty="0" smtClean="0"/>
              <a:t>The most popular book in world history</a:t>
            </a:r>
          </a:p>
          <a:p>
            <a:pPr>
              <a:spcAft>
                <a:spcPts val="600"/>
              </a:spcAft>
            </a:pPr>
            <a:r>
              <a:rPr lang="en-US" dirty="0" smtClean="0"/>
              <a:t>The most widely translated book in the world</a:t>
            </a:r>
          </a:p>
          <a:p>
            <a:pPr>
              <a:spcAft>
                <a:spcPts val="600"/>
              </a:spcAft>
            </a:pPr>
            <a:r>
              <a:rPr lang="en-US" dirty="0" smtClean="0"/>
              <a:t>Not culturally limited</a:t>
            </a:r>
          </a:p>
          <a:p>
            <a:pPr>
              <a:spcAft>
                <a:spcPts val="600"/>
              </a:spcAft>
            </a:pPr>
            <a:r>
              <a:rPr lang="en-US" dirty="0" smtClean="0"/>
              <a:t>Trusted by scholars throughout history</a:t>
            </a:r>
            <a:endParaRPr lang="en-US" dirty="0"/>
          </a:p>
        </p:txBody>
      </p:sp>
      <p:sp>
        <p:nvSpPr>
          <p:cNvPr id="4" name="TextBox 3"/>
          <p:cNvSpPr txBox="1"/>
          <p:nvPr/>
        </p:nvSpPr>
        <p:spPr>
          <a:xfrm>
            <a:off x="685800" y="4572000"/>
            <a:ext cx="7772400" cy="1569660"/>
          </a:xfrm>
          <a:prstGeom prst="rect">
            <a:avLst/>
          </a:prstGeom>
          <a:noFill/>
        </p:spPr>
        <p:txBody>
          <a:bodyPr wrap="square" rtlCol="0">
            <a:spAutoFit/>
          </a:bodyPr>
          <a:lstStyle/>
          <a:p>
            <a:r>
              <a:rPr lang="en-US" sz="3200" b="1" dirty="0" smtClean="0"/>
              <a:t>It </a:t>
            </a:r>
            <a:r>
              <a:rPr lang="en-US" sz="3200" b="1" dirty="0"/>
              <a:t>seems reasonable </a:t>
            </a:r>
            <a:r>
              <a:rPr lang="en-US" sz="3200" b="1" dirty="0" smtClean="0"/>
              <a:t>if </a:t>
            </a:r>
            <a:r>
              <a:rPr lang="en-US" sz="3200" b="1" dirty="0"/>
              <a:t>God spoke to people through a written format, it would be globally accessible. </a:t>
            </a:r>
          </a:p>
        </p:txBody>
      </p:sp>
    </p:spTree>
    <p:extLst>
      <p:ext uri="{BB962C8B-B14F-4D97-AF65-F5344CB8AC3E}">
        <p14:creationId xmlns:p14="http://schemas.microsoft.com/office/powerpoint/2010/main" val="22089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7467600" cy="4267200"/>
          </a:xfrm>
        </p:spPr>
        <p:txBody>
          <a:bodyPr>
            <a:normAutofit/>
          </a:bodyPr>
          <a:lstStyle/>
          <a:p>
            <a:pPr>
              <a:spcAft>
                <a:spcPts val="1800"/>
              </a:spcAft>
            </a:pPr>
            <a:r>
              <a:rPr lang="en-US" sz="4000" dirty="0">
                <a:solidFill>
                  <a:schemeClr val="bg1">
                    <a:lumMod val="50000"/>
                  </a:schemeClr>
                </a:solidFill>
              </a:rPr>
              <a:t>The Bible is Globally Significant</a:t>
            </a:r>
          </a:p>
          <a:p>
            <a:pPr>
              <a:spcAft>
                <a:spcPts val="1800"/>
              </a:spcAft>
            </a:pPr>
            <a:r>
              <a:rPr lang="en-US" sz="4000" dirty="0" smtClean="0"/>
              <a:t>The </a:t>
            </a:r>
            <a:r>
              <a:rPr lang="en-US" sz="4000" dirty="0" smtClean="0"/>
              <a:t>Bible is Accurate</a:t>
            </a:r>
          </a:p>
        </p:txBody>
      </p:sp>
    </p:spTree>
    <p:extLst>
      <p:ext uri="{BB962C8B-B14F-4D97-AF65-F5344CB8AC3E}">
        <p14:creationId xmlns:p14="http://schemas.microsoft.com/office/powerpoint/2010/main" val="109484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92162"/>
          </a:xfrm>
        </p:spPr>
        <p:txBody>
          <a:bodyPr>
            <a:normAutofit fontScale="90000"/>
          </a:bodyPr>
          <a:lstStyle/>
          <a:p>
            <a:r>
              <a:rPr lang="en-US" b="1" u="sng" dirty="0" smtClean="0"/>
              <a:t>Early Manuscripts </a:t>
            </a:r>
            <a:r>
              <a:rPr lang="en-US" b="1" u="sng" dirty="0" smtClean="0"/>
              <a:t>of Ancient Books</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4721147"/>
              </p:ext>
            </p:extLst>
          </p:nvPr>
        </p:nvGraphicFramePr>
        <p:xfrm>
          <a:off x="457200" y="9144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4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96" y="76200"/>
            <a:ext cx="9067800" cy="792162"/>
          </a:xfrm>
        </p:spPr>
        <p:txBody>
          <a:bodyPr>
            <a:normAutofit/>
          </a:bodyPr>
          <a:lstStyle/>
          <a:p>
            <a:r>
              <a:rPr lang="en-US" b="1" u="sng" dirty="0" smtClean="0"/>
              <a:t>Time Gap Between </a:t>
            </a:r>
            <a:r>
              <a:rPr lang="en-US" b="1" u="sng" dirty="0"/>
              <a:t>E</a:t>
            </a:r>
            <a:r>
              <a:rPr lang="en-US" b="1" u="sng" dirty="0" smtClean="0"/>
              <a:t>vents and Writing</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1567080"/>
              </p:ext>
            </p:extLst>
          </p:nvPr>
        </p:nvGraphicFramePr>
        <p:xfrm>
          <a:off x="457200" y="9144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458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Detailed, eye-witness accounts</a:t>
            </a:r>
            <a:endParaRPr lang="en-US" b="1" u="sng" dirty="0"/>
          </a:p>
        </p:txBody>
      </p:sp>
      <p:sp>
        <p:nvSpPr>
          <p:cNvPr id="3" name="Content Placeholder 2"/>
          <p:cNvSpPr>
            <a:spLocks noGrp="1"/>
          </p:cNvSpPr>
          <p:nvPr>
            <p:ph idx="1"/>
          </p:nvPr>
        </p:nvSpPr>
        <p:spPr>
          <a:xfrm>
            <a:off x="304800" y="990600"/>
            <a:ext cx="8686800" cy="5410200"/>
          </a:xfrm>
        </p:spPr>
        <p:txBody>
          <a:bodyPr>
            <a:normAutofit/>
          </a:bodyPr>
          <a:lstStyle/>
          <a:p>
            <a:pPr marL="0" indent="0">
              <a:buNone/>
            </a:pPr>
            <a:r>
              <a:rPr lang="en-US" sz="3600" u="sng" dirty="0" smtClean="0"/>
              <a:t>Eye-witness accounts</a:t>
            </a:r>
            <a:r>
              <a:rPr lang="en-US" sz="3600" dirty="0" smtClean="0"/>
              <a:t> (</a:t>
            </a:r>
            <a:r>
              <a:rPr lang="en-US" sz="3200" b="1" dirty="0" smtClean="0"/>
              <a:t>1 John 1:1):</a:t>
            </a:r>
          </a:p>
          <a:p>
            <a:pPr marL="0" indent="0">
              <a:buNone/>
            </a:pPr>
            <a:r>
              <a:rPr lang="en-US" sz="2800" b="1" dirty="0">
                <a:latin typeface="Book Antiqua" panose="02040602050305030304" pitchFamily="18" charset="0"/>
              </a:rPr>
              <a:t>“That which was from the beginning, which we have heard, which we have seen with our eyes, which we have looked at and our hands have touched—this we proclaim concerning the Word of </a:t>
            </a:r>
            <a:r>
              <a:rPr lang="en-US" sz="2800" b="1" dirty="0" smtClean="0">
                <a:latin typeface="Book Antiqua" panose="02040602050305030304" pitchFamily="18" charset="0"/>
              </a:rPr>
              <a:t>life.”</a:t>
            </a:r>
            <a:endParaRPr lang="en-US" sz="2800" b="1" dirty="0">
              <a:latin typeface="Book Antiqua" panose="02040602050305030304" pitchFamily="18" charset="0"/>
            </a:endParaRPr>
          </a:p>
          <a:p>
            <a:pPr marL="0" indent="0">
              <a:buNone/>
            </a:pPr>
            <a:r>
              <a:rPr lang="en-US" sz="3600" u="sng" dirty="0" smtClean="0"/>
              <a:t>Detailed reports</a:t>
            </a:r>
            <a:r>
              <a:rPr lang="en-US" sz="3600" dirty="0" smtClean="0"/>
              <a:t> of </a:t>
            </a:r>
            <a:r>
              <a:rPr lang="en-US" sz="3600" u="sng" dirty="0" smtClean="0"/>
              <a:t>actual events</a:t>
            </a:r>
            <a:r>
              <a:rPr lang="en-US" sz="3600" dirty="0" smtClean="0"/>
              <a:t> (</a:t>
            </a:r>
            <a:r>
              <a:rPr lang="en-US" sz="3200" b="1" dirty="0" smtClean="0"/>
              <a:t>John 21:11)</a:t>
            </a:r>
          </a:p>
          <a:p>
            <a:pPr marL="0" indent="0">
              <a:buNone/>
            </a:pPr>
            <a:r>
              <a:rPr lang="en-US" sz="2800" b="1" dirty="0">
                <a:latin typeface="Book Antiqua" panose="02040602050305030304" pitchFamily="18" charset="0"/>
              </a:rPr>
              <a:t>“Simon Peter climbed back into the boat and dragged the net ashore. It was full of large fish, 153, but even with so many the net was not torn.”</a:t>
            </a:r>
          </a:p>
        </p:txBody>
      </p:sp>
    </p:spTree>
    <p:extLst>
      <p:ext uri="{BB962C8B-B14F-4D97-AF65-F5344CB8AC3E}">
        <p14:creationId xmlns:p14="http://schemas.microsoft.com/office/powerpoint/2010/main" val="122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b="1" u="sng" dirty="0" smtClean="0"/>
              <a:t>Bible Writers and Timeline</a:t>
            </a:r>
            <a:endParaRPr lang="en-US" b="1" u="sng" dirty="0"/>
          </a:p>
        </p:txBody>
      </p:sp>
      <p:sp>
        <p:nvSpPr>
          <p:cNvPr id="3" name="Content Placeholder 2"/>
          <p:cNvSpPr>
            <a:spLocks noGrp="1"/>
          </p:cNvSpPr>
          <p:nvPr>
            <p:ph idx="1"/>
          </p:nvPr>
        </p:nvSpPr>
        <p:spPr>
          <a:xfrm>
            <a:off x="457200" y="1066801"/>
            <a:ext cx="8229600" cy="2133600"/>
          </a:xfrm>
        </p:spPr>
        <p:txBody>
          <a:bodyPr>
            <a:normAutofit/>
          </a:bodyPr>
          <a:lstStyle/>
          <a:p>
            <a:r>
              <a:rPr lang="en-US" dirty="0" smtClean="0"/>
              <a:t>Bible was written:</a:t>
            </a:r>
          </a:p>
          <a:p>
            <a:pPr lvl="1"/>
            <a:r>
              <a:rPr lang="en-US" dirty="0" smtClean="0"/>
              <a:t>Over a period of 1600 years: 1500BC to 100AD</a:t>
            </a:r>
          </a:p>
          <a:p>
            <a:pPr lvl="1"/>
            <a:r>
              <a:rPr lang="en-US" dirty="0" smtClean="0"/>
              <a:t>By 40 separate writers in three languages</a:t>
            </a:r>
          </a:p>
          <a:p>
            <a:pPr lvl="1"/>
            <a:r>
              <a:rPr lang="en-US" dirty="0" smtClean="0"/>
              <a:t>By Kings, fishermen, prophets, a doctor…</a:t>
            </a:r>
          </a:p>
          <a:p>
            <a:pPr marL="0" indent="0">
              <a:buNone/>
            </a:pPr>
            <a:endParaRPr lang="en-US" dirty="0"/>
          </a:p>
        </p:txBody>
      </p:sp>
      <p:grpSp>
        <p:nvGrpSpPr>
          <p:cNvPr id="17" name="Group 16"/>
          <p:cNvGrpSpPr/>
          <p:nvPr/>
        </p:nvGrpSpPr>
        <p:grpSpPr>
          <a:xfrm>
            <a:off x="152400" y="4165937"/>
            <a:ext cx="8569656" cy="1043756"/>
            <a:chOff x="152400" y="3821668"/>
            <a:chExt cx="8569656" cy="1043756"/>
          </a:xfrm>
        </p:grpSpPr>
        <p:cxnSp>
          <p:nvCxnSpPr>
            <p:cNvPr id="5" name="Straight Connector 4"/>
            <p:cNvCxnSpPr/>
            <p:nvPr/>
          </p:nvCxnSpPr>
          <p:spPr>
            <a:xfrm>
              <a:off x="457200" y="4329752"/>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484424"/>
              <a:ext cx="990600" cy="381000"/>
            </a:xfrm>
            <a:prstGeom prst="rect">
              <a:avLst/>
            </a:prstGeom>
            <a:noFill/>
            <a:ln w="38100">
              <a:noFill/>
            </a:ln>
          </p:spPr>
          <p:txBody>
            <a:bodyPr wrap="square" rtlCol="0">
              <a:spAutoFit/>
            </a:bodyPr>
            <a:lstStyle/>
            <a:p>
              <a:pPr algn="ctr"/>
              <a:r>
                <a:rPr lang="en-US" dirty="0" smtClean="0"/>
                <a:t>1500BC</a:t>
              </a:r>
              <a:endParaRPr lang="en-US" dirty="0"/>
            </a:p>
          </p:txBody>
        </p:sp>
        <p:sp>
          <p:nvSpPr>
            <p:cNvPr id="7" name="TextBox 6"/>
            <p:cNvSpPr txBox="1"/>
            <p:nvPr/>
          </p:nvSpPr>
          <p:spPr>
            <a:xfrm>
              <a:off x="3159456" y="3821668"/>
              <a:ext cx="990600" cy="369332"/>
            </a:xfrm>
            <a:prstGeom prst="rect">
              <a:avLst/>
            </a:prstGeom>
            <a:noFill/>
            <a:ln w="38100">
              <a:noFill/>
            </a:ln>
          </p:spPr>
          <p:txBody>
            <a:bodyPr wrap="square" rtlCol="0">
              <a:spAutoFit/>
            </a:bodyPr>
            <a:lstStyle/>
            <a:p>
              <a:pPr algn="ctr"/>
              <a:r>
                <a:rPr lang="en-US" dirty="0" smtClean="0"/>
                <a:t>0</a:t>
              </a:r>
              <a:endParaRPr lang="en-US" dirty="0"/>
            </a:p>
          </p:txBody>
        </p:sp>
        <p:sp>
          <p:nvSpPr>
            <p:cNvPr id="8" name="TextBox 7"/>
            <p:cNvSpPr txBox="1"/>
            <p:nvPr/>
          </p:nvSpPr>
          <p:spPr>
            <a:xfrm>
              <a:off x="3581400" y="4484424"/>
              <a:ext cx="990600" cy="369332"/>
            </a:xfrm>
            <a:prstGeom prst="rect">
              <a:avLst/>
            </a:prstGeom>
            <a:noFill/>
            <a:ln w="38100">
              <a:noFill/>
            </a:ln>
          </p:spPr>
          <p:txBody>
            <a:bodyPr wrap="square" rtlCol="0">
              <a:spAutoFit/>
            </a:bodyPr>
            <a:lstStyle/>
            <a:p>
              <a:pPr algn="ctr"/>
              <a:r>
                <a:rPr lang="en-US" dirty="0" smtClean="0"/>
                <a:t>100AD</a:t>
              </a:r>
              <a:endParaRPr lang="en-US" dirty="0"/>
            </a:p>
          </p:txBody>
        </p:sp>
        <p:sp>
          <p:nvSpPr>
            <p:cNvPr id="9" name="TextBox 8"/>
            <p:cNvSpPr txBox="1"/>
            <p:nvPr/>
          </p:nvSpPr>
          <p:spPr>
            <a:xfrm>
              <a:off x="7731456" y="4484424"/>
              <a:ext cx="990600" cy="369332"/>
            </a:xfrm>
            <a:prstGeom prst="rect">
              <a:avLst/>
            </a:prstGeom>
            <a:noFill/>
            <a:ln w="38100">
              <a:noFill/>
            </a:ln>
          </p:spPr>
          <p:txBody>
            <a:bodyPr wrap="square" rtlCol="0">
              <a:spAutoFit/>
            </a:bodyPr>
            <a:lstStyle/>
            <a:p>
              <a:pPr algn="ctr"/>
              <a:r>
                <a:rPr lang="en-US" dirty="0" smtClean="0"/>
                <a:t>2024AD</a:t>
              </a:r>
              <a:endParaRPr lang="en-US" dirty="0"/>
            </a:p>
          </p:txBody>
        </p:sp>
        <p:cxnSp>
          <p:nvCxnSpPr>
            <p:cNvPr id="13" name="Straight Connector 12"/>
            <p:cNvCxnSpPr>
              <a:stCxn id="6" idx="0"/>
            </p:cNvCxnSpPr>
            <p:nvPr/>
          </p:nvCxnSpPr>
          <p:spPr>
            <a:xfrm flipV="1">
              <a:off x="647700" y="4125458"/>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46560" y="4142096"/>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5952" y="416370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43952" y="414479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71800" y="4711975"/>
            <a:ext cx="1371600" cy="1307825"/>
            <a:chOff x="2971800" y="4367706"/>
            <a:chExt cx="1371600" cy="1307825"/>
          </a:xfrm>
        </p:grpSpPr>
        <p:sp>
          <p:nvSpPr>
            <p:cNvPr id="18" name="TextBox 17"/>
            <p:cNvSpPr txBox="1"/>
            <p:nvPr/>
          </p:nvSpPr>
          <p:spPr>
            <a:xfrm>
              <a:off x="2971800" y="5029200"/>
              <a:ext cx="1371600" cy="646331"/>
            </a:xfrm>
            <a:prstGeom prst="rect">
              <a:avLst/>
            </a:prstGeom>
            <a:noFill/>
          </p:spPr>
          <p:txBody>
            <a:bodyPr wrap="square" rtlCol="0">
              <a:spAutoFit/>
            </a:bodyPr>
            <a:lstStyle/>
            <a:p>
              <a:pPr algn="ctr"/>
              <a:r>
                <a:rPr lang="en-US" dirty="0" smtClean="0"/>
                <a:t>Jesus birth, life, death</a:t>
              </a:r>
              <a:endParaRPr lang="en-US" dirty="0"/>
            </a:p>
          </p:txBody>
        </p:sp>
        <p:cxnSp>
          <p:nvCxnSpPr>
            <p:cNvPr id="19" name="Straight Connector 18"/>
            <p:cNvCxnSpPr/>
            <p:nvPr/>
          </p:nvCxnSpPr>
          <p:spPr>
            <a:xfrm flipH="1" flipV="1">
              <a:off x="3643952" y="4367706"/>
              <a:ext cx="13648" cy="620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46562" y="3350820"/>
            <a:ext cx="3386350" cy="1106965"/>
            <a:chOff x="646562" y="3350820"/>
            <a:chExt cx="3386350" cy="1106965"/>
          </a:xfrm>
        </p:grpSpPr>
        <p:sp>
          <p:nvSpPr>
            <p:cNvPr id="22" name="Right Brace 21"/>
            <p:cNvSpPr/>
            <p:nvPr/>
          </p:nvSpPr>
          <p:spPr>
            <a:xfrm rot="16200000">
              <a:off x="1970920" y="2395794"/>
              <a:ext cx="737633" cy="3386350"/>
            </a:xfrm>
            <a:prstGeom prst="righ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475096" y="3350820"/>
              <a:ext cx="1711656" cy="369332"/>
            </a:xfrm>
            <a:prstGeom prst="rect">
              <a:avLst/>
            </a:prstGeom>
            <a:noFill/>
          </p:spPr>
          <p:txBody>
            <a:bodyPr wrap="square" rtlCol="0">
              <a:spAutoFit/>
            </a:bodyPr>
            <a:lstStyle/>
            <a:p>
              <a:pPr algn="ctr"/>
              <a:r>
                <a:rPr lang="en-US" dirty="0" smtClean="0"/>
                <a:t>Bible written</a:t>
              </a:r>
              <a:endParaRPr lang="en-US" dirty="0"/>
            </a:p>
          </p:txBody>
        </p:sp>
      </p:grpSp>
      <p:sp>
        <p:nvSpPr>
          <p:cNvPr id="24" name="TextBox 23"/>
          <p:cNvSpPr txBox="1"/>
          <p:nvPr/>
        </p:nvSpPr>
        <p:spPr>
          <a:xfrm>
            <a:off x="990600" y="4294496"/>
            <a:ext cx="2209800" cy="369332"/>
          </a:xfrm>
          <a:prstGeom prst="rect">
            <a:avLst/>
          </a:prstGeom>
          <a:noFill/>
        </p:spPr>
        <p:txBody>
          <a:bodyPr wrap="square" rtlCol="0">
            <a:spAutoFit/>
          </a:bodyPr>
          <a:lstStyle/>
          <a:p>
            <a:pPr algn="ctr"/>
            <a:r>
              <a:rPr lang="en-US" dirty="0" smtClean="0"/>
              <a:t>Old testament (OT)</a:t>
            </a:r>
            <a:endParaRPr lang="en-US" dirty="0"/>
          </a:p>
        </p:txBody>
      </p:sp>
      <p:sp>
        <p:nvSpPr>
          <p:cNvPr id="26" name="TextBox 25"/>
          <p:cNvSpPr txBox="1"/>
          <p:nvPr/>
        </p:nvSpPr>
        <p:spPr>
          <a:xfrm>
            <a:off x="3554104" y="4305911"/>
            <a:ext cx="609600" cy="369332"/>
          </a:xfrm>
          <a:prstGeom prst="rect">
            <a:avLst/>
          </a:prstGeom>
          <a:noFill/>
        </p:spPr>
        <p:txBody>
          <a:bodyPr wrap="square" rtlCol="0">
            <a:spAutoFit/>
          </a:bodyPr>
          <a:lstStyle/>
          <a:p>
            <a:pPr algn="ctr"/>
            <a:r>
              <a:rPr lang="en-US" dirty="0" smtClean="0"/>
              <a:t>NT</a:t>
            </a:r>
            <a:endParaRPr lang="en-US" dirty="0"/>
          </a:p>
        </p:txBody>
      </p:sp>
      <p:sp>
        <p:nvSpPr>
          <p:cNvPr id="4" name="TextBox 3"/>
          <p:cNvSpPr txBox="1"/>
          <p:nvPr/>
        </p:nvSpPr>
        <p:spPr>
          <a:xfrm>
            <a:off x="4800600" y="5370493"/>
            <a:ext cx="4038600" cy="954107"/>
          </a:xfrm>
          <a:prstGeom prst="rect">
            <a:avLst/>
          </a:prstGeom>
          <a:noFill/>
        </p:spPr>
        <p:txBody>
          <a:bodyPr wrap="square" rtlCol="0">
            <a:spAutoFit/>
          </a:bodyPr>
          <a:lstStyle/>
          <a:p>
            <a:r>
              <a:rPr lang="en-US" sz="2800" dirty="0" smtClean="0"/>
              <a:t>Amazing </a:t>
            </a:r>
            <a:r>
              <a:rPr lang="en-US" sz="2800" b="1" dirty="0" smtClean="0"/>
              <a:t>consistency</a:t>
            </a:r>
            <a:r>
              <a:rPr lang="en-US" sz="2800" dirty="0" smtClean="0"/>
              <a:t> and </a:t>
            </a:r>
            <a:r>
              <a:rPr lang="en-US" sz="2800" b="1" dirty="0" smtClean="0"/>
              <a:t>unity</a:t>
            </a:r>
            <a:r>
              <a:rPr lang="en-US" sz="2800" dirty="0" smtClean="0"/>
              <a:t> from cover to cover!</a:t>
            </a:r>
            <a:endParaRPr lang="en-US" sz="2800" dirty="0"/>
          </a:p>
        </p:txBody>
      </p:sp>
    </p:spTree>
    <p:extLst>
      <p:ext uri="{BB962C8B-B14F-4D97-AF65-F5344CB8AC3E}">
        <p14:creationId xmlns:p14="http://schemas.microsoft.com/office/powerpoint/2010/main" val="42895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4" grpId="0"/>
      <p:bldP spid="2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35425"/>
            <a:ext cx="9481055" cy="7474426"/>
          </a:xfrm>
          <a:prstGeom prst="rect">
            <a:avLst/>
          </a:prstGeom>
        </p:spPr>
      </p:pic>
      <p:sp>
        <p:nvSpPr>
          <p:cNvPr id="2" name="Title 1"/>
          <p:cNvSpPr>
            <a:spLocks noGrp="1"/>
          </p:cNvSpPr>
          <p:nvPr>
            <p:ph type="title"/>
          </p:nvPr>
        </p:nvSpPr>
        <p:spPr>
          <a:xfrm>
            <a:off x="457200" y="0"/>
            <a:ext cx="8229600" cy="1022229"/>
          </a:xfrm>
        </p:spPr>
        <p:txBody>
          <a:bodyPr>
            <a:normAutofit/>
          </a:bodyPr>
          <a:lstStyle/>
          <a:p>
            <a:r>
              <a:rPr lang="en-US" b="1" u="sng" dirty="0" smtClean="0"/>
              <a:t>Imagine this:</a:t>
            </a:r>
            <a:endParaRPr lang="en-US" b="1" u="sng" dirty="0"/>
          </a:p>
        </p:txBody>
      </p:sp>
      <p:sp>
        <p:nvSpPr>
          <p:cNvPr id="3" name="Content Placeholder 2"/>
          <p:cNvSpPr>
            <a:spLocks noGrp="1"/>
          </p:cNvSpPr>
          <p:nvPr>
            <p:ph idx="1"/>
          </p:nvPr>
        </p:nvSpPr>
        <p:spPr>
          <a:xfrm>
            <a:off x="381000" y="1022230"/>
            <a:ext cx="8534400" cy="5530970"/>
          </a:xfrm>
        </p:spPr>
        <p:txBody>
          <a:bodyPr>
            <a:normAutofit lnSpcReduction="10000"/>
          </a:bodyPr>
          <a:lstStyle/>
          <a:p>
            <a:r>
              <a:rPr lang="en-US" dirty="0" smtClean="0"/>
              <a:t>40 different people over 1600 years</a:t>
            </a:r>
          </a:p>
          <a:p>
            <a:r>
              <a:rPr lang="en-US" dirty="0" smtClean="0"/>
              <a:t>Each cuts out a different puzzle piece:</a:t>
            </a:r>
          </a:p>
          <a:p>
            <a:endParaRPr lang="en-US" dirty="0"/>
          </a:p>
          <a:p>
            <a:endParaRPr lang="en-US" dirty="0" smtClean="0"/>
          </a:p>
          <a:p>
            <a:endParaRPr lang="en-US" dirty="0"/>
          </a:p>
          <a:p>
            <a:r>
              <a:rPr lang="en-US" dirty="0" smtClean="0"/>
              <a:t>How likely that they all fit together?</a:t>
            </a:r>
          </a:p>
          <a:p>
            <a:r>
              <a:rPr lang="en-US" dirty="0" smtClean="0"/>
              <a:t>Impossible!</a:t>
            </a:r>
          </a:p>
          <a:p>
            <a:r>
              <a:rPr lang="en-US" dirty="0" smtClean="0"/>
              <a:t>Unless, they are perfectly guided by the One who is using them to assemble His masterpiece, designed before they started writing anything.</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8422"/>
            <a:ext cx="2428022" cy="1361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948" y="2133600"/>
            <a:ext cx="1850274" cy="1376362"/>
          </a:xfrm>
          <a:prstGeom prst="rect">
            <a:avLst/>
          </a:prstGeom>
        </p:spPr>
      </p:pic>
    </p:spTree>
    <p:extLst>
      <p:ext uri="{BB962C8B-B14F-4D97-AF65-F5344CB8AC3E}">
        <p14:creationId xmlns:p14="http://schemas.microsoft.com/office/powerpoint/2010/main" val="35443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Detailed, Accurate Prophecies</a:t>
            </a:r>
            <a:endParaRPr lang="en-US" b="1" u="sng" dirty="0"/>
          </a:p>
        </p:txBody>
      </p:sp>
      <p:sp>
        <p:nvSpPr>
          <p:cNvPr id="3" name="Content Placeholder 2"/>
          <p:cNvSpPr>
            <a:spLocks noGrp="1"/>
          </p:cNvSpPr>
          <p:nvPr>
            <p:ph idx="1"/>
          </p:nvPr>
        </p:nvSpPr>
        <p:spPr>
          <a:xfrm>
            <a:off x="152400" y="1143000"/>
            <a:ext cx="8686800" cy="5638800"/>
          </a:xfrm>
        </p:spPr>
        <p:txBody>
          <a:bodyPr>
            <a:normAutofit lnSpcReduction="10000"/>
          </a:bodyPr>
          <a:lstStyle/>
          <a:p>
            <a:pPr marL="91440" indent="0">
              <a:spcBef>
                <a:spcPts val="0"/>
              </a:spcBef>
              <a:spcAft>
                <a:spcPts val="1200"/>
              </a:spcAft>
            </a:pPr>
            <a:r>
              <a:rPr lang="en-US" b="1" dirty="0" smtClean="0"/>
              <a:t>Isaiah 44:24,28 </a:t>
            </a:r>
            <a:r>
              <a:rPr lang="en-US" dirty="0" smtClean="0"/>
              <a:t>(written about 700BC, before Cyrus’ birth and while the temple was standing):</a:t>
            </a:r>
          </a:p>
          <a:p>
            <a:pPr marL="91440" indent="0">
              <a:spcBef>
                <a:spcPts val="0"/>
              </a:spcBef>
              <a:spcAft>
                <a:spcPts val="1200"/>
              </a:spcAft>
              <a:buNone/>
            </a:pPr>
            <a:r>
              <a:rPr lang="en-US" sz="2400" b="1" dirty="0" smtClean="0">
                <a:latin typeface="Book Antiqua" panose="02040602050305030304" pitchFamily="18" charset="0"/>
              </a:rPr>
              <a:t>“This </a:t>
            </a:r>
            <a:r>
              <a:rPr lang="en-US" sz="2400" b="1" dirty="0">
                <a:latin typeface="Book Antiqua" panose="02040602050305030304" pitchFamily="18" charset="0"/>
              </a:rPr>
              <a:t>is what the LORD </a:t>
            </a:r>
            <a:r>
              <a:rPr lang="en-US" sz="2400" b="1" dirty="0" smtClean="0">
                <a:latin typeface="Book Antiqua" panose="02040602050305030304" pitchFamily="18" charset="0"/>
              </a:rPr>
              <a:t>says – your </a:t>
            </a:r>
            <a:r>
              <a:rPr lang="en-US" sz="2400" b="1" dirty="0">
                <a:latin typeface="Book Antiqua" panose="02040602050305030304" pitchFamily="18" charset="0"/>
              </a:rPr>
              <a:t>Redeemer, who formed you in the womb: who says of Cyrus, ‘He is my </a:t>
            </a:r>
            <a:r>
              <a:rPr lang="en-US" sz="2400" b="1" dirty="0" smtClean="0">
                <a:latin typeface="Book Antiqua" panose="02040602050305030304" pitchFamily="18" charset="0"/>
              </a:rPr>
              <a:t>shepherd and </a:t>
            </a:r>
            <a:r>
              <a:rPr lang="en-US" sz="2400" b="1" dirty="0">
                <a:latin typeface="Book Antiqua" panose="02040602050305030304" pitchFamily="18" charset="0"/>
              </a:rPr>
              <a:t>will accomplish all that I please</a:t>
            </a:r>
            <a:r>
              <a:rPr lang="en-US" sz="2400" b="1" dirty="0" smtClean="0">
                <a:latin typeface="Book Antiqua" panose="02040602050305030304" pitchFamily="18" charset="0"/>
              </a:rPr>
              <a:t>; he </a:t>
            </a:r>
            <a:r>
              <a:rPr lang="en-US" sz="2400" b="1" dirty="0">
                <a:latin typeface="Book Antiqua" panose="02040602050305030304" pitchFamily="18" charset="0"/>
              </a:rPr>
              <a:t>will say of Jerusalem, “Let it be rebuilt</a:t>
            </a:r>
            <a:r>
              <a:rPr lang="en-US" sz="2400" b="1" dirty="0" smtClean="0">
                <a:latin typeface="Book Antiqua" panose="02040602050305030304" pitchFamily="18" charset="0"/>
              </a:rPr>
              <a:t>,” and </a:t>
            </a:r>
            <a:r>
              <a:rPr lang="en-US" sz="2400" b="1" dirty="0">
                <a:latin typeface="Book Antiqua" panose="02040602050305030304" pitchFamily="18" charset="0"/>
              </a:rPr>
              <a:t>of the temple, “Let its foundations be laid.” </a:t>
            </a:r>
            <a:r>
              <a:rPr lang="en-US" sz="2400" b="1" dirty="0" smtClean="0">
                <a:latin typeface="Book Antiqua" panose="02040602050305030304" pitchFamily="18" charset="0"/>
              </a:rPr>
              <a:t>’”</a:t>
            </a:r>
            <a:endParaRPr lang="en-US" b="1" dirty="0" smtClean="0">
              <a:latin typeface="Book Antiqua" panose="02040602050305030304" pitchFamily="18" charset="0"/>
            </a:endParaRPr>
          </a:p>
          <a:p>
            <a:pPr marL="91440" indent="0">
              <a:spcBef>
                <a:spcPts val="0"/>
              </a:spcBef>
              <a:spcAft>
                <a:spcPts val="1200"/>
              </a:spcAft>
            </a:pPr>
            <a:r>
              <a:rPr lang="en-US" b="1" dirty="0" smtClean="0"/>
              <a:t>Ezra 1:2 </a:t>
            </a:r>
            <a:r>
              <a:rPr lang="en-US" dirty="0"/>
              <a:t>(</a:t>
            </a:r>
            <a:r>
              <a:rPr lang="en-US" dirty="0" smtClean="0"/>
              <a:t>written </a:t>
            </a:r>
            <a:r>
              <a:rPr lang="en-US" dirty="0" smtClean="0"/>
              <a:t>~150 </a:t>
            </a:r>
            <a:r>
              <a:rPr lang="en-US" dirty="0"/>
              <a:t>years later </a:t>
            </a:r>
            <a:r>
              <a:rPr lang="en-US" dirty="0" smtClean="0"/>
              <a:t>in 538BC):</a:t>
            </a:r>
          </a:p>
          <a:p>
            <a:pPr marL="91440" indent="0">
              <a:spcBef>
                <a:spcPts val="0"/>
              </a:spcBef>
              <a:spcAft>
                <a:spcPts val="1200"/>
              </a:spcAft>
              <a:buNone/>
            </a:pPr>
            <a:r>
              <a:rPr lang="en-US" sz="2400" b="1" dirty="0">
                <a:latin typeface="Book Antiqua" panose="02040602050305030304" pitchFamily="18" charset="0"/>
              </a:rPr>
              <a:t>“This is what Cyrus king of Persia says:“ ‘The LORD, the God of heaven, has given me all the kingdoms of the earth and he has appointed me to build a temple for him at Jerusalem in Judah</a:t>
            </a:r>
            <a:r>
              <a:rPr lang="en-US" sz="2400" b="1" dirty="0" smtClean="0">
                <a:latin typeface="Book Antiqua" panose="02040602050305030304" pitchFamily="18" charset="0"/>
              </a:rPr>
              <a:t>.”</a:t>
            </a:r>
            <a:endParaRPr lang="en-US" sz="2400" b="1" dirty="0">
              <a:latin typeface="Book Antiqua" panose="02040602050305030304" pitchFamily="18" charset="0"/>
            </a:endParaRPr>
          </a:p>
          <a:p>
            <a:pPr marL="91440" indent="0">
              <a:spcBef>
                <a:spcPts val="0"/>
              </a:spcBef>
              <a:spcAft>
                <a:spcPts val="1200"/>
              </a:spcAft>
            </a:pPr>
            <a:r>
              <a:rPr lang="en-US" b="1" dirty="0" smtClean="0"/>
              <a:t>Over 300 </a:t>
            </a:r>
            <a:r>
              <a:rPr lang="en-US" dirty="0" smtClean="0"/>
              <a:t>specific prophecies about Jesus</a:t>
            </a:r>
          </a:p>
        </p:txBody>
      </p:sp>
    </p:spTree>
    <p:extLst>
      <p:ext uri="{BB962C8B-B14F-4D97-AF65-F5344CB8AC3E}">
        <p14:creationId xmlns:p14="http://schemas.microsoft.com/office/powerpoint/2010/main" val="13226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Over 25,000 Biblical references have been confirmed by archaeology</a:t>
            </a:r>
            <a:endParaRPr lang="en-US" dirty="0"/>
          </a:p>
        </p:txBody>
      </p:sp>
      <p:sp>
        <p:nvSpPr>
          <p:cNvPr id="3" name="AutoShape 2" descr="http://geekychristian.com/wp-content/uploads/2013/12/davidspalace-e138854490476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geekychristian.com/wp-content/uploads/2013/12/davidspalace-e138854490476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752600"/>
            <a:ext cx="8191500" cy="3352800"/>
          </a:xfrm>
          <a:prstGeom prst="rect">
            <a:avLst/>
          </a:prstGeom>
        </p:spPr>
      </p:pic>
      <p:sp>
        <p:nvSpPr>
          <p:cNvPr id="6" name="AutoShape 6" descr="http://www.reclaimingthemind.org/blog/wp-content/uploads/2010/09/Jericho_mou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reclaimingthemind.org/blog/wp-content/uploads/2010/09/Jericho_mound.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790" y="1447800"/>
            <a:ext cx="4588790" cy="502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200" y="1447800"/>
            <a:ext cx="6846892" cy="45868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360" y="1732128"/>
            <a:ext cx="6992440" cy="393827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0" y="3155949"/>
            <a:ext cx="4414420" cy="331081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2775" y="1447800"/>
            <a:ext cx="5592287" cy="3951883"/>
          </a:xfrm>
          <a:prstGeom prst="rect">
            <a:avLst/>
          </a:prstGeom>
        </p:spPr>
      </p:pic>
    </p:spTree>
    <p:extLst>
      <p:ext uri="{BB962C8B-B14F-4D97-AF65-F5344CB8AC3E}">
        <p14:creationId xmlns:p14="http://schemas.microsoft.com/office/powerpoint/2010/main" val="40474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524000"/>
          </a:xfrm>
        </p:spPr>
        <p:txBody>
          <a:bodyPr>
            <a:normAutofit/>
          </a:bodyPr>
          <a:lstStyle/>
          <a:p>
            <a:r>
              <a:rPr lang="en-US" b="1" u="sng" dirty="0" smtClean="0"/>
              <a:t>Faith</a:t>
            </a:r>
            <a:r>
              <a:rPr lang="en-US" b="1" dirty="0" smtClean="0"/>
              <a:t>: </a:t>
            </a:r>
            <a:r>
              <a:rPr lang="en-US" sz="4000" b="1" dirty="0" smtClean="0"/>
              <a:t>trusting something we cannot see</a:t>
            </a:r>
            <a:endParaRPr lang="en-US" b="1" dirty="0"/>
          </a:p>
        </p:txBody>
      </p:sp>
      <p:sp>
        <p:nvSpPr>
          <p:cNvPr id="3" name="Content Placeholder 2"/>
          <p:cNvSpPr>
            <a:spLocks noGrp="1"/>
          </p:cNvSpPr>
          <p:nvPr>
            <p:ph idx="1"/>
          </p:nvPr>
        </p:nvSpPr>
        <p:spPr>
          <a:xfrm>
            <a:off x="152400" y="1371600"/>
            <a:ext cx="8828314" cy="5257800"/>
          </a:xfrm>
        </p:spPr>
        <p:txBody>
          <a:bodyPr>
            <a:normAutofit fontScale="85000" lnSpcReduction="20000"/>
          </a:bodyPr>
          <a:lstStyle/>
          <a:p>
            <a:pPr>
              <a:spcAft>
                <a:spcPts val="1800"/>
              </a:spcAft>
            </a:pPr>
            <a:r>
              <a:rPr lang="en-US" sz="4000" dirty="0" smtClean="0"/>
              <a:t>Why do people have faith?</a:t>
            </a:r>
          </a:p>
          <a:p>
            <a:pPr lvl="1">
              <a:spcAft>
                <a:spcPts val="1800"/>
              </a:spcAft>
            </a:pPr>
            <a:r>
              <a:rPr lang="en-US" sz="3600" dirty="0" smtClean="0"/>
              <a:t>Deep in our heart, </a:t>
            </a:r>
            <a:r>
              <a:rPr lang="en-US" sz="3600" dirty="0"/>
              <a:t>we know that our lives have meaning</a:t>
            </a:r>
            <a:r>
              <a:rPr lang="en-US" sz="3600" dirty="0" smtClean="0"/>
              <a:t>.</a:t>
            </a:r>
            <a:endParaRPr lang="en-US" sz="3600" dirty="0"/>
          </a:p>
          <a:p>
            <a:pPr>
              <a:spcAft>
                <a:spcPts val="1800"/>
              </a:spcAft>
            </a:pPr>
            <a:r>
              <a:rPr lang="en-US" sz="4000" dirty="0" smtClean="0"/>
              <a:t>What shapes our beliefs?</a:t>
            </a:r>
          </a:p>
          <a:p>
            <a:pPr lvl="1">
              <a:spcAft>
                <a:spcPts val="1800"/>
              </a:spcAft>
            </a:pPr>
            <a:r>
              <a:rPr lang="en-US" sz="3600" dirty="0" smtClean="0"/>
              <a:t>Society, culture, family</a:t>
            </a:r>
          </a:p>
          <a:p>
            <a:pPr lvl="1">
              <a:spcAft>
                <a:spcPts val="1800"/>
              </a:spcAft>
            </a:pPr>
            <a:r>
              <a:rPr lang="en-US" sz="3600" dirty="0" smtClean="0"/>
              <a:t>It helps us cope with trouble or feel better</a:t>
            </a:r>
          </a:p>
          <a:p>
            <a:pPr lvl="1">
              <a:spcAft>
                <a:spcPts val="1800"/>
              </a:spcAft>
            </a:pPr>
            <a:r>
              <a:rPr lang="en-US" sz="3600" dirty="0" smtClean="0"/>
              <a:t>Truth</a:t>
            </a:r>
          </a:p>
          <a:p>
            <a:pPr>
              <a:spcAft>
                <a:spcPts val="1800"/>
              </a:spcAft>
            </a:pPr>
            <a:r>
              <a:rPr lang="en-US" sz="4000" dirty="0" smtClean="0"/>
              <a:t>But how do I know my belief is true?</a:t>
            </a:r>
          </a:p>
        </p:txBody>
      </p:sp>
    </p:spTree>
    <p:extLst>
      <p:ext uri="{BB962C8B-B14F-4D97-AF65-F5344CB8AC3E}">
        <p14:creationId xmlns:p14="http://schemas.microsoft.com/office/powerpoint/2010/main" val="23767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Real Human Experience</a:t>
            </a:r>
            <a:endParaRPr lang="en-US" b="1" u="sng" dirty="0"/>
          </a:p>
        </p:txBody>
      </p:sp>
      <p:sp>
        <p:nvSpPr>
          <p:cNvPr id="3" name="Content Placeholder 2"/>
          <p:cNvSpPr>
            <a:spLocks noGrp="1"/>
          </p:cNvSpPr>
          <p:nvPr>
            <p:ph idx="1"/>
          </p:nvPr>
        </p:nvSpPr>
        <p:spPr>
          <a:xfrm>
            <a:off x="533400" y="1219201"/>
            <a:ext cx="8001000" cy="5105400"/>
          </a:xfrm>
        </p:spPr>
        <p:txBody>
          <a:bodyPr>
            <a:normAutofit/>
          </a:bodyPr>
          <a:lstStyle/>
          <a:p>
            <a:pPr>
              <a:spcAft>
                <a:spcPts val="1800"/>
              </a:spcAft>
            </a:pPr>
            <a:r>
              <a:rPr lang="en-US" b="1" dirty="0" smtClean="0"/>
              <a:t>Genesis 12:2,12,13  </a:t>
            </a:r>
            <a:r>
              <a:rPr lang="en-US" dirty="0" smtClean="0"/>
              <a:t>&gt; Abraham </a:t>
            </a:r>
            <a:r>
              <a:rPr lang="en-US" dirty="0" smtClean="0"/>
              <a:t>lies</a:t>
            </a:r>
            <a:endParaRPr lang="en-US" dirty="0" smtClean="0"/>
          </a:p>
          <a:p>
            <a:pPr>
              <a:spcAft>
                <a:spcPts val="1800"/>
              </a:spcAft>
            </a:pPr>
            <a:r>
              <a:rPr lang="en-US" b="1" dirty="0" smtClean="0"/>
              <a:t>Mark 14:69-71 </a:t>
            </a:r>
            <a:r>
              <a:rPr lang="en-US" dirty="0" smtClean="0"/>
              <a:t> &gt; Peter </a:t>
            </a:r>
            <a:r>
              <a:rPr lang="en-US" dirty="0" smtClean="0"/>
              <a:t>denies</a:t>
            </a:r>
          </a:p>
          <a:p>
            <a:pPr>
              <a:spcAft>
                <a:spcPts val="1800"/>
              </a:spcAft>
            </a:pPr>
            <a:r>
              <a:rPr lang="en-US" b="1" dirty="0" smtClean="0"/>
              <a:t>John 6:66</a:t>
            </a:r>
            <a:r>
              <a:rPr lang="en-US" dirty="0" smtClean="0"/>
              <a:t> </a:t>
            </a:r>
            <a:r>
              <a:rPr lang="en-US" dirty="0"/>
              <a:t>&gt; </a:t>
            </a:r>
            <a:r>
              <a:rPr lang="en-US" dirty="0" smtClean="0"/>
              <a:t>People reject Jesus</a:t>
            </a:r>
            <a:endParaRPr lang="en-US" dirty="0"/>
          </a:p>
          <a:p>
            <a:pPr>
              <a:spcAft>
                <a:spcPts val="1800"/>
              </a:spcAft>
            </a:pPr>
            <a:r>
              <a:rPr lang="en-US" b="1" dirty="0" smtClean="0"/>
              <a:t>Romans 3:23 </a:t>
            </a:r>
            <a:r>
              <a:rPr lang="en-US" dirty="0" smtClean="0"/>
              <a:t> &gt; Everyone </a:t>
            </a:r>
            <a:r>
              <a:rPr lang="en-US" dirty="0" smtClean="0"/>
              <a:t>sins</a:t>
            </a:r>
            <a:endParaRPr lang="en-US" dirty="0"/>
          </a:p>
          <a:p>
            <a:pPr>
              <a:spcAft>
                <a:spcPts val="1800"/>
              </a:spcAft>
            </a:pPr>
            <a:r>
              <a:rPr lang="en-US" dirty="0" smtClean="0"/>
              <a:t>Clearly reflects the </a:t>
            </a:r>
            <a:r>
              <a:rPr lang="en-US" b="1" dirty="0" smtClean="0"/>
              <a:t>beauty</a:t>
            </a:r>
            <a:r>
              <a:rPr lang="en-US" dirty="0" smtClean="0"/>
              <a:t> and </a:t>
            </a:r>
            <a:r>
              <a:rPr lang="en-US" b="1" dirty="0" smtClean="0"/>
              <a:t>brokenness</a:t>
            </a:r>
            <a:r>
              <a:rPr lang="en-US" dirty="0" smtClean="0"/>
              <a:t> of our human condition</a:t>
            </a:r>
          </a:p>
        </p:txBody>
      </p:sp>
    </p:spTree>
    <p:extLst>
      <p:ext uri="{BB962C8B-B14F-4D97-AF65-F5344CB8AC3E}">
        <p14:creationId xmlns:p14="http://schemas.microsoft.com/office/powerpoint/2010/main" val="34794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Accurate</a:t>
            </a:r>
            <a:endParaRPr lang="en-US" b="1" u="sng" dirty="0"/>
          </a:p>
        </p:txBody>
      </p:sp>
      <p:sp>
        <p:nvSpPr>
          <p:cNvPr id="3" name="Content Placeholder 2"/>
          <p:cNvSpPr>
            <a:spLocks noGrp="1"/>
          </p:cNvSpPr>
          <p:nvPr>
            <p:ph idx="1"/>
          </p:nvPr>
        </p:nvSpPr>
        <p:spPr>
          <a:xfrm>
            <a:off x="533400" y="1143000"/>
            <a:ext cx="8077200" cy="4983163"/>
          </a:xfrm>
        </p:spPr>
        <p:txBody>
          <a:bodyPr>
            <a:noAutofit/>
          </a:bodyPr>
          <a:lstStyle/>
          <a:p>
            <a:r>
              <a:rPr lang="en-US" sz="3600" dirty="0" smtClean="0"/>
              <a:t>Thousands of ancient manuscripts</a:t>
            </a:r>
          </a:p>
          <a:p>
            <a:r>
              <a:rPr lang="en-US" sz="3600" dirty="0" smtClean="0"/>
              <a:t>First-person accounts (not legends)</a:t>
            </a:r>
          </a:p>
          <a:p>
            <a:r>
              <a:rPr lang="en-US" sz="3600" dirty="0" smtClean="0"/>
              <a:t>Detailed reports of actual events (not </a:t>
            </a:r>
            <a:r>
              <a:rPr lang="en-US" sz="3600" dirty="0" smtClean="0"/>
              <a:t>only </a:t>
            </a:r>
            <a:r>
              <a:rPr lang="en-US" sz="3600" dirty="0" smtClean="0"/>
              <a:t>rules and philosophy)</a:t>
            </a:r>
          </a:p>
          <a:p>
            <a:r>
              <a:rPr lang="en-US" sz="3600" dirty="0" smtClean="0"/>
              <a:t>Matches archaeology / history</a:t>
            </a:r>
          </a:p>
          <a:p>
            <a:r>
              <a:rPr lang="en-US" sz="3600" dirty="0" smtClean="0"/>
              <a:t>A consistent, unified message</a:t>
            </a:r>
          </a:p>
          <a:p>
            <a:r>
              <a:rPr lang="en-US" sz="3600" dirty="0"/>
              <a:t>D</a:t>
            </a:r>
            <a:r>
              <a:rPr lang="en-US" sz="3600" dirty="0" smtClean="0"/>
              <a:t>etailed, accurate prophecies</a:t>
            </a:r>
          </a:p>
          <a:p>
            <a:r>
              <a:rPr lang="en-US" sz="3600" dirty="0" smtClean="0"/>
              <a:t>Matches human experience</a:t>
            </a: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31995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762000" y="1524000"/>
            <a:ext cx="7620000" cy="4267200"/>
          </a:xfrm>
        </p:spPr>
        <p:txBody>
          <a:bodyPr>
            <a:normAutofit/>
          </a:bodyPr>
          <a:lstStyle/>
          <a:p>
            <a:pPr>
              <a:spcAft>
                <a:spcPts val="1800"/>
              </a:spcAft>
            </a:pPr>
            <a:r>
              <a:rPr lang="en-US" sz="4000" dirty="0" smtClean="0">
                <a:solidFill>
                  <a:schemeClr val="bg1">
                    <a:lumMod val="50000"/>
                  </a:schemeClr>
                </a:solidFill>
              </a:rPr>
              <a:t>The </a:t>
            </a:r>
            <a:r>
              <a:rPr lang="en-US" sz="4000" dirty="0">
                <a:solidFill>
                  <a:schemeClr val="bg1">
                    <a:lumMod val="50000"/>
                  </a:schemeClr>
                </a:solidFill>
              </a:rPr>
              <a:t>Bible is Globally Significant</a:t>
            </a:r>
          </a:p>
          <a:p>
            <a:pPr>
              <a:spcAft>
                <a:spcPts val="1800"/>
              </a:spcAft>
            </a:pPr>
            <a:r>
              <a:rPr lang="en-US" sz="4000" dirty="0" smtClean="0">
                <a:solidFill>
                  <a:schemeClr val="bg1">
                    <a:lumMod val="50000"/>
                  </a:schemeClr>
                </a:solidFill>
              </a:rPr>
              <a:t>The </a:t>
            </a:r>
            <a:r>
              <a:rPr lang="en-US" sz="4000" dirty="0" smtClean="0">
                <a:solidFill>
                  <a:schemeClr val="bg1">
                    <a:lumMod val="50000"/>
                  </a:schemeClr>
                </a:solidFill>
              </a:rPr>
              <a:t>Bible is Accurate</a:t>
            </a:r>
          </a:p>
          <a:p>
            <a:pPr>
              <a:spcAft>
                <a:spcPts val="1800"/>
              </a:spcAft>
            </a:pPr>
            <a:r>
              <a:rPr lang="en-US" sz="4000" dirty="0" smtClean="0"/>
              <a:t>The Bible makes </a:t>
            </a:r>
            <a:r>
              <a:rPr lang="en-US" sz="4000" dirty="0" smtClean="0"/>
              <a:t>Important </a:t>
            </a:r>
            <a:r>
              <a:rPr lang="en-US" sz="4000" dirty="0" smtClean="0"/>
              <a:t>Claims</a:t>
            </a:r>
          </a:p>
        </p:txBody>
      </p:sp>
    </p:spTree>
    <p:extLst>
      <p:ext uri="{BB962C8B-B14F-4D97-AF65-F5344CB8AC3E}">
        <p14:creationId xmlns:p14="http://schemas.microsoft.com/office/powerpoint/2010/main" val="1561955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381000" y="1066800"/>
            <a:ext cx="8305800" cy="4525963"/>
          </a:xfrm>
        </p:spPr>
        <p:txBody>
          <a:bodyPr>
            <a:normAutofit/>
          </a:bodyPr>
          <a:lstStyle/>
          <a:p>
            <a:pPr marL="91440" indent="0">
              <a:spcBef>
                <a:spcPts val="600"/>
              </a:spcBef>
              <a:spcAft>
                <a:spcPts val="1200"/>
              </a:spcAft>
              <a:buFont typeface="Wingdings" panose="05000000000000000000" pitchFamily="2" charset="2"/>
              <a:buChar char="ü"/>
            </a:pPr>
            <a:r>
              <a:rPr lang="en-US" sz="4000" dirty="0" smtClean="0"/>
              <a:t> It Came from God (</a:t>
            </a:r>
            <a:r>
              <a:rPr lang="en-US" sz="3600" dirty="0" smtClean="0"/>
              <a:t>2 Timothy 3:16)</a:t>
            </a:r>
          </a:p>
          <a:p>
            <a:pPr marL="91440" lvl="1" indent="0">
              <a:spcBef>
                <a:spcPts val="600"/>
              </a:spcBef>
              <a:spcAft>
                <a:spcPts val="1200"/>
              </a:spcAft>
              <a:buNone/>
            </a:pPr>
            <a:r>
              <a:rPr lang="en-US" sz="3200" b="1" dirty="0">
                <a:latin typeface="Book Antiqua" panose="02040602050305030304" pitchFamily="18" charset="0"/>
              </a:rPr>
              <a:t>“All Scripture is God-breathed and is useful for teaching, rebuking, correcting and training in righteousness,”</a:t>
            </a:r>
          </a:p>
          <a:p>
            <a:pPr marL="91440" indent="0">
              <a:spcBef>
                <a:spcPts val="600"/>
              </a:spcBef>
              <a:spcAft>
                <a:spcPts val="1200"/>
              </a:spcAft>
              <a:buFont typeface="Wingdings" panose="05000000000000000000" pitchFamily="2" charset="2"/>
              <a:buChar char="ü"/>
            </a:pPr>
            <a:endParaRPr lang="en-US" sz="4000" dirty="0"/>
          </a:p>
        </p:txBody>
      </p:sp>
    </p:spTree>
    <p:extLst>
      <p:ext uri="{BB962C8B-B14F-4D97-AF65-F5344CB8AC3E}">
        <p14:creationId xmlns:p14="http://schemas.microsoft.com/office/powerpoint/2010/main" val="24716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t> It is eternally important (</a:t>
            </a:r>
            <a:r>
              <a:rPr lang="en-US" sz="3600" dirty="0" smtClean="0"/>
              <a:t>Isaiah 40:8)</a:t>
            </a:r>
          </a:p>
          <a:p>
            <a:pPr marL="57150" indent="0">
              <a:buNone/>
            </a:pPr>
            <a:r>
              <a:rPr lang="en-US" b="1" dirty="0">
                <a:latin typeface="Book Antiqua" panose="02040602050305030304" pitchFamily="18" charset="0"/>
              </a:rPr>
              <a:t>“The grass withers and the flowers fall, but the word of our God endures forever.” </a:t>
            </a:r>
          </a:p>
        </p:txBody>
      </p:sp>
    </p:spTree>
    <p:extLst>
      <p:ext uri="{BB962C8B-B14F-4D97-AF65-F5344CB8AC3E}">
        <p14:creationId xmlns:p14="http://schemas.microsoft.com/office/powerpoint/2010/main" val="35112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610600" cy="4525963"/>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t> It </a:t>
            </a:r>
            <a:r>
              <a:rPr lang="en-US" sz="4000" dirty="0" smtClean="0"/>
              <a:t>can guide our lives (</a:t>
            </a:r>
            <a:r>
              <a:rPr lang="en-US" sz="3600" dirty="0"/>
              <a:t>Psalm </a:t>
            </a:r>
            <a:r>
              <a:rPr lang="en-US" sz="3600" dirty="0" smtClean="0"/>
              <a:t>119:105</a:t>
            </a:r>
            <a:r>
              <a:rPr lang="en-US" sz="3600" dirty="0" smtClean="0"/>
              <a:t>)</a:t>
            </a:r>
            <a:endParaRPr lang="en-US" sz="3600" dirty="0" smtClean="0"/>
          </a:p>
          <a:p>
            <a:pPr marL="57150" indent="0">
              <a:buNone/>
            </a:pPr>
            <a:r>
              <a:rPr lang="en-US" sz="3500" b="1" dirty="0">
                <a:latin typeface="Book Antiqua" panose="02040602050305030304" pitchFamily="18" charset="0"/>
              </a:rPr>
              <a:t>“Your word is a lamp to my </a:t>
            </a:r>
            <a:r>
              <a:rPr lang="en-US" sz="3500" b="1" dirty="0" smtClean="0">
                <a:latin typeface="Book Antiqua" panose="02040602050305030304" pitchFamily="18" charset="0"/>
              </a:rPr>
              <a:t>feet and </a:t>
            </a:r>
            <a:r>
              <a:rPr lang="en-US" sz="3500" b="1" dirty="0">
                <a:latin typeface="Book Antiqua" panose="02040602050305030304" pitchFamily="18" charset="0"/>
              </a:rPr>
              <a:t>a light to my path</a:t>
            </a:r>
            <a:r>
              <a:rPr lang="en-US" sz="3500" b="1" dirty="0" smtClean="0">
                <a:latin typeface="Book Antiqua" panose="02040602050305030304" pitchFamily="18" charset="0"/>
              </a:rPr>
              <a:t>.”</a:t>
            </a:r>
            <a:endParaRPr lang="en-US" sz="3500" b="1" dirty="0">
              <a:latin typeface="Book Antiqua" panose="02040602050305030304" pitchFamily="18" charset="0"/>
            </a:endParaRPr>
          </a:p>
        </p:txBody>
      </p:sp>
    </p:spTree>
    <p:extLst>
      <p:ext uri="{BB962C8B-B14F-4D97-AF65-F5344CB8AC3E}">
        <p14:creationId xmlns:p14="http://schemas.microsoft.com/office/powerpoint/2010/main" val="10047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fontScale="92500"/>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solidFill>
                  <a:schemeClr val="bg1">
                    <a:lumMod val="65000"/>
                  </a:schemeClr>
                </a:solidFill>
              </a:rPr>
              <a:t> It </a:t>
            </a:r>
            <a:r>
              <a:rPr lang="en-US" sz="4000" dirty="0" smtClean="0">
                <a:solidFill>
                  <a:schemeClr val="bg1">
                    <a:lumMod val="65000"/>
                  </a:schemeClr>
                </a:solidFill>
              </a:rPr>
              <a:t>can guide our lives</a:t>
            </a:r>
            <a:endParaRPr lang="en-US" sz="4000" dirty="0" smtClean="0">
              <a:solidFill>
                <a:schemeClr val="bg1">
                  <a:lumMod val="65000"/>
                </a:schemeClr>
              </a:solidFill>
            </a:endParaRPr>
          </a:p>
          <a:p>
            <a:pPr>
              <a:buFont typeface="Wingdings" panose="05000000000000000000" pitchFamily="2" charset="2"/>
              <a:buChar char="ü"/>
            </a:pPr>
            <a:r>
              <a:rPr lang="en-US" sz="4000" dirty="0" smtClean="0"/>
              <a:t> It reveals the truth about God (Ex 34:6,7)</a:t>
            </a:r>
          </a:p>
          <a:p>
            <a:pPr marL="0" indent="0">
              <a:buNone/>
            </a:pPr>
            <a:r>
              <a:rPr lang="en-US" sz="3500" b="1" dirty="0">
                <a:latin typeface="Book Antiqua" panose="02040602050305030304" pitchFamily="18" charset="0"/>
              </a:rPr>
              <a:t>“The LORD, the LORD, the compassionate and gracious God, slow to anger, abounding in love and faithfulness, maintaining love to thousands, and forgiving wickedness, rebellion and sin. Yet he does not leave the guilty unpunished;”</a:t>
            </a:r>
          </a:p>
        </p:txBody>
      </p:sp>
    </p:spTree>
    <p:extLst>
      <p:ext uri="{BB962C8B-B14F-4D97-AF65-F5344CB8AC3E}">
        <p14:creationId xmlns:p14="http://schemas.microsoft.com/office/powerpoint/2010/main" val="2231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solidFill>
                  <a:schemeClr val="bg1">
                    <a:lumMod val="65000"/>
                  </a:schemeClr>
                </a:solidFill>
              </a:rPr>
              <a:t> It </a:t>
            </a:r>
            <a:r>
              <a:rPr lang="en-US" sz="4000" dirty="0" smtClean="0">
                <a:solidFill>
                  <a:schemeClr val="bg1">
                    <a:lumMod val="65000"/>
                  </a:schemeClr>
                </a:solidFill>
              </a:rPr>
              <a:t>can guide our lives</a:t>
            </a:r>
            <a:endParaRPr lang="en-US" sz="4000" dirty="0" smtClean="0">
              <a:solidFill>
                <a:schemeClr val="bg1">
                  <a:lumMod val="65000"/>
                </a:schemeClr>
              </a:solidFill>
            </a:endParaRPr>
          </a:p>
          <a:p>
            <a:pPr>
              <a:buFont typeface="Wingdings" panose="05000000000000000000" pitchFamily="2" charset="2"/>
              <a:buChar char="ü"/>
            </a:pPr>
            <a:r>
              <a:rPr lang="en-US" sz="4000" dirty="0" smtClean="0">
                <a:solidFill>
                  <a:schemeClr val="bg1">
                    <a:lumMod val="65000"/>
                  </a:schemeClr>
                </a:solidFill>
              </a:rPr>
              <a:t> It reveals </a:t>
            </a:r>
            <a:r>
              <a:rPr lang="en-US" sz="4000" dirty="0">
                <a:solidFill>
                  <a:schemeClr val="bg1">
                    <a:lumMod val="65000"/>
                  </a:schemeClr>
                </a:solidFill>
              </a:rPr>
              <a:t>the truth about God</a:t>
            </a:r>
          </a:p>
          <a:p>
            <a:pPr>
              <a:buFont typeface="Wingdings" panose="05000000000000000000" pitchFamily="2" charset="2"/>
              <a:buChar char="ü"/>
            </a:pPr>
            <a:r>
              <a:rPr lang="en-US" sz="4000" dirty="0" smtClean="0"/>
              <a:t> It tells the purpose of man (</a:t>
            </a:r>
            <a:r>
              <a:rPr lang="en-US" sz="3600" dirty="0" smtClean="0"/>
              <a:t>Isaiah 43:6,7)</a:t>
            </a:r>
          </a:p>
          <a:p>
            <a:pPr marL="0" indent="0">
              <a:buNone/>
            </a:pPr>
            <a:r>
              <a:rPr lang="en-US" b="1" dirty="0">
                <a:latin typeface="Book Antiqua" panose="02040602050305030304" pitchFamily="18" charset="0"/>
              </a:rPr>
              <a:t>“Bring my sons from afar and my daughters from the ends of the earth – everyone who is called by my name, whom I created for my glory, whom I formed and made.” </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5073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smtClean="0"/>
              <a:t> It came from God</a:t>
            </a:r>
          </a:p>
          <a:p>
            <a:pPr>
              <a:buFont typeface="Wingdings" panose="05000000000000000000" pitchFamily="2" charset="2"/>
              <a:buChar char="ü"/>
            </a:pPr>
            <a:r>
              <a:rPr lang="en-US" sz="4000" dirty="0"/>
              <a:t> </a:t>
            </a:r>
            <a:r>
              <a:rPr lang="en-US" sz="4000" dirty="0" smtClean="0"/>
              <a:t>It is eternally important</a:t>
            </a:r>
          </a:p>
          <a:p>
            <a:pPr>
              <a:buFont typeface="Wingdings" panose="05000000000000000000" pitchFamily="2" charset="2"/>
              <a:buChar char="ü"/>
            </a:pPr>
            <a:r>
              <a:rPr lang="en-US" sz="4000" dirty="0" smtClean="0"/>
              <a:t> It </a:t>
            </a:r>
            <a:r>
              <a:rPr lang="en-US" sz="4000" dirty="0" smtClean="0"/>
              <a:t>can guide our lives</a:t>
            </a:r>
            <a:endParaRPr lang="en-US" sz="4000" dirty="0" smtClean="0"/>
          </a:p>
          <a:p>
            <a:pPr>
              <a:buFont typeface="Wingdings" panose="05000000000000000000" pitchFamily="2" charset="2"/>
              <a:buChar char="ü"/>
            </a:pPr>
            <a:r>
              <a:rPr lang="en-US" sz="4000" dirty="0" smtClean="0"/>
              <a:t> It reveals the truth about God</a:t>
            </a:r>
          </a:p>
          <a:p>
            <a:pPr>
              <a:buFont typeface="Wingdings" panose="05000000000000000000" pitchFamily="2" charset="2"/>
              <a:buChar char="ü"/>
            </a:pPr>
            <a:r>
              <a:rPr lang="en-US" sz="4000" dirty="0" smtClean="0"/>
              <a:t> It tells the purpose of man</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406868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a:t>
            </a:r>
            <a:r>
              <a:rPr lang="en-US" b="1" u="sng" dirty="0" smtClean="0"/>
              <a:t>Trustworthy?</a:t>
            </a:r>
            <a:endParaRPr lang="en-US" b="1" u="sng" dirty="0"/>
          </a:p>
        </p:txBody>
      </p:sp>
      <p:sp>
        <p:nvSpPr>
          <p:cNvPr id="3" name="Content Placeholder 2"/>
          <p:cNvSpPr>
            <a:spLocks noGrp="1"/>
          </p:cNvSpPr>
          <p:nvPr>
            <p:ph idx="1"/>
          </p:nvPr>
        </p:nvSpPr>
        <p:spPr>
          <a:xfrm>
            <a:off x="838200" y="1265237"/>
            <a:ext cx="7467600" cy="2697163"/>
          </a:xfrm>
        </p:spPr>
        <p:txBody>
          <a:bodyPr>
            <a:normAutofit fontScale="92500"/>
          </a:bodyPr>
          <a:lstStyle/>
          <a:p>
            <a:pPr>
              <a:spcAft>
                <a:spcPts val="1800"/>
              </a:spcAft>
            </a:pPr>
            <a:r>
              <a:rPr lang="en-US" sz="4000" dirty="0"/>
              <a:t>The Bible is Globally Significant</a:t>
            </a:r>
          </a:p>
          <a:p>
            <a:pPr>
              <a:spcAft>
                <a:spcPts val="1800"/>
              </a:spcAft>
            </a:pPr>
            <a:r>
              <a:rPr lang="en-US" sz="4000" dirty="0" smtClean="0"/>
              <a:t>The </a:t>
            </a:r>
            <a:r>
              <a:rPr lang="en-US" sz="4000" dirty="0" smtClean="0"/>
              <a:t>Bible is Accurate</a:t>
            </a:r>
          </a:p>
          <a:p>
            <a:pPr>
              <a:spcAft>
                <a:spcPts val="1800"/>
              </a:spcAft>
            </a:pPr>
            <a:r>
              <a:rPr lang="en-US" sz="4000" dirty="0" smtClean="0"/>
              <a:t>The Bible makes </a:t>
            </a:r>
            <a:r>
              <a:rPr lang="en-US" sz="4000" dirty="0" smtClean="0"/>
              <a:t>Important </a:t>
            </a:r>
            <a:r>
              <a:rPr lang="en-US" sz="4000" dirty="0" smtClean="0"/>
              <a:t>Claims</a:t>
            </a:r>
          </a:p>
          <a:p>
            <a:pPr marL="0" indent="0">
              <a:spcAft>
                <a:spcPts val="1800"/>
              </a:spcAft>
              <a:buNone/>
            </a:pPr>
            <a:endParaRPr lang="en-US" sz="4000" dirty="0" smtClean="0"/>
          </a:p>
        </p:txBody>
      </p:sp>
      <p:sp>
        <p:nvSpPr>
          <p:cNvPr id="4" name="TextBox 3"/>
          <p:cNvSpPr txBox="1"/>
          <p:nvPr/>
        </p:nvSpPr>
        <p:spPr>
          <a:xfrm>
            <a:off x="457200" y="4160837"/>
            <a:ext cx="8305800" cy="1754326"/>
          </a:xfrm>
          <a:prstGeom prst="rect">
            <a:avLst/>
          </a:prstGeom>
          <a:noFill/>
        </p:spPr>
        <p:txBody>
          <a:bodyPr wrap="square" rtlCol="0">
            <a:spAutoFit/>
          </a:bodyPr>
          <a:lstStyle/>
          <a:p>
            <a:r>
              <a:rPr lang="en-US" sz="3600" b="1" dirty="0" smtClean="0"/>
              <a:t>Everyone should understand the message of the most popular, widely translated, globally influential book in world history</a:t>
            </a:r>
            <a:endParaRPr lang="en-US" sz="3600" b="1" dirty="0"/>
          </a:p>
        </p:txBody>
      </p:sp>
    </p:spTree>
    <p:extLst>
      <p:ext uri="{BB962C8B-B14F-4D97-AF65-F5344CB8AC3E}">
        <p14:creationId xmlns:p14="http://schemas.microsoft.com/office/powerpoint/2010/main" val="39734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ji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2772" y="4918234"/>
            <a:ext cx="3732628" cy="105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lanes.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3936868"/>
            <a:ext cx="3718075" cy="9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least.jp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4493" y="1006206"/>
            <a:ext cx="3638039"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rest.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91806"/>
            <a:ext cx="3641676"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vont.jp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97325" y="5917659"/>
            <a:ext cx="3718075" cy="10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228600"/>
            <a:ext cx="2895600" cy="1754326"/>
          </a:xfrm>
          <a:prstGeom prst="rect">
            <a:avLst/>
          </a:prstGeom>
          <a:noFill/>
        </p:spPr>
        <p:txBody>
          <a:bodyPr wrap="square" rtlCol="0">
            <a:spAutoFit/>
          </a:bodyPr>
          <a:lstStyle/>
          <a:p>
            <a:r>
              <a:rPr lang="en-US" sz="5400" b="1" dirty="0" smtClean="0"/>
              <a:t>Finding Truth…</a:t>
            </a:r>
            <a:endParaRPr lang="en-US" sz="5400" b="1" dirty="0"/>
          </a:p>
        </p:txBody>
      </p:sp>
      <p:sp>
        <p:nvSpPr>
          <p:cNvPr id="8" name="TextBox 7"/>
          <p:cNvSpPr txBox="1"/>
          <p:nvPr/>
        </p:nvSpPr>
        <p:spPr>
          <a:xfrm>
            <a:off x="304800" y="2209800"/>
            <a:ext cx="4114800" cy="1446550"/>
          </a:xfrm>
          <a:prstGeom prst="rect">
            <a:avLst/>
          </a:prstGeom>
          <a:noFill/>
        </p:spPr>
        <p:txBody>
          <a:bodyPr wrap="square" rtlCol="0">
            <a:spAutoFit/>
          </a:bodyPr>
          <a:lstStyle/>
          <a:p>
            <a:r>
              <a:rPr lang="en-US" sz="4400" dirty="0" smtClean="0">
                <a:solidFill>
                  <a:schemeClr val="tx1">
                    <a:lumMod val="65000"/>
                    <a:lumOff val="35000"/>
                  </a:schemeClr>
                </a:solidFill>
              </a:rPr>
              <a:t>…in a world of counterfeits</a:t>
            </a:r>
            <a:endParaRPr lang="en-US" sz="4400" dirty="0">
              <a:solidFill>
                <a:schemeClr val="tx1">
                  <a:lumMod val="65000"/>
                  <a:lumOff val="35000"/>
                </a:schemeClr>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4493" y="1984421"/>
            <a:ext cx="3730907" cy="98737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4379" y="2949820"/>
            <a:ext cx="3681021" cy="98136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173" y="4192908"/>
            <a:ext cx="4059193" cy="2509319"/>
          </a:xfrm>
          <a:prstGeom prst="rect">
            <a:avLst/>
          </a:prstGeom>
        </p:spPr>
      </p:pic>
    </p:spTree>
    <p:extLst>
      <p:ext uri="{BB962C8B-B14F-4D97-AF65-F5344CB8AC3E}">
        <p14:creationId xmlns:p14="http://schemas.microsoft.com/office/powerpoint/2010/main" val="3767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4136378178"/>
              </p:ext>
            </p:extLst>
          </p:nvPr>
        </p:nvGraphicFramePr>
        <p:xfrm>
          <a:off x="914400" y="1219200"/>
          <a:ext cx="7239000" cy="5029200"/>
        </p:xfrm>
        <a:graphic>
          <a:graphicData uri="http://schemas.openxmlformats.org/drawingml/2006/table">
            <a:tbl>
              <a:tblPr>
                <a:tableStyleId>{5C22544A-7EE6-4342-B048-85BDC9FD1C3A}</a:tableStyleId>
              </a:tblPr>
              <a:tblGrid>
                <a:gridCol w="190500">
                  <a:extLst>
                    <a:ext uri="{9D8B030D-6E8A-4147-A177-3AD203B41FA5}">
                      <a16:colId xmlns:a16="http://schemas.microsoft.com/office/drawing/2014/main" val="4276267410"/>
                    </a:ext>
                  </a:extLst>
                </a:gridCol>
                <a:gridCol w="7048500">
                  <a:extLst>
                    <a:ext uri="{9D8B030D-6E8A-4147-A177-3AD203B41FA5}">
                      <a16:colId xmlns:a16="http://schemas.microsoft.com/office/drawing/2014/main" val="705913195"/>
                    </a:ext>
                  </a:extLst>
                </a:gridCol>
              </a:tblGrid>
              <a:tr h="628650">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28650">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dirty="0">
                          <a:effectLst/>
                        </a:rPr>
                        <a:t>Is the Bible Trustworthy?</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Did God </a:t>
                      </a:r>
                      <a:r>
                        <a:rPr lang="en-US" sz="2600" i="1" u="none" strike="noStrike" dirty="0">
                          <a:effectLst/>
                        </a:rPr>
                        <a:t>R</a:t>
                      </a:r>
                      <a:r>
                        <a:rPr lang="en-US" sz="2600" i="1" u="none" strike="noStrike" dirty="0" smtClean="0">
                          <a:effectLst/>
                        </a:rPr>
                        <a:t>eally</a:t>
                      </a:r>
                      <a:r>
                        <a:rPr lang="en-US" sz="2600" u="none" strike="noStrike" dirty="0" smtClean="0">
                          <a:effectLst/>
                        </a:rPr>
                        <a:t> </a:t>
                      </a:r>
                      <a:r>
                        <a:rPr lang="en-US" sz="2600" u="none" strike="noStrike" dirty="0">
                          <a:effectLst/>
                        </a:rPr>
                        <a:t>Create the World?</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28650">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dirty="0">
                          <a:effectLst/>
                        </a:rPr>
                        <a:t>If God is </a:t>
                      </a:r>
                      <a:r>
                        <a:rPr lang="en-US" sz="2600" u="none" strike="noStrike" dirty="0" smtClean="0">
                          <a:effectLst/>
                        </a:rPr>
                        <a:t>Good</a:t>
                      </a:r>
                      <a:r>
                        <a:rPr lang="en-US" sz="2600" u="none" strike="noStrike" dirty="0">
                          <a:effectLst/>
                        </a:rPr>
                        <a:t>, why does </a:t>
                      </a:r>
                      <a:r>
                        <a:rPr lang="en-US" sz="2600" u="none" strike="noStrike" dirty="0" smtClean="0">
                          <a:effectLst/>
                        </a:rPr>
                        <a:t>Suffering </a:t>
                      </a:r>
                      <a:r>
                        <a:rPr lang="en-US" sz="2600" u="none" strike="noStrike" dirty="0">
                          <a:effectLst/>
                        </a:rPr>
                        <a:t>E</a:t>
                      </a:r>
                      <a:r>
                        <a:rPr lang="en-US" sz="2600" u="none" strike="noStrike" dirty="0" smtClean="0">
                          <a:effectLst/>
                        </a:rPr>
                        <a:t>xist</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0291203"/>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spTree>
    <p:extLst>
      <p:ext uri="{BB962C8B-B14F-4D97-AF65-F5344CB8AC3E}">
        <p14:creationId xmlns:p14="http://schemas.microsoft.com/office/powerpoint/2010/main" val="304252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796725" y="1524000"/>
            <a:ext cx="7585275" cy="4267200"/>
          </a:xfrm>
        </p:spPr>
        <p:txBody>
          <a:bodyPr>
            <a:normAutofit/>
          </a:bodyPr>
          <a:lstStyle/>
          <a:p>
            <a:pPr>
              <a:spcAft>
                <a:spcPts val="1800"/>
              </a:spcAft>
            </a:pPr>
            <a:r>
              <a:rPr lang="en-US" sz="4000" dirty="0" smtClean="0"/>
              <a:t>The Bible is </a:t>
            </a:r>
            <a:r>
              <a:rPr lang="en-US" sz="4000" dirty="0" smtClean="0"/>
              <a:t>Globally Significant</a:t>
            </a:r>
            <a:endParaRPr lang="en-US" sz="4000" dirty="0" smtClean="0"/>
          </a:p>
          <a:p>
            <a:pPr>
              <a:spcAft>
                <a:spcPts val="1800"/>
              </a:spcAft>
            </a:pPr>
            <a:r>
              <a:rPr lang="en-US" sz="4000" dirty="0" smtClean="0"/>
              <a:t>The Bible is Accurate</a:t>
            </a:r>
          </a:p>
          <a:p>
            <a:pPr>
              <a:spcAft>
                <a:spcPts val="1800"/>
              </a:spcAft>
            </a:pPr>
            <a:r>
              <a:rPr lang="en-US" sz="4000" dirty="0" smtClean="0"/>
              <a:t>The Bible makes </a:t>
            </a:r>
            <a:r>
              <a:rPr lang="en-US" sz="4000" dirty="0" smtClean="0"/>
              <a:t>Important</a:t>
            </a:r>
            <a:r>
              <a:rPr lang="en-US" sz="4000" dirty="0" smtClean="0"/>
              <a:t> </a:t>
            </a:r>
            <a:r>
              <a:rPr lang="en-US" sz="4000" dirty="0" smtClean="0"/>
              <a:t>Claims</a:t>
            </a:r>
            <a:endParaRPr lang="en-US" sz="4000" dirty="0" smtClean="0"/>
          </a:p>
        </p:txBody>
      </p:sp>
    </p:spTree>
    <p:extLst>
      <p:ext uri="{BB962C8B-B14F-4D97-AF65-F5344CB8AC3E}">
        <p14:creationId xmlns:p14="http://schemas.microsoft.com/office/powerpoint/2010/main" val="13709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7315200" cy="4267200"/>
          </a:xfrm>
        </p:spPr>
        <p:txBody>
          <a:bodyPr>
            <a:normAutofit/>
          </a:bodyPr>
          <a:lstStyle/>
          <a:p>
            <a:pPr>
              <a:spcAft>
                <a:spcPts val="1800"/>
              </a:spcAft>
            </a:pPr>
            <a:r>
              <a:rPr lang="en-US" sz="4000" dirty="0"/>
              <a:t>The Bible is Globally Significant</a:t>
            </a:r>
          </a:p>
        </p:txBody>
      </p:sp>
    </p:spTree>
    <p:extLst>
      <p:ext uri="{BB962C8B-B14F-4D97-AF65-F5344CB8AC3E}">
        <p14:creationId xmlns:p14="http://schemas.microsoft.com/office/powerpoint/2010/main" val="336940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u="sng" dirty="0" smtClean="0"/>
              <a:t>Where Was </a:t>
            </a:r>
            <a:r>
              <a:rPr lang="en-US" u="sng" dirty="0"/>
              <a:t>T</a:t>
            </a:r>
            <a:r>
              <a:rPr lang="en-US" u="sng" dirty="0" smtClean="0"/>
              <a:t>he Bible Written?</a:t>
            </a:r>
            <a:endParaRPr lang="en-US" u="sng" dirty="0"/>
          </a:p>
        </p:txBody>
      </p:sp>
      <p:pic>
        <p:nvPicPr>
          <p:cNvPr id="2050" name="Picture 2" descr="http://www.freelargeimages.com/wp-content/uploads/2014/11/World_map-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47" y="1286826"/>
            <a:ext cx="9923387" cy="50377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38200" y="2743200"/>
            <a:ext cx="5029200" cy="908624"/>
            <a:chOff x="838200" y="2743200"/>
            <a:chExt cx="5029200" cy="908624"/>
          </a:xfrm>
        </p:grpSpPr>
        <p:sp>
          <p:nvSpPr>
            <p:cNvPr id="5" name="Oval 4"/>
            <p:cNvSpPr/>
            <p:nvPr/>
          </p:nvSpPr>
          <p:spPr>
            <a:xfrm>
              <a:off x="5486400" y="2743200"/>
              <a:ext cx="3810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943938"/>
              <a:ext cx="3810000" cy="707886"/>
            </a:xfrm>
            <a:prstGeom prst="rect">
              <a:avLst/>
            </a:prstGeom>
            <a:solidFill>
              <a:schemeClr val="tx2">
                <a:lumMod val="20000"/>
                <a:lumOff val="80000"/>
              </a:schemeClr>
            </a:solidFill>
            <a:ln w="28575">
              <a:solidFill>
                <a:srgbClr val="C00000"/>
              </a:solidFill>
            </a:ln>
          </p:spPr>
          <p:txBody>
            <a:bodyPr wrap="square" rtlCol="0" anchor="ctr" anchorCtr="1">
              <a:spAutoFit/>
            </a:bodyPr>
            <a:lstStyle/>
            <a:p>
              <a:pPr algn="ctr"/>
              <a:r>
                <a:rPr lang="en-US" sz="2000" dirty="0" smtClean="0"/>
                <a:t>Mostly Israel; other Middle East, Mediterranean and Asian Nations</a:t>
              </a:r>
              <a:endParaRPr lang="en-US" sz="2000" dirty="0"/>
            </a:p>
          </p:txBody>
        </p:sp>
        <p:cxnSp>
          <p:nvCxnSpPr>
            <p:cNvPr id="8" name="Straight Arrow Connector 7"/>
            <p:cNvCxnSpPr>
              <a:stCxn id="6" idx="3"/>
              <a:endCxn id="5" idx="2"/>
            </p:cNvCxnSpPr>
            <p:nvPr/>
          </p:nvCxnSpPr>
          <p:spPr>
            <a:xfrm flipV="1">
              <a:off x="4648200" y="2933700"/>
              <a:ext cx="838200" cy="36418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7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Most Popular Books in World History</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28219"/>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31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World’s Most Translated Books</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63484"/>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14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794"/>
            <a:ext cx="4940343" cy="3705257"/>
          </a:xfrm>
          <a:prstGeom prst="rect">
            <a:avLst/>
          </a:prstGeom>
        </p:spPr>
      </p:pic>
      <p:sp>
        <p:nvSpPr>
          <p:cNvPr id="4" name="Title 3"/>
          <p:cNvSpPr>
            <a:spLocks noGrp="1"/>
          </p:cNvSpPr>
          <p:nvPr>
            <p:ph type="title"/>
          </p:nvPr>
        </p:nvSpPr>
        <p:spPr>
          <a:xfrm>
            <a:off x="457200" y="76200"/>
            <a:ext cx="8229600" cy="868362"/>
          </a:xfrm>
        </p:spPr>
        <p:txBody>
          <a:bodyPr>
            <a:normAutofit/>
          </a:bodyPr>
          <a:lstStyle/>
          <a:p>
            <a:r>
              <a:rPr lang="en-US" b="1" u="sng" dirty="0" smtClean="0"/>
              <a:t>Not Culturally Limited</a:t>
            </a:r>
            <a:endParaRPr lang="en-US" b="1" u="sng"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95208"/>
            <a:ext cx="5864772" cy="38759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6601"/>
            <a:ext cx="5434454" cy="35945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059" y="1030692"/>
            <a:ext cx="5117941" cy="262690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90601"/>
            <a:ext cx="8115300" cy="4572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399" y="2646132"/>
            <a:ext cx="7487765" cy="4211868"/>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03" y="1823632"/>
            <a:ext cx="9116518" cy="325023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266" y="1177349"/>
            <a:ext cx="8569349" cy="3864609"/>
          </a:xfrm>
          <a:prstGeom prst="rect">
            <a:avLst/>
          </a:prstGeom>
        </p:spPr>
      </p:pic>
    </p:spTree>
    <p:extLst>
      <p:ext uri="{BB962C8B-B14F-4D97-AF65-F5344CB8AC3E}">
        <p14:creationId xmlns:p14="http://schemas.microsoft.com/office/powerpoint/2010/main" val="30372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75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0" presetClass="entr" presetSubtype="0"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6750"/>
                            </p:stCondLst>
                            <p:childTnLst>
                              <p:par>
                                <p:cTn id="25" presetID="10"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8250"/>
                            </p:stCondLst>
                            <p:childTnLst>
                              <p:par>
                                <p:cTn id="29" presetID="10" presetClass="entr" presetSubtype="0"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9750"/>
                            </p:stCondLst>
                            <p:childTnLst>
                              <p:par>
                                <p:cTn id="33" presetID="10" presetClass="entr" presetSubtype="0" fill="hold"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2607</Words>
  <Application>Microsoft Office PowerPoint</Application>
  <PresentationFormat>On-screen Show (4:3)</PresentationFormat>
  <Paragraphs>228</Paragraphs>
  <Slides>30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 Antiqua</vt:lpstr>
      <vt:lpstr>Calibri</vt:lpstr>
      <vt:lpstr>Wingdings</vt:lpstr>
      <vt:lpstr>Office Theme</vt:lpstr>
      <vt:lpstr>Is the Bible Trustworthy?</vt:lpstr>
      <vt:lpstr>Faith: trusting something we cannot see</vt:lpstr>
      <vt:lpstr>PowerPoint Presentation</vt:lpstr>
      <vt:lpstr>Is the Bible trustworthy?</vt:lpstr>
      <vt:lpstr>Is the Bible trustworthy?</vt:lpstr>
      <vt:lpstr>Where Was The Bible Written?</vt:lpstr>
      <vt:lpstr>Most Popular Books in World History</vt:lpstr>
      <vt:lpstr>World’s Most Translated Books</vt:lpstr>
      <vt:lpstr>Not Culturally Limited</vt:lpstr>
      <vt:lpstr>A few famous Bible-believers</vt:lpstr>
      <vt:lpstr>The Bible is Globally Significant</vt:lpstr>
      <vt:lpstr>Is the Bible trustworthy?</vt:lpstr>
      <vt:lpstr>Early Manuscripts of Ancient Books</vt:lpstr>
      <vt:lpstr>Time Gap Between Events and Writing</vt:lpstr>
      <vt:lpstr>Detailed, eye-witness accounts</vt:lpstr>
      <vt:lpstr>Bible Writers and Timeline</vt:lpstr>
      <vt:lpstr>Imagine this:</vt:lpstr>
      <vt:lpstr>Detailed, Accurate Prophecies</vt:lpstr>
      <vt:lpstr>Over 25,000 Biblical references have been confirmed by archaeology</vt:lpstr>
      <vt:lpstr>Real Human Experience</vt:lpstr>
      <vt:lpstr>The Bible is Accurate</vt:lpstr>
      <vt:lpstr>Is the Bible trustworthy?</vt:lpstr>
      <vt:lpstr>The Bible Claims</vt:lpstr>
      <vt:lpstr>The Bible Claims</vt:lpstr>
      <vt:lpstr>The Bible Claims</vt:lpstr>
      <vt:lpstr>The Bible Claims</vt:lpstr>
      <vt:lpstr>The Bible Claims</vt:lpstr>
      <vt:lpstr>The Bible Claims</vt:lpstr>
      <vt:lpstr>Is the Bible Trustworthy?</vt:lpstr>
      <vt:lpstr>Study Plan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cp:lastModifiedBy>Mark Robnett</cp:lastModifiedBy>
  <cp:revision>112</cp:revision>
  <cp:lastPrinted>2017-03-18T04:26:16Z</cp:lastPrinted>
  <dcterms:created xsi:type="dcterms:W3CDTF">2016-04-11T00:38:16Z</dcterms:created>
  <dcterms:modified xsi:type="dcterms:W3CDTF">2024-08-22T15:26:50Z</dcterms:modified>
</cp:coreProperties>
</file>