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1" r:id="rId2"/>
    <p:sldId id="256" r:id="rId3"/>
    <p:sldId id="276" r:id="rId4"/>
    <p:sldId id="257" r:id="rId5"/>
    <p:sldId id="275" r:id="rId6"/>
    <p:sldId id="258" r:id="rId7"/>
    <p:sldId id="278" r:id="rId8"/>
    <p:sldId id="279" r:id="rId9"/>
    <p:sldId id="280" r:id="rId10"/>
    <p:sldId id="281" r:id="rId11"/>
    <p:sldId id="282" r:id="rId12"/>
    <p:sldId id="273" r:id="rId13"/>
    <p:sldId id="261" r:id="rId14"/>
    <p:sldId id="283" r:id="rId15"/>
    <p:sldId id="262" r:id="rId16"/>
    <p:sldId id="284" r:id="rId17"/>
    <p:sldId id="285" r:id="rId18"/>
    <p:sldId id="286" r:id="rId19"/>
    <p:sldId id="287" r:id="rId20"/>
    <p:sldId id="264" r:id="rId21"/>
    <p:sldId id="274" r:id="rId22"/>
    <p:sldId id="265" r:id="rId23"/>
    <p:sldId id="288" r:id="rId24"/>
    <p:sldId id="289" r:id="rId25"/>
    <p:sldId id="277" r:id="rId26"/>
    <p:sldId id="269" r:id="rId27"/>
    <p:sldId id="290" r:id="rId28"/>
    <p:sldId id="291" r:id="rId29"/>
    <p:sldId id="270" r:id="rId30"/>
    <p:sldId id="292" r:id="rId31"/>
    <p:sldId id="271" r:id="rId32"/>
    <p:sldId id="293" r:id="rId33"/>
    <p:sldId id="294" r:id="rId34"/>
    <p:sldId id="272" r:id="rId35"/>
    <p:sldId id="297" r:id="rId36"/>
    <p:sldId id="298" r:id="rId37"/>
    <p:sldId id="299" r:id="rId38"/>
    <p:sldId id="300"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autoAdjust="0"/>
    <p:restoredTop sz="72879" autoAdjust="0"/>
  </p:normalViewPr>
  <p:slideViewPr>
    <p:cSldViewPr>
      <p:cViewPr varScale="1">
        <p:scale>
          <a:sx n="83" d="100"/>
          <a:sy n="83" d="100"/>
        </p:scale>
        <p:origin x="2364" y="84"/>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58" d="100"/>
          <a:sy n="58" d="100"/>
        </p:scale>
        <p:origin x="-279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793315-C630-4016-9E62-948E75C7979C}" type="datetimeFigureOut">
              <a:rPr lang="en-US" smtClean="0"/>
              <a:t>9/12/2024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03F921A-0D91-4792-8659-5389BE8EB555}" type="slidenum">
              <a:rPr lang="en-US" smtClean="0"/>
              <a:t>‹#›</a:t>
            </a:fld>
            <a:endParaRPr lang="en-US"/>
          </a:p>
        </p:txBody>
      </p:sp>
    </p:spTree>
    <p:extLst>
      <p:ext uri="{BB962C8B-B14F-4D97-AF65-F5344CB8AC3E}">
        <p14:creationId xmlns:p14="http://schemas.microsoft.com/office/powerpoint/2010/main" val="643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D6DC75E-5EA4-46DA-83A6-821533AA5239}" type="datetimeFigureOut">
              <a:rPr lang="en-US" smtClean="0"/>
              <a:t>9/12/2024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D891297-963C-41A2-AD41-1DEFD15B2CD6}" type="slidenum">
              <a:rPr lang="en-US" smtClean="0"/>
              <a:t>‹#›</a:t>
            </a:fld>
            <a:endParaRPr lang="en-US"/>
          </a:p>
        </p:txBody>
      </p:sp>
    </p:spTree>
    <p:extLst>
      <p:ext uri="{BB962C8B-B14F-4D97-AF65-F5344CB8AC3E}">
        <p14:creationId xmlns:p14="http://schemas.microsoft.com/office/powerpoint/2010/main" val="99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8497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God didn't create all the spirits exactly the same.  Some were more beautiful, some were more powerful than others.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greatest angel was called </a:t>
            </a:r>
            <a:r>
              <a:rPr lang="en-US" sz="1200" b="1" kern="1200" dirty="0" smtClean="0">
                <a:solidFill>
                  <a:schemeClr val="tx1"/>
                </a:solidFill>
                <a:effectLst/>
                <a:latin typeface="+mn-lt"/>
                <a:ea typeface="+mn-ea"/>
                <a:cs typeface="+mn-cs"/>
              </a:rPr>
              <a:t>Lucifer</a:t>
            </a:r>
            <a:r>
              <a:rPr lang="en-US" sz="1200" kern="1200" dirty="0" smtClean="0">
                <a:solidFill>
                  <a:schemeClr val="tx1"/>
                </a:solidFill>
                <a:effectLst/>
                <a:latin typeface="+mn-lt"/>
                <a:ea typeface="+mn-ea"/>
                <a:cs typeface="+mn-cs"/>
              </a:rPr>
              <a:t>.  Lucifer means “morning star.”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359412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gave Lucifer a place of great authority over the other angels in Heaven.  Lucifer was created blameless and perfect, but after a time, Lucifer became proud of his beauty and position and wanted to be “like the Most High.”</a:t>
            </a:r>
          </a:p>
        </p:txBody>
      </p:sp>
      <p:sp>
        <p:nvSpPr>
          <p:cNvPr id="4" name="Slide Number Placeholder 3"/>
          <p:cNvSpPr>
            <a:spLocks noGrp="1"/>
          </p:cNvSpPr>
          <p:nvPr>
            <p:ph type="sldNum" sz="quarter" idx="10"/>
          </p:nvPr>
        </p:nvSpPr>
        <p:spPr/>
        <p:txBody>
          <a:bodyPr/>
          <a:lstStyle/>
          <a:p>
            <a:fld id="{0D891297-963C-41A2-AD41-1DEFD15B2CD6}" type="slidenum">
              <a:rPr lang="en-US" smtClean="0"/>
              <a:t>11</a:t>
            </a:fld>
            <a:endParaRPr lang="en-US"/>
          </a:p>
        </p:txBody>
      </p:sp>
    </p:spTree>
    <p:extLst>
      <p:ext uri="{BB962C8B-B14F-4D97-AF65-F5344CB8AC3E}">
        <p14:creationId xmlns:p14="http://schemas.microsoft.com/office/powerpoint/2010/main" val="14580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God is perfectly good.  But when a creature chooses to go their own way, they move away from His light into darkness, </a:t>
            </a:r>
            <a:r>
              <a:rPr lang="en-US" sz="1200" b="1" kern="1200" dirty="0" smtClean="0">
                <a:solidFill>
                  <a:schemeClr val="tx1"/>
                </a:solidFill>
                <a:effectLst/>
                <a:latin typeface="+mn-lt"/>
                <a:ea typeface="+mn-ea"/>
                <a:cs typeface="+mn-cs"/>
              </a:rPr>
              <a:t>choosing to be their own god</a:t>
            </a:r>
            <a:r>
              <a:rPr lang="en-US" sz="1200" kern="1200" dirty="0" smtClean="0">
                <a:solidFill>
                  <a:schemeClr val="tx1"/>
                </a:solidFill>
                <a:effectLst/>
                <a:latin typeface="+mn-lt"/>
                <a:ea typeface="+mn-ea"/>
                <a:cs typeface="+mn-cs"/>
              </a:rPr>
              <a:t>.  Lucifer was the first one to do this evil, an action for which </a:t>
            </a:r>
            <a:r>
              <a:rPr lang="en-US" sz="1200" b="1" kern="1200" dirty="0" smtClean="0">
                <a:solidFill>
                  <a:schemeClr val="tx1"/>
                </a:solidFill>
                <a:effectLst/>
                <a:latin typeface="+mn-lt"/>
                <a:ea typeface="+mn-ea"/>
                <a:cs typeface="+mn-cs"/>
              </a:rPr>
              <a:t>he </a:t>
            </a:r>
            <a:r>
              <a:rPr lang="en-US" sz="1200" b="1" u="sng" kern="1200" dirty="0" smtClean="0">
                <a:solidFill>
                  <a:schemeClr val="tx1"/>
                </a:solidFill>
                <a:effectLst/>
                <a:latin typeface="+mn-lt"/>
                <a:ea typeface="+mn-ea"/>
                <a:cs typeface="+mn-cs"/>
              </a:rPr>
              <a:t>has been</a:t>
            </a:r>
            <a:r>
              <a:rPr lang="en-US" sz="1200" b="1" kern="1200" dirty="0" smtClean="0">
                <a:solidFill>
                  <a:schemeClr val="tx1"/>
                </a:solidFill>
                <a:effectLst/>
                <a:latin typeface="+mn-lt"/>
                <a:ea typeface="+mn-ea"/>
                <a:cs typeface="+mn-cs"/>
              </a:rPr>
              <a:t> judged </a:t>
            </a:r>
            <a:r>
              <a:rPr lang="en-US" sz="1200" kern="1200" dirty="0" smtClean="0">
                <a:solidFill>
                  <a:schemeClr val="tx1"/>
                </a:solidFill>
                <a:effectLst/>
                <a:latin typeface="+mn-lt"/>
                <a:ea typeface="+mn-ea"/>
                <a:cs typeface="+mn-cs"/>
              </a:rPr>
              <a:t>and </a:t>
            </a:r>
            <a:r>
              <a:rPr lang="en-US" sz="1200" b="1" u="sng" kern="1200" dirty="0" smtClean="0">
                <a:solidFill>
                  <a:schemeClr val="tx1"/>
                </a:solidFill>
                <a:effectLst/>
                <a:latin typeface="+mn-lt"/>
                <a:ea typeface="+mn-ea"/>
                <a:cs typeface="+mn-cs"/>
              </a:rPr>
              <a:t>will be</a:t>
            </a:r>
            <a:r>
              <a:rPr lang="en-US" sz="1200" b="1" kern="1200" dirty="0" smtClean="0">
                <a:solidFill>
                  <a:schemeClr val="tx1"/>
                </a:solidFill>
                <a:effectLst/>
                <a:latin typeface="+mn-lt"/>
                <a:ea typeface="+mn-ea"/>
                <a:cs typeface="+mn-cs"/>
              </a:rPr>
              <a:t> condemned</a:t>
            </a:r>
            <a:r>
              <a:rPr lang="en-US" sz="1200" kern="1200" dirty="0" smtClean="0">
                <a:solidFill>
                  <a:schemeClr val="tx1"/>
                </a:solidFill>
                <a:effectLst/>
                <a:latin typeface="+mn-lt"/>
                <a:ea typeface="+mn-ea"/>
                <a:cs typeface="+mn-cs"/>
              </a:rPr>
              <a:t>. Lucifer is also called </a:t>
            </a:r>
            <a:r>
              <a:rPr lang="en-US" sz="1200" b="1" kern="1200" dirty="0" smtClean="0">
                <a:solidFill>
                  <a:schemeClr val="tx1"/>
                </a:solidFill>
                <a:effectLst/>
                <a:latin typeface="+mn-lt"/>
                <a:ea typeface="+mn-ea"/>
                <a:cs typeface="+mn-cs"/>
              </a:rPr>
              <a:t>Satan</a:t>
            </a:r>
            <a:r>
              <a:rPr lang="en-US" sz="1200" kern="1200" dirty="0" smtClean="0">
                <a:solidFill>
                  <a:schemeClr val="tx1"/>
                </a:solidFill>
                <a:effectLst/>
                <a:latin typeface="+mn-lt"/>
                <a:ea typeface="+mn-ea"/>
                <a:cs typeface="+mn-cs"/>
              </a:rPr>
              <a:t> which means “enemy, adversary, opponent, or accuser.”  Other angels followed Lucifer in his rebellion, and are now called demons. (</a:t>
            </a:r>
            <a:r>
              <a:rPr lang="en-US" sz="1200" b="1" i="1" kern="1200" dirty="0" smtClean="0">
                <a:solidFill>
                  <a:schemeClr val="tx1"/>
                </a:solidFill>
                <a:effectLst/>
                <a:latin typeface="+mn-lt"/>
                <a:ea typeface="+mn-ea"/>
                <a:cs typeface="+mn-cs"/>
              </a:rPr>
              <a:t>2 Peter 2:4)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12</a:t>
            </a:fld>
            <a:endParaRPr lang="en-US"/>
          </a:p>
        </p:txBody>
      </p:sp>
    </p:spTree>
    <p:extLst>
      <p:ext uri="{BB962C8B-B14F-4D97-AF65-F5344CB8AC3E}">
        <p14:creationId xmlns:p14="http://schemas.microsoft.com/office/powerpoint/2010/main" val="372281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smtClean="0">
                <a:solidFill>
                  <a:schemeClr val="tx1"/>
                </a:solidFill>
                <a:effectLst/>
                <a:latin typeface="+mn-lt"/>
                <a:ea typeface="+mn-ea"/>
                <a:cs typeface="+mn-cs"/>
              </a:rPr>
              <a:t>Genesis 2:16,17 </a:t>
            </a:r>
          </a:p>
          <a:p>
            <a:pPr hangingPunct="0"/>
            <a:endParaRPr lang="en-US" sz="1200" b="1" i="1"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God could’ve created Adam and Eve like the animals or like robots, only programmed to do good.  But </a:t>
            </a:r>
            <a:r>
              <a:rPr lang="en-US" sz="1200" b="1" kern="1200" dirty="0" smtClean="0">
                <a:solidFill>
                  <a:schemeClr val="tx1"/>
                </a:solidFill>
                <a:effectLst/>
                <a:latin typeface="+mn-lt"/>
                <a:ea typeface="+mn-ea"/>
                <a:cs typeface="+mn-cs"/>
              </a:rPr>
              <a:t>true love requires a choice</a:t>
            </a:r>
            <a:r>
              <a:rPr lang="en-US" sz="1200" kern="1200" dirty="0" smtClean="0">
                <a:solidFill>
                  <a:schemeClr val="tx1"/>
                </a:solidFill>
                <a:effectLst/>
                <a:latin typeface="+mn-lt"/>
                <a:ea typeface="+mn-ea"/>
                <a:cs typeface="+mn-cs"/>
              </a:rPr>
              <a:t>, so he gave people a will – the ability to choose to follow or reject His leadership.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13</a:t>
            </a:fld>
            <a:endParaRPr lang="en-US"/>
          </a:p>
        </p:txBody>
      </p:sp>
    </p:spTree>
    <p:extLst>
      <p:ext uri="{BB962C8B-B14F-4D97-AF65-F5344CB8AC3E}">
        <p14:creationId xmlns:p14="http://schemas.microsoft.com/office/powerpoint/2010/main" val="78016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smtClean="0">
                <a:solidFill>
                  <a:schemeClr val="tx1"/>
                </a:solidFill>
                <a:effectLst/>
                <a:latin typeface="+mn-lt"/>
                <a:ea typeface="+mn-ea"/>
                <a:cs typeface="+mn-cs"/>
              </a:rPr>
              <a:t>Genesis 2:16,17 </a:t>
            </a:r>
          </a:p>
          <a:p>
            <a:pPr hangingPunct="0"/>
            <a:endParaRPr lang="en-US" sz="1200" b="1" i="1"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God could’ve created Adam and Eve like the animals or like robots, only programmed to do good.  But </a:t>
            </a:r>
            <a:r>
              <a:rPr lang="en-US" sz="1200" b="1" kern="1200" dirty="0" smtClean="0">
                <a:solidFill>
                  <a:schemeClr val="tx1"/>
                </a:solidFill>
                <a:effectLst/>
                <a:latin typeface="+mn-lt"/>
                <a:ea typeface="+mn-ea"/>
                <a:cs typeface="+mn-cs"/>
              </a:rPr>
              <a:t>true love requires a choice</a:t>
            </a:r>
            <a:r>
              <a:rPr lang="en-US" sz="1200" kern="1200" dirty="0" smtClean="0">
                <a:solidFill>
                  <a:schemeClr val="tx1"/>
                </a:solidFill>
                <a:effectLst/>
                <a:latin typeface="+mn-lt"/>
                <a:ea typeface="+mn-ea"/>
                <a:cs typeface="+mn-cs"/>
              </a:rPr>
              <a:t>, so he gave people a will – the ability to choose to follow or reject His leadership.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14</a:t>
            </a:fld>
            <a:endParaRPr lang="en-US"/>
          </a:p>
        </p:txBody>
      </p:sp>
    </p:spTree>
    <p:extLst>
      <p:ext uri="{BB962C8B-B14F-4D97-AF65-F5344CB8AC3E}">
        <p14:creationId xmlns:p14="http://schemas.microsoft.com/office/powerpoint/2010/main" val="23777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Genesis 3:1</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a:p>
            <a:pPr hangingPunct="0"/>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D891297-963C-41A2-AD41-1DEFD15B2CD6}" type="slidenum">
              <a:rPr lang="en-US" smtClean="0"/>
              <a:t>15</a:t>
            </a:fld>
            <a:endParaRPr lang="en-US"/>
          </a:p>
        </p:txBody>
      </p:sp>
    </p:spTree>
    <p:extLst>
      <p:ext uri="{BB962C8B-B14F-4D97-AF65-F5344CB8AC3E}">
        <p14:creationId xmlns:p14="http://schemas.microsoft.com/office/powerpoint/2010/main" val="16154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Satan is a deceiver.  He tries to make what is good appear useless or evil, and what is evil appear good.  Satan deceived Eve by coming to her in the form of a snake.  Up until that time, the animals had not been harmful in any way to Adam and Eve or to each other, so Eve was not afraid </a:t>
            </a:r>
            <a:r>
              <a:rPr lang="en-US" sz="1200" b="1" i="1" kern="1200" dirty="0" smtClean="0">
                <a:solidFill>
                  <a:schemeClr val="tx1"/>
                </a:solidFill>
                <a:effectLst/>
                <a:latin typeface="+mn-lt"/>
                <a:ea typeface="+mn-ea"/>
                <a:cs typeface="+mn-cs"/>
              </a:rPr>
              <a:t>(2 Corinthians 11:14).</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p>
          <a:p>
            <a:pPr hangingPunct="0"/>
            <a:r>
              <a:rPr lang="en-US" sz="1200" b="1" i="1" kern="1200" dirty="0" smtClean="0">
                <a:solidFill>
                  <a:schemeClr val="tx1"/>
                </a:solidFill>
                <a:effectLst/>
                <a:latin typeface="+mn-lt"/>
                <a:ea typeface="+mn-ea"/>
                <a:cs typeface="+mn-cs"/>
              </a:rPr>
              <a:t>Genesis 3:2-5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Satan had already rebelled against God’s authority.  He wanted to be independent of God and rule his own life.  Now Satan was suggesting to Eve that she should also rebel against God.  Satan said that eating the fruit would make Eve like God in knowing good and evil.  Satan wanted Eve to believe that she wouldn’t need God to tell her what was right and wrong.  But the truth is that God did not make people to live by their own ideas and thoughts, and He made us to be guided by His own Word.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16</a:t>
            </a:fld>
            <a:endParaRPr lang="en-US"/>
          </a:p>
        </p:txBody>
      </p:sp>
    </p:spTree>
    <p:extLst>
      <p:ext uri="{BB962C8B-B14F-4D97-AF65-F5344CB8AC3E}">
        <p14:creationId xmlns:p14="http://schemas.microsoft.com/office/powerpoint/2010/main" val="335351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Remember – they were already</a:t>
            </a:r>
            <a:r>
              <a:rPr lang="en-US" sz="1200" kern="1200" baseline="0" dirty="0" smtClean="0">
                <a:solidFill>
                  <a:schemeClr val="tx1"/>
                </a:solidFill>
                <a:effectLst/>
                <a:latin typeface="+mn-lt"/>
                <a:ea typeface="+mn-ea"/>
                <a:cs typeface="+mn-cs"/>
              </a:rPr>
              <a:t> created in the image of God.  Satan’s temptation to “be like God” really meant to “be </a:t>
            </a:r>
            <a:r>
              <a:rPr lang="en-US" sz="1200" strike="sngStrike" kern="1200" baseline="0" dirty="0" smtClean="0">
                <a:solidFill>
                  <a:schemeClr val="tx1"/>
                </a:solidFill>
                <a:effectLst/>
                <a:latin typeface="+mn-lt"/>
                <a:ea typeface="+mn-ea"/>
                <a:cs typeface="+mn-cs"/>
              </a:rPr>
              <a:t>like</a:t>
            </a:r>
            <a:r>
              <a:rPr lang="en-US" sz="1200" kern="1200" baseline="0" dirty="0" smtClean="0">
                <a:solidFill>
                  <a:schemeClr val="tx1"/>
                </a:solidFill>
                <a:effectLst/>
                <a:latin typeface="+mn-lt"/>
                <a:ea typeface="+mn-ea"/>
                <a:cs typeface="+mn-cs"/>
              </a:rPr>
              <a:t> God”!</a:t>
            </a:r>
            <a:endParaRPr lang="en-US" sz="1200" kern="1200" dirty="0" smtClean="0">
              <a:solidFill>
                <a:schemeClr val="tx1"/>
              </a:solidFill>
              <a:effectLst/>
              <a:latin typeface="+mn-lt"/>
              <a:ea typeface="+mn-ea"/>
              <a:cs typeface="+mn-cs"/>
            </a:endParaRP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Perfect freedom does not come from</a:t>
            </a:r>
            <a:r>
              <a:rPr lang="en-US" sz="1200" kern="1200" baseline="0" dirty="0" smtClean="0">
                <a:solidFill>
                  <a:schemeClr val="tx1"/>
                </a:solidFill>
                <a:effectLst/>
                <a:latin typeface="+mn-lt"/>
                <a:ea typeface="+mn-ea"/>
                <a:cs typeface="+mn-cs"/>
              </a:rPr>
              <a:t> the absence of wise rules…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17</a:t>
            </a:fld>
            <a:endParaRPr lang="en-US"/>
          </a:p>
        </p:txBody>
      </p:sp>
    </p:spTree>
    <p:extLst>
      <p:ext uri="{BB962C8B-B14F-4D97-AF65-F5344CB8AC3E}">
        <p14:creationId xmlns:p14="http://schemas.microsoft.com/office/powerpoint/2010/main" val="155654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Genesis 3:6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smtClean="0">
              <a:solidFill>
                <a:schemeClr val="tx1"/>
              </a:solidFill>
              <a:effectLst/>
              <a:latin typeface="+mn-lt"/>
              <a:ea typeface="+mn-ea"/>
              <a:cs typeface="+mn-cs"/>
            </a:endParaRPr>
          </a:p>
          <a:p>
            <a:pPr fontAlgn="auto" hangingPunct="1"/>
            <a:r>
              <a:rPr lang="en-US" sz="1200" kern="1200" dirty="0" smtClean="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smtClean="0">
                <a:solidFill>
                  <a:schemeClr val="tx1"/>
                </a:solidFill>
                <a:effectLst/>
                <a:latin typeface="+mn-lt"/>
                <a:ea typeface="+mn-ea"/>
                <a:cs typeface="+mn-cs"/>
              </a:rPr>
              <a:t>1 John 2:16.</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18</a:t>
            </a:fld>
            <a:endParaRPr lang="en-US"/>
          </a:p>
        </p:txBody>
      </p:sp>
    </p:spTree>
    <p:extLst>
      <p:ext uri="{BB962C8B-B14F-4D97-AF65-F5344CB8AC3E}">
        <p14:creationId xmlns:p14="http://schemas.microsoft.com/office/powerpoint/2010/main" val="408781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Genesis 3:6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smtClean="0">
              <a:solidFill>
                <a:schemeClr val="tx1"/>
              </a:solidFill>
              <a:effectLst/>
              <a:latin typeface="+mn-lt"/>
              <a:ea typeface="+mn-ea"/>
              <a:cs typeface="+mn-cs"/>
            </a:endParaRPr>
          </a:p>
          <a:p>
            <a:pPr fontAlgn="auto" hangingPunct="1"/>
            <a:r>
              <a:rPr lang="en-US" sz="1200" kern="1200" dirty="0" smtClean="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smtClean="0">
                <a:solidFill>
                  <a:schemeClr val="tx1"/>
                </a:solidFill>
                <a:effectLst/>
                <a:latin typeface="+mn-lt"/>
                <a:ea typeface="+mn-ea"/>
                <a:cs typeface="+mn-cs"/>
              </a:rPr>
              <a:t>1 John 2:16.</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19</a:t>
            </a:fld>
            <a:endParaRPr lang="en-US"/>
          </a:p>
        </p:txBody>
      </p:sp>
    </p:spTree>
    <p:extLst>
      <p:ext uri="{BB962C8B-B14F-4D97-AF65-F5344CB8AC3E}">
        <p14:creationId xmlns:p14="http://schemas.microsoft.com/office/powerpoint/2010/main" val="9596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a:t>
            </a:fld>
            <a:endParaRPr lang="en-US"/>
          </a:p>
        </p:txBody>
      </p:sp>
    </p:spTree>
    <p:extLst>
      <p:ext uri="{BB962C8B-B14F-4D97-AF65-F5344CB8AC3E}">
        <p14:creationId xmlns:p14="http://schemas.microsoft.com/office/powerpoint/2010/main" val="397099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20</a:t>
            </a:fld>
            <a:endParaRPr lang="en-US"/>
          </a:p>
        </p:txBody>
      </p:sp>
    </p:spTree>
    <p:extLst>
      <p:ext uri="{BB962C8B-B14F-4D97-AF65-F5344CB8AC3E}">
        <p14:creationId xmlns:p14="http://schemas.microsoft.com/office/powerpoint/2010/main" val="354760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21</a:t>
            </a:fld>
            <a:endParaRPr lang="en-US"/>
          </a:p>
        </p:txBody>
      </p:sp>
    </p:spTree>
    <p:extLst>
      <p:ext uri="{BB962C8B-B14F-4D97-AF65-F5344CB8AC3E}">
        <p14:creationId xmlns:p14="http://schemas.microsoft.com/office/powerpoint/2010/main" val="48402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When something dies, it becomes </a:t>
            </a:r>
            <a:r>
              <a:rPr lang="en-US" sz="1200" b="1" kern="1200" dirty="0" smtClean="0">
                <a:solidFill>
                  <a:schemeClr val="tx1"/>
                </a:solidFill>
                <a:effectLst/>
                <a:latin typeface="+mn-lt"/>
                <a:ea typeface="+mn-ea"/>
                <a:cs typeface="+mn-cs"/>
              </a:rPr>
              <a:t>separated</a:t>
            </a:r>
            <a:r>
              <a:rPr lang="en-US" sz="1200" kern="1200" dirty="0" smtClean="0">
                <a:solidFill>
                  <a:schemeClr val="tx1"/>
                </a:solidFill>
                <a:effectLst/>
                <a:latin typeface="+mn-lt"/>
                <a:ea typeface="+mn-ea"/>
                <a:cs typeface="+mn-cs"/>
              </a:rPr>
              <a:t> from the source of life.  Physical death is the time when a person’s spirit is separated from their body.  Spiritual death is the time when a man becomes separated from God </a:t>
            </a:r>
            <a:r>
              <a:rPr lang="en-US" sz="1200" b="1" i="1" kern="1200" dirty="0" smtClean="0">
                <a:solidFill>
                  <a:schemeClr val="tx1"/>
                </a:solidFill>
                <a:effectLst/>
                <a:latin typeface="+mn-lt"/>
                <a:ea typeface="+mn-ea"/>
                <a:cs typeface="+mn-cs"/>
              </a:rPr>
              <a:t>(Isaiah 59:2</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22</a:t>
            </a:fld>
            <a:endParaRPr lang="en-US"/>
          </a:p>
        </p:txBody>
      </p:sp>
    </p:spTree>
    <p:extLst>
      <p:ext uri="{BB962C8B-B14F-4D97-AF65-F5344CB8AC3E}">
        <p14:creationId xmlns:p14="http://schemas.microsoft.com/office/powerpoint/2010/main" val="31208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smtClean="0">
                <a:solidFill>
                  <a:schemeClr val="tx1"/>
                </a:solidFill>
                <a:effectLst/>
                <a:latin typeface="+mn-lt"/>
                <a:ea typeface="+mn-ea"/>
                <a:cs typeface="+mn-cs"/>
              </a:rPr>
              <a:t>(Isaiah 59:2</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23</a:t>
            </a:fld>
            <a:endParaRPr lang="en-US"/>
          </a:p>
        </p:txBody>
      </p:sp>
    </p:spTree>
    <p:extLst>
      <p:ext uri="{BB962C8B-B14F-4D97-AF65-F5344CB8AC3E}">
        <p14:creationId xmlns:p14="http://schemas.microsoft.com/office/powerpoint/2010/main" val="23537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smtClean="0">
                <a:solidFill>
                  <a:schemeClr val="tx1"/>
                </a:solidFill>
                <a:effectLst/>
                <a:latin typeface="+mn-lt"/>
                <a:ea typeface="+mn-ea"/>
                <a:cs typeface="+mn-cs"/>
              </a:rPr>
              <a:t>(Isaiah 59:2</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24</a:t>
            </a:fld>
            <a:endParaRPr lang="en-US"/>
          </a:p>
        </p:txBody>
      </p:sp>
    </p:spTree>
    <p:extLst>
      <p:ext uri="{BB962C8B-B14F-4D97-AF65-F5344CB8AC3E}">
        <p14:creationId xmlns:p14="http://schemas.microsoft.com/office/powerpoint/2010/main" val="58601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cut off from the source of life…</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25</a:t>
            </a:fld>
            <a:endParaRPr lang="en-US"/>
          </a:p>
        </p:txBody>
      </p:sp>
    </p:spTree>
    <p:extLst>
      <p:ext uri="{BB962C8B-B14F-4D97-AF65-F5344CB8AC3E}">
        <p14:creationId xmlns:p14="http://schemas.microsoft.com/office/powerpoint/2010/main" val="1483499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smtClean="0">
                <a:solidFill>
                  <a:schemeClr val="tx1"/>
                </a:solidFill>
                <a:effectLst/>
                <a:latin typeface="+mn-lt"/>
                <a:ea typeface="+mn-ea"/>
                <a:cs typeface="+mn-cs"/>
              </a:rPr>
              <a:t> everything </a:t>
            </a:r>
            <a:r>
              <a:rPr lang="en-US" sz="1200" kern="1200" dirty="0" smtClean="0">
                <a:solidFill>
                  <a:schemeClr val="tx1"/>
                </a:solidFill>
                <a:effectLst/>
                <a:latin typeface="+mn-lt"/>
                <a:ea typeface="+mn-ea"/>
                <a:cs typeface="+mn-cs"/>
              </a:rPr>
              <a:t>on earth.</a:t>
            </a:r>
          </a:p>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26</a:t>
            </a:fld>
            <a:endParaRPr lang="en-US"/>
          </a:p>
        </p:txBody>
      </p:sp>
    </p:spTree>
    <p:extLst>
      <p:ext uri="{BB962C8B-B14F-4D97-AF65-F5344CB8AC3E}">
        <p14:creationId xmlns:p14="http://schemas.microsoft.com/office/powerpoint/2010/main" val="100197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smtClean="0">
                <a:solidFill>
                  <a:schemeClr val="tx1"/>
                </a:solidFill>
                <a:effectLst/>
                <a:latin typeface="+mn-lt"/>
                <a:ea typeface="+mn-ea"/>
                <a:cs typeface="+mn-cs"/>
              </a:rPr>
              <a:t> everything </a:t>
            </a:r>
            <a:r>
              <a:rPr lang="en-US" sz="1200" kern="1200" dirty="0" smtClean="0">
                <a:solidFill>
                  <a:schemeClr val="tx1"/>
                </a:solidFill>
                <a:effectLst/>
                <a:latin typeface="+mn-lt"/>
                <a:ea typeface="+mn-ea"/>
                <a:cs typeface="+mn-cs"/>
              </a:rPr>
              <a:t>on earth.</a:t>
            </a:r>
          </a:p>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27</a:t>
            </a:fld>
            <a:endParaRPr lang="en-US"/>
          </a:p>
        </p:txBody>
      </p:sp>
    </p:spTree>
    <p:extLst>
      <p:ext uri="{BB962C8B-B14F-4D97-AF65-F5344CB8AC3E}">
        <p14:creationId xmlns:p14="http://schemas.microsoft.com/office/powerpoint/2010/main" val="295046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smtClean="0">
                <a:solidFill>
                  <a:schemeClr val="tx1"/>
                </a:solidFill>
                <a:effectLst/>
                <a:latin typeface="+mn-lt"/>
                <a:ea typeface="+mn-ea"/>
                <a:cs typeface="+mn-cs"/>
              </a:rPr>
              <a:t> everything </a:t>
            </a:r>
            <a:r>
              <a:rPr lang="en-US" sz="1200" kern="1200" dirty="0" smtClean="0">
                <a:solidFill>
                  <a:schemeClr val="tx1"/>
                </a:solidFill>
                <a:effectLst/>
                <a:latin typeface="+mn-lt"/>
                <a:ea typeface="+mn-ea"/>
                <a:cs typeface="+mn-cs"/>
              </a:rPr>
              <a:t>on earth.</a:t>
            </a:r>
          </a:p>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28</a:t>
            </a:fld>
            <a:endParaRPr lang="en-US"/>
          </a:p>
        </p:txBody>
      </p:sp>
    </p:spTree>
    <p:extLst>
      <p:ext uri="{BB962C8B-B14F-4D97-AF65-F5344CB8AC3E}">
        <p14:creationId xmlns:p14="http://schemas.microsoft.com/office/powerpoint/2010/main" val="1500650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effectLst/>
                <a:latin typeface="+mn-lt"/>
                <a:ea typeface="+mn-ea"/>
                <a:cs typeface="+mn-cs"/>
              </a:rPr>
              <a:t>Romans 5:12 </a:t>
            </a:r>
            <a:r>
              <a:rPr lang="en-US" sz="1200" i="1" kern="1200" dirty="0" smtClean="0">
                <a:solidFill>
                  <a:schemeClr val="tx1"/>
                </a:solidFill>
                <a:effectLst/>
                <a:latin typeface="+mn-lt"/>
                <a:ea typeface="+mn-ea"/>
                <a:cs typeface="+mn-cs"/>
              </a:rPr>
              <a:t>“Therefore, just as sin entered the world through one man, and death through sin, and in this way, death came to all men because all sinned.”</a:t>
            </a:r>
            <a:endParaRPr lang="en-US" sz="1200" kern="1200" dirty="0" smtClean="0">
              <a:solidFill>
                <a:schemeClr val="tx1"/>
              </a:solidFill>
              <a:effectLst/>
              <a:latin typeface="+mn-lt"/>
              <a:ea typeface="+mn-ea"/>
              <a:cs typeface="+mn-cs"/>
            </a:endParaRPr>
          </a:p>
          <a:p>
            <a:pPr hangingPunct="0"/>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29</a:t>
            </a:fld>
            <a:endParaRPr lang="en-US"/>
          </a:p>
        </p:txBody>
      </p:sp>
    </p:spTree>
    <p:extLst>
      <p:ext uri="{BB962C8B-B14F-4D97-AF65-F5344CB8AC3E}">
        <p14:creationId xmlns:p14="http://schemas.microsoft.com/office/powerpoint/2010/main" val="170677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As we begin, I want to remind you that </a:t>
            </a:r>
            <a:r>
              <a:rPr lang="en-US" sz="1200" b="1" kern="1200" dirty="0" smtClean="0">
                <a:solidFill>
                  <a:schemeClr val="tx1"/>
                </a:solidFill>
                <a:effectLst/>
                <a:latin typeface="+mn-lt"/>
                <a:ea typeface="+mn-ea"/>
                <a:cs typeface="+mn-cs"/>
              </a:rPr>
              <a:t>every created thing had a beginning</a:t>
            </a:r>
            <a:r>
              <a:rPr lang="en-US" sz="1200" kern="1200" dirty="0" smtClean="0">
                <a:solidFill>
                  <a:schemeClr val="tx1"/>
                </a:solidFill>
                <a:effectLst/>
                <a:latin typeface="+mn-lt"/>
                <a:ea typeface="+mn-ea"/>
                <a:cs typeface="+mn-cs"/>
              </a:rPr>
              <a:t>.  As we back up into history, we </a:t>
            </a:r>
            <a:r>
              <a:rPr lang="en-US" sz="1200" b="1" kern="1200" dirty="0" smtClean="0">
                <a:solidFill>
                  <a:schemeClr val="tx1"/>
                </a:solidFill>
                <a:effectLst/>
                <a:latin typeface="+mn-lt"/>
                <a:ea typeface="+mn-ea"/>
                <a:cs typeface="+mn-cs"/>
              </a:rPr>
              <a:t>eventually</a:t>
            </a:r>
            <a:r>
              <a:rPr lang="en-US" sz="1200" kern="1200" dirty="0" smtClean="0">
                <a:solidFill>
                  <a:schemeClr val="tx1"/>
                </a:solidFill>
                <a:effectLst/>
                <a:latin typeface="+mn-lt"/>
                <a:ea typeface="+mn-ea"/>
                <a:cs typeface="+mn-cs"/>
              </a:rPr>
              <a:t> come to </a:t>
            </a:r>
            <a:r>
              <a:rPr lang="en-US" sz="1200" b="1" kern="1200" dirty="0" smtClean="0">
                <a:solidFill>
                  <a:schemeClr val="tx1"/>
                </a:solidFill>
                <a:effectLst/>
                <a:latin typeface="+mn-lt"/>
                <a:ea typeface="+mn-ea"/>
                <a:cs typeface="+mn-cs"/>
              </a:rPr>
              <a:t>something that did not begin to exist </a:t>
            </a:r>
            <a:r>
              <a:rPr lang="en-US" sz="1200" kern="1200" dirty="0" smtClean="0">
                <a:solidFill>
                  <a:schemeClr val="tx1"/>
                </a:solidFill>
                <a:effectLst/>
                <a:latin typeface="+mn-lt"/>
                <a:ea typeface="+mn-ea"/>
                <a:cs typeface="+mn-cs"/>
              </a:rPr>
              <a:t>– the only One who is eternally existing – the “first cause” of everything else.  Of course, we are talking about the Awesome, Eternal God.  Read these verses from </a:t>
            </a:r>
            <a:r>
              <a:rPr lang="en-US" sz="1200" b="1" kern="1200" dirty="0" smtClean="0">
                <a:solidFill>
                  <a:schemeClr val="tx1"/>
                </a:solidFill>
                <a:effectLst/>
                <a:latin typeface="+mn-lt"/>
                <a:ea typeface="+mn-ea"/>
                <a:cs typeface="+mn-cs"/>
              </a:rPr>
              <a:t>Isaiah 40:25,26</a:t>
            </a:r>
            <a:r>
              <a:rPr lang="en-US" sz="1200" kern="1200" dirty="0" smtClean="0">
                <a:solidFill>
                  <a:schemeClr val="tx1"/>
                </a:solidFill>
                <a:effectLst/>
                <a:latin typeface="+mn-lt"/>
                <a:ea typeface="+mn-ea"/>
                <a:cs typeface="+mn-cs"/>
              </a:rPr>
              <a:t> and remember who He is and who we are by contrast.  </a:t>
            </a:r>
            <a:r>
              <a:rPr lang="en-US" sz="1200" b="1" kern="1200" dirty="0" smtClean="0">
                <a:solidFill>
                  <a:schemeClr val="tx1"/>
                </a:solidFill>
                <a:effectLst/>
                <a:latin typeface="+mn-lt"/>
                <a:ea typeface="+mn-ea"/>
                <a:cs typeface="+mn-cs"/>
              </a:rPr>
              <a:t>He is the center </a:t>
            </a:r>
            <a:r>
              <a:rPr lang="en-US" sz="1200" kern="1200" dirty="0" smtClean="0">
                <a:solidFill>
                  <a:schemeClr val="tx1"/>
                </a:solidFill>
                <a:effectLst/>
                <a:latin typeface="+mn-lt"/>
                <a:ea typeface="+mn-ea"/>
                <a:cs typeface="+mn-cs"/>
              </a:rPr>
              <a:t>of all attention, not us.  When we get that reversed, we set ourselves up for confusion and despair.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3</a:t>
            </a:fld>
            <a:endParaRPr lang="en-US"/>
          </a:p>
        </p:txBody>
      </p:sp>
    </p:spTree>
    <p:extLst>
      <p:ext uri="{BB962C8B-B14F-4D97-AF65-F5344CB8AC3E}">
        <p14:creationId xmlns:p14="http://schemas.microsoft.com/office/powerpoint/2010/main" val="315029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effectLst/>
                <a:latin typeface="+mn-lt"/>
                <a:ea typeface="+mn-ea"/>
                <a:cs typeface="+mn-cs"/>
              </a:rPr>
              <a:t>Romans 5:12 </a:t>
            </a:r>
            <a:r>
              <a:rPr lang="en-US" sz="1200" i="1" kern="1200" dirty="0" smtClean="0">
                <a:solidFill>
                  <a:schemeClr val="tx1"/>
                </a:solidFill>
                <a:effectLst/>
                <a:latin typeface="+mn-lt"/>
                <a:ea typeface="+mn-ea"/>
                <a:cs typeface="+mn-cs"/>
              </a:rPr>
              <a:t>“Therefore, just as sin entered the world through one man, and death through sin, and in this way, death came to all men because all sinned.”</a:t>
            </a:r>
          </a:p>
          <a:p>
            <a:pPr hangingPunct="0"/>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pPr hangingPunct="0"/>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Theistic Evolution is very dangerous!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It is important that </a:t>
            </a:r>
            <a:r>
              <a:rPr lang="en-US" sz="1200" b="1" i="0" kern="1200" dirty="0" smtClean="0">
                <a:solidFill>
                  <a:schemeClr val="tx1"/>
                </a:solidFill>
                <a:effectLst/>
                <a:latin typeface="+mn-lt"/>
                <a:ea typeface="+mn-ea"/>
                <a:cs typeface="+mn-cs"/>
              </a:rPr>
              <a:t>Adam and Eve were the first</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real people </a:t>
            </a:r>
            <a:r>
              <a:rPr lang="en-US" sz="1200" i="0" kern="1200" dirty="0" smtClean="0">
                <a:solidFill>
                  <a:schemeClr val="tx1"/>
                </a:solidFill>
                <a:effectLst/>
                <a:latin typeface="+mn-lt"/>
                <a:ea typeface="+mn-ea"/>
                <a:cs typeface="+mn-cs"/>
              </a:rPr>
              <a:t>who </a:t>
            </a:r>
            <a:r>
              <a:rPr lang="en-US" sz="1200" b="1" i="0" kern="1200" dirty="0" smtClean="0">
                <a:solidFill>
                  <a:schemeClr val="tx1"/>
                </a:solidFill>
                <a:effectLst/>
                <a:latin typeface="+mn-lt"/>
                <a:ea typeface="+mn-ea"/>
                <a:cs typeface="+mn-cs"/>
              </a:rPr>
              <a:t>sinned</a:t>
            </a:r>
            <a:r>
              <a:rPr lang="en-US" sz="1200" i="0" kern="1200" baseline="0" dirty="0" smtClean="0">
                <a:solidFill>
                  <a:schemeClr val="tx1"/>
                </a:solidFill>
                <a:effectLst/>
                <a:latin typeface="+mn-lt"/>
                <a:ea typeface="+mn-ea"/>
                <a:cs typeface="+mn-cs"/>
              </a:rPr>
              <a:t> directly against God’s clear commands: if not, the entire gospel message fails.  </a:t>
            </a:r>
            <a:r>
              <a:rPr lang="en-US" sz="1200" i="1" kern="1200" baseline="0" dirty="0" smtClean="0">
                <a:solidFill>
                  <a:schemeClr val="tx1"/>
                </a:solidFill>
                <a:effectLst/>
                <a:latin typeface="+mn-lt"/>
                <a:ea typeface="+mn-ea"/>
                <a:cs typeface="+mn-cs"/>
              </a:rPr>
              <a:t>Remember 1 Corinthians 15:45-49, “</a:t>
            </a:r>
            <a:r>
              <a:rPr lang="en-US" sz="1200" kern="1200" dirty="0" smtClean="0">
                <a:solidFill>
                  <a:schemeClr val="tx1"/>
                </a:solidFill>
                <a:effectLst/>
                <a:latin typeface="+mn-lt"/>
                <a:ea typeface="+mn-ea"/>
                <a:cs typeface="+mn-cs"/>
              </a:rPr>
              <a:t>So it is written: “The first man Adam became a living being”; the last Adam, a life-giving spirit. The spiritual did not come first, but the natural, and after that the spiritual. The first man was of the dust of the earth; the second man is of heaven. As was the earthly man, so are those who are of the earth; and as is the heavenly man, so also are those who are of heaven. And just as we have borne the image of the earthly man, so shall we bear the image of the heavenly man.</a:t>
            </a:r>
          </a:p>
        </p:txBody>
      </p:sp>
      <p:sp>
        <p:nvSpPr>
          <p:cNvPr id="4" name="Slide Number Placeholder 3"/>
          <p:cNvSpPr>
            <a:spLocks noGrp="1"/>
          </p:cNvSpPr>
          <p:nvPr>
            <p:ph type="sldNum" sz="quarter" idx="10"/>
          </p:nvPr>
        </p:nvSpPr>
        <p:spPr/>
        <p:txBody>
          <a:bodyPr/>
          <a:lstStyle/>
          <a:p>
            <a:fld id="{0D891297-963C-41A2-AD41-1DEFD15B2CD6}" type="slidenum">
              <a:rPr lang="en-US" smtClean="0"/>
              <a:t>30</a:t>
            </a:fld>
            <a:endParaRPr lang="en-US"/>
          </a:p>
        </p:txBody>
      </p:sp>
    </p:spTree>
    <p:extLst>
      <p:ext uri="{BB962C8B-B14F-4D97-AF65-F5344CB8AC3E}">
        <p14:creationId xmlns:p14="http://schemas.microsoft.com/office/powerpoint/2010/main" val="1877142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 answer: yes, there is hope found in </a:t>
            </a:r>
            <a:r>
              <a:rPr lang="en-US" sz="1200" u="sng" kern="1200" dirty="0" smtClean="0">
                <a:solidFill>
                  <a:schemeClr val="tx1"/>
                </a:solidFill>
                <a:effectLst/>
                <a:latin typeface="+mn-lt"/>
                <a:ea typeface="+mn-ea"/>
                <a:cs typeface="+mn-cs"/>
              </a:rPr>
              <a:t>two clues</a:t>
            </a:r>
            <a:r>
              <a:rPr lang="en-US" sz="1200" kern="1200" dirty="0" smtClean="0">
                <a:solidFill>
                  <a:schemeClr val="tx1"/>
                </a:solidFill>
                <a:effectLst/>
                <a:latin typeface="+mn-lt"/>
                <a:ea typeface="+mn-ea"/>
                <a:cs typeface="+mn-cs"/>
              </a:rPr>
              <a:t> above:</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smtClean="0">
                <a:solidFill>
                  <a:schemeClr val="tx1"/>
                </a:solidFill>
                <a:effectLst/>
                <a:latin typeface="+mn-lt"/>
                <a:ea typeface="+mn-ea"/>
                <a:cs typeface="+mn-cs"/>
              </a:rPr>
              <a:t>God shed the blood of a substitute in order to cover the shame of the man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31</a:t>
            </a:fld>
            <a:endParaRPr lang="en-US"/>
          </a:p>
        </p:txBody>
      </p:sp>
    </p:spTree>
    <p:extLst>
      <p:ext uri="{BB962C8B-B14F-4D97-AF65-F5344CB8AC3E}">
        <p14:creationId xmlns:p14="http://schemas.microsoft.com/office/powerpoint/2010/main" val="333643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 answer: yes, there is hope found in </a:t>
            </a:r>
            <a:r>
              <a:rPr lang="en-US" sz="1200" u="sng" kern="1200" dirty="0" smtClean="0">
                <a:solidFill>
                  <a:schemeClr val="tx1"/>
                </a:solidFill>
                <a:effectLst/>
                <a:latin typeface="+mn-lt"/>
                <a:ea typeface="+mn-ea"/>
                <a:cs typeface="+mn-cs"/>
              </a:rPr>
              <a:t>two clues</a:t>
            </a:r>
            <a:r>
              <a:rPr lang="en-US" sz="1200" kern="1200" dirty="0" smtClean="0">
                <a:solidFill>
                  <a:schemeClr val="tx1"/>
                </a:solidFill>
                <a:effectLst/>
                <a:latin typeface="+mn-lt"/>
                <a:ea typeface="+mn-ea"/>
                <a:cs typeface="+mn-cs"/>
              </a:rPr>
              <a:t> above:</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smtClean="0">
                <a:solidFill>
                  <a:schemeClr val="tx1"/>
                </a:solidFill>
                <a:effectLst/>
                <a:latin typeface="+mn-lt"/>
                <a:ea typeface="+mn-ea"/>
                <a:cs typeface="+mn-cs"/>
              </a:rPr>
              <a:t>God shed the blood of a substitute in order to cover the shame of the man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32</a:t>
            </a:fld>
            <a:endParaRPr lang="en-US"/>
          </a:p>
        </p:txBody>
      </p:sp>
    </p:spTree>
    <p:extLst>
      <p:ext uri="{BB962C8B-B14F-4D97-AF65-F5344CB8AC3E}">
        <p14:creationId xmlns:p14="http://schemas.microsoft.com/office/powerpoint/2010/main" val="1084530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 answer: yes, there is hope found in </a:t>
            </a:r>
            <a:r>
              <a:rPr lang="en-US" sz="1200" u="sng" kern="1200" dirty="0" smtClean="0">
                <a:solidFill>
                  <a:schemeClr val="tx1"/>
                </a:solidFill>
                <a:effectLst/>
                <a:latin typeface="+mn-lt"/>
                <a:ea typeface="+mn-ea"/>
                <a:cs typeface="+mn-cs"/>
              </a:rPr>
              <a:t>two clues</a:t>
            </a:r>
            <a:r>
              <a:rPr lang="en-US" sz="1200" kern="1200" dirty="0" smtClean="0">
                <a:solidFill>
                  <a:schemeClr val="tx1"/>
                </a:solidFill>
                <a:effectLst/>
                <a:latin typeface="+mn-lt"/>
                <a:ea typeface="+mn-ea"/>
                <a:cs typeface="+mn-cs"/>
              </a:rPr>
              <a:t> above:</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smtClean="0">
                <a:solidFill>
                  <a:schemeClr val="tx1"/>
                </a:solidFill>
                <a:effectLst/>
                <a:latin typeface="+mn-lt"/>
                <a:ea typeface="+mn-ea"/>
                <a:cs typeface="+mn-cs"/>
              </a:rPr>
              <a:t>God shed the blood of a substitute in order to cover the shame of the man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33</a:t>
            </a:fld>
            <a:endParaRPr lang="en-US"/>
          </a:p>
        </p:txBody>
      </p:sp>
    </p:spTree>
    <p:extLst>
      <p:ext uri="{BB962C8B-B14F-4D97-AF65-F5344CB8AC3E}">
        <p14:creationId xmlns:p14="http://schemas.microsoft.com/office/powerpoint/2010/main" val="729138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conclude, I want you to remember an important fact, one that Satan confused in the mind of Adam and Eve:  God is God and we are not God  </a:t>
            </a:r>
            <a:r>
              <a:rPr lang="en-US" sz="1200" b="1" kern="1200" dirty="0" smtClean="0">
                <a:solidFill>
                  <a:schemeClr val="tx1"/>
                </a:solidFill>
                <a:effectLst/>
                <a:latin typeface="+mn-lt"/>
                <a:ea typeface="+mn-ea"/>
                <a:cs typeface="+mn-cs"/>
              </a:rPr>
              <a:t>Psalm 8:1,3,4 </a:t>
            </a:r>
            <a:endParaRPr lang="en-US" sz="1200" kern="1200" dirty="0" smtClean="0">
              <a:solidFill>
                <a:schemeClr val="tx1"/>
              </a:solidFill>
              <a:effectLst/>
              <a:latin typeface="+mn-lt"/>
              <a:ea typeface="+mn-ea"/>
              <a:cs typeface="+mn-cs"/>
            </a:endParaRPr>
          </a:p>
          <a:p>
            <a:endParaRPr lang="en-US" dirty="0" smtClean="0"/>
          </a:p>
          <a:p>
            <a:r>
              <a:rPr lang="en-US" dirty="0" smtClean="0"/>
              <a:t>He is the center of all things,</a:t>
            </a:r>
            <a:r>
              <a:rPr lang="en-US" baseline="0" dirty="0" smtClean="0"/>
              <a:t> and we only exist because He has chosen to make us.  When we keep our attention clear about this, it changes everything!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34</a:t>
            </a:fld>
            <a:endParaRPr lang="en-US"/>
          </a:p>
        </p:txBody>
      </p:sp>
    </p:spTree>
    <p:extLst>
      <p:ext uri="{BB962C8B-B14F-4D97-AF65-F5344CB8AC3E}">
        <p14:creationId xmlns:p14="http://schemas.microsoft.com/office/powerpoint/2010/main" val="25308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week, we saw three important things in Genesis 1:1 – In the </a:t>
            </a:r>
            <a:r>
              <a:rPr lang="en-US" sz="1200" u="sng" kern="1200" dirty="0" smtClean="0">
                <a:solidFill>
                  <a:schemeClr val="tx1"/>
                </a:solidFill>
                <a:effectLst/>
                <a:latin typeface="+mn-lt"/>
                <a:ea typeface="+mn-ea"/>
                <a:cs typeface="+mn-cs"/>
              </a:rPr>
              <a:t>beginning</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created</a:t>
            </a:r>
            <a:r>
              <a:rPr lang="en-US" sz="1200" kern="1200" dirty="0" smtClean="0">
                <a:solidFill>
                  <a:schemeClr val="tx1"/>
                </a:solidFill>
                <a:effectLst/>
                <a:latin typeface="+mn-lt"/>
                <a:ea typeface="+mn-ea"/>
                <a:cs typeface="+mn-cs"/>
              </a:rPr>
              <a:t>.  In </a:t>
            </a:r>
            <a:r>
              <a:rPr lang="en-US" sz="1200" b="1" kern="1200" dirty="0" smtClean="0">
                <a:solidFill>
                  <a:schemeClr val="tx1"/>
                </a:solidFill>
                <a:effectLst/>
                <a:latin typeface="+mn-lt"/>
                <a:ea typeface="+mn-ea"/>
                <a:cs typeface="+mn-cs"/>
              </a:rPr>
              <a:t>verse 3</a:t>
            </a:r>
            <a:r>
              <a:rPr lang="en-US" sz="1200" kern="1200" dirty="0" smtClean="0">
                <a:solidFill>
                  <a:schemeClr val="tx1"/>
                </a:solidFill>
                <a:effectLst/>
                <a:latin typeface="+mn-lt"/>
                <a:ea typeface="+mn-ea"/>
                <a:cs typeface="+mn-cs"/>
              </a:rPr>
              <a:t>, we saw the first example of what God often does – </a:t>
            </a:r>
            <a:r>
              <a:rPr lang="en-US" sz="1200" u="sng" kern="1200" dirty="0" smtClean="0">
                <a:solidFill>
                  <a:schemeClr val="tx1"/>
                </a:solidFill>
                <a:effectLst/>
                <a:latin typeface="+mn-lt"/>
                <a:ea typeface="+mn-ea"/>
                <a:cs typeface="+mn-cs"/>
              </a:rPr>
              <a:t>He sends</a:t>
            </a:r>
            <a:r>
              <a:rPr lang="en-US" sz="1200" kern="1200" dirty="0" smtClean="0">
                <a:solidFill>
                  <a:schemeClr val="tx1"/>
                </a:solidFill>
                <a:effectLst/>
                <a:latin typeface="+mn-lt"/>
                <a:ea typeface="+mn-ea"/>
                <a:cs typeface="+mn-cs"/>
              </a:rPr>
              <a:t> forth </a:t>
            </a:r>
            <a:r>
              <a:rPr lang="en-US" sz="1200" u="sng" kern="1200" dirty="0" smtClean="0">
                <a:solidFill>
                  <a:schemeClr val="tx1"/>
                </a:solidFill>
                <a:effectLst/>
                <a:latin typeface="+mn-lt"/>
                <a:ea typeface="+mn-ea"/>
                <a:cs typeface="+mn-cs"/>
              </a:rPr>
              <a:t>His word</a:t>
            </a:r>
            <a:r>
              <a:rPr lang="en-US" sz="1200" kern="1200" dirty="0" smtClean="0">
                <a:solidFill>
                  <a:schemeClr val="tx1"/>
                </a:solidFill>
                <a:effectLst/>
                <a:latin typeface="+mn-lt"/>
                <a:ea typeface="+mn-ea"/>
                <a:cs typeface="+mn-cs"/>
              </a:rPr>
              <a:t> into darkness, bringing </a:t>
            </a:r>
            <a:r>
              <a:rPr lang="en-US" sz="1200" u="sng" kern="1200" dirty="0" smtClean="0">
                <a:solidFill>
                  <a:schemeClr val="tx1"/>
                </a:solidFill>
                <a:effectLst/>
                <a:latin typeface="+mn-lt"/>
                <a:ea typeface="+mn-ea"/>
                <a:cs typeface="+mn-cs"/>
              </a:rPr>
              <a:t>light</a:t>
            </a:r>
            <a:r>
              <a:rPr lang="en-US" sz="1200" kern="1200" dirty="0" smtClean="0">
                <a:solidFill>
                  <a:schemeClr val="tx1"/>
                </a:solidFill>
                <a:effectLst/>
                <a:latin typeface="+mn-lt"/>
                <a:ea typeface="+mn-ea"/>
                <a:cs typeface="+mn-cs"/>
              </a:rPr>
              <a:t> (physical and spiritual).  </a:t>
            </a:r>
            <a:r>
              <a:rPr lang="en-US" sz="1200" b="1" kern="1200" dirty="0" smtClean="0">
                <a:solidFill>
                  <a:schemeClr val="tx1"/>
                </a:solidFill>
                <a:effectLst/>
                <a:latin typeface="+mn-lt"/>
                <a:ea typeface="+mn-ea"/>
                <a:cs typeface="+mn-cs"/>
              </a:rPr>
              <a:t>Genesis 1:26</a:t>
            </a:r>
            <a:r>
              <a:rPr lang="en-US" sz="1200" kern="1200" dirty="0" smtClean="0">
                <a:solidFill>
                  <a:schemeClr val="tx1"/>
                </a:solidFill>
                <a:effectLst/>
                <a:latin typeface="+mn-lt"/>
                <a:ea typeface="+mn-ea"/>
                <a:cs typeface="+mn-cs"/>
              </a:rPr>
              <a:t> shows us how God made people special: in His image. He gave them a mind, a will, emotions, and authority.</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17402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Also, </a:t>
            </a:r>
            <a:r>
              <a:rPr lang="en-US" sz="1200" b="1" kern="1200" dirty="0" smtClean="0">
                <a:solidFill>
                  <a:schemeClr val="tx1"/>
                </a:solidFill>
                <a:effectLst/>
                <a:latin typeface="+mn-lt"/>
                <a:ea typeface="+mn-ea"/>
                <a:cs typeface="+mn-cs"/>
              </a:rPr>
              <a:t>Genesis 1:26</a:t>
            </a:r>
            <a:r>
              <a:rPr lang="en-US" sz="1200" kern="1200" dirty="0" smtClean="0">
                <a:solidFill>
                  <a:schemeClr val="tx1"/>
                </a:solidFill>
                <a:effectLst/>
                <a:latin typeface="+mn-lt"/>
                <a:ea typeface="+mn-ea"/>
                <a:cs typeface="+mn-cs"/>
              </a:rPr>
              <a:t> shows us how God made people special: in His image. He gave them a mind, a will, emotions, and authority.  God created us in His image so that we might know Him</a:t>
            </a:r>
            <a:r>
              <a:rPr lang="en-US" sz="1200" kern="1200" baseline="0" dirty="0" smtClean="0">
                <a:solidFill>
                  <a:schemeClr val="tx1"/>
                </a:solidFill>
                <a:effectLst/>
                <a:latin typeface="+mn-lt"/>
                <a:ea typeface="+mn-ea"/>
                <a:cs typeface="+mn-cs"/>
              </a:rPr>
              <a:t> personally.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ended by looking at </a:t>
            </a:r>
            <a:r>
              <a:rPr lang="en-US" sz="1200" b="1" kern="1200" dirty="0" smtClean="0">
                <a:solidFill>
                  <a:schemeClr val="tx1"/>
                </a:solidFill>
                <a:effectLst/>
                <a:latin typeface="+mn-lt"/>
                <a:ea typeface="+mn-ea"/>
                <a:cs typeface="+mn-cs"/>
              </a:rPr>
              <a:t>Genesis 1:31</a:t>
            </a:r>
            <a:r>
              <a:rPr lang="en-US" sz="1200" kern="1200" dirty="0" smtClean="0">
                <a:solidFill>
                  <a:schemeClr val="tx1"/>
                </a:solidFill>
                <a:effectLst/>
                <a:latin typeface="+mn-lt"/>
                <a:ea typeface="+mn-ea"/>
                <a:cs typeface="+mn-cs"/>
              </a:rPr>
              <a:t> – God made a wonderful world, a beautiful garden (Eden), and created people in his image for an unhindered relationship with Himself.  It was all “very good.” But when we look at our world today, it is far from perfect.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06926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evil all </a:t>
            </a:r>
            <a:r>
              <a:rPr lang="en-US" sz="1200" u="sng" kern="1200" dirty="0" smtClean="0">
                <a:solidFill>
                  <a:schemeClr val="tx1"/>
                </a:solidFill>
                <a:effectLst/>
                <a:latin typeface="+mn-lt"/>
                <a:ea typeface="+mn-ea"/>
                <a:cs typeface="+mn-cs"/>
              </a:rPr>
              <a:t>around us</a:t>
            </a:r>
            <a:r>
              <a:rPr lang="en-US" sz="1200" kern="1200" dirty="0" smtClean="0">
                <a:solidFill>
                  <a:schemeClr val="tx1"/>
                </a:solidFill>
                <a:effectLst/>
                <a:latin typeface="+mn-lt"/>
                <a:ea typeface="+mn-ea"/>
                <a:cs typeface="+mn-cs"/>
              </a:rPr>
              <a:t>: terrorism, abuse, disease, and death.  And if we’re honest, we sense the evil </a:t>
            </a:r>
            <a:r>
              <a:rPr lang="en-US" sz="1200" u="sng" kern="1200" dirty="0"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us: greed, lying, lust, and rebellion.  What happened?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6</a:t>
            </a:fld>
            <a:endParaRPr lang="en-US"/>
          </a:p>
        </p:txBody>
      </p:sp>
    </p:spTree>
    <p:extLst>
      <p:ext uri="{BB962C8B-B14F-4D97-AF65-F5344CB8AC3E}">
        <p14:creationId xmlns:p14="http://schemas.microsoft.com/office/powerpoint/2010/main" val="8816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Even before God created people, He created spirits to be His servants.  God is greater than the spirits - He lived before them eternally, He made them, He gave them life.  Spirits do not have physical bodies, like us - they can move about wherever they want to.  In the beginning, the spirits were all God’s angels.  Angels means “messengers” or “servants.”</a:t>
            </a:r>
          </a:p>
          <a:p>
            <a:pPr hangingPunct="0"/>
            <a:r>
              <a:rPr lang="en-US" sz="1200" kern="1200" dirty="0" smtClean="0">
                <a:solidFill>
                  <a:schemeClr val="tx1"/>
                </a:solidFill>
                <a:effectLst/>
                <a:latin typeface="+mn-lt"/>
                <a:ea typeface="+mn-ea"/>
                <a:cs typeface="+mn-cs"/>
              </a:rPr>
              <a:t> </a:t>
            </a:r>
          </a:p>
          <a:p>
            <a:pPr fontAlgn="auto" hangingPunct="1"/>
            <a:r>
              <a:rPr lang="en-US" sz="1200" b="1" i="1" kern="1200" dirty="0" smtClean="0">
                <a:solidFill>
                  <a:schemeClr val="tx1"/>
                </a:solidFill>
                <a:effectLst/>
                <a:latin typeface="+mn-lt"/>
                <a:ea typeface="+mn-ea"/>
                <a:cs typeface="+mn-cs"/>
              </a:rPr>
              <a:t>John 1:3</a:t>
            </a:r>
            <a:r>
              <a:rPr lang="en-US" sz="1200" i="1" kern="1200" dirty="0" smtClean="0">
                <a:solidFill>
                  <a:schemeClr val="tx1"/>
                </a:solidFill>
                <a:effectLst/>
                <a:latin typeface="+mn-lt"/>
                <a:ea typeface="+mn-ea"/>
                <a:cs typeface="+mn-cs"/>
              </a:rPr>
              <a:t> - All things came into being through Him, and without Him not one thing came into being.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7</a:t>
            </a:fld>
            <a:endParaRPr lang="en-US"/>
          </a:p>
        </p:txBody>
      </p:sp>
    </p:spTree>
    <p:extLst>
      <p:ext uri="{BB962C8B-B14F-4D97-AF65-F5344CB8AC3E}">
        <p14:creationId xmlns:p14="http://schemas.microsoft.com/office/powerpoint/2010/main" val="28866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Psalm 103:20, 21</a:t>
            </a:r>
            <a:r>
              <a:rPr lang="en-US" sz="1200" i="1" kern="1200" dirty="0" smtClean="0">
                <a:solidFill>
                  <a:schemeClr val="tx1"/>
                </a:solidFill>
                <a:effectLst/>
                <a:latin typeface="+mn-lt"/>
                <a:ea typeface="+mn-ea"/>
                <a:cs typeface="+mn-cs"/>
              </a:rPr>
              <a:t> - Bless the LORD, O you His angels, … all His hosts, His ministers that do His will.</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God didn't create all the spirits exactly the same.  Some were more beautiful, some were more powerful than others.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8</a:t>
            </a:fld>
            <a:endParaRPr lang="en-US"/>
          </a:p>
        </p:txBody>
      </p:sp>
    </p:spTree>
    <p:extLst>
      <p:ext uri="{BB962C8B-B14F-4D97-AF65-F5344CB8AC3E}">
        <p14:creationId xmlns:p14="http://schemas.microsoft.com/office/powerpoint/2010/main" val="37278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God didn't create all the spirits exactly the same.  Some were more beautiful, some were more powerful than others.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greatest angel was called </a:t>
            </a:r>
            <a:r>
              <a:rPr lang="en-US" sz="1200" b="1" kern="1200" dirty="0" smtClean="0">
                <a:solidFill>
                  <a:schemeClr val="tx1"/>
                </a:solidFill>
                <a:effectLst/>
                <a:latin typeface="+mn-lt"/>
                <a:ea typeface="+mn-ea"/>
                <a:cs typeface="+mn-cs"/>
              </a:rPr>
              <a:t>Lucifer</a:t>
            </a:r>
            <a:r>
              <a:rPr lang="en-US" sz="1200" kern="1200" dirty="0" smtClean="0">
                <a:solidFill>
                  <a:schemeClr val="tx1"/>
                </a:solidFill>
                <a:effectLst/>
                <a:latin typeface="+mn-lt"/>
                <a:ea typeface="+mn-ea"/>
                <a:cs typeface="+mn-cs"/>
              </a:rPr>
              <a:t>.  Lucifer means “morning star.”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41699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22860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781891277"/>
              </p:ext>
            </p:extLst>
          </p:nvPr>
        </p:nvGraphicFramePr>
        <p:xfrm>
          <a:off x="533400" y="1219200"/>
          <a:ext cx="8077200" cy="5029200"/>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28650">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28650">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sngStrike" baseline="0" dirty="0">
                          <a:effectLst/>
                        </a:rPr>
                        <a:t>Is the Bible Trustworthy?</a:t>
                      </a:r>
                      <a:endParaRPr lang="en-US" sz="2600" b="0" i="0" u="none" strike="sng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sngStrike" baseline="0" dirty="0">
                          <a:effectLst/>
                        </a:rPr>
                        <a:t>Did God </a:t>
                      </a:r>
                      <a:r>
                        <a:rPr lang="en-US" sz="2600" i="1" u="none" strike="sngStrike" baseline="0" dirty="0">
                          <a:effectLst/>
                        </a:rPr>
                        <a:t>R</a:t>
                      </a:r>
                      <a:r>
                        <a:rPr lang="en-US" sz="2600" i="1" u="none" strike="sngStrike" baseline="0" dirty="0" smtClean="0">
                          <a:effectLst/>
                        </a:rPr>
                        <a:t>eally</a:t>
                      </a:r>
                      <a:r>
                        <a:rPr lang="en-US" sz="2600" u="none" strike="sngStrike" baseline="0" dirty="0" smtClean="0">
                          <a:effectLst/>
                        </a:rPr>
                        <a:t> </a:t>
                      </a:r>
                      <a:r>
                        <a:rPr lang="en-US" sz="2600" u="none" strike="sngStrike" baseline="0" dirty="0">
                          <a:effectLst/>
                        </a:rPr>
                        <a:t>Create the World?</a:t>
                      </a:r>
                      <a:endParaRPr lang="en-US" sz="2600" b="0" i="0" u="none" strike="sng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28650">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dirty="0">
                          <a:effectLst/>
                        </a:rPr>
                        <a:t>If God is </a:t>
                      </a:r>
                      <a:r>
                        <a:rPr lang="en-US" sz="2600" u="none" strike="noStrike" dirty="0" smtClean="0">
                          <a:effectLst/>
                        </a:rPr>
                        <a:t>Good</a:t>
                      </a:r>
                      <a:r>
                        <a:rPr lang="en-US" sz="2600" u="none" strike="noStrike" dirty="0">
                          <a:effectLst/>
                        </a:rPr>
                        <a:t>, why does </a:t>
                      </a:r>
                      <a:r>
                        <a:rPr lang="en-US" sz="2600" u="none" strike="noStrike" dirty="0" smtClean="0">
                          <a:effectLst/>
                        </a:rPr>
                        <a:t>Suffering </a:t>
                      </a:r>
                      <a:r>
                        <a:rPr lang="en-US" sz="2600" u="none" strike="noStrike" dirty="0">
                          <a:effectLst/>
                        </a:rPr>
                        <a:t>E</a:t>
                      </a:r>
                      <a:r>
                        <a:rPr lang="en-US" sz="2600" u="none" strike="noStrike" dirty="0" smtClean="0">
                          <a:effectLst/>
                        </a:rPr>
                        <a:t>xist</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0291203"/>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28650">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spTree>
    <p:extLst>
      <p:ext uri="{BB962C8B-B14F-4D97-AF65-F5344CB8AC3E}">
        <p14:creationId xmlns:p14="http://schemas.microsoft.com/office/powerpoint/2010/main" val="132398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49100"/>
            <a:ext cx="8229600" cy="5105400"/>
          </a:xfrm>
        </p:spPr>
        <p:txBody>
          <a:bodyPr>
            <a:normAutofit/>
          </a:bodyPr>
          <a:lstStyle/>
          <a:p>
            <a:pPr>
              <a:spcAft>
                <a:spcPts val="1200"/>
              </a:spcAft>
            </a:pPr>
            <a:r>
              <a:rPr lang="en-US" dirty="0" smtClean="0"/>
              <a:t>Lucifer, a powerful and beautiful angel</a:t>
            </a:r>
          </a:p>
          <a:p>
            <a:pPr lvl="1">
              <a:spcAft>
                <a:spcPts val="1200"/>
              </a:spcAft>
              <a:buFont typeface="Wingdings" panose="05000000000000000000" pitchFamily="2" charset="2"/>
              <a:buChar char="§"/>
            </a:pPr>
            <a:r>
              <a:rPr lang="en-US" dirty="0" smtClean="0"/>
              <a:t>Ezekiel 28:13-15  – a “guardian cherub”</a:t>
            </a:r>
          </a:p>
          <a:p>
            <a:pPr marL="457200" lvl="1" indent="0">
              <a:spcAft>
                <a:spcPts val="1200"/>
              </a:spcAft>
              <a:buNone/>
            </a:pPr>
            <a:r>
              <a:rPr lang="en-US" dirty="0" smtClean="0"/>
              <a:t>“Thus </a:t>
            </a:r>
            <a:r>
              <a:rPr lang="en-US" dirty="0"/>
              <a:t>says the Lord GOD</a:t>
            </a:r>
            <a:r>
              <a:rPr lang="en-US" dirty="0" smtClean="0"/>
              <a:t>: “</a:t>
            </a:r>
            <a:r>
              <a:rPr lang="en-US" dirty="0"/>
              <a:t>You were the signet of perfection</a:t>
            </a:r>
            <a:r>
              <a:rPr lang="en-US" dirty="0" smtClean="0"/>
              <a:t>, </a:t>
            </a:r>
            <a:r>
              <a:rPr lang="en-US" dirty="0"/>
              <a:t>full of wisdom and perfect in beauty</a:t>
            </a:r>
            <a:r>
              <a:rPr lang="en-US" dirty="0" smtClean="0"/>
              <a:t>. You </a:t>
            </a:r>
            <a:r>
              <a:rPr lang="en-US" dirty="0"/>
              <a:t>were in Eden, the garden of God</a:t>
            </a:r>
            <a:r>
              <a:rPr lang="en-US" dirty="0" smtClean="0"/>
              <a:t>; … You </a:t>
            </a:r>
            <a:r>
              <a:rPr lang="en-US" dirty="0"/>
              <a:t>were an anointed guardian </a:t>
            </a:r>
            <a:r>
              <a:rPr lang="en-US" dirty="0" smtClean="0"/>
              <a:t>cherub … </a:t>
            </a:r>
            <a:r>
              <a:rPr lang="en-US" dirty="0"/>
              <a:t>You were blameless in your </a:t>
            </a:r>
            <a:r>
              <a:rPr lang="en-US" dirty="0" smtClean="0"/>
              <a:t>ways  </a:t>
            </a:r>
            <a:r>
              <a:rPr lang="en-US" dirty="0"/>
              <a:t>from the day you were </a:t>
            </a:r>
            <a:r>
              <a:rPr lang="en-US" dirty="0" smtClean="0"/>
              <a:t>created, till </a:t>
            </a:r>
            <a:r>
              <a:rPr lang="en-US" dirty="0"/>
              <a:t>unrighteousness was found in you</a:t>
            </a:r>
            <a:r>
              <a:rPr lang="en-US" dirty="0" smtClean="0"/>
              <a:t>.”</a:t>
            </a:r>
          </a:p>
        </p:txBody>
      </p:sp>
    </p:spTree>
    <p:extLst>
      <p:ext uri="{BB962C8B-B14F-4D97-AF65-F5344CB8AC3E}">
        <p14:creationId xmlns:p14="http://schemas.microsoft.com/office/powerpoint/2010/main" val="6976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a:spcAft>
                <a:spcPts val="1200"/>
              </a:spcAft>
            </a:pPr>
            <a:r>
              <a:rPr lang="en-US" dirty="0" smtClean="0"/>
              <a:t>Lucifer, a powerful and beautiful angel</a:t>
            </a:r>
          </a:p>
          <a:p>
            <a:pPr lvl="1">
              <a:spcAft>
                <a:spcPts val="1200"/>
              </a:spcAft>
              <a:buFont typeface="Wingdings" panose="05000000000000000000" pitchFamily="2" charset="2"/>
              <a:buChar char="§"/>
            </a:pPr>
            <a:r>
              <a:rPr lang="en-US" dirty="0" smtClean="0"/>
              <a:t>Ezekiel 28:13-15  – a “guardian cherub”</a:t>
            </a:r>
          </a:p>
          <a:p>
            <a:pPr lvl="1">
              <a:spcAft>
                <a:spcPts val="1200"/>
              </a:spcAft>
              <a:buFont typeface="Wingdings" panose="05000000000000000000" pitchFamily="2" charset="2"/>
              <a:buChar char="§"/>
            </a:pPr>
            <a:r>
              <a:rPr lang="en-US" dirty="0" smtClean="0"/>
              <a:t>Isaiah 14:12-14  – “I will be like God”</a:t>
            </a:r>
          </a:p>
          <a:p>
            <a:pPr marL="457200" lvl="1" indent="0">
              <a:spcAft>
                <a:spcPts val="1200"/>
              </a:spcAft>
              <a:buNone/>
            </a:pPr>
            <a:r>
              <a:rPr lang="en-US" dirty="0"/>
              <a:t>“How you are fallen from heaven</a:t>
            </a:r>
            <a:r>
              <a:rPr lang="en-US" dirty="0" smtClean="0"/>
              <a:t>, O </a:t>
            </a:r>
            <a:r>
              <a:rPr lang="en-US" dirty="0"/>
              <a:t>Day Star, son of Dawn</a:t>
            </a:r>
            <a:r>
              <a:rPr lang="en-US" dirty="0" smtClean="0"/>
              <a:t>! How </a:t>
            </a:r>
            <a:r>
              <a:rPr lang="en-US" dirty="0"/>
              <a:t>you are cut down to the ground</a:t>
            </a:r>
            <a:r>
              <a:rPr lang="en-US" dirty="0" smtClean="0"/>
              <a:t>, you </a:t>
            </a:r>
            <a:r>
              <a:rPr lang="en-US" dirty="0"/>
              <a:t>who laid the nations low</a:t>
            </a:r>
            <a:r>
              <a:rPr lang="en-US" dirty="0" smtClean="0"/>
              <a:t>! You </a:t>
            </a:r>
            <a:r>
              <a:rPr lang="en-US" dirty="0"/>
              <a:t>said in your heart</a:t>
            </a:r>
            <a:r>
              <a:rPr lang="en-US" dirty="0" smtClean="0"/>
              <a:t>, ‘</a:t>
            </a:r>
            <a:r>
              <a:rPr lang="en-US" dirty="0"/>
              <a:t>I will ascend to </a:t>
            </a:r>
            <a:r>
              <a:rPr lang="en-US" dirty="0" smtClean="0"/>
              <a:t>heaven; above </a:t>
            </a:r>
            <a:r>
              <a:rPr lang="en-US" dirty="0"/>
              <a:t>the stars of </a:t>
            </a:r>
            <a:r>
              <a:rPr lang="en-US" dirty="0" smtClean="0"/>
              <a:t>God I </a:t>
            </a:r>
            <a:r>
              <a:rPr lang="en-US" dirty="0"/>
              <a:t>will set my throne on high</a:t>
            </a:r>
            <a:r>
              <a:rPr lang="en-US" dirty="0" smtClean="0"/>
              <a:t>; I </a:t>
            </a:r>
            <a:r>
              <a:rPr lang="en-US" dirty="0"/>
              <a:t>will sit on the mount of </a:t>
            </a:r>
            <a:r>
              <a:rPr lang="en-US" dirty="0" smtClean="0"/>
              <a:t>assembly in </a:t>
            </a:r>
            <a:r>
              <a:rPr lang="en-US" dirty="0"/>
              <a:t>the far reaches of the </a:t>
            </a:r>
            <a:r>
              <a:rPr lang="en-US" dirty="0" smtClean="0"/>
              <a:t>north; I </a:t>
            </a:r>
            <a:r>
              <a:rPr lang="en-US" dirty="0"/>
              <a:t>will ascend above the heights of the clouds</a:t>
            </a:r>
            <a:r>
              <a:rPr lang="en-US" dirty="0" smtClean="0"/>
              <a:t>; I </a:t>
            </a:r>
            <a:r>
              <a:rPr lang="en-US" dirty="0"/>
              <a:t>will make myself like the Most High</a:t>
            </a:r>
            <a:r>
              <a:rPr lang="en-US" dirty="0" smtClean="0"/>
              <a:t>.’”</a:t>
            </a:r>
            <a:endParaRPr lang="en-US" dirty="0"/>
          </a:p>
        </p:txBody>
      </p:sp>
    </p:spTree>
    <p:extLst>
      <p:ext uri="{BB962C8B-B14F-4D97-AF65-F5344CB8AC3E}">
        <p14:creationId xmlns:p14="http://schemas.microsoft.com/office/powerpoint/2010/main" val="15120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0">
              <a:srgbClr val="000000"/>
            </a:gs>
            <a:gs pos="100000">
              <a:schemeClr val="bg1">
                <a:lumMod val="0"/>
                <a:lumOff val="100000"/>
              </a:schemeClr>
            </a:gs>
          </a:gsLst>
          <a:lin ang="10800000" scaled="0"/>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smtClean="0">
                  <a:latin typeface="Arial Black" panose="020B0A04020102020204" pitchFamily="34" charset="0"/>
                </a:rPr>
                <a:t>Lucifer</a:t>
              </a:r>
              <a:endParaRPr lang="en-US" sz="4800" b="1" dirty="0">
                <a:latin typeface="Arial Black" panose="020B0A04020102020204" pitchFamily="34" charset="0"/>
              </a:endParaRP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smtClean="0"/>
                <a:t>“Morning Star”</a:t>
              </a:r>
              <a:endParaRPr lang="en-US" sz="2800" dirty="0"/>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5867400"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5867400"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Tree>
    <p:extLst>
      <p:ext uri="{BB962C8B-B14F-4D97-AF65-F5344CB8AC3E}">
        <p14:creationId xmlns:p14="http://schemas.microsoft.com/office/powerpoint/2010/main" val="986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Choice in the Garden</a:t>
            </a:r>
            <a:endParaRPr lang="en-US" u="sng" dirty="0"/>
          </a:p>
        </p:txBody>
      </p:sp>
      <p:sp>
        <p:nvSpPr>
          <p:cNvPr id="3" name="Content Placeholder 2"/>
          <p:cNvSpPr>
            <a:spLocks noGrp="1"/>
          </p:cNvSpPr>
          <p:nvPr>
            <p:ph idx="1"/>
          </p:nvPr>
        </p:nvSpPr>
        <p:spPr>
          <a:xfrm>
            <a:off x="381000" y="1096700"/>
            <a:ext cx="8458200" cy="5181600"/>
          </a:xfrm>
        </p:spPr>
        <p:txBody>
          <a:bodyPr>
            <a:normAutofit/>
          </a:bodyPr>
          <a:lstStyle/>
          <a:p>
            <a:pPr>
              <a:spcAft>
                <a:spcPts val="1200"/>
              </a:spcAft>
            </a:pPr>
            <a:r>
              <a:rPr lang="en-US" dirty="0" smtClean="0"/>
              <a:t>God did not make people like robots</a:t>
            </a:r>
          </a:p>
          <a:p>
            <a:pPr lvl="1">
              <a:spcAft>
                <a:spcPts val="1200"/>
              </a:spcAft>
              <a:buFont typeface="Wingdings" panose="05000000000000000000" pitchFamily="2" charset="2"/>
              <a:buChar char="§"/>
            </a:pPr>
            <a:r>
              <a:rPr lang="en-US" dirty="0" smtClean="0"/>
              <a:t>True love requires a choice</a:t>
            </a:r>
          </a:p>
          <a:p>
            <a:pPr>
              <a:spcAft>
                <a:spcPts val="1200"/>
              </a:spcAft>
            </a:pPr>
            <a:r>
              <a:rPr lang="en-US" dirty="0" smtClean="0"/>
              <a:t>Genesis 2:16,17</a:t>
            </a:r>
          </a:p>
          <a:p>
            <a:pPr marL="0" indent="0">
              <a:spcAft>
                <a:spcPts val="1200"/>
              </a:spcAft>
              <a:buNone/>
            </a:pPr>
            <a:r>
              <a:rPr lang="en-US" dirty="0" smtClean="0"/>
              <a:t>“And </a:t>
            </a:r>
            <a:r>
              <a:rPr lang="en-US" dirty="0"/>
              <a:t>the LORD God commanded the man, </a:t>
            </a:r>
            <a:r>
              <a:rPr lang="en-US" dirty="0" smtClean="0"/>
              <a:t>‘You </a:t>
            </a:r>
            <a:r>
              <a:rPr lang="en-US" dirty="0"/>
              <a:t>are free to eat from any tree in the garden; </a:t>
            </a:r>
            <a:r>
              <a:rPr lang="en-US" dirty="0" smtClean="0"/>
              <a:t>but </a:t>
            </a:r>
            <a:r>
              <a:rPr lang="en-US" dirty="0"/>
              <a:t>you must not eat from the tree of the knowledge of good and evil, for when you eat from it you will certainly die</a:t>
            </a:r>
            <a:r>
              <a:rPr lang="en-US" dirty="0" smtClean="0"/>
              <a:t>.’” </a:t>
            </a:r>
          </a:p>
        </p:txBody>
      </p:sp>
    </p:spTree>
    <p:extLst>
      <p:ext uri="{BB962C8B-B14F-4D97-AF65-F5344CB8AC3E}">
        <p14:creationId xmlns:p14="http://schemas.microsoft.com/office/powerpoint/2010/main" val="4624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Choice in the Garden</a:t>
            </a:r>
            <a:endParaRPr lang="en-US" u="sng" dirty="0"/>
          </a:p>
        </p:txBody>
      </p:sp>
      <p:sp>
        <p:nvSpPr>
          <p:cNvPr id="3" name="Content Placeholder 2"/>
          <p:cNvSpPr>
            <a:spLocks noGrp="1"/>
          </p:cNvSpPr>
          <p:nvPr>
            <p:ph idx="1"/>
          </p:nvPr>
        </p:nvSpPr>
        <p:spPr>
          <a:xfrm>
            <a:off x="381000" y="1143000"/>
            <a:ext cx="8458200" cy="5181600"/>
          </a:xfrm>
        </p:spPr>
        <p:txBody>
          <a:bodyPr>
            <a:normAutofit lnSpcReduction="10000"/>
          </a:bodyPr>
          <a:lstStyle/>
          <a:p>
            <a:pPr>
              <a:spcAft>
                <a:spcPts val="1200"/>
              </a:spcAft>
            </a:pPr>
            <a:r>
              <a:rPr lang="en-US" dirty="0" smtClean="0"/>
              <a:t>God did not make people like robots</a:t>
            </a:r>
          </a:p>
          <a:p>
            <a:pPr lvl="1">
              <a:spcAft>
                <a:spcPts val="1200"/>
              </a:spcAft>
              <a:buFont typeface="Wingdings" panose="05000000000000000000" pitchFamily="2" charset="2"/>
              <a:buChar char="§"/>
            </a:pPr>
            <a:r>
              <a:rPr lang="en-US" dirty="0" smtClean="0"/>
              <a:t>True love requires a choice</a:t>
            </a:r>
          </a:p>
          <a:p>
            <a:pPr>
              <a:spcAft>
                <a:spcPts val="1200"/>
              </a:spcAft>
            </a:pPr>
            <a:r>
              <a:rPr lang="en-US" dirty="0" smtClean="0"/>
              <a:t>Genesis 2:16,17</a:t>
            </a:r>
          </a:p>
          <a:p>
            <a:pPr lvl="1">
              <a:spcAft>
                <a:spcPts val="1200"/>
              </a:spcAft>
              <a:buFont typeface="Wingdings" panose="05000000000000000000" pitchFamily="2" charset="2"/>
              <a:buChar char="§"/>
            </a:pPr>
            <a:r>
              <a:rPr lang="en-US" dirty="0" smtClean="0"/>
              <a:t>The man and woman could have anything they wanted in the garden</a:t>
            </a:r>
          </a:p>
          <a:p>
            <a:pPr lvl="1">
              <a:spcAft>
                <a:spcPts val="1200"/>
              </a:spcAft>
              <a:buFont typeface="Wingdings" panose="05000000000000000000" pitchFamily="2" charset="2"/>
              <a:buChar char="§"/>
            </a:pPr>
            <a:r>
              <a:rPr lang="en-US" dirty="0" smtClean="0"/>
              <a:t>They had a perfect relationship with God and each other (Gen 2:25)</a:t>
            </a:r>
          </a:p>
          <a:p>
            <a:pPr lvl="1">
              <a:spcAft>
                <a:spcPts val="1200"/>
              </a:spcAft>
              <a:buFont typeface="Wingdings" panose="05000000000000000000" pitchFamily="2" charset="2"/>
              <a:buChar char="§"/>
            </a:pPr>
            <a:r>
              <a:rPr lang="en-US" dirty="0" smtClean="0"/>
              <a:t>Only one rule : do not eat the fruit of the forbidden tree</a:t>
            </a:r>
            <a:endParaRPr lang="en-US" dirty="0"/>
          </a:p>
        </p:txBody>
      </p:sp>
    </p:spTree>
    <p:extLst>
      <p:ext uri="{BB962C8B-B14F-4D97-AF65-F5344CB8AC3E}">
        <p14:creationId xmlns:p14="http://schemas.microsoft.com/office/powerpoint/2010/main" val="16363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smtClean="0"/>
              <a:t>Satan tempted Eve</a:t>
            </a:r>
            <a:endParaRPr lang="en-US" u="sng" dirty="0"/>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smtClean="0"/>
              <a:t>Genesis 3:1 – “Did God </a:t>
            </a:r>
            <a:r>
              <a:rPr lang="en-US" i="1" dirty="0" smtClean="0"/>
              <a:t>really</a:t>
            </a:r>
            <a:r>
              <a:rPr lang="en-US" dirty="0" smtClean="0"/>
              <a:t> say…?”</a:t>
            </a:r>
          </a:p>
          <a:p>
            <a:pPr marL="0" indent="0">
              <a:spcAft>
                <a:spcPts val="1200"/>
              </a:spcAft>
              <a:buNone/>
            </a:pPr>
            <a:r>
              <a:rPr lang="en-US" dirty="0" smtClean="0"/>
              <a:t>“Now </a:t>
            </a:r>
            <a:r>
              <a:rPr lang="en-US" dirty="0"/>
              <a:t>the serpent was more crafty than any of the wild animals the LORD God had made. He said to the woman, </a:t>
            </a:r>
            <a:r>
              <a:rPr lang="en-US" dirty="0" smtClean="0"/>
              <a:t>‘Did </a:t>
            </a:r>
            <a:r>
              <a:rPr lang="en-US" dirty="0"/>
              <a:t>God really say, </a:t>
            </a:r>
            <a:r>
              <a:rPr lang="en-US" dirty="0" smtClean="0"/>
              <a:t>“You </a:t>
            </a:r>
            <a:r>
              <a:rPr lang="en-US" dirty="0"/>
              <a:t>must not eat from any tree in the </a:t>
            </a:r>
            <a:r>
              <a:rPr lang="en-US" dirty="0" smtClean="0"/>
              <a:t>garden”’?” </a:t>
            </a:r>
            <a:endParaRPr lang="en-US" dirty="0"/>
          </a:p>
        </p:txBody>
      </p:sp>
    </p:spTree>
    <p:extLst>
      <p:ext uri="{BB962C8B-B14F-4D97-AF65-F5344CB8AC3E}">
        <p14:creationId xmlns:p14="http://schemas.microsoft.com/office/powerpoint/2010/main" val="4268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smtClean="0"/>
              <a:t>Satan tempted Eve</a:t>
            </a:r>
            <a:endParaRPr lang="en-US" u="sng" dirty="0"/>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smtClean="0"/>
              <a:t>Genesis 3:1 – “Did God </a:t>
            </a:r>
            <a:r>
              <a:rPr lang="en-US" i="1" dirty="0" smtClean="0"/>
              <a:t>really</a:t>
            </a:r>
            <a:r>
              <a:rPr lang="en-US" dirty="0" smtClean="0"/>
              <a:t> say…?”</a:t>
            </a:r>
          </a:p>
          <a:p>
            <a:pPr lvl="1">
              <a:spcAft>
                <a:spcPts val="1200"/>
              </a:spcAft>
              <a:buFont typeface="Wingdings" panose="05000000000000000000" pitchFamily="2" charset="2"/>
              <a:buChar char="§"/>
            </a:pPr>
            <a:r>
              <a:rPr lang="en-US" dirty="0" smtClean="0"/>
              <a:t>He wanted Eve to doubt </a:t>
            </a:r>
            <a:r>
              <a:rPr lang="en-US" u="sng" dirty="0" smtClean="0"/>
              <a:t>God’s Word</a:t>
            </a:r>
          </a:p>
          <a:p>
            <a:pPr lvl="1">
              <a:spcAft>
                <a:spcPts val="1200"/>
              </a:spcAft>
              <a:buFont typeface="Wingdings" panose="05000000000000000000" pitchFamily="2" charset="2"/>
              <a:buChar char="§"/>
            </a:pPr>
            <a:r>
              <a:rPr lang="en-US" dirty="0" smtClean="0"/>
              <a:t>He tempted Eve to doubt </a:t>
            </a:r>
            <a:r>
              <a:rPr lang="en-US" u="sng" dirty="0" smtClean="0"/>
              <a:t>God’s love</a:t>
            </a:r>
          </a:p>
          <a:p>
            <a:pPr>
              <a:spcAft>
                <a:spcPts val="1200"/>
              </a:spcAft>
            </a:pPr>
            <a:r>
              <a:rPr lang="en-US" dirty="0" smtClean="0"/>
              <a:t>Genesis 3:4-5 – “You will not die…”</a:t>
            </a:r>
          </a:p>
          <a:p>
            <a:pPr marL="0" indent="0">
              <a:spcAft>
                <a:spcPts val="1200"/>
              </a:spcAft>
              <a:buNone/>
            </a:pPr>
            <a:r>
              <a:rPr lang="en-US" dirty="0" smtClean="0"/>
              <a:t>“‘You </a:t>
            </a:r>
            <a:r>
              <a:rPr lang="en-US" dirty="0"/>
              <a:t>will not certainly die</a:t>
            </a:r>
            <a:r>
              <a:rPr lang="en-US" dirty="0" smtClean="0"/>
              <a:t>,’ the </a:t>
            </a:r>
            <a:r>
              <a:rPr lang="en-US" dirty="0"/>
              <a:t>serpent said to the woman. </a:t>
            </a:r>
            <a:r>
              <a:rPr lang="en-US" dirty="0" smtClean="0"/>
              <a:t>‘For </a:t>
            </a:r>
            <a:r>
              <a:rPr lang="en-US" dirty="0"/>
              <a:t>God knows that when you eat from it your eyes will be opened, and you will be like God, knowing good and evil</a:t>
            </a:r>
            <a:r>
              <a:rPr lang="en-US" dirty="0" smtClean="0"/>
              <a:t>.’” </a:t>
            </a:r>
          </a:p>
        </p:txBody>
      </p:sp>
    </p:spTree>
    <p:extLst>
      <p:ext uri="{BB962C8B-B14F-4D97-AF65-F5344CB8AC3E}">
        <p14:creationId xmlns:p14="http://schemas.microsoft.com/office/powerpoint/2010/main" val="26625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smtClean="0"/>
              <a:t>Satan tempted Eve</a:t>
            </a:r>
            <a:endParaRPr lang="en-US" u="sng" dirty="0"/>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smtClean="0"/>
              <a:t>Genesis 3:1 – “Did God </a:t>
            </a:r>
            <a:r>
              <a:rPr lang="en-US" i="1" dirty="0" smtClean="0"/>
              <a:t>really</a:t>
            </a:r>
            <a:r>
              <a:rPr lang="en-US" dirty="0" smtClean="0"/>
              <a:t> say…?”</a:t>
            </a:r>
          </a:p>
          <a:p>
            <a:pPr lvl="1">
              <a:spcAft>
                <a:spcPts val="1200"/>
              </a:spcAft>
              <a:buFont typeface="Wingdings" panose="05000000000000000000" pitchFamily="2" charset="2"/>
              <a:buChar char="§"/>
            </a:pPr>
            <a:r>
              <a:rPr lang="en-US" dirty="0" smtClean="0"/>
              <a:t>He wanted Eve to doubt </a:t>
            </a:r>
            <a:r>
              <a:rPr lang="en-US" u="sng" dirty="0" smtClean="0"/>
              <a:t>God’s Word</a:t>
            </a:r>
          </a:p>
          <a:p>
            <a:pPr lvl="1">
              <a:spcAft>
                <a:spcPts val="1200"/>
              </a:spcAft>
              <a:buFont typeface="Wingdings" panose="05000000000000000000" pitchFamily="2" charset="2"/>
              <a:buChar char="§"/>
            </a:pPr>
            <a:r>
              <a:rPr lang="en-US" dirty="0" smtClean="0"/>
              <a:t>He tempted Eve to doubt </a:t>
            </a:r>
            <a:r>
              <a:rPr lang="en-US" u="sng" dirty="0" smtClean="0"/>
              <a:t>God’s love</a:t>
            </a:r>
          </a:p>
          <a:p>
            <a:pPr>
              <a:spcAft>
                <a:spcPts val="1200"/>
              </a:spcAft>
            </a:pPr>
            <a:r>
              <a:rPr lang="en-US" dirty="0" smtClean="0"/>
              <a:t>Genesis 3:4-5 – “You will not die…”</a:t>
            </a:r>
          </a:p>
          <a:p>
            <a:pPr lvl="1">
              <a:spcAft>
                <a:spcPts val="1200"/>
              </a:spcAft>
              <a:buFont typeface="Wingdings" panose="05000000000000000000" pitchFamily="2" charset="2"/>
              <a:buChar char="§"/>
            </a:pPr>
            <a:r>
              <a:rPr lang="en-US" dirty="0" smtClean="0"/>
              <a:t>“You will be like God” (Satan’s original sin)</a:t>
            </a:r>
          </a:p>
          <a:p>
            <a:pPr lvl="1">
              <a:spcAft>
                <a:spcPts val="1200"/>
              </a:spcAft>
              <a:buFont typeface="Wingdings" panose="05000000000000000000" pitchFamily="2" charset="2"/>
              <a:buChar char="§"/>
            </a:pPr>
            <a:r>
              <a:rPr lang="en-US" dirty="0" smtClean="0"/>
              <a:t>“Believe in yourself - rule your own life!”</a:t>
            </a:r>
          </a:p>
          <a:p>
            <a:pPr>
              <a:spcAft>
                <a:spcPts val="1200"/>
              </a:spcAft>
            </a:pPr>
            <a:r>
              <a:rPr lang="en-US" dirty="0" smtClean="0"/>
              <a:t>But God did not make us to live apart from Him.  He made us to be guided by His word.</a:t>
            </a:r>
            <a:endParaRPr lang="en-US" dirty="0"/>
          </a:p>
        </p:txBody>
      </p:sp>
    </p:spTree>
    <p:extLst>
      <p:ext uri="{BB962C8B-B14F-4D97-AF65-F5344CB8AC3E}">
        <p14:creationId xmlns:p14="http://schemas.microsoft.com/office/powerpoint/2010/main" val="20040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smtClean="0"/>
              <a:t>Eve and Adam make a choice</a:t>
            </a:r>
            <a:endParaRPr lang="en-US" u="sng" dirty="0"/>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smtClean="0"/>
              <a:t>Genesis 3:6 – The woman saw:</a:t>
            </a:r>
          </a:p>
          <a:p>
            <a:pPr marL="0" indent="0">
              <a:spcAft>
                <a:spcPts val="1200"/>
              </a:spcAft>
              <a:buNone/>
            </a:pPr>
            <a:r>
              <a:rPr lang="en-US" dirty="0" smtClean="0"/>
              <a:t>“When </a:t>
            </a:r>
            <a:r>
              <a:rPr lang="en-US" dirty="0"/>
              <a:t>the woman saw that the fruit of the tree was </a:t>
            </a:r>
            <a:r>
              <a:rPr lang="en-US" u="sng" dirty="0"/>
              <a:t>good for food</a:t>
            </a:r>
            <a:r>
              <a:rPr lang="en-US" dirty="0"/>
              <a:t> and </a:t>
            </a:r>
            <a:r>
              <a:rPr lang="en-US" u="sng" dirty="0"/>
              <a:t>pleasing to the eye</a:t>
            </a:r>
            <a:r>
              <a:rPr lang="en-US" dirty="0"/>
              <a:t>, and also desirable for </a:t>
            </a:r>
            <a:r>
              <a:rPr lang="en-US" u="sng" dirty="0"/>
              <a:t>gaining wisdom</a:t>
            </a:r>
            <a:r>
              <a:rPr lang="en-US" dirty="0"/>
              <a:t>, she took some and ate it. She also gave some to her husband, who was with her, and he ate it</a:t>
            </a:r>
            <a:r>
              <a:rPr lang="en-US" dirty="0" smtClean="0"/>
              <a:t>.”</a:t>
            </a:r>
          </a:p>
        </p:txBody>
      </p:sp>
    </p:spTree>
    <p:extLst>
      <p:ext uri="{BB962C8B-B14F-4D97-AF65-F5344CB8AC3E}">
        <p14:creationId xmlns:p14="http://schemas.microsoft.com/office/powerpoint/2010/main" val="20198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smtClean="0"/>
              <a:t>Eve and Adam make a choice</a:t>
            </a:r>
            <a:endParaRPr lang="en-US" u="sng" dirty="0"/>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smtClean="0"/>
              <a:t>Genesis 3:6 – The woman saw:</a:t>
            </a:r>
          </a:p>
          <a:p>
            <a:pPr lvl="1">
              <a:spcAft>
                <a:spcPts val="1200"/>
              </a:spcAft>
            </a:pPr>
            <a:r>
              <a:rPr lang="en-US" dirty="0" smtClean="0"/>
              <a:t>The fruit looked like it would </a:t>
            </a:r>
            <a:r>
              <a:rPr lang="en-US" b="1" dirty="0" smtClean="0"/>
              <a:t>taste good</a:t>
            </a:r>
          </a:p>
          <a:p>
            <a:pPr lvl="1">
              <a:spcAft>
                <a:spcPts val="1200"/>
              </a:spcAft>
            </a:pPr>
            <a:r>
              <a:rPr lang="en-US" dirty="0" smtClean="0"/>
              <a:t>The fruit was </a:t>
            </a:r>
            <a:r>
              <a:rPr lang="en-US" b="1" dirty="0" smtClean="0"/>
              <a:t>attractive</a:t>
            </a:r>
            <a:r>
              <a:rPr lang="en-US" dirty="0" smtClean="0"/>
              <a:t> to the eyes</a:t>
            </a:r>
          </a:p>
          <a:p>
            <a:pPr lvl="1">
              <a:spcAft>
                <a:spcPts val="1200"/>
              </a:spcAft>
            </a:pPr>
            <a:r>
              <a:rPr lang="en-US" dirty="0" smtClean="0"/>
              <a:t>Eating could increase her </a:t>
            </a:r>
            <a:r>
              <a:rPr lang="en-US" b="1" dirty="0" smtClean="0"/>
              <a:t>wisdom and power</a:t>
            </a:r>
          </a:p>
          <a:p>
            <a:pPr>
              <a:spcAft>
                <a:spcPts val="1200"/>
              </a:spcAft>
            </a:pPr>
            <a:r>
              <a:rPr lang="en-US" dirty="0" smtClean="0"/>
              <a:t>She ate, and then Adam ate </a:t>
            </a:r>
          </a:p>
        </p:txBody>
      </p:sp>
    </p:spTree>
    <p:extLst>
      <p:ext uri="{BB962C8B-B14F-4D97-AF65-F5344CB8AC3E}">
        <p14:creationId xmlns:p14="http://schemas.microsoft.com/office/powerpoint/2010/main" val="39212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762000"/>
            <a:ext cx="6781800" cy="2762250"/>
          </a:xfrm>
        </p:spPr>
        <p:txBody>
          <a:bodyPr>
            <a:noAutofit/>
          </a:bodyPr>
          <a:lstStyle/>
          <a:p>
            <a:r>
              <a:rPr lang="en-US" sz="6000" b="1" u="sng" dirty="0" smtClean="0">
                <a:solidFill>
                  <a:schemeClr val="bg1"/>
                </a:solidFill>
              </a:rPr>
              <a:t>If God is Good,</a:t>
            </a:r>
            <a:br>
              <a:rPr lang="en-US" sz="6000" b="1" u="sng" dirty="0" smtClean="0">
                <a:solidFill>
                  <a:schemeClr val="bg1"/>
                </a:solidFill>
              </a:rPr>
            </a:br>
            <a:r>
              <a:rPr lang="en-US" sz="6000" b="1" u="sng" dirty="0" smtClean="0">
                <a:solidFill>
                  <a:schemeClr val="bg1"/>
                </a:solidFill>
              </a:rPr>
              <a:t>why </a:t>
            </a:r>
            <a:r>
              <a:rPr lang="en-US" sz="6000" b="1" u="sng" dirty="0" smtClean="0">
                <a:solidFill>
                  <a:schemeClr val="bg1"/>
                </a:solidFill>
              </a:rPr>
              <a:t>do Evil and </a:t>
            </a:r>
            <a:r>
              <a:rPr lang="en-US" sz="6000" b="1" u="sng" dirty="0" smtClean="0">
                <a:solidFill>
                  <a:schemeClr val="bg1"/>
                </a:solidFill>
              </a:rPr>
              <a:t>Suffering Exist?</a:t>
            </a:r>
            <a:endParaRPr lang="en-US" sz="6000" dirty="0">
              <a:solidFill>
                <a:schemeClr val="bg1"/>
              </a:solidFill>
            </a:endParaRPr>
          </a:p>
        </p:txBody>
      </p:sp>
      <p:sp>
        <p:nvSpPr>
          <p:cNvPr id="3" name="Subtitle 2"/>
          <p:cNvSpPr>
            <a:spLocks noGrp="1"/>
          </p:cNvSpPr>
          <p:nvPr>
            <p:ph type="subTitle" idx="1"/>
          </p:nvPr>
        </p:nvSpPr>
        <p:spPr>
          <a:xfrm>
            <a:off x="1371600" y="4419600"/>
            <a:ext cx="6400800" cy="1219200"/>
          </a:xfrm>
        </p:spPr>
        <p:txBody>
          <a:bodyPr/>
          <a:lstStyle/>
          <a:p>
            <a:r>
              <a:rPr lang="en-US" dirty="0" smtClean="0"/>
              <a:t>It </a:t>
            </a:r>
            <a:r>
              <a:rPr lang="en-US" b="1" dirty="0" smtClean="0"/>
              <a:t>was</a:t>
            </a:r>
            <a:r>
              <a:rPr lang="en-US" dirty="0" smtClean="0"/>
              <a:t> very good, but then…</a:t>
            </a:r>
            <a:endParaRPr lang="en-US" dirty="0"/>
          </a:p>
        </p:txBody>
      </p:sp>
    </p:spTree>
    <p:extLst>
      <p:ext uri="{BB962C8B-B14F-4D97-AF65-F5344CB8AC3E}">
        <p14:creationId xmlns:p14="http://schemas.microsoft.com/office/powerpoint/2010/main" val="4147194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94337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381000"/>
            <a:ext cx="8534400" cy="1600200"/>
          </a:xfrm>
        </p:spPr>
        <p:txBody>
          <a:bodyPr>
            <a:noAutofit/>
          </a:bodyPr>
          <a:lstStyle/>
          <a:p>
            <a:r>
              <a:rPr lang="en-US" sz="4800" dirty="0" smtClean="0"/>
              <a:t>The bait might look tasty, </a:t>
            </a:r>
            <a:br>
              <a:rPr lang="en-US" sz="4800" dirty="0" smtClean="0"/>
            </a:br>
            <a:r>
              <a:rPr lang="en-US" sz="4800" dirty="0" smtClean="0"/>
              <a:t>but the hook is deadly</a:t>
            </a:r>
            <a:endParaRPr lang="en-US" sz="4800" dirty="0"/>
          </a:p>
        </p:txBody>
      </p:sp>
    </p:spTree>
    <p:extLst>
      <p:ext uri="{BB962C8B-B14F-4D97-AF65-F5344CB8AC3E}">
        <p14:creationId xmlns:p14="http://schemas.microsoft.com/office/powerpoint/2010/main" val="2379565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000">
              <a:schemeClr val="bg1"/>
            </a:gs>
            <a:gs pos="100000">
              <a:schemeClr val="bg1"/>
            </a:gs>
          </a:gsLst>
          <a:lin ang="108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Man and Woman</a:t>
            </a:r>
            <a:endParaRPr lang="en-US" sz="3600" dirty="0">
              <a:latin typeface="Aharoni" panose="02010803020104030203" pitchFamily="2" charset="-79"/>
              <a:cs typeface="Aharoni" panose="02010803020104030203" pitchFamily="2" charset="-79"/>
            </a:endParaRP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3.82054E-6 L 0.7375 -0.63252 " pathEditMode="relative" rAng="0" ptsTypes="AA">
                                      <p:cBhvr>
                                        <p:cTn id="11"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smtClean="0"/>
              <a:t>What is Death?</a:t>
            </a:r>
            <a:endParaRPr lang="en-US" u="sng" dirty="0"/>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smtClean="0"/>
              <a:t>Genesis 2:16,17 – </a:t>
            </a:r>
            <a:r>
              <a:rPr lang="en-US" dirty="0" smtClean="0"/>
              <a:t>what did God say would happen whey they ate from the tree?</a:t>
            </a:r>
          </a:p>
          <a:p>
            <a:pPr>
              <a:spcAft>
                <a:spcPts val="1200"/>
              </a:spcAft>
            </a:pPr>
            <a:r>
              <a:rPr lang="en-US" b="1" dirty="0" smtClean="0"/>
              <a:t>Isaiah 59:2</a:t>
            </a:r>
            <a:r>
              <a:rPr lang="en-US" dirty="0" smtClean="0"/>
              <a:t> – sin separates us from God</a:t>
            </a:r>
          </a:p>
          <a:p>
            <a:pPr marL="0" indent="0">
              <a:spcAft>
                <a:spcPts val="1200"/>
              </a:spcAft>
              <a:buNone/>
            </a:pPr>
            <a:r>
              <a:rPr lang="en-US" dirty="0" smtClean="0"/>
              <a:t>“But </a:t>
            </a:r>
            <a:r>
              <a:rPr lang="en-US" dirty="0"/>
              <a:t>your iniquities have </a:t>
            </a:r>
            <a:r>
              <a:rPr lang="en-US" dirty="0" smtClean="0"/>
              <a:t>separated you </a:t>
            </a:r>
            <a:r>
              <a:rPr lang="en-US" dirty="0"/>
              <a:t>from your God</a:t>
            </a:r>
            <a:r>
              <a:rPr lang="en-US" dirty="0" smtClean="0"/>
              <a:t>; your </a:t>
            </a:r>
            <a:r>
              <a:rPr lang="en-US" dirty="0"/>
              <a:t>sins have hidden </a:t>
            </a:r>
            <a:r>
              <a:rPr lang="en-US" dirty="0" smtClean="0"/>
              <a:t>His </a:t>
            </a:r>
            <a:r>
              <a:rPr lang="en-US" dirty="0"/>
              <a:t>face from you</a:t>
            </a:r>
            <a:r>
              <a:rPr lang="en-US" dirty="0" smtClean="0"/>
              <a:t>, so </a:t>
            </a:r>
            <a:r>
              <a:rPr lang="en-US" dirty="0"/>
              <a:t>that </a:t>
            </a:r>
            <a:r>
              <a:rPr lang="en-US" dirty="0" smtClean="0"/>
              <a:t>He </a:t>
            </a:r>
            <a:r>
              <a:rPr lang="en-US" dirty="0"/>
              <a:t>will not hear</a:t>
            </a:r>
            <a:r>
              <a:rPr lang="en-US" dirty="0" smtClean="0"/>
              <a:t>.”</a:t>
            </a:r>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smtClean="0"/>
              <a:t>What is Death?</a:t>
            </a:r>
            <a:endParaRPr lang="en-US" u="sng" dirty="0"/>
          </a:p>
        </p:txBody>
      </p:sp>
      <p:sp>
        <p:nvSpPr>
          <p:cNvPr id="4" name="Content Placeholder 3"/>
          <p:cNvSpPr>
            <a:spLocks noGrp="1"/>
          </p:cNvSpPr>
          <p:nvPr>
            <p:ph idx="1"/>
          </p:nvPr>
        </p:nvSpPr>
        <p:spPr>
          <a:xfrm>
            <a:off x="76200" y="914400"/>
            <a:ext cx="8991600" cy="6172200"/>
          </a:xfrm>
        </p:spPr>
        <p:txBody>
          <a:bodyPr>
            <a:normAutofit/>
          </a:bodyPr>
          <a:lstStyle/>
          <a:p>
            <a:pPr>
              <a:spcAft>
                <a:spcPts val="1200"/>
              </a:spcAft>
            </a:pPr>
            <a:r>
              <a:rPr lang="en-US" b="1" dirty="0" smtClean="0"/>
              <a:t>Genesis 2:16,17 – </a:t>
            </a:r>
            <a:r>
              <a:rPr lang="en-US" dirty="0" smtClean="0"/>
              <a:t>what did God say would happen whey they ate from the tree?</a:t>
            </a:r>
          </a:p>
          <a:p>
            <a:pPr>
              <a:spcAft>
                <a:spcPts val="1200"/>
              </a:spcAft>
            </a:pPr>
            <a:r>
              <a:rPr lang="en-US" b="1" dirty="0" smtClean="0"/>
              <a:t>Isaiah 59:2</a:t>
            </a:r>
            <a:r>
              <a:rPr lang="en-US" dirty="0" smtClean="0"/>
              <a:t> – sin separates us from God</a:t>
            </a:r>
          </a:p>
          <a:p>
            <a:pPr lvl="1">
              <a:spcAft>
                <a:spcPts val="1200"/>
              </a:spcAft>
            </a:pPr>
            <a:r>
              <a:rPr lang="en-US" dirty="0" smtClean="0"/>
              <a:t>When someone dies </a:t>
            </a:r>
            <a:r>
              <a:rPr lang="en-US" i="1" dirty="0" smtClean="0"/>
              <a:t>physically</a:t>
            </a:r>
            <a:r>
              <a:rPr lang="en-US" dirty="0" smtClean="0"/>
              <a:t>, their soul is </a:t>
            </a:r>
            <a:r>
              <a:rPr lang="en-US" u="sng" dirty="0" smtClean="0"/>
              <a:t>separated</a:t>
            </a:r>
            <a:r>
              <a:rPr lang="en-US" dirty="0" smtClean="0"/>
              <a:t> from their body</a:t>
            </a:r>
          </a:p>
          <a:p>
            <a:pPr lvl="1">
              <a:spcAft>
                <a:spcPts val="1200"/>
              </a:spcAft>
            </a:pPr>
            <a:r>
              <a:rPr lang="en-US" dirty="0" smtClean="0"/>
              <a:t>When someone dies </a:t>
            </a:r>
            <a:r>
              <a:rPr lang="en-US" i="1" dirty="0" smtClean="0"/>
              <a:t>spiritually</a:t>
            </a:r>
            <a:r>
              <a:rPr lang="en-US" dirty="0" smtClean="0"/>
              <a:t>, their spirit is </a:t>
            </a:r>
            <a:r>
              <a:rPr lang="en-US" u="sng" dirty="0" smtClean="0"/>
              <a:t>separated</a:t>
            </a:r>
            <a:r>
              <a:rPr lang="en-US" dirty="0" smtClean="0"/>
              <a:t> from God </a:t>
            </a:r>
          </a:p>
          <a:p>
            <a:r>
              <a:rPr lang="en-US" b="1" dirty="0"/>
              <a:t>Genesis </a:t>
            </a:r>
            <a:r>
              <a:rPr lang="en-US" b="1" dirty="0" smtClean="0"/>
              <a:t>3:8 </a:t>
            </a:r>
            <a:r>
              <a:rPr lang="en-US" dirty="0"/>
              <a:t>– they hid themselves from God</a:t>
            </a:r>
          </a:p>
          <a:p>
            <a:pPr marL="0" indent="0">
              <a:buNone/>
            </a:pPr>
            <a:r>
              <a:rPr lang="en-US" sz="2600" dirty="0" smtClean="0"/>
              <a:t>“Then </a:t>
            </a:r>
            <a:r>
              <a:rPr lang="en-US" sz="2600" dirty="0"/>
              <a:t>the man and his wife heard the sound of the LORD God as he was walking in the garden in the cool of the day, and they hid from the LORD God among the trees of the garden</a:t>
            </a:r>
            <a:r>
              <a:rPr lang="en-US" sz="2600" dirty="0" smtClean="0"/>
              <a:t>.”</a:t>
            </a:r>
            <a:endParaRPr lang="en-US" sz="2600" dirty="0"/>
          </a:p>
        </p:txBody>
      </p:sp>
    </p:spTree>
    <p:extLst>
      <p:ext uri="{BB962C8B-B14F-4D97-AF65-F5344CB8AC3E}">
        <p14:creationId xmlns:p14="http://schemas.microsoft.com/office/powerpoint/2010/main" val="27513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smtClean="0"/>
              <a:t>What is Death?</a:t>
            </a:r>
            <a:endParaRPr lang="en-US" u="sng" dirty="0"/>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smtClean="0"/>
              <a:t>Genesis 2:16,17 – </a:t>
            </a:r>
            <a:r>
              <a:rPr lang="en-US" dirty="0" smtClean="0"/>
              <a:t>what did God say would happen whey they ate from the tree?</a:t>
            </a:r>
          </a:p>
          <a:p>
            <a:pPr>
              <a:spcAft>
                <a:spcPts val="1200"/>
              </a:spcAft>
            </a:pPr>
            <a:r>
              <a:rPr lang="en-US" b="1" dirty="0" smtClean="0"/>
              <a:t>Isaiah 59:2</a:t>
            </a:r>
            <a:r>
              <a:rPr lang="en-US" dirty="0" smtClean="0"/>
              <a:t> – sin separates us from God</a:t>
            </a:r>
          </a:p>
          <a:p>
            <a:pPr lvl="1">
              <a:spcAft>
                <a:spcPts val="1200"/>
              </a:spcAft>
            </a:pPr>
            <a:r>
              <a:rPr lang="en-US" dirty="0" smtClean="0"/>
              <a:t>When someone dies </a:t>
            </a:r>
            <a:r>
              <a:rPr lang="en-US" i="1" dirty="0" smtClean="0"/>
              <a:t>physically</a:t>
            </a:r>
            <a:r>
              <a:rPr lang="en-US" dirty="0" smtClean="0"/>
              <a:t>, their soul is </a:t>
            </a:r>
            <a:r>
              <a:rPr lang="en-US" u="sng" dirty="0" smtClean="0"/>
              <a:t>separated</a:t>
            </a:r>
            <a:r>
              <a:rPr lang="en-US" dirty="0" smtClean="0"/>
              <a:t> from their body</a:t>
            </a:r>
          </a:p>
          <a:p>
            <a:pPr lvl="1">
              <a:spcAft>
                <a:spcPts val="1200"/>
              </a:spcAft>
            </a:pPr>
            <a:r>
              <a:rPr lang="en-US" dirty="0" smtClean="0"/>
              <a:t>When someone dies </a:t>
            </a:r>
            <a:r>
              <a:rPr lang="en-US" i="1" dirty="0" smtClean="0"/>
              <a:t>spiritually</a:t>
            </a:r>
            <a:r>
              <a:rPr lang="en-US" dirty="0" smtClean="0"/>
              <a:t>, their spirit is </a:t>
            </a:r>
            <a:r>
              <a:rPr lang="en-US" u="sng" dirty="0" smtClean="0"/>
              <a:t>separated</a:t>
            </a:r>
            <a:r>
              <a:rPr lang="en-US" dirty="0" smtClean="0"/>
              <a:t> from God </a:t>
            </a:r>
          </a:p>
          <a:p>
            <a:pPr>
              <a:spcAft>
                <a:spcPts val="1200"/>
              </a:spcAft>
            </a:pPr>
            <a:r>
              <a:rPr lang="en-US" b="1" dirty="0"/>
              <a:t>Genesis </a:t>
            </a:r>
            <a:r>
              <a:rPr lang="en-US" b="1" dirty="0" smtClean="0"/>
              <a:t>3:8 </a:t>
            </a:r>
            <a:r>
              <a:rPr lang="en-US" dirty="0"/>
              <a:t>– they hid themselves from God</a:t>
            </a:r>
          </a:p>
          <a:p>
            <a:pPr>
              <a:spcAft>
                <a:spcPts val="1200"/>
              </a:spcAft>
              <a:buFont typeface="Wingdings" panose="05000000000000000000" pitchFamily="2" charset="2"/>
              <a:buChar char="Ø"/>
            </a:pPr>
            <a:r>
              <a:rPr lang="en-US" dirty="0" smtClean="0"/>
              <a:t>    Death = separation from life</a:t>
            </a:r>
            <a:endParaRPr lang="en-US" dirty="0"/>
          </a:p>
        </p:txBody>
      </p:sp>
    </p:spTree>
    <p:extLst>
      <p:ext uri="{BB962C8B-B14F-4D97-AF65-F5344CB8AC3E}">
        <p14:creationId xmlns:p14="http://schemas.microsoft.com/office/powerpoint/2010/main" val="41009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7360" y="152400"/>
            <a:ext cx="6346640" cy="6454211"/>
          </a:xfrm>
        </p:spPr>
      </p:pic>
      <p:sp>
        <p:nvSpPr>
          <p:cNvPr id="2" name="Title 1"/>
          <p:cNvSpPr>
            <a:spLocks noGrp="1"/>
          </p:cNvSpPr>
          <p:nvPr>
            <p:ph type="title"/>
          </p:nvPr>
        </p:nvSpPr>
        <p:spPr>
          <a:xfrm>
            <a:off x="0" y="427038"/>
            <a:ext cx="2895600" cy="5059362"/>
          </a:xfrm>
        </p:spPr>
        <p:txBody>
          <a:bodyPr>
            <a:normAutofit/>
          </a:bodyPr>
          <a:lstStyle/>
          <a:p>
            <a:r>
              <a:rPr lang="en-US" sz="4800" dirty="0" smtClean="0"/>
              <a:t>Are these flowers alive or dead?</a:t>
            </a:r>
            <a:endParaRPr lang="en-US" sz="4800" dirty="0"/>
          </a:p>
        </p:txBody>
      </p:sp>
      <p:grpSp>
        <p:nvGrpSpPr>
          <p:cNvPr id="8" name="Group 7"/>
          <p:cNvGrpSpPr/>
          <p:nvPr/>
        </p:nvGrpSpPr>
        <p:grpSpPr>
          <a:xfrm>
            <a:off x="1600200" y="4953000"/>
            <a:ext cx="3581400" cy="990600"/>
            <a:chOff x="1600200" y="4953000"/>
            <a:chExt cx="3581400" cy="990600"/>
          </a:xfrm>
        </p:grpSpPr>
        <p:sp>
          <p:nvSpPr>
            <p:cNvPr id="5" name="TextBox 4"/>
            <p:cNvSpPr txBox="1"/>
            <p:nvPr/>
          </p:nvSpPr>
          <p:spPr>
            <a:xfrm>
              <a:off x="1600200" y="4953000"/>
              <a:ext cx="1295400" cy="646331"/>
            </a:xfrm>
            <a:prstGeom prst="rect">
              <a:avLst/>
            </a:prstGeom>
            <a:noFill/>
            <a:ln>
              <a:solidFill>
                <a:schemeClr val="bg1">
                  <a:lumMod val="50000"/>
                </a:schemeClr>
              </a:solidFill>
            </a:ln>
          </p:spPr>
          <p:txBody>
            <a:bodyPr wrap="square" rtlCol="0">
              <a:spAutoFit/>
            </a:bodyPr>
            <a:lstStyle/>
            <a:p>
              <a:pPr algn="ctr"/>
              <a:r>
                <a:rPr lang="en-US" sz="3600" dirty="0" smtClean="0">
                  <a:solidFill>
                    <a:schemeClr val="bg1">
                      <a:lumMod val="50000"/>
                    </a:schemeClr>
                  </a:solidFill>
                </a:rPr>
                <a:t>Hint</a:t>
              </a:r>
              <a:endParaRPr lang="en-US" sz="3600" dirty="0">
                <a:solidFill>
                  <a:schemeClr val="bg1">
                    <a:lumMod val="50000"/>
                  </a:schemeClr>
                </a:solidFill>
              </a:endParaRPr>
            </a:p>
          </p:txBody>
        </p:sp>
        <p:cxnSp>
          <p:nvCxnSpPr>
            <p:cNvPr id="7" name="Straight Arrow Connector 6"/>
            <p:cNvCxnSpPr>
              <a:stCxn id="5" idx="3"/>
            </p:cNvCxnSpPr>
            <p:nvPr/>
          </p:nvCxnSpPr>
          <p:spPr>
            <a:xfrm>
              <a:off x="2895600" y="5276166"/>
              <a:ext cx="2286000" cy="66743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8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smtClean="0"/>
              <a:t>The results of sin (Genesis 3):</a:t>
            </a:r>
            <a:endParaRPr lang="en-US" u="sng" dirty="0"/>
          </a:p>
        </p:txBody>
      </p:sp>
      <p:sp>
        <p:nvSpPr>
          <p:cNvPr id="3" name="Content Placeholder 2"/>
          <p:cNvSpPr>
            <a:spLocks noGrp="1"/>
          </p:cNvSpPr>
          <p:nvPr>
            <p:ph idx="1"/>
          </p:nvPr>
        </p:nvSpPr>
        <p:spPr>
          <a:xfrm>
            <a:off x="152400" y="914400"/>
            <a:ext cx="8839200" cy="5410200"/>
          </a:xfrm>
        </p:spPr>
        <p:txBody>
          <a:bodyPr>
            <a:normAutofit/>
          </a:bodyPr>
          <a:lstStyle/>
          <a:p>
            <a:r>
              <a:rPr lang="en-US" b="1" dirty="0" smtClean="0"/>
              <a:t>Verses </a:t>
            </a:r>
            <a:r>
              <a:rPr lang="en-US" b="1" dirty="0"/>
              <a:t>9</a:t>
            </a:r>
            <a:r>
              <a:rPr lang="en-US" b="1" dirty="0" smtClean="0"/>
              <a:t>-12  </a:t>
            </a:r>
            <a:r>
              <a:rPr lang="en-US" dirty="0" smtClean="0"/>
              <a:t>&gt;  Three Things:</a:t>
            </a:r>
          </a:p>
          <a:p>
            <a:pPr marL="0" indent="0">
              <a:buNone/>
            </a:pPr>
            <a:r>
              <a:rPr lang="en-US" dirty="0" smtClean="0"/>
              <a:t>“But </a:t>
            </a:r>
            <a:r>
              <a:rPr lang="en-US" dirty="0"/>
              <a:t>the LORD God called to the man, </a:t>
            </a:r>
            <a:r>
              <a:rPr lang="en-US" dirty="0" smtClean="0"/>
              <a:t>‘Where </a:t>
            </a:r>
            <a:r>
              <a:rPr lang="en-US" dirty="0"/>
              <a:t>are you</a:t>
            </a:r>
            <a:r>
              <a:rPr lang="en-US" dirty="0" smtClean="0"/>
              <a:t>?’ He </a:t>
            </a:r>
            <a:r>
              <a:rPr lang="en-US" dirty="0"/>
              <a:t>answered, </a:t>
            </a:r>
            <a:r>
              <a:rPr lang="en-US" dirty="0" smtClean="0"/>
              <a:t>‘I </a:t>
            </a:r>
            <a:r>
              <a:rPr lang="en-US" dirty="0"/>
              <a:t>heard </a:t>
            </a:r>
            <a:r>
              <a:rPr lang="en-US" dirty="0" smtClean="0"/>
              <a:t>You </a:t>
            </a:r>
            <a:r>
              <a:rPr lang="en-US" dirty="0"/>
              <a:t>in the garden, </a:t>
            </a:r>
            <a:r>
              <a:rPr lang="en-US" dirty="0" smtClean="0"/>
              <a:t>and </a:t>
            </a:r>
            <a:r>
              <a:rPr lang="en-US" u="sng" dirty="0"/>
              <a:t>I was afraid</a:t>
            </a:r>
            <a:r>
              <a:rPr lang="en-US" dirty="0"/>
              <a:t> because </a:t>
            </a:r>
            <a:r>
              <a:rPr lang="en-US" u="sng" dirty="0"/>
              <a:t>I was naked</a:t>
            </a:r>
            <a:r>
              <a:rPr lang="en-US" dirty="0"/>
              <a:t>; so I hid</a:t>
            </a:r>
            <a:r>
              <a:rPr lang="en-US" dirty="0" smtClean="0"/>
              <a:t>.’ And He </a:t>
            </a:r>
            <a:r>
              <a:rPr lang="en-US" dirty="0"/>
              <a:t>said, </a:t>
            </a:r>
            <a:r>
              <a:rPr lang="en-US" dirty="0" smtClean="0"/>
              <a:t>‘Who </a:t>
            </a:r>
            <a:r>
              <a:rPr lang="en-US" dirty="0"/>
              <a:t>told you that you were naked? Have you eaten from the tree that I commanded you not to eat from</a:t>
            </a:r>
            <a:r>
              <a:rPr lang="en-US" dirty="0" smtClean="0"/>
              <a:t>?’ The </a:t>
            </a:r>
            <a:r>
              <a:rPr lang="en-US" dirty="0"/>
              <a:t>man said, </a:t>
            </a:r>
            <a:r>
              <a:rPr lang="en-US" dirty="0" smtClean="0"/>
              <a:t>‘The </a:t>
            </a:r>
            <a:r>
              <a:rPr lang="en-US" dirty="0"/>
              <a:t>woman you put here with me—she gave me some fruit from the tree, and </a:t>
            </a:r>
            <a:r>
              <a:rPr lang="en-US" u="sng" dirty="0"/>
              <a:t>I ate it</a:t>
            </a:r>
            <a:r>
              <a:rPr lang="en-US" dirty="0" smtClean="0"/>
              <a:t>.’” </a:t>
            </a:r>
          </a:p>
        </p:txBody>
      </p:sp>
    </p:spTree>
    <p:extLst>
      <p:ext uri="{BB962C8B-B14F-4D97-AF65-F5344CB8AC3E}">
        <p14:creationId xmlns:p14="http://schemas.microsoft.com/office/powerpoint/2010/main" val="2758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smtClean="0"/>
              <a:t>The results of sin (Genesis 3):</a:t>
            </a:r>
            <a:endParaRPr lang="en-US" u="sng" dirty="0"/>
          </a:p>
        </p:txBody>
      </p:sp>
      <p:sp>
        <p:nvSpPr>
          <p:cNvPr id="3" name="Content Placeholder 2"/>
          <p:cNvSpPr>
            <a:spLocks noGrp="1"/>
          </p:cNvSpPr>
          <p:nvPr>
            <p:ph idx="1"/>
          </p:nvPr>
        </p:nvSpPr>
        <p:spPr>
          <a:xfrm>
            <a:off x="152400" y="914400"/>
            <a:ext cx="8839200" cy="5791200"/>
          </a:xfrm>
        </p:spPr>
        <p:txBody>
          <a:bodyPr>
            <a:noAutofit/>
          </a:bodyPr>
          <a:lstStyle/>
          <a:p>
            <a:r>
              <a:rPr lang="en-US" b="1" dirty="0" smtClean="0"/>
              <a:t>Verses </a:t>
            </a:r>
            <a:r>
              <a:rPr lang="en-US" b="1" dirty="0"/>
              <a:t>9</a:t>
            </a:r>
            <a:r>
              <a:rPr lang="en-US" b="1" dirty="0" smtClean="0"/>
              <a:t>-12  </a:t>
            </a:r>
            <a:r>
              <a:rPr lang="en-US" dirty="0" smtClean="0"/>
              <a:t>&gt;  Three Things:</a:t>
            </a:r>
          </a:p>
          <a:p>
            <a:pPr lvl="1">
              <a:buFont typeface="Wingdings" panose="05000000000000000000" pitchFamily="2" charset="2"/>
              <a:buChar char="ü"/>
            </a:pPr>
            <a:r>
              <a:rPr lang="en-US" dirty="0" smtClean="0"/>
              <a:t>  Fear – “I was afraid”</a:t>
            </a:r>
          </a:p>
          <a:p>
            <a:pPr lvl="1">
              <a:buFont typeface="Wingdings" panose="05000000000000000000" pitchFamily="2" charset="2"/>
              <a:buChar char="ü"/>
            </a:pPr>
            <a:r>
              <a:rPr lang="en-US" dirty="0" smtClean="0"/>
              <a:t>  Shame – “I was naked”</a:t>
            </a:r>
          </a:p>
          <a:p>
            <a:pPr lvl="1">
              <a:buFont typeface="Wingdings" panose="05000000000000000000" pitchFamily="2" charset="2"/>
              <a:buChar char="ü"/>
            </a:pPr>
            <a:r>
              <a:rPr lang="en-US" dirty="0" smtClean="0"/>
              <a:t>  Guilt – “I ate”</a:t>
            </a:r>
          </a:p>
          <a:p>
            <a:r>
              <a:rPr lang="en-US" dirty="0" smtClean="0"/>
              <a:t>Curses on People and Creation (</a:t>
            </a:r>
            <a:r>
              <a:rPr lang="en-US" b="1" dirty="0" smtClean="0"/>
              <a:t>verses 16-19</a:t>
            </a:r>
            <a:r>
              <a:rPr lang="en-US" dirty="0" smtClean="0"/>
              <a:t>):</a:t>
            </a:r>
          </a:p>
          <a:p>
            <a:pPr marL="0" indent="0">
              <a:buNone/>
            </a:pPr>
            <a:r>
              <a:rPr lang="en-US" sz="2100" dirty="0"/>
              <a:t>“To the woman he said</a:t>
            </a:r>
            <a:r>
              <a:rPr lang="en-US" sz="2100" dirty="0" smtClean="0"/>
              <a:t>, “</a:t>
            </a:r>
            <a:r>
              <a:rPr lang="en-US" sz="2100" dirty="0"/>
              <a:t>I will make your </a:t>
            </a:r>
            <a:r>
              <a:rPr lang="en-US" sz="2100" u="sng" dirty="0"/>
              <a:t>pains in childbearing</a:t>
            </a:r>
            <a:r>
              <a:rPr lang="en-US" sz="2100" dirty="0"/>
              <a:t> very severe</a:t>
            </a:r>
            <a:r>
              <a:rPr lang="en-US" sz="2100" dirty="0" smtClean="0"/>
              <a:t>; with </a:t>
            </a:r>
            <a:r>
              <a:rPr lang="en-US" sz="2100" dirty="0"/>
              <a:t>painful labor you will give birth to children</a:t>
            </a:r>
            <a:r>
              <a:rPr lang="en-US" sz="2100" dirty="0" smtClean="0"/>
              <a:t>. Your </a:t>
            </a:r>
            <a:r>
              <a:rPr lang="en-US" sz="2100" dirty="0"/>
              <a:t>desire will be for your husband</a:t>
            </a:r>
            <a:r>
              <a:rPr lang="en-US" sz="2100" dirty="0" smtClean="0"/>
              <a:t>, and </a:t>
            </a:r>
            <a:r>
              <a:rPr lang="en-US" sz="2100" u="sng" dirty="0"/>
              <a:t>he will rule over you</a:t>
            </a:r>
            <a:r>
              <a:rPr lang="en-US" sz="2100" dirty="0"/>
              <a:t>.” </a:t>
            </a:r>
            <a:r>
              <a:rPr lang="en-US" sz="2100" dirty="0" smtClean="0"/>
              <a:t> To </a:t>
            </a:r>
            <a:r>
              <a:rPr lang="en-US" sz="2100" dirty="0"/>
              <a:t>Adam he said, “Because you listened to your wife and ate fruit from the tree about which I commanded you, ‘You must not eat from it</a:t>
            </a:r>
            <a:r>
              <a:rPr lang="en-US" sz="2100" dirty="0" smtClean="0"/>
              <a:t>,’ “</a:t>
            </a:r>
            <a:r>
              <a:rPr lang="en-US" sz="2100" u="sng" dirty="0"/>
              <a:t>Cursed is the ground</a:t>
            </a:r>
            <a:r>
              <a:rPr lang="en-US" sz="2100" dirty="0"/>
              <a:t> because of you</a:t>
            </a:r>
            <a:r>
              <a:rPr lang="en-US" sz="2100" dirty="0" smtClean="0"/>
              <a:t>; through </a:t>
            </a:r>
            <a:r>
              <a:rPr lang="en-US" sz="2100" u="sng" dirty="0"/>
              <a:t>painful toil</a:t>
            </a:r>
            <a:r>
              <a:rPr lang="en-US" sz="2100" dirty="0"/>
              <a:t> you will eat food from </a:t>
            </a:r>
            <a:r>
              <a:rPr lang="en-US" sz="2100" dirty="0" smtClean="0"/>
              <a:t>it all </a:t>
            </a:r>
            <a:r>
              <a:rPr lang="en-US" sz="2100" dirty="0"/>
              <a:t>the days of your life. </a:t>
            </a:r>
            <a:r>
              <a:rPr lang="en-US" sz="2100" dirty="0" smtClean="0"/>
              <a:t>It </a:t>
            </a:r>
            <a:r>
              <a:rPr lang="en-US" sz="2100" dirty="0"/>
              <a:t>will produce </a:t>
            </a:r>
            <a:r>
              <a:rPr lang="en-US" sz="2100" u="sng" dirty="0"/>
              <a:t>thorns</a:t>
            </a:r>
            <a:r>
              <a:rPr lang="en-US" sz="2100" dirty="0"/>
              <a:t> and </a:t>
            </a:r>
            <a:r>
              <a:rPr lang="en-US" sz="2100" u="sng" dirty="0"/>
              <a:t>thistles</a:t>
            </a:r>
            <a:r>
              <a:rPr lang="en-US" sz="2100" dirty="0"/>
              <a:t> for you</a:t>
            </a:r>
            <a:r>
              <a:rPr lang="en-US" sz="2100" dirty="0" smtClean="0"/>
              <a:t>, and </a:t>
            </a:r>
            <a:r>
              <a:rPr lang="en-US" sz="2100" dirty="0"/>
              <a:t>you will eat the plants of the field. </a:t>
            </a:r>
            <a:r>
              <a:rPr lang="en-US" sz="2100" dirty="0" smtClean="0"/>
              <a:t>By </a:t>
            </a:r>
            <a:r>
              <a:rPr lang="en-US" sz="2100" dirty="0"/>
              <a:t>the </a:t>
            </a:r>
            <a:r>
              <a:rPr lang="en-US" sz="2100" u="sng" dirty="0"/>
              <a:t>sweat</a:t>
            </a:r>
            <a:r>
              <a:rPr lang="en-US" sz="2100" dirty="0"/>
              <a:t> of your </a:t>
            </a:r>
            <a:r>
              <a:rPr lang="en-US" sz="2100" dirty="0" smtClean="0"/>
              <a:t>brow you </a:t>
            </a:r>
            <a:r>
              <a:rPr lang="en-US" sz="2100" dirty="0"/>
              <a:t>will eat your </a:t>
            </a:r>
            <a:r>
              <a:rPr lang="en-US" sz="2100" dirty="0" smtClean="0"/>
              <a:t>food until </a:t>
            </a:r>
            <a:r>
              <a:rPr lang="en-US" sz="2100" dirty="0"/>
              <a:t>you return to the ground</a:t>
            </a:r>
            <a:r>
              <a:rPr lang="en-US" sz="2100" dirty="0" smtClean="0"/>
              <a:t>, since </a:t>
            </a:r>
            <a:r>
              <a:rPr lang="en-US" sz="2100" dirty="0"/>
              <a:t>from it you were taken</a:t>
            </a:r>
            <a:r>
              <a:rPr lang="en-US" sz="2100" dirty="0" smtClean="0"/>
              <a:t>; for </a:t>
            </a:r>
            <a:r>
              <a:rPr lang="en-US" sz="2100" dirty="0"/>
              <a:t>dust you </a:t>
            </a:r>
            <a:r>
              <a:rPr lang="en-US" sz="2100" dirty="0" smtClean="0"/>
              <a:t>are and </a:t>
            </a:r>
            <a:r>
              <a:rPr lang="en-US" sz="2100" u="sng" dirty="0"/>
              <a:t>to dust you will return</a:t>
            </a:r>
            <a:r>
              <a:rPr lang="en-US" sz="2100" dirty="0"/>
              <a:t>.” </a:t>
            </a:r>
            <a:endParaRPr lang="en-US" sz="2100" dirty="0" smtClean="0"/>
          </a:p>
        </p:txBody>
      </p:sp>
    </p:spTree>
    <p:extLst>
      <p:ext uri="{BB962C8B-B14F-4D97-AF65-F5344CB8AC3E}">
        <p14:creationId xmlns:p14="http://schemas.microsoft.com/office/powerpoint/2010/main" val="581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smtClean="0"/>
              <a:t>The results of sin (Genesis 3):</a:t>
            </a:r>
            <a:endParaRPr lang="en-US" u="sng" dirty="0"/>
          </a:p>
        </p:txBody>
      </p:sp>
      <p:sp>
        <p:nvSpPr>
          <p:cNvPr id="3" name="Content Placeholder 2"/>
          <p:cNvSpPr>
            <a:spLocks noGrp="1"/>
          </p:cNvSpPr>
          <p:nvPr>
            <p:ph idx="1"/>
          </p:nvPr>
        </p:nvSpPr>
        <p:spPr>
          <a:xfrm>
            <a:off x="152400" y="914400"/>
            <a:ext cx="8839200" cy="5410200"/>
          </a:xfrm>
        </p:spPr>
        <p:txBody>
          <a:bodyPr>
            <a:normAutofit/>
          </a:bodyPr>
          <a:lstStyle/>
          <a:p>
            <a:r>
              <a:rPr lang="en-US" b="1" dirty="0" smtClean="0"/>
              <a:t>Verses </a:t>
            </a:r>
            <a:r>
              <a:rPr lang="en-US" b="1" dirty="0"/>
              <a:t>9</a:t>
            </a:r>
            <a:r>
              <a:rPr lang="en-US" b="1" dirty="0" smtClean="0"/>
              <a:t>-12  </a:t>
            </a:r>
            <a:r>
              <a:rPr lang="en-US" dirty="0" smtClean="0"/>
              <a:t>&gt;  Three Things:</a:t>
            </a:r>
          </a:p>
          <a:p>
            <a:pPr lvl="1">
              <a:buFont typeface="Wingdings" panose="05000000000000000000" pitchFamily="2" charset="2"/>
              <a:buChar char="ü"/>
            </a:pPr>
            <a:r>
              <a:rPr lang="en-US" dirty="0" smtClean="0"/>
              <a:t>  Fear – “I was afraid”</a:t>
            </a:r>
          </a:p>
          <a:p>
            <a:pPr lvl="1">
              <a:buFont typeface="Wingdings" panose="05000000000000000000" pitchFamily="2" charset="2"/>
              <a:buChar char="ü"/>
            </a:pPr>
            <a:r>
              <a:rPr lang="en-US" dirty="0" smtClean="0"/>
              <a:t>  Shame – “I was naked”</a:t>
            </a:r>
          </a:p>
          <a:p>
            <a:pPr lvl="1">
              <a:buFont typeface="Wingdings" panose="05000000000000000000" pitchFamily="2" charset="2"/>
              <a:buChar char="ü"/>
            </a:pPr>
            <a:r>
              <a:rPr lang="en-US" dirty="0" smtClean="0"/>
              <a:t>  Guilt – “I ate”</a:t>
            </a:r>
          </a:p>
          <a:p>
            <a:r>
              <a:rPr lang="en-US" dirty="0" smtClean="0"/>
              <a:t>Curses on People and </a:t>
            </a:r>
            <a:r>
              <a:rPr lang="en-US" dirty="0"/>
              <a:t>Creation (</a:t>
            </a:r>
            <a:r>
              <a:rPr lang="en-US" b="1" dirty="0"/>
              <a:t>verses 16-19</a:t>
            </a:r>
            <a:r>
              <a:rPr lang="en-US" dirty="0"/>
              <a:t>):</a:t>
            </a:r>
            <a:endParaRPr lang="en-US" dirty="0" smtClean="0"/>
          </a:p>
          <a:p>
            <a:pPr lvl="1">
              <a:buFont typeface="Courier New" panose="02070309020205020404" pitchFamily="49" charset="0"/>
              <a:buChar char="o"/>
            </a:pPr>
            <a:r>
              <a:rPr lang="en-US" b="1" dirty="0" smtClean="0"/>
              <a:t> Verse 16</a:t>
            </a:r>
            <a:r>
              <a:rPr lang="en-US" dirty="0" smtClean="0"/>
              <a:t> &gt; woman: painful childbirth and loss of freedom</a:t>
            </a:r>
          </a:p>
          <a:p>
            <a:pPr lvl="1">
              <a:buFont typeface="Courier New" panose="02070309020205020404" pitchFamily="49" charset="0"/>
              <a:buChar char="o"/>
            </a:pPr>
            <a:r>
              <a:rPr lang="en-US" b="1" dirty="0" smtClean="0"/>
              <a:t> Verse 17-18</a:t>
            </a:r>
            <a:r>
              <a:rPr lang="en-US" dirty="0" smtClean="0"/>
              <a:t> </a:t>
            </a:r>
            <a:r>
              <a:rPr lang="en-US" dirty="0"/>
              <a:t>&gt; </a:t>
            </a:r>
            <a:r>
              <a:rPr lang="en-US" dirty="0" smtClean="0"/>
              <a:t>man</a:t>
            </a:r>
            <a:r>
              <a:rPr lang="en-US" dirty="0"/>
              <a:t>: thorns, </a:t>
            </a:r>
            <a:r>
              <a:rPr lang="en-US" dirty="0" smtClean="0"/>
              <a:t>pain, </a:t>
            </a:r>
            <a:r>
              <a:rPr lang="en-US" dirty="0"/>
              <a:t>sweat</a:t>
            </a:r>
            <a:r>
              <a:rPr lang="en-US" dirty="0" smtClean="0"/>
              <a:t>, hard work</a:t>
            </a:r>
          </a:p>
          <a:p>
            <a:pPr lvl="1">
              <a:buFont typeface="Courier New" panose="02070309020205020404" pitchFamily="49" charset="0"/>
              <a:buChar char="o"/>
            </a:pPr>
            <a:r>
              <a:rPr lang="en-US" b="1" dirty="0"/>
              <a:t> </a:t>
            </a:r>
            <a:r>
              <a:rPr lang="en-US" b="1" dirty="0" smtClean="0"/>
              <a:t>Verses 19</a:t>
            </a:r>
            <a:r>
              <a:rPr lang="en-US" dirty="0" smtClean="0"/>
              <a:t> &gt; man and woman: death</a:t>
            </a:r>
          </a:p>
        </p:txBody>
      </p:sp>
    </p:spTree>
    <p:extLst>
      <p:ext uri="{BB962C8B-B14F-4D97-AF65-F5344CB8AC3E}">
        <p14:creationId xmlns:p14="http://schemas.microsoft.com/office/powerpoint/2010/main" val="33132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Bad news for all of us</a:t>
            </a:r>
            <a:endParaRPr lang="en-US" u="sng" dirty="0"/>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smtClean="0"/>
              <a:t>Romans 5:12</a:t>
            </a:r>
          </a:p>
          <a:p>
            <a:pPr marL="0" indent="0" hangingPunct="0">
              <a:buNone/>
            </a:pPr>
            <a:r>
              <a:rPr lang="en-US" dirty="0" smtClean="0"/>
              <a:t>“Therefore</a:t>
            </a:r>
            <a:r>
              <a:rPr lang="en-US" dirty="0"/>
              <a:t>, just as sin entered the world through one man, and death through sin, and in this way death came to all people, because all </a:t>
            </a:r>
            <a:r>
              <a:rPr lang="en-US" dirty="0" smtClean="0"/>
              <a:t>sinned”</a:t>
            </a:r>
          </a:p>
        </p:txBody>
      </p:sp>
    </p:spTree>
    <p:extLst>
      <p:ext uri="{BB962C8B-B14F-4D97-AF65-F5344CB8AC3E}">
        <p14:creationId xmlns:p14="http://schemas.microsoft.com/office/powerpoint/2010/main" val="18340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599" y="1143000"/>
            <a:ext cx="8686801" cy="4758354"/>
          </a:xfrm>
          <a:prstGeom prst="rect">
            <a:avLst/>
          </a:prstGeom>
          <a:solidFill>
            <a:schemeClr val="tx1">
              <a:alpha val="62000"/>
            </a:schemeClr>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800" b="1" dirty="0">
                <a:solidFill>
                  <a:schemeClr val="bg1"/>
                </a:solidFill>
                <a:ea typeface="SimSun" pitchFamily="2" charset="-122"/>
              </a:rPr>
              <a:t>To whom then will you compare me,</a:t>
            </a:r>
          </a:p>
          <a:p>
            <a:pPr eaLnBrk="1" hangingPunct="1">
              <a:lnSpc>
                <a:spcPct val="150000"/>
              </a:lnSpc>
              <a:spcBef>
                <a:spcPct val="0"/>
              </a:spcBef>
              <a:buFontTx/>
              <a:buNone/>
            </a:pPr>
            <a:r>
              <a:rPr lang="en-US" altLang="en-US" sz="2800" b="1" dirty="0">
                <a:solidFill>
                  <a:schemeClr val="bg1"/>
                </a:solidFill>
                <a:ea typeface="SimSun" pitchFamily="2" charset="-122"/>
              </a:rPr>
              <a:t>that I should be like him? says the Holy One. </a:t>
            </a:r>
          </a:p>
          <a:p>
            <a:pPr eaLnBrk="1" hangingPunct="1">
              <a:lnSpc>
                <a:spcPct val="150000"/>
              </a:lnSpc>
              <a:spcBef>
                <a:spcPct val="0"/>
              </a:spcBef>
              <a:buFontTx/>
              <a:buNone/>
            </a:pPr>
            <a:r>
              <a:rPr lang="en-US" altLang="en-US" sz="2800" b="1" dirty="0" smtClean="0">
                <a:solidFill>
                  <a:schemeClr val="bg1"/>
                </a:solidFill>
                <a:ea typeface="SimSun" pitchFamily="2" charset="-122"/>
              </a:rPr>
              <a:t>Lift </a:t>
            </a:r>
            <a:r>
              <a:rPr lang="en-US" altLang="en-US" sz="2800" b="1" dirty="0">
                <a:solidFill>
                  <a:schemeClr val="bg1"/>
                </a:solidFill>
                <a:ea typeface="SimSun" pitchFamily="2" charset="-122"/>
              </a:rPr>
              <a:t>up your eyes on high and see</a:t>
            </a:r>
            <a:r>
              <a:rPr lang="en-US" altLang="en-US" sz="2800" b="1" dirty="0" smtClean="0">
                <a:solidFill>
                  <a:schemeClr val="bg1"/>
                </a:solidFill>
                <a:ea typeface="SimSun" pitchFamily="2" charset="-122"/>
              </a:rPr>
              <a:t>:  who </a:t>
            </a:r>
            <a:r>
              <a:rPr lang="en-US" altLang="en-US" sz="2800" b="1" dirty="0">
                <a:solidFill>
                  <a:schemeClr val="bg1"/>
                </a:solidFill>
                <a:ea typeface="SimSun" pitchFamily="2" charset="-122"/>
              </a:rPr>
              <a:t>created these?</a:t>
            </a:r>
          </a:p>
          <a:p>
            <a:pPr eaLnBrk="1" hangingPunct="1">
              <a:lnSpc>
                <a:spcPct val="150000"/>
              </a:lnSpc>
              <a:spcBef>
                <a:spcPct val="0"/>
              </a:spcBef>
              <a:buFontTx/>
              <a:buNone/>
            </a:pPr>
            <a:r>
              <a:rPr lang="en-US" altLang="en-US" sz="2800" b="1" dirty="0" smtClean="0">
                <a:solidFill>
                  <a:schemeClr val="bg1"/>
                </a:solidFill>
                <a:ea typeface="SimSun" pitchFamily="2" charset="-122"/>
              </a:rPr>
              <a:t>He </a:t>
            </a:r>
            <a:r>
              <a:rPr lang="en-US" altLang="en-US" sz="2800" b="1" dirty="0">
                <a:solidFill>
                  <a:schemeClr val="bg1"/>
                </a:solidFill>
                <a:ea typeface="SimSun" pitchFamily="2" charset="-122"/>
              </a:rPr>
              <a:t>who brings out their host by number,</a:t>
            </a:r>
          </a:p>
          <a:p>
            <a:pPr eaLnBrk="1" hangingPunct="1">
              <a:lnSpc>
                <a:spcPct val="150000"/>
              </a:lnSpc>
              <a:spcBef>
                <a:spcPct val="0"/>
              </a:spcBef>
              <a:buFontTx/>
              <a:buNone/>
            </a:pPr>
            <a:r>
              <a:rPr lang="en-US" altLang="en-US" sz="2800" b="1" dirty="0">
                <a:solidFill>
                  <a:schemeClr val="bg1"/>
                </a:solidFill>
                <a:ea typeface="SimSun" pitchFamily="2" charset="-122"/>
              </a:rPr>
              <a:t>calling them all by name</a:t>
            </a:r>
            <a:r>
              <a:rPr lang="en-US" altLang="en-US" sz="2800" b="1" dirty="0" smtClean="0">
                <a:solidFill>
                  <a:schemeClr val="bg1"/>
                </a:solidFill>
                <a:ea typeface="SimSun" pitchFamily="2" charset="-122"/>
              </a:rPr>
              <a:t>, by </a:t>
            </a:r>
            <a:r>
              <a:rPr lang="en-US" altLang="en-US" sz="2800" b="1" dirty="0">
                <a:solidFill>
                  <a:schemeClr val="bg1"/>
                </a:solidFill>
                <a:ea typeface="SimSun" pitchFamily="2" charset="-122"/>
              </a:rPr>
              <a:t>the greatness of his might,</a:t>
            </a:r>
          </a:p>
          <a:p>
            <a:pPr eaLnBrk="1" hangingPunct="1">
              <a:lnSpc>
                <a:spcPct val="150000"/>
              </a:lnSpc>
              <a:spcBef>
                <a:spcPct val="0"/>
              </a:spcBef>
              <a:buFontTx/>
              <a:buNone/>
            </a:pPr>
            <a:r>
              <a:rPr lang="en-US" altLang="en-US" sz="2800" b="1" dirty="0">
                <a:solidFill>
                  <a:schemeClr val="bg1"/>
                </a:solidFill>
                <a:ea typeface="SimSun" pitchFamily="2" charset="-122"/>
              </a:rPr>
              <a:t>and because he is strong in </a:t>
            </a:r>
            <a:r>
              <a:rPr lang="en-US" altLang="en-US" sz="2800" b="1" dirty="0" smtClean="0">
                <a:solidFill>
                  <a:schemeClr val="bg1"/>
                </a:solidFill>
                <a:ea typeface="SimSun" pitchFamily="2" charset="-122"/>
              </a:rPr>
              <a:t>power not </a:t>
            </a:r>
            <a:r>
              <a:rPr lang="en-US" altLang="en-US" sz="2800" b="1" dirty="0">
                <a:solidFill>
                  <a:schemeClr val="bg1"/>
                </a:solidFill>
                <a:ea typeface="SimSun" pitchFamily="2" charset="-122"/>
              </a:rPr>
              <a:t>one is missing. </a:t>
            </a:r>
            <a:endParaRPr lang="en-US" altLang="en-US" sz="2800" b="1" dirty="0" smtClean="0">
              <a:solidFill>
                <a:schemeClr val="bg1"/>
              </a:solidFill>
              <a:ea typeface="SimSun" pitchFamily="2" charset="-122"/>
            </a:endParaRPr>
          </a:p>
          <a:p>
            <a:pPr algn="r" eaLnBrk="1" hangingPunct="1">
              <a:lnSpc>
                <a:spcPct val="150000"/>
              </a:lnSpc>
              <a:spcBef>
                <a:spcPct val="0"/>
              </a:spcBef>
              <a:buFontTx/>
              <a:buNone/>
            </a:pPr>
            <a:endParaRPr lang="en-US" altLang="en-US" sz="1800" b="1" dirty="0" smtClean="0">
              <a:solidFill>
                <a:schemeClr val="bg1"/>
              </a:solidFill>
              <a:ea typeface="SimSun" pitchFamily="2" charset="-122"/>
            </a:endParaRPr>
          </a:p>
          <a:p>
            <a:pPr algn="r" eaLnBrk="1" hangingPunct="1">
              <a:lnSpc>
                <a:spcPct val="150000"/>
              </a:lnSpc>
              <a:spcBef>
                <a:spcPct val="0"/>
              </a:spcBef>
              <a:buFontTx/>
              <a:buNone/>
            </a:pPr>
            <a:r>
              <a:rPr lang="en-US" altLang="en-US" sz="1800" b="1" dirty="0" smtClean="0">
                <a:solidFill>
                  <a:schemeClr val="bg1"/>
                </a:solidFill>
                <a:ea typeface="SimSun" pitchFamily="2" charset="-122"/>
              </a:rPr>
              <a:t>Isaiah 40:25,26</a:t>
            </a:r>
            <a:endParaRPr lang="en-US" altLang="en-US" sz="1800" b="1" dirty="0">
              <a:solidFill>
                <a:schemeClr val="bg1"/>
              </a:solidFill>
              <a:ea typeface="SimSun" pitchFamily="2" charset="-122"/>
            </a:endParaRPr>
          </a:p>
        </p:txBody>
      </p:sp>
      <p:sp>
        <p:nvSpPr>
          <p:cNvPr id="36867" name="Title 1"/>
          <p:cNvSpPr>
            <a:spLocks noGrp="1"/>
          </p:cNvSpPr>
          <p:nvPr>
            <p:ph type="title"/>
          </p:nvPr>
        </p:nvSpPr>
        <p:spPr>
          <a:xfrm>
            <a:off x="-165533" y="-76200"/>
            <a:ext cx="9448800" cy="1066800"/>
          </a:xfrm>
          <a:solidFill>
            <a:schemeClr val="tx1">
              <a:alpha val="50195"/>
            </a:schemeClr>
          </a:solidFill>
        </p:spPr>
        <p:txBody>
          <a:bodyPr>
            <a:normAutofit/>
          </a:bodyPr>
          <a:lstStyle/>
          <a:p>
            <a:pPr eaLnBrk="1" hangingPunct="1"/>
            <a:r>
              <a:rPr lang="en-US" altLang="en-US" dirty="0" smtClean="0">
                <a:solidFill>
                  <a:schemeClr val="bg1"/>
                </a:solidFill>
              </a:rPr>
              <a:t>The Awesome, Perfect, Eternal God</a:t>
            </a:r>
          </a:p>
        </p:txBody>
      </p:sp>
    </p:spTree>
    <p:extLst>
      <p:ext uri="{BB962C8B-B14F-4D97-AF65-F5344CB8AC3E}">
        <p14:creationId xmlns:p14="http://schemas.microsoft.com/office/powerpoint/2010/main" val="6298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Bad news for all of us</a:t>
            </a:r>
            <a:endParaRPr lang="en-US" u="sng" dirty="0"/>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smtClean="0"/>
              <a:t>Romans 5:12</a:t>
            </a:r>
          </a:p>
          <a:p>
            <a:pPr lvl="1" hangingPunct="0">
              <a:buFont typeface="Wingdings" panose="05000000000000000000" pitchFamily="2" charset="2"/>
              <a:buChar char="§"/>
            </a:pPr>
            <a:r>
              <a:rPr lang="en-US" dirty="0" smtClean="0"/>
              <a:t> We all inherit sin – it’s not just what we do, it’s who we are</a:t>
            </a:r>
          </a:p>
          <a:p>
            <a:pPr lvl="1" hangingPunct="0">
              <a:buFont typeface="Wingdings" panose="05000000000000000000" pitchFamily="2" charset="2"/>
              <a:buChar char="§"/>
            </a:pPr>
            <a:r>
              <a:rPr lang="en-US" dirty="0" smtClean="0"/>
              <a:t>Because of sin, we all </a:t>
            </a:r>
            <a:r>
              <a:rPr lang="en-US" u="sng" dirty="0" smtClean="0"/>
              <a:t>are</a:t>
            </a:r>
            <a:r>
              <a:rPr lang="en-US" dirty="0" smtClean="0"/>
              <a:t> dead </a:t>
            </a:r>
            <a:r>
              <a:rPr lang="en-US" u="sng" dirty="0" smtClean="0"/>
              <a:t>spiritually</a:t>
            </a:r>
          </a:p>
          <a:p>
            <a:pPr lvl="1" hangingPunct="0">
              <a:buFont typeface="Wingdings" panose="05000000000000000000" pitchFamily="2" charset="2"/>
              <a:buChar char="§"/>
            </a:pPr>
            <a:r>
              <a:rPr lang="en-US" dirty="0"/>
              <a:t>Because of sin, we all </a:t>
            </a:r>
            <a:r>
              <a:rPr lang="en-US" u="sng" dirty="0"/>
              <a:t>will</a:t>
            </a:r>
            <a:r>
              <a:rPr lang="en-US" dirty="0"/>
              <a:t> die </a:t>
            </a:r>
            <a:r>
              <a:rPr lang="en-US" u="sng" dirty="0" smtClean="0"/>
              <a:t>physically</a:t>
            </a:r>
          </a:p>
          <a:p>
            <a:pPr hangingPunct="0">
              <a:spcAft>
                <a:spcPts val="1200"/>
              </a:spcAft>
            </a:pPr>
            <a:r>
              <a:rPr lang="en-US" dirty="0" smtClean="0"/>
              <a:t>The end of </a:t>
            </a:r>
            <a:r>
              <a:rPr lang="en-US" u="sng" dirty="0" smtClean="0"/>
              <a:t>last lesson</a:t>
            </a:r>
            <a:r>
              <a:rPr lang="en-US" dirty="0" smtClean="0"/>
              <a:t>: “It was </a:t>
            </a:r>
            <a:r>
              <a:rPr lang="en-US" b="1" dirty="0" smtClean="0"/>
              <a:t>very good</a:t>
            </a:r>
            <a:r>
              <a:rPr lang="en-US" dirty="0" smtClean="0"/>
              <a:t>”</a:t>
            </a:r>
          </a:p>
          <a:p>
            <a:pPr hangingPunct="0">
              <a:spcAft>
                <a:spcPts val="1200"/>
              </a:spcAft>
            </a:pPr>
            <a:r>
              <a:rPr lang="en-US" dirty="0" smtClean="0"/>
              <a:t>The end of </a:t>
            </a:r>
            <a:r>
              <a:rPr lang="en-US" u="sng" dirty="0" smtClean="0"/>
              <a:t>this lesson</a:t>
            </a:r>
            <a:r>
              <a:rPr lang="en-US" dirty="0" smtClean="0"/>
              <a:t>: we are </a:t>
            </a:r>
            <a:r>
              <a:rPr lang="en-US" b="1" dirty="0" smtClean="0"/>
              <a:t>separated from God</a:t>
            </a:r>
            <a:r>
              <a:rPr lang="en-US" dirty="0" smtClean="0"/>
              <a:t> and will </a:t>
            </a:r>
            <a:r>
              <a:rPr lang="en-US" b="1" dirty="0" smtClean="0"/>
              <a:t>die</a:t>
            </a:r>
            <a:r>
              <a:rPr lang="en-US" dirty="0" smtClean="0"/>
              <a:t> because of our sin</a:t>
            </a:r>
          </a:p>
          <a:p>
            <a:pPr hangingPunct="0">
              <a:spcAft>
                <a:spcPts val="1200"/>
              </a:spcAft>
            </a:pPr>
            <a:r>
              <a:rPr lang="en-US" dirty="0" smtClean="0"/>
              <a:t>The important question: Is there any hope?</a:t>
            </a:r>
            <a:endParaRPr lang="en-US" dirty="0"/>
          </a:p>
        </p:txBody>
      </p:sp>
    </p:spTree>
    <p:extLst>
      <p:ext uri="{BB962C8B-B14F-4D97-AF65-F5344CB8AC3E}">
        <p14:creationId xmlns:p14="http://schemas.microsoft.com/office/powerpoint/2010/main" val="37413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Some </a:t>
            </a:r>
            <a:r>
              <a:rPr lang="en-US" u="sng" dirty="0" smtClean="0"/>
              <a:t>“clues” </a:t>
            </a:r>
            <a:r>
              <a:rPr lang="en-US" u="sng" dirty="0" smtClean="0"/>
              <a:t>of hope…</a:t>
            </a:r>
            <a:endParaRPr lang="en-US" u="sng" dirty="0"/>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smtClean="0"/>
              <a:t>Genesis 3:9</a:t>
            </a:r>
            <a:r>
              <a:rPr lang="en-US" dirty="0" smtClean="0"/>
              <a:t> &gt; </a:t>
            </a:r>
            <a:r>
              <a:rPr lang="en-US" u="sng" dirty="0" smtClean="0"/>
              <a:t>God came</a:t>
            </a:r>
            <a:r>
              <a:rPr lang="en-US" dirty="0" smtClean="0"/>
              <a:t> to the man and </a:t>
            </a:r>
            <a:r>
              <a:rPr lang="en-US" u="sng" dirty="0" smtClean="0"/>
              <a:t>called out</a:t>
            </a:r>
            <a:r>
              <a:rPr lang="en-US" dirty="0" smtClean="0"/>
              <a:t> to him</a:t>
            </a:r>
          </a:p>
          <a:p>
            <a:pPr marL="0" indent="0" hangingPunct="0">
              <a:buNone/>
            </a:pPr>
            <a:r>
              <a:rPr lang="en-US" dirty="0" smtClean="0"/>
              <a:t>“But </a:t>
            </a:r>
            <a:r>
              <a:rPr lang="en-US" dirty="0"/>
              <a:t>the LORD God called to the man, </a:t>
            </a:r>
            <a:r>
              <a:rPr lang="en-US" dirty="0" smtClean="0"/>
              <a:t>‘Where </a:t>
            </a:r>
            <a:r>
              <a:rPr lang="en-US" dirty="0"/>
              <a:t>are you</a:t>
            </a:r>
            <a:r>
              <a:rPr lang="en-US" dirty="0" smtClean="0"/>
              <a:t>?’”</a:t>
            </a:r>
          </a:p>
        </p:txBody>
      </p:sp>
    </p:spTree>
    <p:extLst>
      <p:ext uri="{BB962C8B-B14F-4D97-AF65-F5344CB8AC3E}">
        <p14:creationId xmlns:p14="http://schemas.microsoft.com/office/powerpoint/2010/main" val="1653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Some clues of hope…</a:t>
            </a:r>
            <a:endParaRPr lang="en-US" u="sng" dirty="0"/>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smtClean="0"/>
              <a:t>Genesis 3:9</a:t>
            </a:r>
            <a:r>
              <a:rPr lang="en-US" dirty="0" smtClean="0"/>
              <a:t> &gt; </a:t>
            </a:r>
            <a:r>
              <a:rPr lang="en-US" u="sng" dirty="0" smtClean="0"/>
              <a:t>God came</a:t>
            </a:r>
            <a:r>
              <a:rPr lang="en-US" dirty="0" smtClean="0"/>
              <a:t> to the man and </a:t>
            </a:r>
            <a:r>
              <a:rPr lang="en-US" u="sng" dirty="0" smtClean="0"/>
              <a:t>called out</a:t>
            </a:r>
            <a:r>
              <a:rPr lang="en-US" dirty="0" smtClean="0"/>
              <a:t> to him</a:t>
            </a:r>
          </a:p>
          <a:p>
            <a:pPr lvl="1" hangingPunct="0"/>
            <a:r>
              <a:rPr lang="en-US" dirty="0" smtClean="0"/>
              <a:t>“Where are you?”</a:t>
            </a:r>
          </a:p>
          <a:p>
            <a:pPr lvl="1" hangingPunct="0">
              <a:spcAft>
                <a:spcPts val="1200"/>
              </a:spcAft>
            </a:pPr>
            <a:r>
              <a:rPr lang="en-US" dirty="0" smtClean="0"/>
              <a:t>God gives people an </a:t>
            </a:r>
            <a:r>
              <a:rPr lang="en-US" dirty="0"/>
              <a:t>opportunity to </a:t>
            </a:r>
            <a:r>
              <a:rPr lang="en-US" dirty="0" smtClean="0"/>
              <a:t>confess sin and ask forgiveness</a:t>
            </a:r>
          </a:p>
          <a:p>
            <a:pPr hangingPunct="0"/>
            <a:r>
              <a:rPr lang="en-US" b="1" dirty="0" smtClean="0"/>
              <a:t>Genesis 3:21</a:t>
            </a:r>
            <a:r>
              <a:rPr lang="en-US" dirty="0" smtClean="0"/>
              <a:t> &gt; </a:t>
            </a:r>
            <a:r>
              <a:rPr lang="en-US" u="sng" dirty="0" smtClean="0"/>
              <a:t>God covered</a:t>
            </a:r>
            <a:r>
              <a:rPr lang="en-US" dirty="0" smtClean="0"/>
              <a:t> their shame</a:t>
            </a:r>
          </a:p>
          <a:p>
            <a:pPr marL="0" indent="0" hangingPunct="0">
              <a:buNone/>
            </a:pPr>
            <a:r>
              <a:rPr lang="en-US" dirty="0" smtClean="0"/>
              <a:t>“The </a:t>
            </a:r>
            <a:r>
              <a:rPr lang="en-US" dirty="0"/>
              <a:t>LORD God made garments of skin for Adam and his wife and clothed them</a:t>
            </a:r>
            <a:r>
              <a:rPr lang="en-US" dirty="0" smtClean="0"/>
              <a:t>.”</a:t>
            </a:r>
          </a:p>
        </p:txBody>
      </p:sp>
    </p:spTree>
    <p:extLst>
      <p:ext uri="{BB962C8B-B14F-4D97-AF65-F5344CB8AC3E}">
        <p14:creationId xmlns:p14="http://schemas.microsoft.com/office/powerpoint/2010/main" val="406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Some clues of hope…</a:t>
            </a:r>
            <a:endParaRPr lang="en-US" u="sng" dirty="0"/>
          </a:p>
        </p:txBody>
      </p:sp>
      <p:sp>
        <p:nvSpPr>
          <p:cNvPr id="3" name="Content Placeholder 2"/>
          <p:cNvSpPr>
            <a:spLocks noGrp="1"/>
          </p:cNvSpPr>
          <p:nvPr>
            <p:ph idx="1"/>
          </p:nvPr>
        </p:nvSpPr>
        <p:spPr>
          <a:xfrm>
            <a:off x="381000" y="872925"/>
            <a:ext cx="8382000" cy="5943600"/>
          </a:xfrm>
        </p:spPr>
        <p:txBody>
          <a:bodyPr>
            <a:normAutofit lnSpcReduction="10000"/>
          </a:bodyPr>
          <a:lstStyle/>
          <a:p>
            <a:pPr hangingPunct="0"/>
            <a:r>
              <a:rPr lang="en-US" b="1" dirty="0" smtClean="0"/>
              <a:t>Genesis 3:9</a:t>
            </a:r>
            <a:r>
              <a:rPr lang="en-US" dirty="0" smtClean="0"/>
              <a:t> &gt; </a:t>
            </a:r>
            <a:r>
              <a:rPr lang="en-US" u="sng" dirty="0" smtClean="0"/>
              <a:t>God came</a:t>
            </a:r>
            <a:r>
              <a:rPr lang="en-US" dirty="0" smtClean="0"/>
              <a:t> to the man and </a:t>
            </a:r>
            <a:r>
              <a:rPr lang="en-US" u="sng" dirty="0" smtClean="0"/>
              <a:t>called out</a:t>
            </a:r>
            <a:r>
              <a:rPr lang="en-US" dirty="0" smtClean="0"/>
              <a:t> to him</a:t>
            </a:r>
          </a:p>
          <a:p>
            <a:pPr lvl="1" hangingPunct="0"/>
            <a:r>
              <a:rPr lang="en-US" dirty="0" smtClean="0"/>
              <a:t>“Where are you?”</a:t>
            </a:r>
          </a:p>
          <a:p>
            <a:pPr lvl="1" hangingPunct="0">
              <a:spcAft>
                <a:spcPts val="1200"/>
              </a:spcAft>
            </a:pPr>
            <a:r>
              <a:rPr lang="en-US" dirty="0" smtClean="0"/>
              <a:t>God gives people an </a:t>
            </a:r>
            <a:r>
              <a:rPr lang="en-US" dirty="0"/>
              <a:t>opportunity to </a:t>
            </a:r>
            <a:r>
              <a:rPr lang="en-US" dirty="0" smtClean="0"/>
              <a:t>confess sin and ask forgiveness</a:t>
            </a:r>
          </a:p>
          <a:p>
            <a:pPr hangingPunct="0"/>
            <a:r>
              <a:rPr lang="en-US" b="1" dirty="0" smtClean="0"/>
              <a:t>Genesis 3:21</a:t>
            </a:r>
            <a:r>
              <a:rPr lang="en-US" dirty="0" smtClean="0"/>
              <a:t> &gt; </a:t>
            </a:r>
            <a:r>
              <a:rPr lang="en-US" u="sng" dirty="0" smtClean="0"/>
              <a:t>God covered</a:t>
            </a:r>
            <a:r>
              <a:rPr lang="en-US" dirty="0" smtClean="0"/>
              <a:t> their shame</a:t>
            </a:r>
          </a:p>
          <a:p>
            <a:pPr lvl="1" hangingPunct="0"/>
            <a:r>
              <a:rPr lang="en-US" dirty="0" smtClean="0"/>
              <a:t>What did God do to make their clothing?</a:t>
            </a:r>
            <a:endParaRPr lang="en-US" dirty="0"/>
          </a:p>
          <a:p>
            <a:pPr lvl="1" hangingPunct="0">
              <a:spcAft>
                <a:spcPts val="1200"/>
              </a:spcAft>
            </a:pPr>
            <a:r>
              <a:rPr lang="en-US" dirty="0"/>
              <a:t>God </a:t>
            </a:r>
            <a:r>
              <a:rPr lang="en-US" dirty="0" smtClean="0"/>
              <a:t>killed a </a:t>
            </a:r>
            <a:r>
              <a:rPr lang="en-US" b="1" dirty="0"/>
              <a:t>substitute</a:t>
            </a:r>
            <a:r>
              <a:rPr lang="en-US" dirty="0"/>
              <a:t> </a:t>
            </a:r>
            <a:r>
              <a:rPr lang="en-US" dirty="0" smtClean="0"/>
              <a:t>for the man to </a:t>
            </a:r>
            <a:r>
              <a:rPr lang="en-US" dirty="0"/>
              <a:t>cover </a:t>
            </a:r>
            <a:r>
              <a:rPr lang="en-US" dirty="0" smtClean="0"/>
              <a:t>his shame</a:t>
            </a:r>
            <a:endParaRPr lang="en-US" dirty="0"/>
          </a:p>
          <a:p>
            <a:pPr>
              <a:spcAft>
                <a:spcPts val="1200"/>
              </a:spcAft>
            </a:pPr>
            <a:r>
              <a:rPr lang="en-US" dirty="0" smtClean="0"/>
              <a:t>The Bible </a:t>
            </a:r>
            <a:r>
              <a:rPr lang="en-US" u="sng" dirty="0" smtClean="0"/>
              <a:t>is not </a:t>
            </a:r>
            <a:r>
              <a:rPr lang="en-US" u="sng" dirty="0"/>
              <a:t>just</a:t>
            </a:r>
            <a:r>
              <a:rPr lang="en-US" dirty="0"/>
              <a:t> a book of </a:t>
            </a:r>
            <a:r>
              <a:rPr lang="en-US" dirty="0" smtClean="0"/>
              <a:t>rules</a:t>
            </a:r>
          </a:p>
          <a:p>
            <a:pPr>
              <a:spcAft>
                <a:spcPts val="1200"/>
              </a:spcAft>
            </a:pPr>
            <a:r>
              <a:rPr lang="en-US" dirty="0" smtClean="0"/>
              <a:t>The Bible </a:t>
            </a:r>
            <a:r>
              <a:rPr lang="en-US" u="sng" dirty="0" smtClean="0"/>
              <a:t>is</a:t>
            </a:r>
            <a:r>
              <a:rPr lang="en-US" dirty="0" smtClean="0"/>
              <a:t> </a:t>
            </a:r>
            <a:r>
              <a:rPr lang="en-US" u="sng" dirty="0"/>
              <a:t>the </a:t>
            </a:r>
            <a:r>
              <a:rPr lang="en-US" u="sng" dirty="0" smtClean="0"/>
              <a:t>true </a:t>
            </a:r>
            <a:r>
              <a:rPr lang="en-US" u="sng" dirty="0" smtClean="0"/>
              <a:t>story</a:t>
            </a:r>
            <a:r>
              <a:rPr lang="en-US" dirty="0" smtClean="0"/>
              <a:t> </a:t>
            </a:r>
            <a:r>
              <a:rPr lang="en-US" dirty="0"/>
              <a:t>of God seeking man. </a:t>
            </a:r>
          </a:p>
        </p:txBody>
      </p:sp>
    </p:spTree>
    <p:extLst>
      <p:ext uri="{BB962C8B-B14F-4D97-AF65-F5344CB8AC3E}">
        <p14:creationId xmlns:p14="http://schemas.microsoft.com/office/powerpoint/2010/main" val="40309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1887" y="4419600"/>
            <a:ext cx="9144000" cy="2246769"/>
          </a:xfrm>
          <a:prstGeom prst="rect">
            <a:avLst/>
          </a:prstGeom>
          <a:noFill/>
        </p:spPr>
        <p:txBody>
          <a:bodyPr wrap="square" rtlCol="0">
            <a:spAutoFit/>
          </a:bodyPr>
          <a:lstStyle/>
          <a:p>
            <a:r>
              <a:rPr lang="en-US" sz="2800" dirty="0" smtClean="0">
                <a:solidFill>
                  <a:schemeClr val="bg1"/>
                </a:solidFill>
              </a:rPr>
              <a:t>O </a:t>
            </a:r>
            <a:r>
              <a:rPr lang="en-US" sz="2800" dirty="0">
                <a:solidFill>
                  <a:schemeClr val="bg1"/>
                </a:solidFill>
              </a:rPr>
              <a:t>LORD, our </a:t>
            </a:r>
            <a:r>
              <a:rPr lang="en-US" sz="2800" dirty="0" smtClean="0">
                <a:solidFill>
                  <a:schemeClr val="bg1"/>
                </a:solidFill>
              </a:rPr>
              <a:t>Lord, how </a:t>
            </a:r>
            <a:r>
              <a:rPr lang="en-US" sz="2800" dirty="0">
                <a:solidFill>
                  <a:schemeClr val="bg1"/>
                </a:solidFill>
              </a:rPr>
              <a:t>majestic is your name in all the earth!</a:t>
            </a:r>
          </a:p>
          <a:p>
            <a:r>
              <a:rPr lang="en-US" sz="2800" dirty="0">
                <a:solidFill>
                  <a:schemeClr val="bg1"/>
                </a:solidFill>
              </a:rPr>
              <a:t>You have set your glory above the heavens. </a:t>
            </a:r>
            <a:r>
              <a:rPr lang="en-US" sz="2800" dirty="0" smtClean="0">
                <a:solidFill>
                  <a:schemeClr val="bg1"/>
                </a:solidFill>
              </a:rPr>
              <a:t> When </a:t>
            </a:r>
            <a:r>
              <a:rPr lang="en-US" sz="2800" dirty="0">
                <a:solidFill>
                  <a:schemeClr val="bg1"/>
                </a:solidFill>
              </a:rPr>
              <a:t>I look at your heavens, the work of your </a:t>
            </a:r>
            <a:r>
              <a:rPr lang="en-US" sz="2800" dirty="0" smtClean="0">
                <a:solidFill>
                  <a:schemeClr val="bg1"/>
                </a:solidFill>
              </a:rPr>
              <a:t>fingers, the </a:t>
            </a:r>
            <a:r>
              <a:rPr lang="en-US" sz="2800" dirty="0">
                <a:solidFill>
                  <a:schemeClr val="bg1"/>
                </a:solidFill>
              </a:rPr>
              <a:t>moon and the stars, which you have set in place, </a:t>
            </a:r>
            <a:r>
              <a:rPr lang="en-US" sz="2800" dirty="0" smtClean="0">
                <a:solidFill>
                  <a:schemeClr val="bg1"/>
                </a:solidFill>
              </a:rPr>
              <a:t>what </a:t>
            </a:r>
            <a:r>
              <a:rPr lang="en-US" sz="2800" dirty="0">
                <a:solidFill>
                  <a:schemeClr val="bg1"/>
                </a:solidFill>
              </a:rPr>
              <a:t>is man that you are mindful of </a:t>
            </a:r>
            <a:r>
              <a:rPr lang="en-US" sz="2800" dirty="0" smtClean="0">
                <a:solidFill>
                  <a:schemeClr val="bg1"/>
                </a:solidFill>
              </a:rPr>
              <a:t>him, and </a:t>
            </a:r>
            <a:r>
              <a:rPr lang="en-US" sz="2800" dirty="0">
                <a:solidFill>
                  <a:schemeClr val="bg1"/>
                </a:solidFill>
              </a:rPr>
              <a:t>the son of man that you care for him? </a:t>
            </a:r>
            <a:endParaRPr lang="en-US" sz="2800" dirty="0" smtClean="0">
              <a:solidFill>
                <a:schemeClr val="bg1"/>
              </a:solidFill>
            </a:endParaRPr>
          </a:p>
        </p:txBody>
      </p:sp>
      <p:sp>
        <p:nvSpPr>
          <p:cNvPr id="6" name="TextBox 5"/>
          <p:cNvSpPr txBox="1"/>
          <p:nvPr/>
        </p:nvSpPr>
        <p:spPr>
          <a:xfrm>
            <a:off x="76200" y="0"/>
            <a:ext cx="9067800" cy="1815882"/>
          </a:xfrm>
          <a:prstGeom prst="rect">
            <a:avLst/>
          </a:prstGeom>
          <a:noFill/>
        </p:spPr>
        <p:txBody>
          <a:bodyPr wrap="square" rtlCol="0">
            <a:spAutoFit/>
          </a:bodyPr>
          <a:lstStyle/>
          <a:p>
            <a:r>
              <a:rPr lang="zh-CN" altLang="en-US" sz="2800" b="1" dirty="0">
                <a:solidFill>
                  <a:schemeClr val="bg1"/>
                </a:solidFill>
              </a:rPr>
              <a:t>耶和华我们的主啊！你的名在全地是多么威严，你把你的荣美彰显在天上</a:t>
            </a:r>
            <a:r>
              <a:rPr lang="zh-CN" altLang="en-US" sz="2800" b="1" dirty="0" smtClean="0">
                <a:solidFill>
                  <a:schemeClr val="bg1"/>
                </a:solidFill>
              </a:rPr>
              <a:t>。</a:t>
            </a:r>
            <a:r>
              <a:rPr lang="en-US" altLang="zh-CN" sz="2800" b="1" dirty="0" smtClean="0">
                <a:solidFill>
                  <a:schemeClr val="bg1"/>
                </a:solidFill>
              </a:rPr>
              <a:t> </a:t>
            </a:r>
            <a:r>
              <a:rPr lang="zh-CN" altLang="en-US" sz="2800" b="1" dirty="0" smtClean="0">
                <a:solidFill>
                  <a:schemeClr val="bg1"/>
                </a:solidFill>
              </a:rPr>
              <a:t>我</a:t>
            </a:r>
            <a:r>
              <a:rPr lang="zh-CN" altLang="en-US" sz="2800" b="1" dirty="0">
                <a:solidFill>
                  <a:schemeClr val="bg1"/>
                </a:solidFill>
              </a:rPr>
              <a:t>观看你手所造的天，和你所安放的月亮和星星。 </a:t>
            </a:r>
            <a:r>
              <a:rPr lang="zh-CN" altLang="en-US" sz="2800" b="1" dirty="0" smtClean="0">
                <a:solidFill>
                  <a:schemeClr val="bg1"/>
                </a:solidFill>
              </a:rPr>
              <a:t>啊</a:t>
            </a:r>
            <a:r>
              <a:rPr lang="zh-CN" altLang="en-US" sz="2800" b="1" dirty="0">
                <a:solidFill>
                  <a:schemeClr val="bg1"/>
                </a:solidFill>
              </a:rPr>
              <a:t>！人算什么，你竟记念他？世人算什么，你竟眷顾他</a:t>
            </a:r>
            <a:r>
              <a:rPr lang="zh-CN" altLang="en-US" sz="2800" b="1" dirty="0" smtClean="0">
                <a:solidFill>
                  <a:schemeClr val="bg1"/>
                </a:solidFill>
              </a:rPr>
              <a:t>？ </a:t>
            </a:r>
            <a:r>
              <a:rPr lang="en-US" altLang="zh-CN" sz="2800" b="1" dirty="0" smtClean="0">
                <a:solidFill>
                  <a:schemeClr val="bg1"/>
                </a:solidFill>
              </a:rPr>
              <a:t>Psalm 8:1,3,4</a:t>
            </a:r>
            <a:endParaRPr lang="en-US" sz="2800" b="1" dirty="0" smtClean="0">
              <a:solidFill>
                <a:schemeClr val="bg1"/>
              </a:solidFill>
            </a:endParaRPr>
          </a:p>
        </p:txBody>
      </p:sp>
      <p:sp>
        <p:nvSpPr>
          <p:cNvPr id="7" name="TextBox 6"/>
          <p:cNvSpPr txBox="1"/>
          <p:nvPr/>
        </p:nvSpPr>
        <p:spPr>
          <a:xfrm>
            <a:off x="879144" y="2768025"/>
            <a:ext cx="7391400" cy="646331"/>
          </a:xfrm>
          <a:prstGeom prst="rect">
            <a:avLst/>
          </a:prstGeom>
          <a:noFill/>
        </p:spPr>
        <p:txBody>
          <a:bodyPr wrap="square" rtlCol="0">
            <a:spAutoFit/>
          </a:bodyPr>
          <a:lstStyle/>
          <a:p>
            <a:pPr algn="ctr"/>
            <a:r>
              <a:rPr lang="en-US" sz="3600" dirty="0" smtClean="0">
                <a:solidFill>
                  <a:schemeClr val="bg1"/>
                </a:solidFill>
              </a:rPr>
              <a:t>Remember: He is God, we are not God</a:t>
            </a:r>
            <a:endParaRPr lang="en-US" sz="3600" dirty="0">
              <a:solidFill>
                <a:schemeClr val="bg1"/>
              </a:solidFill>
            </a:endParaRPr>
          </a:p>
        </p:txBody>
      </p:sp>
    </p:spTree>
    <p:extLst>
      <p:ext uri="{BB962C8B-B14F-4D97-AF65-F5344CB8AC3E}">
        <p14:creationId xmlns:p14="http://schemas.microsoft.com/office/powerpoint/2010/main" val="429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91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smtClean="0"/>
              <a:t>A Correct View of Life</a:t>
            </a:r>
            <a:endParaRPr lang="en-US" b="1" u="sng" dirty="0"/>
          </a:p>
        </p:txBody>
      </p:sp>
      <p:grpSp>
        <p:nvGrpSpPr>
          <p:cNvPr id="16" name="Group 15"/>
          <p:cNvGrpSpPr/>
          <p:nvPr/>
        </p:nvGrpSpPr>
        <p:grpSpPr>
          <a:xfrm>
            <a:off x="2057400" y="1143000"/>
            <a:ext cx="5105400" cy="5419130"/>
            <a:chOff x="2057400" y="1143000"/>
            <a:chExt cx="5105400" cy="5419130"/>
          </a:xfrm>
          <a:solidFill>
            <a:schemeClr val="tx1"/>
          </a:solidFill>
        </p:grpSpPr>
        <p:sp>
          <p:nvSpPr>
            <p:cNvPr id="5" name="Oval 4"/>
            <p:cNvSpPr/>
            <p:nvPr/>
          </p:nvSpPr>
          <p:spPr>
            <a:xfrm>
              <a:off x="2057400" y="1143000"/>
              <a:ext cx="5105400" cy="4495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grp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sp>
        <p:nvSpPr>
          <p:cNvPr id="3" name="Rectangle 2"/>
          <p:cNvSpPr/>
          <p:nvPr/>
        </p:nvSpPr>
        <p:spPr>
          <a:xfrm>
            <a:off x="704599" y="609600"/>
            <a:ext cx="7734811" cy="5386090"/>
          </a:xfrm>
          <a:prstGeom prst="rect">
            <a:avLst/>
          </a:prstGeom>
          <a:noFill/>
        </p:spPr>
        <p:txBody>
          <a:bodyPr wrap="none" lIns="91440" tIns="45720" rIns="91440" bIns="45720">
            <a:spAutoFit/>
          </a:bodyPr>
          <a:lstStyle/>
          <a:p>
            <a:pPr algn="ctr"/>
            <a:r>
              <a:rPr lang="en-US" sz="3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endParaRPr lang="en-US" sz="3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TextBox 18"/>
          <p:cNvSpPr txBox="1"/>
          <p:nvPr/>
        </p:nvSpPr>
        <p:spPr>
          <a:xfrm>
            <a:off x="3276600" y="1600200"/>
            <a:ext cx="609600" cy="381000"/>
          </a:xfrm>
          <a:prstGeom prst="rect">
            <a:avLst/>
          </a:prstGeom>
          <a:noFill/>
        </p:spPr>
        <p:txBody>
          <a:bodyPr wrap="square" rtlCol="0">
            <a:spAutoFit/>
          </a:bodyPr>
          <a:lstStyle/>
          <a:p>
            <a:pPr algn="ctr"/>
            <a:r>
              <a:rPr lang="en-US" dirty="0" smtClean="0">
                <a:solidFill>
                  <a:schemeClr val="bg1"/>
                </a:solidFill>
              </a:rPr>
              <a:t>Me</a:t>
            </a:r>
            <a:endParaRPr lang="en-US" dirty="0">
              <a:solidFill>
                <a:schemeClr val="bg1"/>
              </a:solidFill>
            </a:endParaRPr>
          </a:p>
        </p:txBody>
      </p:sp>
      <p:sp>
        <p:nvSpPr>
          <p:cNvPr id="39" name="TextBox 38"/>
          <p:cNvSpPr txBox="1"/>
          <p:nvPr/>
        </p:nvSpPr>
        <p:spPr>
          <a:xfrm>
            <a:off x="3886200" y="18288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4" name="TextBox 43"/>
          <p:cNvSpPr txBox="1"/>
          <p:nvPr/>
        </p:nvSpPr>
        <p:spPr>
          <a:xfrm>
            <a:off x="4038600" y="13716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5" name="TextBox 44"/>
          <p:cNvSpPr txBox="1"/>
          <p:nvPr/>
        </p:nvSpPr>
        <p:spPr>
          <a:xfrm>
            <a:off x="4419600" y="17526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6" name="TextBox 45"/>
          <p:cNvSpPr txBox="1"/>
          <p:nvPr/>
        </p:nvSpPr>
        <p:spPr>
          <a:xfrm>
            <a:off x="4648200" y="12954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7" name="TextBox 46"/>
          <p:cNvSpPr txBox="1"/>
          <p:nvPr/>
        </p:nvSpPr>
        <p:spPr>
          <a:xfrm>
            <a:off x="4953000" y="20574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8" name="TextBox 47"/>
          <p:cNvSpPr txBox="1"/>
          <p:nvPr/>
        </p:nvSpPr>
        <p:spPr>
          <a:xfrm>
            <a:off x="5105400" y="16764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49" name="TextBox 48"/>
          <p:cNvSpPr txBox="1"/>
          <p:nvPr/>
        </p:nvSpPr>
        <p:spPr>
          <a:xfrm>
            <a:off x="5486400" y="19812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50" name="TextBox 49"/>
          <p:cNvSpPr txBox="1"/>
          <p:nvPr/>
        </p:nvSpPr>
        <p:spPr>
          <a:xfrm>
            <a:off x="5638800" y="1676400"/>
            <a:ext cx="609600" cy="381000"/>
          </a:xfrm>
          <a:prstGeom prst="rect">
            <a:avLst/>
          </a:prstGeom>
          <a:noFill/>
        </p:spPr>
        <p:txBody>
          <a:bodyPr wrap="square" rtlCol="0">
            <a:spAutoFit/>
          </a:bodyPr>
          <a:lstStyle/>
          <a:p>
            <a:pPr algn="ctr"/>
            <a:r>
              <a:rPr lang="en-US" dirty="0" smtClean="0">
                <a:solidFill>
                  <a:schemeClr val="bg1"/>
                </a:solidFill>
              </a:rPr>
              <a:t>You</a:t>
            </a:r>
            <a:endParaRPr lang="en-US" dirty="0">
              <a:solidFill>
                <a:schemeClr val="bg1"/>
              </a:solidFill>
            </a:endParaRPr>
          </a:p>
        </p:txBody>
      </p:sp>
      <p:sp>
        <p:nvSpPr>
          <p:cNvPr id="20" name="TextBox 19"/>
          <p:cNvSpPr txBox="1"/>
          <p:nvPr/>
        </p:nvSpPr>
        <p:spPr>
          <a:xfrm>
            <a:off x="341244" y="5628852"/>
            <a:ext cx="8458200" cy="954107"/>
          </a:xfrm>
          <a:prstGeom prst="rect">
            <a:avLst/>
          </a:prstGeom>
          <a:solidFill>
            <a:schemeClr val="bg1">
              <a:lumMod val="85000"/>
            </a:schemeClr>
          </a:solidFill>
        </p:spPr>
        <p:txBody>
          <a:bodyPr wrap="square" rtlCol="0">
            <a:spAutoFit/>
          </a:bodyPr>
          <a:lstStyle/>
          <a:p>
            <a:r>
              <a:rPr lang="en-US" sz="2800" dirty="0"/>
              <a:t>For from </a:t>
            </a:r>
            <a:r>
              <a:rPr lang="en-US" sz="2800" dirty="0" smtClean="0"/>
              <a:t>Him </a:t>
            </a:r>
            <a:r>
              <a:rPr lang="en-US" sz="2800" dirty="0"/>
              <a:t>and through </a:t>
            </a:r>
            <a:r>
              <a:rPr lang="en-US" sz="2800" dirty="0" smtClean="0"/>
              <a:t>Him </a:t>
            </a:r>
            <a:r>
              <a:rPr lang="en-US" sz="2800" dirty="0"/>
              <a:t>and for </a:t>
            </a:r>
            <a:r>
              <a:rPr lang="en-US" sz="2800" dirty="0" smtClean="0"/>
              <a:t>Him </a:t>
            </a:r>
            <a:r>
              <a:rPr lang="en-US" sz="2800" dirty="0"/>
              <a:t>are all things.</a:t>
            </a:r>
          </a:p>
          <a:p>
            <a:r>
              <a:rPr lang="en-US" sz="2800" dirty="0"/>
              <a:t>To </a:t>
            </a:r>
            <a:r>
              <a:rPr lang="en-US" sz="2800" dirty="0" smtClean="0"/>
              <a:t>Him </a:t>
            </a:r>
            <a:r>
              <a:rPr lang="en-US" sz="2800" dirty="0"/>
              <a:t>be the glory forever! Amen</a:t>
            </a:r>
            <a:r>
              <a:rPr lang="en-US" sz="2800" dirty="0" smtClean="0"/>
              <a:t>.      Romans 11:36</a:t>
            </a:r>
            <a:endParaRPr lang="en-US" sz="2800" dirty="0"/>
          </a:p>
        </p:txBody>
      </p:sp>
    </p:spTree>
    <p:extLst>
      <p:ext uri="{BB962C8B-B14F-4D97-AF65-F5344CB8AC3E}">
        <p14:creationId xmlns:p14="http://schemas.microsoft.com/office/powerpoint/2010/main" val="102385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39" grpId="0"/>
      <p:bldP spid="44" grpId="0"/>
      <p:bldP spid="45" grpId="0"/>
      <p:bldP spid="46" grpId="0"/>
      <p:bldP spid="47" grpId="0"/>
      <p:bldP spid="48" grpId="0"/>
      <p:bldP spid="49" grpId="0"/>
      <p:bldP spid="50" grpId="0"/>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smtClean="0"/>
              <a:t>Our (incorrect) view of life</a:t>
            </a:r>
            <a:endParaRPr lang="en-US" b="1" u="sng" dirty="0"/>
          </a:p>
        </p:txBody>
      </p:sp>
      <p:sp>
        <p:nvSpPr>
          <p:cNvPr id="5" name="Oval 4"/>
          <p:cNvSpPr/>
          <p:nvPr/>
        </p:nvSpPr>
        <p:spPr>
          <a:xfrm>
            <a:off x="2057400" y="1143000"/>
            <a:ext cx="5105400" cy="449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solidFill>
            <a:schemeClr val="tx1"/>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3657600" y="2438400"/>
            <a:ext cx="1981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7" name="Group 26"/>
          <p:cNvGrpSpPr/>
          <p:nvPr/>
        </p:nvGrpSpPr>
        <p:grpSpPr>
          <a:xfrm>
            <a:off x="914400" y="2067580"/>
            <a:ext cx="4876800" cy="523220"/>
            <a:chOff x="914400" y="2067580"/>
            <a:chExt cx="4876800" cy="523220"/>
          </a:xfrm>
        </p:grpSpPr>
        <p:sp>
          <p:nvSpPr>
            <p:cNvPr id="9" name="TextBox 8"/>
            <p:cNvSpPr txBox="1"/>
            <p:nvPr/>
          </p:nvSpPr>
          <p:spPr>
            <a:xfrm>
              <a:off x="3429000" y="2067580"/>
              <a:ext cx="2362200" cy="523220"/>
            </a:xfrm>
            <a:prstGeom prst="rect">
              <a:avLst/>
            </a:prstGeom>
            <a:noFill/>
            <a:ln>
              <a:noFill/>
            </a:ln>
          </p:spPr>
          <p:txBody>
            <a:bodyPr wrap="square" rtlCol="0">
              <a:spAutoFit/>
            </a:bodyPr>
            <a:lstStyle/>
            <a:p>
              <a:pPr algn="ctr"/>
              <a:r>
                <a:rPr lang="en-US" sz="2800" dirty="0" smtClean="0">
                  <a:solidFill>
                    <a:schemeClr val="bg1"/>
                  </a:solidFill>
                </a:rPr>
                <a:t>My Control</a:t>
              </a:r>
              <a:endParaRPr lang="en-US" sz="2800" dirty="0">
                <a:solidFill>
                  <a:schemeClr val="bg1"/>
                </a:solidFill>
              </a:endParaRPr>
            </a:p>
          </p:txBody>
        </p:sp>
        <p:sp>
          <p:nvSpPr>
            <p:cNvPr id="15" name="TextBox 14"/>
            <p:cNvSpPr txBox="1"/>
            <p:nvPr/>
          </p:nvSpPr>
          <p:spPr>
            <a:xfrm>
              <a:off x="914400" y="2067580"/>
              <a:ext cx="914400" cy="523220"/>
            </a:xfrm>
            <a:prstGeom prst="rect">
              <a:avLst/>
            </a:prstGeom>
            <a:noFill/>
            <a:ln>
              <a:noFill/>
            </a:ln>
          </p:spPr>
          <p:txBody>
            <a:bodyPr wrap="square" rtlCol="0">
              <a:spAutoFit/>
            </a:bodyPr>
            <a:lstStyle/>
            <a:p>
              <a:pPr algn="ctr"/>
              <a:r>
                <a:rPr lang="en-US" sz="2800" dirty="0" smtClean="0"/>
                <a:t>God</a:t>
              </a:r>
              <a:endParaRPr lang="en-US" sz="2800" dirty="0"/>
            </a:p>
          </p:txBody>
        </p:sp>
        <p:cxnSp>
          <p:nvCxnSpPr>
            <p:cNvPr id="17" name="Straight Arrow Connector 16"/>
            <p:cNvCxnSpPr>
              <a:stCxn id="15" idx="3"/>
            </p:cNvCxnSpPr>
            <p:nvPr/>
          </p:nvCxnSpPr>
          <p:spPr>
            <a:xfrm>
              <a:off x="1828800" y="2329190"/>
              <a:ext cx="18288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14400" y="3886200"/>
            <a:ext cx="5334000" cy="533400"/>
            <a:chOff x="914400" y="3886200"/>
            <a:chExt cx="5334000" cy="533400"/>
          </a:xfrm>
        </p:grpSpPr>
        <p:sp>
          <p:nvSpPr>
            <p:cNvPr id="11" name="TextBox 10"/>
            <p:cNvSpPr txBox="1"/>
            <p:nvPr/>
          </p:nvSpPr>
          <p:spPr>
            <a:xfrm>
              <a:off x="3048000" y="3896380"/>
              <a:ext cx="3200400" cy="523220"/>
            </a:xfrm>
            <a:prstGeom prst="rect">
              <a:avLst/>
            </a:prstGeom>
            <a:noFill/>
          </p:spPr>
          <p:txBody>
            <a:bodyPr wrap="square" rtlCol="0">
              <a:spAutoFit/>
            </a:bodyPr>
            <a:lstStyle/>
            <a:p>
              <a:pPr algn="ctr"/>
              <a:r>
                <a:rPr lang="en-US" sz="2800" dirty="0" smtClean="0">
                  <a:solidFill>
                    <a:schemeClr val="bg1"/>
                  </a:solidFill>
                </a:rPr>
                <a:t>My Understanding</a:t>
              </a:r>
              <a:endParaRPr lang="en-US" sz="2800" dirty="0">
                <a:solidFill>
                  <a:schemeClr val="bg1"/>
                </a:solidFill>
              </a:endParaRPr>
            </a:p>
          </p:txBody>
        </p:sp>
        <p:sp>
          <p:nvSpPr>
            <p:cNvPr id="13" name="TextBox 12"/>
            <p:cNvSpPr txBox="1"/>
            <p:nvPr/>
          </p:nvSpPr>
          <p:spPr>
            <a:xfrm>
              <a:off x="914400" y="3886200"/>
              <a:ext cx="914400" cy="523220"/>
            </a:xfrm>
            <a:prstGeom prst="rect">
              <a:avLst/>
            </a:prstGeom>
            <a:noFill/>
          </p:spPr>
          <p:txBody>
            <a:bodyPr wrap="square" rtlCol="0">
              <a:spAutoFit/>
            </a:bodyPr>
            <a:lstStyle/>
            <a:p>
              <a:pPr algn="ctr"/>
              <a:r>
                <a:rPr lang="en-US" sz="2800" dirty="0" smtClean="0"/>
                <a:t>God</a:t>
              </a:r>
              <a:endParaRPr lang="en-US" sz="2800" dirty="0"/>
            </a:p>
          </p:txBody>
        </p:sp>
        <p:cxnSp>
          <p:nvCxnSpPr>
            <p:cNvPr id="18" name="Straight Arrow Connector 17"/>
            <p:cNvCxnSpPr/>
            <p:nvPr/>
          </p:nvCxnSpPr>
          <p:spPr>
            <a:xfrm>
              <a:off x="1828800" y="4191000"/>
              <a:ext cx="13716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29000" y="1524000"/>
            <a:ext cx="4648200" cy="523220"/>
            <a:chOff x="3429000" y="1524000"/>
            <a:chExt cx="4648200" cy="523220"/>
          </a:xfrm>
        </p:grpSpPr>
        <p:sp>
          <p:nvSpPr>
            <p:cNvPr id="8" name="TextBox 7"/>
            <p:cNvSpPr txBox="1"/>
            <p:nvPr/>
          </p:nvSpPr>
          <p:spPr>
            <a:xfrm>
              <a:off x="3429000" y="1524000"/>
              <a:ext cx="2362200" cy="523220"/>
            </a:xfrm>
            <a:prstGeom prst="rect">
              <a:avLst/>
            </a:prstGeom>
            <a:noFill/>
          </p:spPr>
          <p:txBody>
            <a:bodyPr wrap="square" rtlCol="0">
              <a:spAutoFit/>
            </a:bodyPr>
            <a:lstStyle/>
            <a:p>
              <a:pPr algn="ctr"/>
              <a:r>
                <a:rPr lang="en-US" sz="2800" dirty="0" smtClean="0">
                  <a:solidFill>
                    <a:schemeClr val="bg1"/>
                  </a:solidFill>
                </a:rPr>
                <a:t>My Comfort</a:t>
              </a:r>
              <a:endParaRPr lang="en-US" sz="2800" dirty="0">
                <a:solidFill>
                  <a:schemeClr val="bg1"/>
                </a:solidFill>
              </a:endParaRPr>
            </a:p>
          </p:txBody>
        </p:sp>
        <p:sp>
          <p:nvSpPr>
            <p:cNvPr id="14" name="TextBox 13"/>
            <p:cNvSpPr txBox="1"/>
            <p:nvPr/>
          </p:nvSpPr>
          <p:spPr>
            <a:xfrm>
              <a:off x="7162800" y="1524000"/>
              <a:ext cx="914400" cy="523220"/>
            </a:xfrm>
            <a:prstGeom prst="rect">
              <a:avLst/>
            </a:prstGeom>
            <a:noFill/>
          </p:spPr>
          <p:txBody>
            <a:bodyPr wrap="square" rtlCol="0">
              <a:spAutoFit/>
            </a:bodyPr>
            <a:lstStyle/>
            <a:p>
              <a:pPr algn="ctr"/>
              <a:r>
                <a:rPr lang="en-US" sz="2800" dirty="0" smtClean="0"/>
                <a:t>God</a:t>
              </a:r>
              <a:endParaRPr lang="en-US" sz="2800" dirty="0"/>
            </a:p>
          </p:txBody>
        </p:sp>
        <p:cxnSp>
          <p:nvCxnSpPr>
            <p:cNvPr id="21" name="Straight Arrow Connector 20"/>
            <p:cNvCxnSpPr>
              <a:stCxn id="14" idx="1"/>
            </p:cNvCxnSpPr>
            <p:nvPr/>
          </p:nvCxnSpPr>
          <p:spPr>
            <a:xfrm flipH="1">
              <a:off x="5638800" y="1785610"/>
              <a:ext cx="1524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429000" y="4429780"/>
            <a:ext cx="4724400" cy="538798"/>
            <a:chOff x="3429000" y="4429780"/>
            <a:chExt cx="4724400" cy="538798"/>
          </a:xfrm>
        </p:grpSpPr>
        <p:sp>
          <p:nvSpPr>
            <p:cNvPr id="10" name="TextBox 9"/>
            <p:cNvSpPr txBox="1"/>
            <p:nvPr/>
          </p:nvSpPr>
          <p:spPr>
            <a:xfrm>
              <a:off x="3429000" y="4429780"/>
              <a:ext cx="2362200" cy="523220"/>
            </a:xfrm>
            <a:prstGeom prst="rect">
              <a:avLst/>
            </a:prstGeom>
            <a:noFill/>
          </p:spPr>
          <p:txBody>
            <a:bodyPr wrap="square" rtlCol="0">
              <a:spAutoFit/>
            </a:bodyPr>
            <a:lstStyle/>
            <a:p>
              <a:pPr algn="ctr"/>
              <a:r>
                <a:rPr lang="en-US" sz="2800" dirty="0" smtClean="0">
                  <a:solidFill>
                    <a:schemeClr val="bg1"/>
                  </a:solidFill>
                </a:rPr>
                <a:t>My Desires</a:t>
              </a:r>
              <a:endParaRPr lang="en-US" sz="2800" dirty="0">
                <a:solidFill>
                  <a:schemeClr val="bg1"/>
                </a:solidFill>
              </a:endParaRPr>
            </a:p>
          </p:txBody>
        </p:sp>
        <p:sp>
          <p:nvSpPr>
            <p:cNvPr id="12" name="TextBox 11"/>
            <p:cNvSpPr txBox="1"/>
            <p:nvPr/>
          </p:nvSpPr>
          <p:spPr>
            <a:xfrm>
              <a:off x="7239000" y="4445358"/>
              <a:ext cx="914400" cy="523220"/>
            </a:xfrm>
            <a:prstGeom prst="rect">
              <a:avLst/>
            </a:prstGeom>
            <a:noFill/>
          </p:spPr>
          <p:txBody>
            <a:bodyPr wrap="square" rtlCol="0">
              <a:spAutoFit/>
            </a:bodyPr>
            <a:lstStyle/>
            <a:p>
              <a:pPr algn="ctr"/>
              <a:r>
                <a:rPr lang="en-US" sz="2800" dirty="0" smtClean="0"/>
                <a:t>God</a:t>
              </a:r>
              <a:endParaRPr lang="en-US" sz="2800" dirty="0"/>
            </a:p>
          </p:txBody>
        </p:sp>
        <p:cxnSp>
          <p:nvCxnSpPr>
            <p:cNvPr id="24" name="Straight Arrow Connector 23"/>
            <p:cNvCxnSpPr>
              <a:stCxn id="12" idx="1"/>
            </p:cNvCxnSpPr>
            <p:nvPr/>
          </p:nvCxnSpPr>
          <p:spPr>
            <a:xfrm flipH="1" flipV="1">
              <a:off x="5638800" y="4691390"/>
              <a:ext cx="1600200" cy="1557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81000" y="3124200"/>
            <a:ext cx="3238500" cy="533400"/>
            <a:chOff x="1517717" y="2067580"/>
            <a:chExt cx="4273483" cy="533400"/>
          </a:xfrm>
        </p:grpSpPr>
        <p:sp>
          <p:nvSpPr>
            <p:cNvPr id="36" name="TextBox 35"/>
            <p:cNvSpPr txBox="1"/>
            <p:nvPr/>
          </p:nvSpPr>
          <p:spPr>
            <a:xfrm>
              <a:off x="3429000" y="2067580"/>
              <a:ext cx="2362200" cy="523220"/>
            </a:xfrm>
            <a:prstGeom prst="rect">
              <a:avLst/>
            </a:prstGeom>
            <a:noFill/>
          </p:spPr>
          <p:txBody>
            <a:bodyPr wrap="square" rtlCol="0">
              <a:spAutoFit/>
            </a:bodyPr>
            <a:lstStyle/>
            <a:p>
              <a:pPr algn="ctr"/>
              <a:r>
                <a:rPr lang="en-US" sz="2800" dirty="0" smtClean="0">
                  <a:solidFill>
                    <a:schemeClr val="bg1"/>
                  </a:solidFill>
                </a:rPr>
                <a:t>My Plan</a:t>
              </a:r>
              <a:endParaRPr lang="en-US" sz="2800" dirty="0">
                <a:solidFill>
                  <a:schemeClr val="bg1"/>
                </a:solidFill>
              </a:endParaRPr>
            </a:p>
          </p:txBody>
        </p:sp>
        <p:sp>
          <p:nvSpPr>
            <p:cNvPr id="37" name="TextBox 36"/>
            <p:cNvSpPr txBox="1"/>
            <p:nvPr/>
          </p:nvSpPr>
          <p:spPr>
            <a:xfrm>
              <a:off x="1517717" y="2077760"/>
              <a:ext cx="1206631" cy="523220"/>
            </a:xfrm>
            <a:prstGeom prst="rect">
              <a:avLst/>
            </a:prstGeom>
            <a:noFill/>
          </p:spPr>
          <p:txBody>
            <a:bodyPr wrap="square" rtlCol="0">
              <a:spAutoFit/>
            </a:bodyPr>
            <a:lstStyle/>
            <a:p>
              <a:pPr algn="ctr"/>
              <a:r>
                <a:rPr lang="en-US" sz="2800" dirty="0" smtClean="0"/>
                <a:t>God</a:t>
              </a:r>
              <a:endParaRPr lang="en-US" sz="2800" dirty="0"/>
            </a:p>
          </p:txBody>
        </p:sp>
        <p:cxnSp>
          <p:nvCxnSpPr>
            <p:cNvPr id="38" name="Straight Arrow Connector 37"/>
            <p:cNvCxnSpPr/>
            <p:nvPr/>
          </p:nvCxnSpPr>
          <p:spPr>
            <a:xfrm>
              <a:off x="2743201" y="2329190"/>
              <a:ext cx="9144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34507" y="3051188"/>
            <a:ext cx="3280893" cy="530212"/>
            <a:chOff x="4796307" y="1517008"/>
            <a:chExt cx="3280893" cy="530212"/>
          </a:xfrm>
        </p:grpSpPr>
        <p:sp>
          <p:nvSpPr>
            <p:cNvPr id="41" name="TextBox 40"/>
            <p:cNvSpPr txBox="1"/>
            <p:nvPr/>
          </p:nvSpPr>
          <p:spPr>
            <a:xfrm>
              <a:off x="4796307" y="1517008"/>
              <a:ext cx="1528293" cy="523220"/>
            </a:xfrm>
            <a:prstGeom prst="rect">
              <a:avLst/>
            </a:prstGeom>
            <a:noFill/>
          </p:spPr>
          <p:txBody>
            <a:bodyPr wrap="square" rtlCol="0">
              <a:spAutoFit/>
            </a:bodyPr>
            <a:lstStyle/>
            <a:p>
              <a:pPr algn="ctr"/>
              <a:r>
                <a:rPr lang="en-US" sz="2800" dirty="0" smtClean="0">
                  <a:solidFill>
                    <a:schemeClr val="bg1"/>
                  </a:solidFill>
                </a:rPr>
                <a:t>My Rules</a:t>
              </a:r>
              <a:endParaRPr lang="en-US" sz="2800" dirty="0">
                <a:solidFill>
                  <a:schemeClr val="bg1"/>
                </a:solidFill>
              </a:endParaRPr>
            </a:p>
          </p:txBody>
        </p:sp>
        <p:sp>
          <p:nvSpPr>
            <p:cNvPr id="42" name="TextBox 41"/>
            <p:cNvSpPr txBox="1"/>
            <p:nvPr/>
          </p:nvSpPr>
          <p:spPr>
            <a:xfrm>
              <a:off x="7162800" y="1524000"/>
              <a:ext cx="914400" cy="523220"/>
            </a:xfrm>
            <a:prstGeom prst="rect">
              <a:avLst/>
            </a:prstGeom>
            <a:noFill/>
          </p:spPr>
          <p:txBody>
            <a:bodyPr wrap="square" rtlCol="0">
              <a:spAutoFit/>
            </a:bodyPr>
            <a:lstStyle/>
            <a:p>
              <a:pPr algn="ctr"/>
              <a:r>
                <a:rPr lang="en-US" sz="2800" dirty="0" smtClean="0"/>
                <a:t>God</a:t>
              </a:r>
              <a:endParaRPr lang="en-US" sz="2800" dirty="0"/>
            </a:p>
          </p:txBody>
        </p:sp>
        <p:cxnSp>
          <p:nvCxnSpPr>
            <p:cNvPr id="43" name="Straight Arrow Connector 42"/>
            <p:cNvCxnSpPr>
              <a:stCxn id="42" idx="1"/>
              <a:endCxn id="41" idx="3"/>
            </p:cNvCxnSpPr>
            <p:nvPr/>
          </p:nvCxnSpPr>
          <p:spPr>
            <a:xfrm flipH="1" flipV="1">
              <a:off x="6324600" y="1778618"/>
              <a:ext cx="838200" cy="699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58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smtClean="0"/>
              <a:t>Our </a:t>
            </a:r>
            <a:r>
              <a:rPr lang="en-US" b="1" u="sng" dirty="0"/>
              <a:t>I</a:t>
            </a:r>
            <a:r>
              <a:rPr lang="en-US" b="1" u="sng" dirty="0" smtClean="0"/>
              <a:t>ncorrect </a:t>
            </a:r>
            <a:r>
              <a:rPr lang="en-US" b="1" u="sng" dirty="0"/>
              <a:t>V</a:t>
            </a:r>
            <a:r>
              <a:rPr lang="en-US" b="1" u="sng" dirty="0" smtClean="0"/>
              <a:t>iew of Suffering</a:t>
            </a:r>
            <a:endParaRPr lang="en-US" b="1" u="sng" dirty="0"/>
          </a:p>
        </p:txBody>
      </p:sp>
      <p:sp>
        <p:nvSpPr>
          <p:cNvPr id="4" name="TextBox 3"/>
          <p:cNvSpPr txBox="1"/>
          <p:nvPr/>
        </p:nvSpPr>
        <p:spPr>
          <a:xfrm>
            <a:off x="152400" y="1586805"/>
            <a:ext cx="1600200" cy="954107"/>
          </a:xfrm>
          <a:prstGeom prst="rect">
            <a:avLst/>
          </a:prstGeom>
          <a:noFill/>
        </p:spPr>
        <p:txBody>
          <a:bodyPr wrap="square" rtlCol="0">
            <a:spAutoFit/>
          </a:bodyPr>
          <a:lstStyle/>
          <a:p>
            <a:r>
              <a:rPr lang="en-US" sz="2800" b="1" dirty="0" smtClean="0"/>
              <a:t>What we think:</a:t>
            </a:r>
            <a:endParaRPr lang="en-US" sz="2800" b="1" dirty="0"/>
          </a:p>
        </p:txBody>
      </p:sp>
      <p:sp>
        <p:nvSpPr>
          <p:cNvPr id="5" name="TextBox 4"/>
          <p:cNvSpPr txBox="1"/>
          <p:nvPr/>
        </p:nvSpPr>
        <p:spPr>
          <a:xfrm>
            <a:off x="152400" y="3909298"/>
            <a:ext cx="1600200" cy="954107"/>
          </a:xfrm>
          <a:prstGeom prst="rect">
            <a:avLst/>
          </a:prstGeom>
          <a:noFill/>
        </p:spPr>
        <p:txBody>
          <a:bodyPr wrap="square" rtlCol="0">
            <a:spAutoFit/>
          </a:bodyPr>
          <a:lstStyle/>
          <a:p>
            <a:r>
              <a:rPr lang="en-US" sz="2800" b="1" dirty="0" smtClean="0"/>
              <a:t>Why we think it:</a:t>
            </a:r>
            <a:endParaRPr lang="en-US" sz="2800" b="1" dirty="0"/>
          </a:p>
        </p:txBody>
      </p:sp>
      <p:sp>
        <p:nvSpPr>
          <p:cNvPr id="6" name="TextBox 5"/>
          <p:cNvSpPr txBox="1"/>
          <p:nvPr/>
        </p:nvSpPr>
        <p:spPr>
          <a:xfrm>
            <a:off x="2667000" y="1586805"/>
            <a:ext cx="2057400" cy="1384995"/>
          </a:xfrm>
          <a:prstGeom prst="rect">
            <a:avLst/>
          </a:prstGeom>
          <a:noFill/>
        </p:spPr>
        <p:txBody>
          <a:bodyPr wrap="square" rtlCol="0">
            <a:spAutoFit/>
          </a:bodyPr>
          <a:lstStyle/>
          <a:p>
            <a:r>
              <a:rPr lang="en-US" sz="2800" dirty="0" smtClean="0"/>
              <a:t>Why is God doing this to me?!</a:t>
            </a:r>
            <a:endParaRPr lang="en-US" sz="2800" dirty="0"/>
          </a:p>
        </p:txBody>
      </p:sp>
      <p:sp>
        <p:nvSpPr>
          <p:cNvPr id="7" name="TextBox 6"/>
          <p:cNvSpPr txBox="1"/>
          <p:nvPr/>
        </p:nvSpPr>
        <p:spPr>
          <a:xfrm>
            <a:off x="5943600" y="1586805"/>
            <a:ext cx="2438400" cy="1384995"/>
          </a:xfrm>
          <a:prstGeom prst="rect">
            <a:avLst/>
          </a:prstGeom>
          <a:noFill/>
        </p:spPr>
        <p:txBody>
          <a:bodyPr wrap="square" rtlCol="0">
            <a:spAutoFit/>
          </a:bodyPr>
          <a:lstStyle/>
          <a:p>
            <a:r>
              <a:rPr lang="en-US" sz="2800" dirty="0" smtClean="0"/>
              <a:t>If God was real, this would not happen to me.</a:t>
            </a:r>
            <a:endParaRPr lang="en-US" sz="2800" dirty="0"/>
          </a:p>
        </p:txBody>
      </p:sp>
      <p:sp>
        <p:nvSpPr>
          <p:cNvPr id="8" name="TextBox 7"/>
          <p:cNvSpPr txBox="1"/>
          <p:nvPr/>
        </p:nvSpPr>
        <p:spPr>
          <a:xfrm>
            <a:off x="2667000" y="3859410"/>
            <a:ext cx="2438400" cy="1384995"/>
          </a:xfrm>
          <a:prstGeom prst="rect">
            <a:avLst/>
          </a:prstGeom>
          <a:noFill/>
        </p:spPr>
        <p:txBody>
          <a:bodyPr wrap="square" rtlCol="0">
            <a:spAutoFit/>
          </a:bodyPr>
          <a:lstStyle/>
          <a:p>
            <a:r>
              <a:rPr lang="en-US" sz="2800" dirty="0" smtClean="0"/>
              <a:t>God should make my story easy and happy</a:t>
            </a:r>
            <a:endParaRPr lang="en-US" sz="2800" dirty="0"/>
          </a:p>
        </p:txBody>
      </p:sp>
      <p:sp>
        <p:nvSpPr>
          <p:cNvPr id="9" name="TextBox 8"/>
          <p:cNvSpPr txBox="1"/>
          <p:nvPr/>
        </p:nvSpPr>
        <p:spPr>
          <a:xfrm>
            <a:off x="5943600" y="3872805"/>
            <a:ext cx="2438400" cy="1384995"/>
          </a:xfrm>
          <a:prstGeom prst="rect">
            <a:avLst/>
          </a:prstGeom>
          <a:noFill/>
        </p:spPr>
        <p:txBody>
          <a:bodyPr wrap="square" rtlCol="0">
            <a:spAutoFit/>
          </a:bodyPr>
          <a:lstStyle/>
          <a:p>
            <a:r>
              <a:rPr lang="en-US" sz="2800" dirty="0" smtClean="0"/>
              <a:t>Life is just a random string of events</a:t>
            </a:r>
            <a:endParaRPr lang="en-US" sz="2800" dirty="0"/>
          </a:p>
        </p:txBody>
      </p:sp>
      <p:sp>
        <p:nvSpPr>
          <p:cNvPr id="10" name="TextBox 9"/>
          <p:cNvSpPr txBox="1"/>
          <p:nvPr/>
        </p:nvSpPr>
        <p:spPr>
          <a:xfrm>
            <a:off x="2819400" y="1066800"/>
            <a:ext cx="1600200" cy="523220"/>
          </a:xfrm>
          <a:prstGeom prst="rect">
            <a:avLst/>
          </a:prstGeom>
          <a:noFill/>
        </p:spPr>
        <p:txBody>
          <a:bodyPr wrap="square" rtlCol="0">
            <a:spAutoFit/>
          </a:bodyPr>
          <a:lstStyle/>
          <a:p>
            <a:r>
              <a:rPr lang="en-US" sz="2800" u="sng" dirty="0" smtClean="0"/>
              <a:t>View 1:</a:t>
            </a:r>
            <a:endParaRPr lang="en-US" sz="2800" u="sng" dirty="0"/>
          </a:p>
        </p:txBody>
      </p:sp>
      <p:sp>
        <p:nvSpPr>
          <p:cNvPr id="11" name="TextBox 10"/>
          <p:cNvSpPr txBox="1"/>
          <p:nvPr/>
        </p:nvSpPr>
        <p:spPr>
          <a:xfrm>
            <a:off x="6324600" y="1066800"/>
            <a:ext cx="1600200" cy="523220"/>
          </a:xfrm>
          <a:prstGeom prst="rect">
            <a:avLst/>
          </a:prstGeom>
          <a:noFill/>
        </p:spPr>
        <p:txBody>
          <a:bodyPr wrap="square" rtlCol="0">
            <a:spAutoFit/>
          </a:bodyPr>
          <a:lstStyle/>
          <a:p>
            <a:r>
              <a:rPr lang="en-US" sz="2800" u="sng" dirty="0" smtClean="0"/>
              <a:t>View 2:</a:t>
            </a:r>
            <a:endParaRPr lang="en-US" sz="2800" u="sng" dirty="0"/>
          </a:p>
        </p:txBody>
      </p:sp>
      <p:cxnSp>
        <p:nvCxnSpPr>
          <p:cNvPr id="15" name="Straight Arrow Connector 14"/>
          <p:cNvCxnSpPr/>
          <p:nvPr/>
        </p:nvCxnSpPr>
        <p:spPr>
          <a:xfrm flipV="1">
            <a:off x="3657600" y="2971800"/>
            <a:ext cx="0" cy="8114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86600" y="2998590"/>
            <a:ext cx="0" cy="8114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5486400"/>
            <a:ext cx="8763000" cy="1384995"/>
          </a:xfrm>
          <a:prstGeom prst="rect">
            <a:avLst/>
          </a:prstGeom>
          <a:noFill/>
        </p:spPr>
        <p:txBody>
          <a:bodyPr wrap="square" rtlCol="0">
            <a:spAutoFit/>
          </a:bodyPr>
          <a:lstStyle/>
          <a:p>
            <a:r>
              <a:rPr lang="en-US" sz="2800" b="1" dirty="0" smtClean="0"/>
              <a:t>The right view</a:t>
            </a:r>
            <a:r>
              <a:rPr lang="en-US" sz="2800" dirty="0" smtClean="0"/>
              <a:t>:  God is at the center of all things.  I was not created to be self-centered, I was created to worship and enjoy God forever.</a:t>
            </a:r>
            <a:endParaRPr lang="en-US" sz="2800" dirty="0"/>
          </a:p>
        </p:txBody>
      </p:sp>
    </p:spTree>
    <p:extLst>
      <p:ext uri="{BB962C8B-B14F-4D97-AF65-F5344CB8AC3E}">
        <p14:creationId xmlns:p14="http://schemas.microsoft.com/office/powerpoint/2010/main" val="1510547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122238"/>
            <a:ext cx="8229600" cy="792162"/>
          </a:xfrm>
        </p:spPr>
        <p:txBody>
          <a:bodyPr/>
          <a:lstStyle/>
          <a:p>
            <a:r>
              <a:rPr lang="en-US" u="sng" dirty="0" smtClean="0">
                <a:solidFill>
                  <a:schemeClr val="bg1"/>
                </a:solidFill>
              </a:rPr>
              <a:t>From Last Week:</a:t>
            </a:r>
            <a:endParaRPr lang="en-US" u="sng" dirty="0">
              <a:solidFill>
                <a:schemeClr val="bg1"/>
              </a:solidFill>
            </a:endParaRPr>
          </a:p>
        </p:txBody>
      </p:sp>
      <p:sp>
        <p:nvSpPr>
          <p:cNvPr id="3" name="Content Placeholder 2"/>
          <p:cNvSpPr>
            <a:spLocks noGrp="1"/>
          </p:cNvSpPr>
          <p:nvPr>
            <p:ph idx="1"/>
          </p:nvPr>
        </p:nvSpPr>
        <p:spPr>
          <a:xfrm>
            <a:off x="304800" y="1066800"/>
            <a:ext cx="8686800" cy="838200"/>
          </a:xfrm>
        </p:spPr>
        <p:txBody>
          <a:bodyPr>
            <a:noAutofit/>
          </a:bodyPr>
          <a:lstStyle/>
          <a:p>
            <a:pPr marL="0" indent="0">
              <a:spcAft>
                <a:spcPts val="1200"/>
              </a:spcAft>
              <a:buNone/>
            </a:pPr>
            <a:r>
              <a:rPr lang="en-US" sz="3600" dirty="0" smtClean="0">
                <a:solidFill>
                  <a:schemeClr val="bg1"/>
                </a:solidFill>
              </a:rPr>
              <a:t>In the </a:t>
            </a:r>
            <a:r>
              <a:rPr lang="en-US" sz="3600" u="sng" dirty="0" smtClean="0">
                <a:solidFill>
                  <a:schemeClr val="bg1"/>
                </a:solidFill>
              </a:rPr>
              <a:t>beginning</a:t>
            </a:r>
            <a:r>
              <a:rPr lang="en-US" sz="3600" dirty="0" smtClean="0">
                <a:solidFill>
                  <a:schemeClr val="bg1"/>
                </a:solidFill>
              </a:rPr>
              <a:t>, </a:t>
            </a:r>
            <a:r>
              <a:rPr lang="en-US" sz="3600" u="sng" dirty="0" smtClean="0">
                <a:solidFill>
                  <a:schemeClr val="bg1"/>
                </a:solidFill>
              </a:rPr>
              <a:t>God</a:t>
            </a:r>
            <a:r>
              <a:rPr lang="en-US" sz="3600" dirty="0" smtClean="0">
                <a:solidFill>
                  <a:schemeClr val="bg1"/>
                </a:solidFill>
              </a:rPr>
              <a:t> </a:t>
            </a:r>
            <a:r>
              <a:rPr lang="en-US" sz="3600" u="sng" dirty="0" smtClean="0">
                <a:solidFill>
                  <a:schemeClr val="bg1"/>
                </a:solidFill>
              </a:rPr>
              <a:t>created</a:t>
            </a:r>
            <a:r>
              <a:rPr lang="en-US" sz="3600" dirty="0" smtClean="0">
                <a:solidFill>
                  <a:schemeClr val="bg1"/>
                </a:solidFill>
              </a:rPr>
              <a:t>… (Genesis 1:1)</a:t>
            </a:r>
          </a:p>
        </p:txBody>
      </p:sp>
      <p:sp>
        <p:nvSpPr>
          <p:cNvPr id="5" name="TextBox 4"/>
          <p:cNvSpPr txBox="1"/>
          <p:nvPr/>
        </p:nvSpPr>
        <p:spPr>
          <a:xfrm>
            <a:off x="457200" y="2173069"/>
            <a:ext cx="8382000" cy="646331"/>
          </a:xfrm>
          <a:prstGeom prst="rect">
            <a:avLst/>
          </a:prstGeom>
          <a:noFill/>
        </p:spPr>
        <p:txBody>
          <a:bodyPr wrap="square" rtlCol="0">
            <a:spAutoFit/>
          </a:bodyPr>
          <a:lstStyle/>
          <a:p>
            <a:r>
              <a:rPr lang="en-US" sz="3600" dirty="0" smtClean="0">
                <a:solidFill>
                  <a:schemeClr val="bg1"/>
                </a:solidFill>
              </a:rPr>
              <a:t>God Spoke: “Let there be light…” (Gen 1:3)</a:t>
            </a:r>
            <a:endParaRPr lang="en-US" sz="3600" dirty="0">
              <a:solidFill>
                <a:schemeClr val="bg1"/>
              </a:solidFill>
            </a:endParaRPr>
          </a:p>
        </p:txBody>
      </p:sp>
    </p:spTree>
    <p:extLst>
      <p:ext uri="{BB962C8B-B14F-4D97-AF65-F5344CB8AC3E}">
        <p14:creationId xmlns:p14="http://schemas.microsoft.com/office/powerpoint/2010/main" val="1474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14" y="2209800"/>
            <a:ext cx="8382000" cy="646331"/>
          </a:xfrm>
          <a:prstGeom prst="rect">
            <a:avLst/>
          </a:prstGeom>
          <a:noFill/>
        </p:spPr>
        <p:txBody>
          <a:bodyPr wrap="square" rtlCol="0">
            <a:spAutoFit/>
          </a:bodyPr>
          <a:lstStyle/>
          <a:p>
            <a:r>
              <a:rPr lang="en-US" sz="3600" dirty="0" smtClean="0"/>
              <a:t>God Spoke: “Let there be light…” (Gen 1:3)</a:t>
            </a:r>
            <a:endParaRPr lang="en-US" sz="3600" dirty="0"/>
          </a:p>
        </p:txBody>
      </p:sp>
      <p:sp>
        <p:nvSpPr>
          <p:cNvPr id="7" name="Content Placeholder 2"/>
          <p:cNvSpPr txBox="1">
            <a:spLocks/>
          </p:cNvSpPr>
          <p:nvPr/>
        </p:nvSpPr>
        <p:spPr>
          <a:xfrm>
            <a:off x="304800" y="10668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dirty="0" smtClean="0"/>
              <a:t>In the </a:t>
            </a:r>
            <a:r>
              <a:rPr lang="en-US" sz="3600" u="sng" dirty="0" smtClean="0"/>
              <a:t>beginning</a:t>
            </a:r>
            <a:r>
              <a:rPr lang="en-US" sz="3600" dirty="0" smtClean="0"/>
              <a:t>, </a:t>
            </a:r>
            <a:r>
              <a:rPr lang="en-US" sz="3600" u="sng" dirty="0" smtClean="0"/>
              <a:t>God</a:t>
            </a:r>
            <a:r>
              <a:rPr lang="en-US" sz="3600" dirty="0" smtClean="0"/>
              <a:t> </a:t>
            </a:r>
            <a:r>
              <a:rPr lang="en-US" sz="3600" u="sng" dirty="0" smtClean="0"/>
              <a:t>created</a:t>
            </a:r>
            <a:r>
              <a:rPr lang="en-US" sz="3600" dirty="0" smtClean="0"/>
              <a:t>… (Genesis 1:1)</a:t>
            </a:r>
          </a:p>
        </p:txBody>
      </p:sp>
      <p:sp>
        <p:nvSpPr>
          <p:cNvPr id="9" name="Title 1"/>
          <p:cNvSpPr txBox="1">
            <a:spLocks/>
          </p:cNvSpPr>
          <p:nvPr/>
        </p:nvSpPr>
        <p:spPr>
          <a:xfrm>
            <a:off x="457200" y="1524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t>From Last Week:</a:t>
            </a:r>
            <a:endParaRPr lang="en-US" u="sng" dirty="0"/>
          </a:p>
        </p:txBody>
      </p:sp>
      <p:sp>
        <p:nvSpPr>
          <p:cNvPr id="8" name="TextBox 7"/>
          <p:cNvSpPr txBox="1"/>
          <p:nvPr/>
        </p:nvSpPr>
        <p:spPr>
          <a:xfrm>
            <a:off x="457200" y="3505200"/>
            <a:ext cx="7924800" cy="2862322"/>
          </a:xfrm>
          <a:prstGeom prst="rect">
            <a:avLst/>
          </a:prstGeom>
          <a:noFill/>
        </p:spPr>
        <p:txBody>
          <a:bodyPr wrap="square" rtlCol="0">
            <a:spAutoFit/>
          </a:bodyPr>
          <a:lstStyle/>
          <a:p>
            <a:pPr marL="0" lvl="1"/>
            <a:r>
              <a:rPr lang="en-US" sz="3600" dirty="0"/>
              <a:t>In a world of darkness, God sends His word to bring light (physical and spiritual</a:t>
            </a:r>
            <a:r>
              <a:rPr lang="en-US" sz="3600" dirty="0" smtClean="0"/>
              <a:t>)</a:t>
            </a:r>
          </a:p>
          <a:p>
            <a:pPr marL="0" lvl="1"/>
            <a:endParaRPr lang="en-US" sz="3600" b="1" dirty="0"/>
          </a:p>
          <a:p>
            <a:pPr marL="0" lvl="1"/>
            <a:r>
              <a:rPr lang="en-US" sz="3600" dirty="0"/>
              <a:t>“God saw </a:t>
            </a:r>
            <a:r>
              <a:rPr lang="en-US" sz="3600" b="1" dirty="0"/>
              <a:t>all</a:t>
            </a:r>
            <a:r>
              <a:rPr lang="en-US" sz="3600" dirty="0"/>
              <a:t> that He had made, and it was</a:t>
            </a:r>
            <a:r>
              <a:rPr lang="en-US" sz="3600" b="1" dirty="0"/>
              <a:t> very good.</a:t>
            </a:r>
            <a:r>
              <a:rPr lang="en-US" sz="3600" dirty="0"/>
              <a:t>” (Gen 1:31</a:t>
            </a:r>
            <a:r>
              <a:rPr lang="en-US" sz="3600" dirty="0" smtClean="0"/>
              <a:t>)</a:t>
            </a:r>
            <a:endParaRPr lang="en-US" sz="3600" dirty="0"/>
          </a:p>
        </p:txBody>
      </p:sp>
      <p:sp>
        <p:nvSpPr>
          <p:cNvPr id="10" name="Content Placeholder 9"/>
          <p:cNvSpPr>
            <a:spLocks noGrp="1"/>
          </p:cNvSpPr>
          <p:nvPr>
            <p:ph idx="4294967295"/>
          </p:nvPr>
        </p:nvSpPr>
        <p:spPr>
          <a:xfrm>
            <a:off x="0" y="1600200"/>
            <a:ext cx="8229600" cy="4525963"/>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344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44562"/>
          </a:xfrm>
        </p:spPr>
        <p:txBody>
          <a:bodyPr/>
          <a:lstStyle/>
          <a:p>
            <a:r>
              <a:rPr lang="en-US" u="sng" dirty="0" smtClean="0"/>
              <a:t>What happened?</a:t>
            </a:r>
            <a:endParaRPr lang="en-US" u="sng"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8" y="1810924"/>
            <a:ext cx="5831966" cy="50554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01854"/>
            <a:ext cx="5334000" cy="41561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38200"/>
            <a:ext cx="4876800" cy="27005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9" y="817423"/>
            <a:ext cx="4667250" cy="35004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 y="3083675"/>
            <a:ext cx="5238750" cy="3495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9" y="838200"/>
            <a:ext cx="5259176" cy="394172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838200"/>
            <a:ext cx="5624155" cy="380321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7590" y="4134699"/>
            <a:ext cx="7103653" cy="2821165"/>
          </a:xfrm>
          <a:prstGeom prst="rect">
            <a:avLst/>
          </a:prstGeom>
        </p:spPr>
      </p:pic>
      <p:sp>
        <p:nvSpPr>
          <p:cNvPr id="15" name="TextBox 14"/>
          <p:cNvSpPr txBox="1"/>
          <p:nvPr/>
        </p:nvSpPr>
        <p:spPr>
          <a:xfrm>
            <a:off x="1447800" y="2433429"/>
            <a:ext cx="6705600" cy="2123658"/>
          </a:xfrm>
          <a:prstGeom prst="rect">
            <a:avLst/>
          </a:prstGeom>
          <a:solidFill>
            <a:schemeClr val="tx1">
              <a:lumMod val="65000"/>
              <a:lumOff val="35000"/>
              <a:alpha val="85000"/>
            </a:schemeClr>
          </a:solidFill>
        </p:spPr>
        <p:txBody>
          <a:bodyPr wrap="square" rtlCol="0">
            <a:spAutoFit/>
          </a:bodyPr>
          <a:lstStyle/>
          <a:p>
            <a:pPr algn="ctr"/>
            <a:r>
              <a:rPr lang="en-US" sz="4400" dirty="0" smtClean="0">
                <a:solidFill>
                  <a:schemeClr val="bg1"/>
                </a:solidFill>
              </a:rPr>
              <a:t>We see </a:t>
            </a:r>
            <a:r>
              <a:rPr lang="en-US" sz="4400" b="1" dirty="0" smtClean="0">
                <a:solidFill>
                  <a:schemeClr val="bg1"/>
                </a:solidFill>
              </a:rPr>
              <a:t>evil</a:t>
            </a:r>
            <a:r>
              <a:rPr lang="en-US" sz="4400" dirty="0" smtClean="0">
                <a:solidFill>
                  <a:schemeClr val="bg1"/>
                </a:solidFill>
              </a:rPr>
              <a:t> all around us,</a:t>
            </a:r>
          </a:p>
          <a:p>
            <a:pPr algn="ctr"/>
            <a:r>
              <a:rPr lang="en-US" sz="4400" dirty="0">
                <a:solidFill>
                  <a:schemeClr val="bg1"/>
                </a:solidFill>
              </a:rPr>
              <a:t>a</a:t>
            </a:r>
            <a:r>
              <a:rPr lang="en-US" sz="4400" dirty="0" smtClean="0">
                <a:solidFill>
                  <a:schemeClr val="bg1"/>
                </a:solidFill>
              </a:rPr>
              <a:t>nd (if we are honest),</a:t>
            </a:r>
          </a:p>
          <a:p>
            <a:pPr algn="ctr"/>
            <a:r>
              <a:rPr lang="en-US" sz="4400" dirty="0" smtClean="0">
                <a:solidFill>
                  <a:schemeClr val="bg1"/>
                </a:solidFill>
              </a:rPr>
              <a:t>We see </a:t>
            </a:r>
            <a:r>
              <a:rPr lang="en-US" sz="4400" b="1" dirty="0" smtClean="0">
                <a:solidFill>
                  <a:schemeClr val="bg1"/>
                </a:solidFill>
              </a:rPr>
              <a:t>evil</a:t>
            </a:r>
            <a:r>
              <a:rPr lang="en-US" sz="4400" dirty="0" smtClean="0">
                <a:solidFill>
                  <a:schemeClr val="bg1"/>
                </a:solidFill>
              </a:rPr>
              <a:t> inside of us</a:t>
            </a:r>
            <a:endParaRPr lang="en-US" sz="4400" dirty="0">
              <a:solidFill>
                <a:schemeClr val="bg1"/>
              </a:solidFill>
            </a:endParaRPr>
          </a:p>
        </p:txBody>
      </p:sp>
      <p:sp>
        <p:nvSpPr>
          <p:cNvPr id="16" name="TextBox 15"/>
          <p:cNvSpPr txBox="1"/>
          <p:nvPr/>
        </p:nvSpPr>
        <p:spPr>
          <a:xfrm>
            <a:off x="5238750" y="4641419"/>
            <a:ext cx="2152650" cy="769441"/>
          </a:xfrm>
          <a:prstGeom prst="rect">
            <a:avLst/>
          </a:prstGeom>
          <a:solidFill>
            <a:schemeClr val="tx1">
              <a:lumMod val="65000"/>
              <a:lumOff val="35000"/>
            </a:schemeClr>
          </a:solidFill>
        </p:spPr>
        <p:txBody>
          <a:bodyPr wrap="square" rtlCol="0">
            <a:spAutoFit/>
          </a:bodyPr>
          <a:lstStyle/>
          <a:p>
            <a:r>
              <a:rPr lang="en-US" sz="4400" dirty="0" smtClean="0">
                <a:solidFill>
                  <a:schemeClr val="bg1"/>
                </a:solidFill>
                <a:latin typeface="Franklin Gothic Medium" panose="020B0603020102020204" pitchFamily="34" charset="0"/>
              </a:rPr>
              <a:t>Why…?</a:t>
            </a:r>
            <a:endParaRPr lang="en-US" sz="4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3879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bg/>
                                          </p:spTgt>
                                        </p:tgtEl>
                                        <p:attrNameLst>
                                          <p:attrName>style.visibility</p:attrName>
                                        </p:attrNameLst>
                                      </p:cBhvr>
                                      <p:to>
                                        <p:strVal val="visible"/>
                                      </p:to>
                                    </p:set>
                                    <p:animEffect transition="in" filter="fade">
                                      <p:cBhvr>
                                        <p:cTn id="40" dur="500"/>
                                        <p:tgtEl>
                                          <p:spTgt spid="15">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500"/>
                                        <p:tgtEl>
                                          <p:spTgt spid="1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Effect transition="in" filter="fade">
                                      <p:cBhvr>
                                        <p:cTn id="55" dur="500"/>
                                        <p:tgtEl>
                                          <p:spTgt spid="1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smtClean="0"/>
              <a:t>God created Angels</a:t>
            </a:r>
          </a:p>
          <a:p>
            <a:pPr lvl="1">
              <a:spcAft>
                <a:spcPts val="1200"/>
              </a:spcAft>
              <a:buFont typeface="Wingdings" panose="05000000000000000000" pitchFamily="2" charset="2"/>
              <a:buChar char="§"/>
            </a:pPr>
            <a:r>
              <a:rPr lang="en-US" dirty="0" smtClean="0"/>
              <a:t>John 1:3 – God made </a:t>
            </a:r>
            <a:r>
              <a:rPr lang="en-US" u="sng" dirty="0" smtClean="0"/>
              <a:t>everything</a:t>
            </a:r>
          </a:p>
          <a:p>
            <a:pPr marL="457200" lvl="1" indent="0">
              <a:spcAft>
                <a:spcPts val="1200"/>
              </a:spcAft>
              <a:buNone/>
            </a:pPr>
            <a:r>
              <a:rPr lang="en-US" dirty="0"/>
              <a:t>“Through him all things were made; without him nothing was made that has been </a:t>
            </a:r>
            <a:r>
              <a:rPr lang="en-US" dirty="0" smtClean="0"/>
              <a:t>made.”</a:t>
            </a:r>
          </a:p>
        </p:txBody>
      </p:sp>
    </p:spTree>
    <p:extLst>
      <p:ext uri="{BB962C8B-B14F-4D97-AF65-F5344CB8AC3E}">
        <p14:creationId xmlns:p14="http://schemas.microsoft.com/office/powerpoint/2010/main" val="41546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smtClean="0"/>
              <a:t>God created Angels</a:t>
            </a:r>
          </a:p>
          <a:p>
            <a:pPr lvl="1">
              <a:spcAft>
                <a:spcPts val="1200"/>
              </a:spcAft>
              <a:buFont typeface="Wingdings" panose="05000000000000000000" pitchFamily="2" charset="2"/>
              <a:buChar char="§"/>
            </a:pPr>
            <a:r>
              <a:rPr lang="en-US" dirty="0" smtClean="0"/>
              <a:t>John 1:3 – God made </a:t>
            </a:r>
            <a:r>
              <a:rPr lang="en-US" u="sng" dirty="0" smtClean="0"/>
              <a:t>everything</a:t>
            </a:r>
          </a:p>
          <a:p>
            <a:pPr lvl="1">
              <a:spcAft>
                <a:spcPts val="1200"/>
              </a:spcAft>
              <a:buFont typeface="Wingdings" panose="05000000000000000000" pitchFamily="2" charset="2"/>
              <a:buChar char="§"/>
            </a:pPr>
            <a:r>
              <a:rPr lang="en-US" dirty="0" smtClean="0"/>
              <a:t>Psalm 103:20 – servants </a:t>
            </a:r>
            <a:r>
              <a:rPr lang="en-US" dirty="0"/>
              <a:t>and </a:t>
            </a:r>
            <a:r>
              <a:rPr lang="en-US" dirty="0" smtClean="0"/>
              <a:t>messengers </a:t>
            </a:r>
          </a:p>
          <a:p>
            <a:pPr marL="457200" lvl="1" indent="0">
              <a:spcAft>
                <a:spcPts val="1200"/>
              </a:spcAft>
              <a:buNone/>
            </a:pPr>
            <a:r>
              <a:rPr lang="en-US" dirty="0" smtClean="0"/>
              <a:t>“Bless </a:t>
            </a:r>
            <a:r>
              <a:rPr lang="en-US" dirty="0"/>
              <a:t>the LORD, O you </a:t>
            </a:r>
            <a:r>
              <a:rPr lang="en-US" dirty="0" smtClean="0"/>
              <a:t>His </a:t>
            </a:r>
            <a:r>
              <a:rPr lang="en-US" dirty="0"/>
              <a:t>angels</a:t>
            </a:r>
            <a:r>
              <a:rPr lang="en-US" dirty="0" smtClean="0"/>
              <a:t>, you </a:t>
            </a:r>
            <a:r>
              <a:rPr lang="en-US" dirty="0"/>
              <a:t>mighty ones who do </a:t>
            </a:r>
            <a:r>
              <a:rPr lang="en-US" dirty="0" smtClean="0"/>
              <a:t>His </a:t>
            </a:r>
            <a:r>
              <a:rPr lang="en-US" dirty="0"/>
              <a:t>word</a:t>
            </a:r>
            <a:r>
              <a:rPr lang="en-US" dirty="0" smtClean="0"/>
              <a:t>, obeying </a:t>
            </a:r>
            <a:r>
              <a:rPr lang="en-US" dirty="0"/>
              <a:t>the voice of </a:t>
            </a:r>
            <a:r>
              <a:rPr lang="en-US" dirty="0" smtClean="0"/>
              <a:t>His </a:t>
            </a:r>
            <a:r>
              <a:rPr lang="en-US" dirty="0"/>
              <a:t>word</a:t>
            </a:r>
            <a:r>
              <a:rPr lang="en-US" dirty="0" smtClean="0"/>
              <a:t>!”</a:t>
            </a:r>
          </a:p>
        </p:txBody>
      </p:sp>
    </p:spTree>
    <p:extLst>
      <p:ext uri="{BB962C8B-B14F-4D97-AF65-F5344CB8AC3E}">
        <p14:creationId xmlns:p14="http://schemas.microsoft.com/office/powerpoint/2010/main" val="271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smtClean="0"/>
              <a:t>God created Angels</a:t>
            </a:r>
          </a:p>
          <a:p>
            <a:pPr lvl="1">
              <a:spcAft>
                <a:spcPts val="1200"/>
              </a:spcAft>
              <a:buFont typeface="Wingdings" panose="05000000000000000000" pitchFamily="2" charset="2"/>
              <a:buChar char="§"/>
            </a:pPr>
            <a:r>
              <a:rPr lang="en-US" dirty="0" smtClean="0"/>
              <a:t>John 1:3 – God made </a:t>
            </a:r>
            <a:r>
              <a:rPr lang="en-US" u="sng" dirty="0" smtClean="0"/>
              <a:t>everything</a:t>
            </a:r>
          </a:p>
          <a:p>
            <a:pPr lvl="1">
              <a:spcAft>
                <a:spcPts val="1200"/>
              </a:spcAft>
              <a:buFont typeface="Wingdings" panose="05000000000000000000" pitchFamily="2" charset="2"/>
              <a:buChar char="§"/>
            </a:pPr>
            <a:r>
              <a:rPr lang="en-US" dirty="0" smtClean="0"/>
              <a:t>Psalm 103:20 – servants </a:t>
            </a:r>
            <a:r>
              <a:rPr lang="en-US" dirty="0"/>
              <a:t>and </a:t>
            </a:r>
            <a:r>
              <a:rPr lang="en-US" dirty="0" smtClean="0"/>
              <a:t>messengers </a:t>
            </a:r>
          </a:p>
          <a:p>
            <a:pPr>
              <a:spcAft>
                <a:spcPts val="1200"/>
              </a:spcAft>
            </a:pPr>
            <a:r>
              <a:rPr lang="en-US" dirty="0" smtClean="0"/>
              <a:t>Not all Angels are the same</a:t>
            </a:r>
          </a:p>
        </p:txBody>
      </p:sp>
    </p:spTree>
    <p:extLst>
      <p:ext uri="{BB962C8B-B14F-4D97-AF65-F5344CB8AC3E}">
        <p14:creationId xmlns:p14="http://schemas.microsoft.com/office/powerpoint/2010/main" val="3705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5457</Words>
  <Application>Microsoft Office PowerPoint</Application>
  <PresentationFormat>On-screen Show (4:3)</PresentationFormat>
  <Paragraphs>350</Paragraphs>
  <Slides>38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Aharoni</vt:lpstr>
      <vt:lpstr>SimSun</vt:lpstr>
      <vt:lpstr>SimSun</vt:lpstr>
      <vt:lpstr>Arial</vt:lpstr>
      <vt:lpstr>Arial Black</vt:lpstr>
      <vt:lpstr>Calibri</vt:lpstr>
      <vt:lpstr>Courier New</vt:lpstr>
      <vt:lpstr>Franklin Gothic Medium</vt:lpstr>
      <vt:lpstr>Wingdings</vt:lpstr>
      <vt:lpstr>Office Theme</vt:lpstr>
      <vt:lpstr>Study Plan</vt:lpstr>
      <vt:lpstr>If God is Good, why do Evil and Suffering Exist?</vt:lpstr>
      <vt:lpstr>The Awesome, Perfect, Eternal God</vt:lpstr>
      <vt:lpstr>From Last Week:</vt:lpstr>
      <vt:lpstr>PowerPoint Presentation</vt:lpstr>
      <vt:lpstr>What happened?</vt:lpstr>
      <vt:lpstr>Before God created people…</vt:lpstr>
      <vt:lpstr>Before God created people…</vt:lpstr>
      <vt:lpstr>Before God created people…</vt:lpstr>
      <vt:lpstr>Before God created people…</vt:lpstr>
      <vt:lpstr>Before God created people…</vt:lpstr>
      <vt:lpstr>PowerPoint Presentation</vt:lpstr>
      <vt:lpstr>A Choice in the Garden</vt:lpstr>
      <vt:lpstr>A Choice in the Garden</vt:lpstr>
      <vt:lpstr>Satan tempted Eve</vt:lpstr>
      <vt:lpstr>Satan tempted Eve</vt:lpstr>
      <vt:lpstr>Satan tempted Eve</vt:lpstr>
      <vt:lpstr>Eve and Adam make a choice</vt:lpstr>
      <vt:lpstr>Eve and Adam make a choice</vt:lpstr>
      <vt:lpstr>The bait might look tasty,  but the hook is deadly</vt:lpstr>
      <vt:lpstr>PowerPoint Presentation</vt:lpstr>
      <vt:lpstr>What is Death?</vt:lpstr>
      <vt:lpstr>What is Death?</vt:lpstr>
      <vt:lpstr>What is Death?</vt:lpstr>
      <vt:lpstr>Are these flowers alive or dead?</vt:lpstr>
      <vt:lpstr>The results of sin (Genesis 3):</vt:lpstr>
      <vt:lpstr>The results of sin (Genesis 3):</vt:lpstr>
      <vt:lpstr>The results of sin (Genesis 3):</vt:lpstr>
      <vt:lpstr>Bad news for all of us</vt:lpstr>
      <vt:lpstr>Bad news for all of us</vt:lpstr>
      <vt:lpstr>Some “clues” of hope…</vt:lpstr>
      <vt:lpstr>Some clues of hope…</vt:lpstr>
      <vt:lpstr>Some clues of hope…</vt:lpstr>
      <vt:lpstr>PowerPoint Presentation</vt:lpstr>
      <vt:lpstr>PowerPoint Presentation</vt:lpstr>
      <vt:lpstr>A Correct View of Life</vt:lpstr>
      <vt:lpstr>Our (incorrect) view of life</vt:lpstr>
      <vt:lpstr>Our Incorrect View of Suffering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 </dc:title>
  <dc:creator>Mark Robnett</dc:creator>
  <cp:lastModifiedBy>Mark Robnett</cp:lastModifiedBy>
  <cp:revision>68</cp:revision>
  <cp:lastPrinted>2023-10-26T13:05:23Z</cp:lastPrinted>
  <dcterms:created xsi:type="dcterms:W3CDTF">2016-09-26T12:13:45Z</dcterms:created>
  <dcterms:modified xsi:type="dcterms:W3CDTF">2024-09-12T22:07:10Z</dcterms:modified>
</cp:coreProperties>
</file>